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70" r:id="rId12"/>
    <p:sldId id="269" r:id="rId13"/>
    <p:sldId id="268" r:id="rId14"/>
    <p:sldId id="271" r:id="rId15"/>
    <p:sldId id="272" r:id="rId16"/>
    <p:sldId id="273" r:id="rId17"/>
    <p:sldId id="274" r:id="rId18"/>
    <p:sldId id="266" r:id="rId19"/>
    <p:sldId id="267" r:id="rId20"/>
    <p:sldId id="275" r:id="rId21"/>
    <p:sldId id="276" r:id="rId22"/>
    <p:sldId id="277" r:id="rId23"/>
    <p:sldId id="278" r:id="rId24"/>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B34ACC6-36CB-44E2-A923-0A262D96357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670DDB67-4057-4874-A351-2E04DF4B1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016290FF-E4DE-4CA2-AB9E-613DEF605C9F}"/>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5" name="Zástupný symbol pro zápatí 4">
            <a:extLst>
              <a:ext uri="{FF2B5EF4-FFF2-40B4-BE49-F238E27FC236}">
                <a16:creationId xmlns:a16="http://schemas.microsoft.com/office/drawing/2014/main" id="{C150F2F6-467F-49A3-AA25-C3AB2F09CCC2}"/>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D252D3EE-63E2-4D42-B75C-5B5312CDCD73}"/>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32123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3704A35-3343-4B47-8C34-08671EC03ECE}"/>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B9250783-0CE0-454C-BD54-4A425034D2ED}"/>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9B5B8C8E-78AA-41CE-BABB-F2EB85AB8207}"/>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5" name="Zástupný symbol pro zápatí 4">
            <a:extLst>
              <a:ext uri="{FF2B5EF4-FFF2-40B4-BE49-F238E27FC236}">
                <a16:creationId xmlns:a16="http://schemas.microsoft.com/office/drawing/2014/main" id="{A5AA59F5-2782-41F5-BD2E-129AE9B48983}"/>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BE84B01F-D4A5-478D-90C7-1F36DC99E9D6}"/>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1033431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283A993C-7551-4FE2-A72E-8BDE873DE309}"/>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22D8E7DA-6741-4875-9789-43F879F8995B}"/>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312AC130-2635-4AF6-96A9-39D02A0583F5}"/>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5" name="Zástupný symbol pro zápatí 4">
            <a:extLst>
              <a:ext uri="{FF2B5EF4-FFF2-40B4-BE49-F238E27FC236}">
                <a16:creationId xmlns:a16="http://schemas.microsoft.com/office/drawing/2014/main" id="{E9BF2650-982F-46C7-915A-526CB7DEFCDB}"/>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65D5F89B-299C-42FB-87F1-AE5A978710EC}"/>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260809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1FBB4C5-7A93-4C29-AF20-02ABFA113C38}"/>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98EB0864-CA77-45B3-A564-FF339A855A5B}"/>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9313B36-6283-4D8A-BADB-E41D282B5F38}"/>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5" name="Zástupný symbol pro zápatí 4">
            <a:extLst>
              <a:ext uri="{FF2B5EF4-FFF2-40B4-BE49-F238E27FC236}">
                <a16:creationId xmlns:a16="http://schemas.microsoft.com/office/drawing/2014/main" id="{E47C7F95-629C-4527-94F4-FADDE64FDEB4}"/>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5FEF2C97-3ED8-461D-9B0B-AEB77F02CFE6}"/>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390006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821592F-03A8-4324-A412-C9617808F966}"/>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9316D446-9902-4268-B2C9-BE1DCE33BB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5D81141D-8470-4FBA-92C3-0CB5988364F0}"/>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5" name="Zástupný symbol pro zápatí 4">
            <a:extLst>
              <a:ext uri="{FF2B5EF4-FFF2-40B4-BE49-F238E27FC236}">
                <a16:creationId xmlns:a16="http://schemas.microsoft.com/office/drawing/2014/main" id="{5F2AA5F0-86E1-4D5F-95BC-3DA8EF40EABE}"/>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1691EBE3-3F65-4391-83BE-ED386DD3BD0A}"/>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52835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289615A-B3D2-4700-A324-3BB2E3823D98}"/>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A0680A78-AC92-42FE-B37A-60D09FF11E35}"/>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4C1B8FA5-ED57-4F94-AB7C-0508D96F9D7C}"/>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D60D0242-C17B-4313-A88B-F5CBF208B11C}"/>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6" name="Zástupný symbol pro zápatí 5">
            <a:extLst>
              <a:ext uri="{FF2B5EF4-FFF2-40B4-BE49-F238E27FC236}">
                <a16:creationId xmlns:a16="http://schemas.microsoft.com/office/drawing/2014/main" id="{857E68B7-255F-4932-97D9-2E642A5BBD27}"/>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CB40A92F-C56A-43F2-B7BE-668C403265A9}"/>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94662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0D439C-2E14-488E-BD02-F6AEB4AFCE1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F4925B9F-4D80-4680-991F-78769F3E9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E7507F8C-46DA-4B69-9C67-70DF0C2F6C70}"/>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BF8C39FE-6C25-474C-BE0F-DF2DFC52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0D96141C-07E5-4E45-B292-6D7063F18CE9}"/>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C3E8B1C0-A6EA-4DA7-897B-F45227995A60}"/>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8" name="Zástupný symbol pro zápatí 7">
            <a:extLst>
              <a:ext uri="{FF2B5EF4-FFF2-40B4-BE49-F238E27FC236}">
                <a16:creationId xmlns:a16="http://schemas.microsoft.com/office/drawing/2014/main" id="{84BA0E7B-28F0-4CBD-A518-626E7FB7991E}"/>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CE9D9103-AE5F-4689-A486-3541A72B1541}"/>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424192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B7C82A5-B896-418E-9F56-3F465DF57B2E}"/>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013DE2BD-213F-42A8-B8D0-F52B950E8327}"/>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4" name="Zástupný symbol pro zápatí 3">
            <a:extLst>
              <a:ext uri="{FF2B5EF4-FFF2-40B4-BE49-F238E27FC236}">
                <a16:creationId xmlns:a16="http://schemas.microsoft.com/office/drawing/2014/main" id="{8A677B4C-E99B-4CDD-908F-2CE01B8A0D62}"/>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6DC39CE0-D620-4DB6-ADAB-1F8A3DD4B4D9}"/>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3205385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2D5F55C3-3497-4D3F-BCFF-6C486985563F}"/>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3" name="Zástupný symbol pro zápatí 2">
            <a:extLst>
              <a:ext uri="{FF2B5EF4-FFF2-40B4-BE49-F238E27FC236}">
                <a16:creationId xmlns:a16="http://schemas.microsoft.com/office/drawing/2014/main" id="{FA73D649-0741-47FA-9E1F-8045B4A60BF8}"/>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A3BED12E-E98C-40E0-B3CD-9DB424EC7029}"/>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125051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485A992-CD17-4A9D-B439-A5454D61FEE9}"/>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7D92DFE3-6A76-47B9-97EA-4130B164A2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85071398-9381-493E-A042-A2E967BF91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845ECBA3-331E-4352-AF48-ADE4919A285A}"/>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6" name="Zástupný symbol pro zápatí 5">
            <a:extLst>
              <a:ext uri="{FF2B5EF4-FFF2-40B4-BE49-F238E27FC236}">
                <a16:creationId xmlns:a16="http://schemas.microsoft.com/office/drawing/2014/main" id="{64BF9F1E-BEA1-49B0-82F2-D757764A65FA}"/>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D6D906B9-2AF5-44D8-95D8-1512E90F9681}"/>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242353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C43ACF-05C7-4B30-8CBC-FAAB1467C319}"/>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6DD8434C-1730-44DF-8D35-6E156E525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FEAC1721-B046-4FA5-B389-866AA03D0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827DD2DB-1BFD-474C-BB48-48F3DDCA55F1}"/>
              </a:ext>
            </a:extLst>
          </p:cNvPr>
          <p:cNvSpPr>
            <a:spLocks noGrp="1"/>
          </p:cNvSpPr>
          <p:nvPr>
            <p:ph type="dt" sz="half" idx="10"/>
          </p:nvPr>
        </p:nvSpPr>
        <p:spPr/>
        <p:txBody>
          <a:bodyPr/>
          <a:lstStyle/>
          <a:p>
            <a:fld id="{EAD9B8A3-3919-4DB4-BA95-9BB99F31FCD8}" type="datetimeFigureOut">
              <a:rPr lang="cs-CZ" smtClean="0"/>
              <a:t>30.10.2021</a:t>
            </a:fld>
            <a:endParaRPr lang="cs-CZ"/>
          </a:p>
        </p:txBody>
      </p:sp>
      <p:sp>
        <p:nvSpPr>
          <p:cNvPr id="6" name="Zástupný symbol pro zápatí 5">
            <a:extLst>
              <a:ext uri="{FF2B5EF4-FFF2-40B4-BE49-F238E27FC236}">
                <a16:creationId xmlns:a16="http://schemas.microsoft.com/office/drawing/2014/main" id="{EF3806C3-835F-4DAC-BE3C-C8007B6DD5B1}"/>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FCCCEC1C-6AE1-4EA3-A1F0-71E645FEF420}"/>
              </a:ext>
            </a:extLst>
          </p:cNvPr>
          <p:cNvSpPr>
            <a:spLocks noGrp="1"/>
          </p:cNvSpPr>
          <p:nvPr>
            <p:ph type="sldNum" sz="quarter" idx="12"/>
          </p:nvPr>
        </p:nvSpPr>
        <p:spPr/>
        <p:txBody>
          <a:bodyPr/>
          <a:lstStyle/>
          <a:p>
            <a:fld id="{FDD23D15-9A99-421F-A5B7-483F39BBADC2}" type="slidenum">
              <a:rPr lang="cs-CZ" smtClean="0"/>
              <a:t>‹#›</a:t>
            </a:fld>
            <a:endParaRPr lang="cs-CZ"/>
          </a:p>
        </p:txBody>
      </p:sp>
    </p:spTree>
    <p:extLst>
      <p:ext uri="{BB962C8B-B14F-4D97-AF65-F5344CB8AC3E}">
        <p14:creationId xmlns:p14="http://schemas.microsoft.com/office/powerpoint/2010/main" val="1344446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4A466270-FA16-4A5A-AF25-9527818E9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B632214D-0A7A-455B-B1DE-FFB8D8E77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7ABF7EF-F5B9-4BB3-9B8F-01D7C9B8A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D9B8A3-3919-4DB4-BA95-9BB99F31FCD8}" type="datetimeFigureOut">
              <a:rPr lang="cs-CZ" smtClean="0"/>
              <a:t>30.10.2021</a:t>
            </a:fld>
            <a:endParaRPr lang="cs-CZ"/>
          </a:p>
        </p:txBody>
      </p:sp>
      <p:sp>
        <p:nvSpPr>
          <p:cNvPr id="5" name="Zástupný symbol pro zápatí 4">
            <a:extLst>
              <a:ext uri="{FF2B5EF4-FFF2-40B4-BE49-F238E27FC236}">
                <a16:creationId xmlns:a16="http://schemas.microsoft.com/office/drawing/2014/main" id="{5FB63C3E-2FBE-440F-8B3B-5DFE7A5098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0D9C0901-4339-4BE4-AE4D-030F70640C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23D15-9A99-421F-A5B7-483F39BBADC2}" type="slidenum">
              <a:rPr lang="cs-CZ" smtClean="0"/>
              <a:t>‹#›</a:t>
            </a:fld>
            <a:endParaRPr lang="cs-CZ"/>
          </a:p>
        </p:txBody>
      </p:sp>
    </p:spTree>
    <p:extLst>
      <p:ext uri="{BB962C8B-B14F-4D97-AF65-F5344CB8AC3E}">
        <p14:creationId xmlns:p14="http://schemas.microsoft.com/office/powerpoint/2010/main" val="1099423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6E382D-6130-4536-B8F9-A5F2997A83EF}"/>
              </a:ext>
            </a:extLst>
          </p:cNvPr>
          <p:cNvSpPr>
            <a:spLocks noGrp="1"/>
          </p:cNvSpPr>
          <p:nvPr>
            <p:ph type="ctrTitle"/>
          </p:nvPr>
        </p:nvSpPr>
        <p:spPr/>
        <p:txBody>
          <a:bodyPr/>
          <a:lstStyle/>
          <a:p>
            <a:r>
              <a:rPr kumimoji="0" lang="cs-CZ" sz="4400" b="0" i="0" u="none" strike="noStrike" kern="1200" cap="none" spc="0" normalizeH="0" baseline="0" noProof="0" dirty="0" err="1">
                <a:ln>
                  <a:noFill/>
                </a:ln>
                <a:solidFill>
                  <a:prstClr val="black"/>
                </a:solidFill>
                <a:effectLst/>
                <a:uLnTx/>
                <a:uFillTx/>
                <a:latin typeface="Calibri Light" panose="020F0302020204030204"/>
                <a:ea typeface="+mj-ea"/>
                <a:cs typeface="+mj-cs"/>
              </a:rPr>
              <a:t>Todolist</a:t>
            </a:r>
            <a:r>
              <a:rPr kumimoji="0" lang="cs-CZ" sz="4400" b="0" i="0" u="none" strike="noStrike" kern="1200" cap="none" spc="0" normalizeH="0" baseline="0" noProof="0" dirty="0">
                <a:ln>
                  <a:noFill/>
                </a:ln>
                <a:solidFill>
                  <a:prstClr val="black"/>
                </a:solidFill>
                <a:effectLst/>
                <a:uLnTx/>
                <a:uFillTx/>
                <a:latin typeface="Calibri Light" panose="020F0302020204030204"/>
                <a:ea typeface="+mj-ea"/>
                <a:cs typeface="+mj-cs"/>
              </a:rPr>
              <a:t> 2</a:t>
            </a:r>
            <a:br>
              <a:rPr kumimoji="0" lang="cs-CZ" sz="44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rPr>
              <a:t>2</a:t>
            </a:r>
            <a:r>
              <a:rPr kumimoji="0" lang="cs-CZ" sz="2800" b="0" i="0" u="none" strike="noStrike" kern="1200" cap="none" spc="0" normalizeH="0" baseline="0" noProof="0" dirty="0">
                <a:ln>
                  <a:noFill/>
                </a:ln>
                <a:solidFill>
                  <a:prstClr val="black"/>
                </a:solidFill>
                <a:effectLst/>
                <a:uLnTx/>
                <a:uFillTx/>
                <a:latin typeface="Calibri Light" panose="020F0302020204030204"/>
                <a:ea typeface="+mj-ea"/>
                <a:cs typeface="+mj-cs"/>
              </a:rPr>
              <a:t>. část řešení – </a:t>
            </a:r>
            <a:r>
              <a:rPr lang="cs-CZ" sz="2800" dirty="0">
                <a:solidFill>
                  <a:prstClr val="black"/>
                </a:solidFill>
                <a:latin typeface="Calibri Light" panose="020F0302020204030204"/>
              </a:rPr>
              <a:t>úprava tagů přiřazených k úkolu, stav úkolu</a:t>
            </a:r>
            <a:endParaRPr lang="cs-CZ" dirty="0"/>
          </a:p>
        </p:txBody>
      </p:sp>
    </p:spTree>
    <p:extLst>
      <p:ext uri="{BB962C8B-B14F-4D97-AF65-F5344CB8AC3E}">
        <p14:creationId xmlns:p14="http://schemas.microsoft.com/office/powerpoint/2010/main" val="374560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3CEBA1B-775C-4237-8D37-E07DB7FC2208}"/>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34B57529-1326-451D-B5AA-AA2F4EC03DEC}"/>
              </a:ext>
            </a:extLst>
          </p:cNvPr>
          <p:cNvSpPr>
            <a:spLocks noGrp="1"/>
          </p:cNvSpPr>
          <p:nvPr>
            <p:ph idx="1"/>
          </p:nvPr>
        </p:nvSpPr>
        <p:spPr/>
        <p:txBody>
          <a:bodyPr/>
          <a:lstStyle/>
          <a:p>
            <a:endParaRPr lang="cs-CZ"/>
          </a:p>
        </p:txBody>
      </p:sp>
      <p:pic>
        <p:nvPicPr>
          <p:cNvPr id="7" name="Obrázek 6">
            <a:extLst>
              <a:ext uri="{FF2B5EF4-FFF2-40B4-BE49-F238E27FC236}">
                <a16:creationId xmlns:a16="http://schemas.microsoft.com/office/drawing/2014/main" id="{9112FD38-3E9A-46E4-BE99-5CC1133B1224}"/>
              </a:ext>
            </a:extLst>
          </p:cNvPr>
          <p:cNvPicPr>
            <a:picLocks noChangeAspect="1"/>
          </p:cNvPicPr>
          <p:nvPr/>
        </p:nvPicPr>
        <p:blipFill>
          <a:blip r:embed="rId2"/>
          <a:stretch>
            <a:fillRect/>
          </a:stretch>
        </p:blipFill>
        <p:spPr>
          <a:xfrm>
            <a:off x="0" y="180180"/>
            <a:ext cx="12192000" cy="6497640"/>
          </a:xfrm>
          <a:prstGeom prst="rect">
            <a:avLst/>
          </a:prstGeom>
        </p:spPr>
      </p:pic>
      <p:sp>
        <p:nvSpPr>
          <p:cNvPr id="5" name="TextovéPole 4">
            <a:extLst>
              <a:ext uri="{FF2B5EF4-FFF2-40B4-BE49-F238E27FC236}">
                <a16:creationId xmlns:a16="http://schemas.microsoft.com/office/drawing/2014/main" id="{DBE679B3-722D-46D4-9200-A575AA43CFD8}"/>
              </a:ext>
            </a:extLst>
          </p:cNvPr>
          <p:cNvSpPr txBox="1"/>
          <p:nvPr/>
        </p:nvSpPr>
        <p:spPr>
          <a:xfrm>
            <a:off x="6558768" y="3499337"/>
            <a:ext cx="4088424"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Poté projdeme všechny tagy napojené na entitu úkolu pomocí </a:t>
            </a:r>
            <a:r>
              <a:rPr lang="cs-CZ" dirty="0" err="1"/>
              <a:t>foreach</a:t>
            </a:r>
            <a:r>
              <a:rPr lang="cs-CZ" dirty="0"/>
              <a:t> cyklu a jejich ID přidáme do pole s výchozími hodnotami formuláře.</a:t>
            </a:r>
          </a:p>
        </p:txBody>
      </p:sp>
      <p:sp>
        <p:nvSpPr>
          <p:cNvPr id="6" name="Obdélník 5">
            <a:extLst>
              <a:ext uri="{FF2B5EF4-FFF2-40B4-BE49-F238E27FC236}">
                <a16:creationId xmlns:a16="http://schemas.microsoft.com/office/drawing/2014/main" id="{EB57ABD0-35B6-444B-B004-E4D865C8DC2A}"/>
              </a:ext>
            </a:extLst>
          </p:cNvPr>
          <p:cNvSpPr/>
          <p:nvPr/>
        </p:nvSpPr>
        <p:spPr>
          <a:xfrm>
            <a:off x="3649102" y="3502854"/>
            <a:ext cx="2432829" cy="130829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407551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15CDC12-9EAF-482D-82A1-0C83F8A26EA0}"/>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28B8F510-35D9-4FE1-82C6-410CDD4C26F3}"/>
              </a:ext>
            </a:extLst>
          </p:cNvPr>
          <p:cNvSpPr>
            <a:spLocks noGrp="1"/>
          </p:cNvSpPr>
          <p:nvPr>
            <p:ph idx="1"/>
          </p:nvPr>
        </p:nvSpPr>
        <p:spPr/>
        <p:txBody>
          <a:bodyPr/>
          <a:lstStyle/>
          <a:p>
            <a:endParaRPr lang="cs-CZ"/>
          </a:p>
        </p:txBody>
      </p:sp>
      <p:pic>
        <p:nvPicPr>
          <p:cNvPr id="7" name="Obrázek 6">
            <a:extLst>
              <a:ext uri="{FF2B5EF4-FFF2-40B4-BE49-F238E27FC236}">
                <a16:creationId xmlns:a16="http://schemas.microsoft.com/office/drawing/2014/main" id="{D6D422D7-2531-40B1-AD5F-2A1ED1ACCB47}"/>
              </a:ext>
            </a:extLst>
          </p:cNvPr>
          <p:cNvPicPr>
            <a:picLocks noChangeAspect="1"/>
          </p:cNvPicPr>
          <p:nvPr/>
        </p:nvPicPr>
        <p:blipFill>
          <a:blip r:embed="rId2"/>
          <a:stretch>
            <a:fillRect/>
          </a:stretch>
        </p:blipFill>
        <p:spPr>
          <a:xfrm>
            <a:off x="0" y="180180"/>
            <a:ext cx="12192000" cy="6497640"/>
          </a:xfrm>
          <a:prstGeom prst="rect">
            <a:avLst/>
          </a:prstGeom>
          <a:ln>
            <a:solidFill>
              <a:schemeClr val="tx1"/>
            </a:solidFill>
          </a:ln>
        </p:spPr>
      </p:pic>
      <p:pic>
        <p:nvPicPr>
          <p:cNvPr id="9" name="Obrázek 8">
            <a:extLst>
              <a:ext uri="{FF2B5EF4-FFF2-40B4-BE49-F238E27FC236}">
                <a16:creationId xmlns:a16="http://schemas.microsoft.com/office/drawing/2014/main" id="{97D8F000-8988-47FE-8047-C4FFFDE2DF5F}"/>
              </a:ext>
            </a:extLst>
          </p:cNvPr>
          <p:cNvPicPr>
            <a:picLocks noChangeAspect="1"/>
          </p:cNvPicPr>
          <p:nvPr/>
        </p:nvPicPr>
        <p:blipFill>
          <a:blip r:embed="rId3"/>
          <a:stretch>
            <a:fillRect/>
          </a:stretch>
        </p:blipFill>
        <p:spPr>
          <a:xfrm>
            <a:off x="4121834" y="2346604"/>
            <a:ext cx="12192000" cy="6497640"/>
          </a:xfrm>
          <a:prstGeom prst="rect">
            <a:avLst/>
          </a:prstGeom>
          <a:ln>
            <a:solidFill>
              <a:schemeClr val="tx1"/>
            </a:solidFill>
          </a:ln>
        </p:spPr>
      </p:pic>
      <p:sp>
        <p:nvSpPr>
          <p:cNvPr id="6" name="TextovéPole 5">
            <a:extLst>
              <a:ext uri="{FF2B5EF4-FFF2-40B4-BE49-F238E27FC236}">
                <a16:creationId xmlns:a16="http://schemas.microsoft.com/office/drawing/2014/main" id="{4AD1A4E0-3F31-49B3-AA24-285EA323A91E}"/>
              </a:ext>
            </a:extLst>
          </p:cNvPr>
          <p:cNvSpPr txBox="1"/>
          <p:nvPr/>
        </p:nvSpPr>
        <p:spPr>
          <a:xfrm>
            <a:off x="7871975" y="1282505"/>
            <a:ext cx="4088424"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Máme hotový další kousek aplikace – opět tedy vyzkoušíme funkčnost v prohlížeči </a:t>
            </a:r>
            <a:r>
              <a:rPr lang="cs-CZ" dirty="0">
                <a:sym typeface="Wingdings" panose="05000000000000000000" pitchFamily="2" charset="2"/>
              </a:rPr>
              <a:t></a:t>
            </a:r>
            <a:endParaRPr lang="cs-CZ" dirty="0"/>
          </a:p>
        </p:txBody>
      </p:sp>
    </p:spTree>
    <p:extLst>
      <p:ext uri="{BB962C8B-B14F-4D97-AF65-F5344CB8AC3E}">
        <p14:creationId xmlns:p14="http://schemas.microsoft.com/office/powerpoint/2010/main" val="18617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6E382D-6130-4536-B8F9-A5F2997A83EF}"/>
              </a:ext>
            </a:extLst>
          </p:cNvPr>
          <p:cNvSpPr>
            <a:spLocks noGrp="1"/>
          </p:cNvSpPr>
          <p:nvPr>
            <p:ph type="ctrTitle"/>
          </p:nvPr>
        </p:nvSpPr>
        <p:spPr/>
        <p:txBody>
          <a:bodyPr/>
          <a:lstStyle/>
          <a:p>
            <a:r>
              <a:rPr lang="cs-CZ" sz="4400" dirty="0" err="1">
                <a:solidFill>
                  <a:prstClr val="black"/>
                </a:solidFill>
                <a:latin typeface="Calibri Light" panose="020F0302020204030204"/>
              </a:rPr>
              <a:t>Deadline</a:t>
            </a:r>
            <a:r>
              <a:rPr lang="cs-CZ" sz="4400" dirty="0">
                <a:solidFill>
                  <a:prstClr val="black"/>
                </a:solidFill>
                <a:latin typeface="Calibri Light" panose="020F0302020204030204"/>
              </a:rPr>
              <a:t> úkolu</a:t>
            </a:r>
            <a:endParaRPr lang="cs-CZ" dirty="0"/>
          </a:p>
        </p:txBody>
      </p:sp>
    </p:spTree>
    <p:extLst>
      <p:ext uri="{BB962C8B-B14F-4D97-AF65-F5344CB8AC3E}">
        <p14:creationId xmlns:p14="http://schemas.microsoft.com/office/powerpoint/2010/main" val="212283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FA97A4B-66F7-4335-98DD-70350654E6DA}"/>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DFE26AA4-B383-42EB-9C04-5175EB5B4D36}"/>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E8A922C2-05FE-48EC-82B1-EDBF12E51129}"/>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3F7D0602-2C77-4A69-987C-A5E92BAF8CE3}"/>
              </a:ext>
            </a:extLst>
          </p:cNvPr>
          <p:cNvSpPr txBox="1"/>
          <p:nvPr/>
        </p:nvSpPr>
        <p:spPr>
          <a:xfrm>
            <a:off x="7867063" y="2036297"/>
            <a:ext cx="4088424" cy="2585323"/>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V základních vlastnostech úkolu máme kromě názvu a popisku také „</a:t>
            </a:r>
            <a:r>
              <a:rPr lang="cs-CZ" dirty="0" err="1"/>
              <a:t>deadline</a:t>
            </a:r>
            <a:r>
              <a:rPr lang="cs-CZ" dirty="0"/>
              <a:t>“. Pohledem na kód třídy </a:t>
            </a:r>
            <a:r>
              <a:rPr lang="cs-CZ" dirty="0" err="1"/>
              <a:t>Todo</a:t>
            </a:r>
            <a:r>
              <a:rPr lang="cs-CZ" dirty="0"/>
              <a:t> či do databáze bychom měli zjistit, že buď bude jako </a:t>
            </a:r>
            <a:r>
              <a:rPr lang="cs-CZ" dirty="0" err="1"/>
              <a:t>deadline</a:t>
            </a:r>
            <a:r>
              <a:rPr lang="cs-CZ" dirty="0"/>
              <a:t> nastavený datum, nebo v něm bude hodnota </a:t>
            </a:r>
            <a:r>
              <a:rPr lang="cs-CZ" dirty="0" err="1"/>
              <a:t>null</a:t>
            </a:r>
            <a:r>
              <a:rPr lang="cs-CZ" dirty="0"/>
              <a:t>.</a:t>
            </a:r>
          </a:p>
          <a:p>
            <a:endParaRPr lang="cs-CZ" dirty="0"/>
          </a:p>
          <a:p>
            <a:r>
              <a:rPr lang="cs-CZ" dirty="0"/>
              <a:t>Pojďme tedy přidat odpovídající pole do formuláře.</a:t>
            </a:r>
          </a:p>
        </p:txBody>
      </p:sp>
    </p:spTree>
    <p:extLst>
      <p:ext uri="{BB962C8B-B14F-4D97-AF65-F5344CB8AC3E}">
        <p14:creationId xmlns:p14="http://schemas.microsoft.com/office/powerpoint/2010/main" val="132122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8D9311A-22FF-4C06-A9DD-8B7D9DB4E3E5}"/>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AA86D730-964E-4FCD-B619-A7BE0D0AC520}"/>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2F2D610A-30AA-40B0-8646-37696272034A}"/>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C61A33D9-18BB-4BC1-9B81-0D79AE4AC9B3}"/>
              </a:ext>
            </a:extLst>
          </p:cNvPr>
          <p:cNvSpPr txBox="1"/>
          <p:nvPr/>
        </p:nvSpPr>
        <p:spPr>
          <a:xfrm>
            <a:off x="6478464" y="1237737"/>
            <a:ext cx="4088424"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Začneme tím, že na vhodné místo ve formuláři doplníme textové pole, kterému nastavíme html atribut type na „</a:t>
            </a:r>
            <a:r>
              <a:rPr lang="cs-CZ" dirty="0" err="1"/>
              <a:t>date</a:t>
            </a:r>
            <a:r>
              <a:rPr lang="cs-CZ" dirty="0"/>
              <a:t>“. Tím se v novějších prohlížečích objeví odpovídající pole pro výběr datumu.</a:t>
            </a:r>
          </a:p>
        </p:txBody>
      </p:sp>
      <p:sp>
        <p:nvSpPr>
          <p:cNvPr id="7" name="Obdélník 6">
            <a:extLst>
              <a:ext uri="{FF2B5EF4-FFF2-40B4-BE49-F238E27FC236}">
                <a16:creationId xmlns:a16="http://schemas.microsoft.com/office/drawing/2014/main" id="{EB70CAB1-3A9F-455C-8553-4DF86FBE01D8}"/>
              </a:ext>
            </a:extLst>
          </p:cNvPr>
          <p:cNvSpPr/>
          <p:nvPr/>
        </p:nvSpPr>
        <p:spPr>
          <a:xfrm>
            <a:off x="3564696" y="2064432"/>
            <a:ext cx="2531304" cy="65063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725583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B0A676-8B77-4D04-84E4-7F1EE5532C86}"/>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46E67251-0CF8-460E-8C09-1D44F306F52A}"/>
              </a:ext>
            </a:extLst>
          </p:cNvPr>
          <p:cNvSpPr>
            <a:spLocks noGrp="1"/>
          </p:cNvSpPr>
          <p:nvPr>
            <p:ph idx="1"/>
          </p:nvPr>
        </p:nvSpPr>
        <p:spPr/>
        <p:txBody>
          <a:bodyPr/>
          <a:lstStyle/>
          <a:p>
            <a:endParaRPr lang="cs-CZ"/>
          </a:p>
        </p:txBody>
      </p:sp>
      <p:pic>
        <p:nvPicPr>
          <p:cNvPr id="9" name="Obrázek 8">
            <a:extLst>
              <a:ext uri="{FF2B5EF4-FFF2-40B4-BE49-F238E27FC236}">
                <a16:creationId xmlns:a16="http://schemas.microsoft.com/office/drawing/2014/main" id="{31E4072B-B344-4C34-885A-8F85E8AF203F}"/>
              </a:ext>
            </a:extLst>
          </p:cNvPr>
          <p:cNvPicPr>
            <a:picLocks noChangeAspect="1"/>
          </p:cNvPicPr>
          <p:nvPr/>
        </p:nvPicPr>
        <p:blipFill>
          <a:blip r:embed="rId2"/>
          <a:stretch>
            <a:fillRect/>
          </a:stretch>
        </p:blipFill>
        <p:spPr>
          <a:xfrm>
            <a:off x="0" y="180180"/>
            <a:ext cx="12192000" cy="6497640"/>
          </a:xfrm>
          <a:prstGeom prst="rect">
            <a:avLst/>
          </a:prstGeom>
        </p:spPr>
      </p:pic>
      <p:sp>
        <p:nvSpPr>
          <p:cNvPr id="5" name="TextovéPole 4">
            <a:extLst>
              <a:ext uri="{FF2B5EF4-FFF2-40B4-BE49-F238E27FC236}">
                <a16:creationId xmlns:a16="http://schemas.microsoft.com/office/drawing/2014/main" id="{8C0D482F-AF88-4A1C-AF00-FCAC34F3965F}"/>
              </a:ext>
            </a:extLst>
          </p:cNvPr>
          <p:cNvSpPr txBox="1"/>
          <p:nvPr/>
        </p:nvSpPr>
        <p:spPr>
          <a:xfrm>
            <a:off x="7535300" y="671018"/>
            <a:ext cx="4464735" cy="480131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Formuláře podporují také </a:t>
            </a:r>
            <a:r>
              <a:rPr lang="cs-CZ" dirty="0" err="1"/>
              <a:t>null</a:t>
            </a:r>
            <a:r>
              <a:rPr lang="cs-CZ" dirty="0"/>
              <a:t> hodnoty – pokud bude dané pole prázdné, bude vracet místo prázdného řetězce </a:t>
            </a:r>
            <a:r>
              <a:rPr lang="cs-CZ" dirty="0" err="1"/>
              <a:t>null</a:t>
            </a:r>
            <a:r>
              <a:rPr lang="cs-CZ" dirty="0"/>
              <a:t>. Pro zapnutí tohoto chování využijeme metodu </a:t>
            </a:r>
            <a:r>
              <a:rPr lang="cs-CZ" dirty="0" err="1"/>
              <a:t>setNullable</a:t>
            </a:r>
            <a:r>
              <a:rPr lang="en-US" dirty="0"/>
              <a:t>(true).</a:t>
            </a:r>
          </a:p>
          <a:p>
            <a:endParaRPr lang="en-US" dirty="0"/>
          </a:p>
          <a:p>
            <a:r>
              <a:rPr lang="cs-CZ" dirty="0"/>
              <a:t>Také by to chtělo ještě kontrolu na tvar datumu. </a:t>
            </a:r>
            <a:r>
              <a:rPr lang="cs-CZ" b="1" dirty="0"/>
              <a:t>POZOR: u polí typu </a:t>
            </a:r>
            <a:r>
              <a:rPr lang="cs-CZ" b="1" dirty="0" err="1"/>
              <a:t>date</a:t>
            </a:r>
            <a:r>
              <a:rPr lang="cs-CZ" b="1" dirty="0"/>
              <a:t> nejde kvůli kompatibilitě s prohlížeči použít kontrola pomocí </a:t>
            </a:r>
            <a:r>
              <a:rPr lang="cs-CZ" b="1" dirty="0" err="1"/>
              <a:t>Form</a:t>
            </a:r>
            <a:r>
              <a:rPr lang="cs-CZ" b="1" dirty="0"/>
              <a:t>::PATTERN. </a:t>
            </a:r>
            <a:r>
              <a:rPr lang="cs-CZ" dirty="0"/>
              <a:t>(není kompatibilní se vstupem typu </a:t>
            </a:r>
            <a:r>
              <a:rPr lang="cs-CZ" dirty="0" err="1"/>
              <a:t>date</a:t>
            </a:r>
            <a:r>
              <a:rPr lang="cs-CZ" dirty="0"/>
              <a:t>)</a:t>
            </a:r>
          </a:p>
          <a:p>
            <a:endParaRPr lang="cs-CZ" dirty="0"/>
          </a:p>
          <a:p>
            <a:r>
              <a:rPr lang="cs-CZ" dirty="0"/>
              <a:t>Doplníme tedy vlastní validační funkci, která data zkontroluje na straně serveru. Prohlížeč by měl u inputu typu </a:t>
            </a:r>
            <a:r>
              <a:rPr lang="cs-CZ" dirty="0" err="1"/>
              <a:t>date</a:t>
            </a:r>
            <a:r>
              <a:rPr lang="cs-CZ" dirty="0"/>
              <a:t> kontrolovat sám (obvykle jej zobrazuje jinak, než jakou hodnotu posílá pak na server)</a:t>
            </a:r>
          </a:p>
        </p:txBody>
      </p:sp>
      <p:sp>
        <p:nvSpPr>
          <p:cNvPr id="6" name="Obdélník 5">
            <a:extLst>
              <a:ext uri="{FF2B5EF4-FFF2-40B4-BE49-F238E27FC236}">
                <a16:creationId xmlns:a16="http://schemas.microsoft.com/office/drawing/2014/main" id="{7128456F-C084-45CF-84D9-247CC2A8BD9B}"/>
              </a:ext>
            </a:extLst>
          </p:cNvPr>
          <p:cNvSpPr/>
          <p:nvPr/>
        </p:nvSpPr>
        <p:spPr>
          <a:xfrm>
            <a:off x="1102849" y="3865096"/>
            <a:ext cx="6170147" cy="160723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67710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BE55D74-755E-4737-8334-4B737F77878D}"/>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B2C23191-759F-4D8F-85F1-CB1A126BFFE7}"/>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461ADF23-123C-43FC-B404-6009BD65E4D1}"/>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631F46DD-9A1B-408B-8970-9E0B8A52DBFD}"/>
              </a:ext>
            </a:extLst>
          </p:cNvPr>
          <p:cNvSpPr txBox="1"/>
          <p:nvPr/>
        </p:nvSpPr>
        <p:spPr>
          <a:xfrm>
            <a:off x="4987289" y="1875633"/>
            <a:ext cx="4088424"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Pro uložení zjistíme, jestli máme hodnotu </a:t>
            </a:r>
            <a:r>
              <a:rPr lang="cs-CZ" dirty="0" err="1"/>
              <a:t>deadline</a:t>
            </a:r>
            <a:r>
              <a:rPr lang="cs-CZ" dirty="0"/>
              <a:t> zadanou – pokud ano, vytvoříme z ní nový </a:t>
            </a:r>
            <a:r>
              <a:rPr lang="cs-CZ" dirty="0" err="1"/>
              <a:t>Dibi</a:t>
            </a:r>
            <a:r>
              <a:rPr lang="en-US" dirty="0"/>
              <a:t>\</a:t>
            </a:r>
            <a:r>
              <a:rPr lang="en-US" dirty="0" err="1"/>
              <a:t>DateTime</a:t>
            </a:r>
            <a:r>
              <a:rPr lang="en-US" dirty="0"/>
              <a:t> </a:t>
            </a:r>
            <a:r>
              <a:rPr lang="cs-CZ" dirty="0"/>
              <a:t>a přiřadíme ho do </a:t>
            </a:r>
            <a:r>
              <a:rPr lang="en-US" dirty="0"/>
              <a:t>$</a:t>
            </a:r>
            <a:r>
              <a:rPr lang="en-US" dirty="0" err="1"/>
              <a:t>todo</a:t>
            </a:r>
            <a:r>
              <a:rPr lang="en-US" dirty="0"/>
              <a:t>-&gt;deadline.</a:t>
            </a:r>
            <a:endParaRPr lang="cs-CZ" dirty="0"/>
          </a:p>
          <a:p>
            <a:r>
              <a:rPr lang="cs-CZ" dirty="0"/>
              <a:t>Pokud je naopak hodnota z formuláře </a:t>
            </a:r>
            <a:r>
              <a:rPr lang="cs-CZ" dirty="0" err="1"/>
              <a:t>null</a:t>
            </a:r>
            <a:r>
              <a:rPr lang="cs-CZ" dirty="0"/>
              <a:t>, zadáme </a:t>
            </a:r>
            <a:r>
              <a:rPr lang="cs-CZ" dirty="0" err="1"/>
              <a:t>null</a:t>
            </a:r>
            <a:r>
              <a:rPr lang="cs-CZ" dirty="0"/>
              <a:t> hodnotu i do úkolu.</a:t>
            </a:r>
          </a:p>
        </p:txBody>
      </p:sp>
      <p:sp>
        <p:nvSpPr>
          <p:cNvPr id="7" name="Obdélník 6">
            <a:extLst>
              <a:ext uri="{FF2B5EF4-FFF2-40B4-BE49-F238E27FC236}">
                <a16:creationId xmlns:a16="http://schemas.microsoft.com/office/drawing/2014/main" id="{F921DB1A-86F1-4565-88F5-EA0D5DFAEC40}"/>
              </a:ext>
            </a:extLst>
          </p:cNvPr>
          <p:cNvSpPr/>
          <p:nvPr/>
        </p:nvSpPr>
        <p:spPr>
          <a:xfrm>
            <a:off x="1127028" y="2247312"/>
            <a:ext cx="3332430" cy="11816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6803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412E9EE-C266-4458-A09E-28FF78B69C22}"/>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5C60A7CE-8D48-428D-9FC0-1F5760096EC1}"/>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5D02C9ED-B031-4B17-BE3D-3AE0969855FC}"/>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44748045-EB36-43F4-82B7-0860997CB681}"/>
              </a:ext>
            </a:extLst>
          </p:cNvPr>
          <p:cNvSpPr txBox="1"/>
          <p:nvPr/>
        </p:nvSpPr>
        <p:spPr>
          <a:xfrm>
            <a:off x="6096000" y="2325915"/>
            <a:ext cx="4088424"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Nakonec ještě doplníme zadání výchozí hodnoty pro editaci. Pokud má úkol </a:t>
            </a:r>
            <a:r>
              <a:rPr lang="cs-CZ" dirty="0" err="1"/>
              <a:t>deadline</a:t>
            </a:r>
            <a:r>
              <a:rPr lang="cs-CZ" dirty="0"/>
              <a:t> zadaný jako </a:t>
            </a:r>
            <a:r>
              <a:rPr lang="cs-CZ" dirty="0" err="1"/>
              <a:t>DateTime</a:t>
            </a:r>
            <a:r>
              <a:rPr lang="cs-CZ" dirty="0"/>
              <a:t>, přeformátujeme jej na tvar „Y-m-d“.</a:t>
            </a:r>
          </a:p>
        </p:txBody>
      </p:sp>
      <p:sp>
        <p:nvSpPr>
          <p:cNvPr id="7" name="Obdélník 6">
            <a:extLst>
              <a:ext uri="{FF2B5EF4-FFF2-40B4-BE49-F238E27FC236}">
                <a16:creationId xmlns:a16="http://schemas.microsoft.com/office/drawing/2014/main" id="{5C1975AF-3C6A-4351-94A8-42D5F7ED2993}"/>
              </a:ext>
            </a:extLst>
          </p:cNvPr>
          <p:cNvSpPr/>
          <p:nvPr/>
        </p:nvSpPr>
        <p:spPr>
          <a:xfrm>
            <a:off x="1257594" y="2926080"/>
            <a:ext cx="4678972" cy="2813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60703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6E382D-6130-4536-B8F9-A5F2997A83EF}"/>
              </a:ext>
            </a:extLst>
          </p:cNvPr>
          <p:cNvSpPr>
            <a:spLocks noGrp="1"/>
          </p:cNvSpPr>
          <p:nvPr>
            <p:ph type="ctrTitle"/>
          </p:nvPr>
        </p:nvSpPr>
        <p:spPr/>
        <p:txBody>
          <a:bodyPr/>
          <a:lstStyle/>
          <a:p>
            <a:r>
              <a:rPr lang="cs-CZ" sz="4400" dirty="0">
                <a:solidFill>
                  <a:prstClr val="black"/>
                </a:solidFill>
                <a:latin typeface="Calibri Light" panose="020F0302020204030204"/>
              </a:rPr>
              <a:t>Možnost změnit stav úkolu</a:t>
            </a:r>
            <a:endParaRPr lang="cs-CZ" dirty="0"/>
          </a:p>
        </p:txBody>
      </p:sp>
      <p:sp>
        <p:nvSpPr>
          <p:cNvPr id="3" name="TextovéPole 2">
            <a:extLst>
              <a:ext uri="{FF2B5EF4-FFF2-40B4-BE49-F238E27FC236}">
                <a16:creationId xmlns:a16="http://schemas.microsoft.com/office/drawing/2014/main" id="{24051B82-E039-460B-9E4F-26B6A37E1167}"/>
              </a:ext>
            </a:extLst>
          </p:cNvPr>
          <p:cNvSpPr txBox="1"/>
          <p:nvPr/>
        </p:nvSpPr>
        <p:spPr>
          <a:xfrm>
            <a:off x="7432431" y="4942506"/>
            <a:ext cx="4088424" cy="120032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Úkoly už umíme editovat, ale ještě by to chtělo mít možnost je označit jako dokončené a odlišit dokončené úkoly v zobrazení na webu…</a:t>
            </a:r>
          </a:p>
        </p:txBody>
      </p:sp>
    </p:spTree>
    <p:extLst>
      <p:ext uri="{BB962C8B-B14F-4D97-AF65-F5344CB8AC3E}">
        <p14:creationId xmlns:p14="http://schemas.microsoft.com/office/powerpoint/2010/main" val="331211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7FE92C-2AA7-4D35-BCB0-DD1DBDC9C67F}"/>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E49EF894-4B08-4D81-8997-DC4244A98F8C}"/>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332CB910-D480-4456-9C4A-2437B95F7EEA}"/>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04A5EE30-3694-42F7-9556-42259324C77C}"/>
              </a:ext>
            </a:extLst>
          </p:cNvPr>
          <p:cNvSpPr txBox="1"/>
          <p:nvPr/>
        </p:nvSpPr>
        <p:spPr>
          <a:xfrm>
            <a:off x="7684476" y="2621337"/>
            <a:ext cx="4088424" cy="203132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Najdeme šablonu </a:t>
            </a:r>
            <a:r>
              <a:rPr lang="cs-CZ" dirty="0" err="1"/>
              <a:t>Todo</a:t>
            </a:r>
            <a:r>
              <a:rPr lang="cs-CZ" dirty="0"/>
              <a:t>/</a:t>
            </a:r>
            <a:r>
              <a:rPr lang="cs-CZ" dirty="0" err="1"/>
              <a:t>default.latte</a:t>
            </a:r>
            <a:r>
              <a:rPr lang="cs-CZ" dirty="0"/>
              <a:t>, ve které vypisujeme seznam úkolů. V případě, že je úkol splněný (jeho </a:t>
            </a:r>
            <a:r>
              <a:rPr lang="cs-CZ" dirty="0" err="1"/>
              <a:t>property</a:t>
            </a:r>
            <a:r>
              <a:rPr lang="cs-CZ" dirty="0"/>
              <a:t> </a:t>
            </a:r>
            <a:r>
              <a:rPr lang="cs-CZ" b="1" dirty="0" err="1"/>
              <a:t>completed</a:t>
            </a:r>
            <a:r>
              <a:rPr lang="cs-CZ" dirty="0"/>
              <a:t> má hodnotu </a:t>
            </a:r>
            <a:r>
              <a:rPr lang="cs-CZ" dirty="0" err="1"/>
              <a:t>true</a:t>
            </a:r>
            <a:r>
              <a:rPr lang="cs-CZ" dirty="0"/>
              <a:t>), doplníme třídy pro změnu vzhledu. Obdobně u hotových úkolů nebudeme zobrazovat tlačítko pro jejich úpravu.</a:t>
            </a:r>
            <a:endParaRPr lang="cs-CZ" b="1" dirty="0"/>
          </a:p>
        </p:txBody>
      </p:sp>
      <p:sp>
        <p:nvSpPr>
          <p:cNvPr id="7" name="Obdélník 6">
            <a:extLst>
              <a:ext uri="{FF2B5EF4-FFF2-40B4-BE49-F238E27FC236}">
                <a16:creationId xmlns:a16="http://schemas.microsoft.com/office/drawing/2014/main" id="{AEEFCE5C-63CD-4977-8036-7C8AD6B67000}"/>
              </a:ext>
            </a:extLst>
          </p:cNvPr>
          <p:cNvSpPr/>
          <p:nvPr/>
        </p:nvSpPr>
        <p:spPr>
          <a:xfrm>
            <a:off x="5648914" y="1097036"/>
            <a:ext cx="3002717" cy="22773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8" name="Obdélník 7">
            <a:extLst>
              <a:ext uri="{FF2B5EF4-FFF2-40B4-BE49-F238E27FC236}">
                <a16:creationId xmlns:a16="http://schemas.microsoft.com/office/drawing/2014/main" id="{CFB9EB01-1148-4169-A337-393DF5C707D8}"/>
              </a:ext>
            </a:extLst>
          </p:cNvPr>
          <p:cNvSpPr/>
          <p:nvPr/>
        </p:nvSpPr>
        <p:spPr>
          <a:xfrm>
            <a:off x="4521156" y="4836697"/>
            <a:ext cx="5959275" cy="114207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63088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47063C-8EAE-476F-9CC1-7EBAFAB243CA}"/>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6721982C-C385-46A3-9711-F87C2DCA1390}"/>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9D4E7BBE-9154-46ED-AF07-D7DDD45CC81F}"/>
              </a:ext>
            </a:extLst>
          </p:cNvPr>
          <p:cNvPicPr>
            <a:picLocks noChangeAspect="1"/>
          </p:cNvPicPr>
          <p:nvPr/>
        </p:nvPicPr>
        <p:blipFill>
          <a:blip r:embed="rId2"/>
          <a:stretch>
            <a:fillRect/>
          </a:stretch>
        </p:blipFill>
        <p:spPr>
          <a:xfrm>
            <a:off x="0" y="180180"/>
            <a:ext cx="12192000" cy="6497640"/>
          </a:xfrm>
          <a:prstGeom prst="rect">
            <a:avLst/>
          </a:prstGeom>
          <a:ln>
            <a:solidFill>
              <a:schemeClr val="tx1"/>
            </a:solidFill>
          </a:ln>
        </p:spPr>
      </p:pic>
      <p:pic>
        <p:nvPicPr>
          <p:cNvPr id="7" name="Obrázek 6">
            <a:extLst>
              <a:ext uri="{FF2B5EF4-FFF2-40B4-BE49-F238E27FC236}">
                <a16:creationId xmlns:a16="http://schemas.microsoft.com/office/drawing/2014/main" id="{021E4A79-8DF7-4669-9410-0BDC2DB8737F}"/>
              </a:ext>
            </a:extLst>
          </p:cNvPr>
          <p:cNvPicPr>
            <a:picLocks noChangeAspect="1"/>
          </p:cNvPicPr>
          <p:nvPr/>
        </p:nvPicPr>
        <p:blipFill>
          <a:blip r:embed="rId3"/>
          <a:stretch>
            <a:fillRect/>
          </a:stretch>
        </p:blipFill>
        <p:spPr>
          <a:xfrm>
            <a:off x="4009292" y="2318470"/>
            <a:ext cx="12192000" cy="6497640"/>
          </a:xfrm>
          <a:prstGeom prst="rect">
            <a:avLst/>
          </a:prstGeom>
          <a:ln>
            <a:solidFill>
              <a:schemeClr val="tx1"/>
            </a:solidFill>
          </a:ln>
        </p:spPr>
      </p:pic>
      <p:sp>
        <p:nvSpPr>
          <p:cNvPr id="6" name="TextovéPole 5">
            <a:extLst>
              <a:ext uri="{FF2B5EF4-FFF2-40B4-BE49-F238E27FC236}">
                <a16:creationId xmlns:a16="http://schemas.microsoft.com/office/drawing/2014/main" id="{F1BEAAF5-0D03-4FB9-950D-6123405B526D}"/>
              </a:ext>
            </a:extLst>
          </p:cNvPr>
          <p:cNvSpPr txBox="1"/>
          <p:nvPr/>
        </p:nvSpPr>
        <p:spPr>
          <a:xfrm>
            <a:off x="7871975" y="1282505"/>
            <a:ext cx="4088424"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Z předchozího postupu bychom měli mít funkční vytváření nových úkolů a jejich úpravu. Ale zatím umíme měnit jen některé vlastnosti úkolu. Pojďme se kouknout na to, jak to vylepšit </a:t>
            </a:r>
            <a:r>
              <a:rPr lang="cs-CZ" dirty="0">
                <a:sym typeface="Wingdings" panose="05000000000000000000" pitchFamily="2" charset="2"/>
              </a:rPr>
              <a:t></a:t>
            </a:r>
            <a:endParaRPr lang="cs-CZ" dirty="0"/>
          </a:p>
        </p:txBody>
      </p:sp>
    </p:spTree>
    <p:extLst>
      <p:ext uri="{BB962C8B-B14F-4D97-AF65-F5344CB8AC3E}">
        <p14:creationId xmlns:p14="http://schemas.microsoft.com/office/powerpoint/2010/main" val="3042751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2D0CEF-477C-4B62-8EB0-678477C9F7C7}"/>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D3BBB100-BEDE-49EF-8837-81C8A8132802}"/>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04709035-B8E7-4F79-A859-E0E5B1DF36EC}"/>
              </a:ext>
            </a:extLst>
          </p:cNvPr>
          <p:cNvPicPr>
            <a:picLocks noChangeAspect="1"/>
          </p:cNvPicPr>
          <p:nvPr/>
        </p:nvPicPr>
        <p:blipFill>
          <a:blip r:embed="rId2"/>
          <a:stretch>
            <a:fillRect/>
          </a:stretch>
        </p:blipFill>
        <p:spPr>
          <a:xfrm>
            <a:off x="0" y="180180"/>
            <a:ext cx="12192000" cy="6497640"/>
          </a:xfrm>
          <a:prstGeom prst="rect">
            <a:avLst/>
          </a:prstGeom>
        </p:spPr>
      </p:pic>
      <p:sp>
        <p:nvSpPr>
          <p:cNvPr id="7" name="TextovéPole 6">
            <a:extLst>
              <a:ext uri="{FF2B5EF4-FFF2-40B4-BE49-F238E27FC236}">
                <a16:creationId xmlns:a16="http://schemas.microsoft.com/office/drawing/2014/main" id="{AAD5CE8F-C0EA-431C-9202-21BA11ECC2BF}"/>
              </a:ext>
            </a:extLst>
          </p:cNvPr>
          <p:cNvSpPr txBox="1"/>
          <p:nvPr/>
        </p:nvSpPr>
        <p:spPr>
          <a:xfrm>
            <a:off x="7684476" y="1027906"/>
            <a:ext cx="4088424" cy="313932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Pro označení úkolu jako hotového buď můžeme použít signál, nebo akci. Ve výsledném kódu rozdíly moc velké nebudou, projdeme si tedy variantu se signálem (která je vhodnější třeba když to budeme později chtít volat </a:t>
            </a:r>
            <a:r>
              <a:rPr lang="cs-CZ" dirty="0" err="1"/>
              <a:t>ajaxem</a:t>
            </a:r>
            <a:r>
              <a:rPr lang="cs-CZ" dirty="0"/>
              <a:t>).</a:t>
            </a:r>
          </a:p>
          <a:p>
            <a:endParaRPr lang="cs-CZ" dirty="0"/>
          </a:p>
          <a:p>
            <a:r>
              <a:rPr lang="cs-CZ" dirty="0"/>
              <a:t>Do </a:t>
            </a:r>
            <a:r>
              <a:rPr lang="cs-CZ" dirty="0" err="1"/>
              <a:t>TodoPresenteru</a:t>
            </a:r>
            <a:r>
              <a:rPr lang="cs-CZ" dirty="0"/>
              <a:t> si doplníme metodu </a:t>
            </a:r>
            <a:r>
              <a:rPr lang="cs-CZ" b="1" dirty="0" err="1"/>
              <a:t>handleCompleted</a:t>
            </a:r>
            <a:r>
              <a:rPr lang="en-US" dirty="0"/>
              <a:t>, </a:t>
            </a:r>
            <a:r>
              <a:rPr lang="en-US" dirty="0" err="1"/>
              <a:t>kter</a:t>
            </a:r>
            <a:r>
              <a:rPr lang="cs-CZ" dirty="0"/>
              <a:t>á bude mít jako parametry ID úkolu a </a:t>
            </a:r>
            <a:r>
              <a:rPr lang="cs-CZ" dirty="0" err="1"/>
              <a:t>boolean</a:t>
            </a:r>
            <a:r>
              <a:rPr lang="cs-CZ" dirty="0"/>
              <a:t>, zda má být úkol považován za splněný.</a:t>
            </a:r>
          </a:p>
        </p:txBody>
      </p:sp>
      <p:sp>
        <p:nvSpPr>
          <p:cNvPr id="8" name="Obdélník 7">
            <a:extLst>
              <a:ext uri="{FF2B5EF4-FFF2-40B4-BE49-F238E27FC236}">
                <a16:creationId xmlns:a16="http://schemas.microsoft.com/office/drawing/2014/main" id="{F598B1D1-7B41-45EC-844A-52BE5ACC89EB}"/>
              </a:ext>
            </a:extLst>
          </p:cNvPr>
          <p:cNvSpPr/>
          <p:nvPr/>
        </p:nvSpPr>
        <p:spPr>
          <a:xfrm>
            <a:off x="3367607" y="3929153"/>
            <a:ext cx="4088424" cy="15994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67839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EA51095-A8B6-403C-826B-03C17D212726}"/>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4FDAB4E0-5CFD-4EF7-A593-A01D43B39C88}"/>
              </a:ext>
            </a:extLst>
          </p:cNvPr>
          <p:cNvSpPr>
            <a:spLocks noGrp="1"/>
          </p:cNvSpPr>
          <p:nvPr>
            <p:ph idx="1"/>
          </p:nvPr>
        </p:nvSpPr>
        <p:spPr/>
        <p:txBody>
          <a:bodyPr/>
          <a:lstStyle/>
          <a:p>
            <a:endParaRPr lang="cs-CZ"/>
          </a:p>
        </p:txBody>
      </p:sp>
      <p:pic>
        <p:nvPicPr>
          <p:cNvPr id="8" name="Obrázek 7">
            <a:extLst>
              <a:ext uri="{FF2B5EF4-FFF2-40B4-BE49-F238E27FC236}">
                <a16:creationId xmlns:a16="http://schemas.microsoft.com/office/drawing/2014/main" id="{88BB426A-7E9E-48FD-8FA2-E341FD95641F}"/>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52E0FC02-74DE-4C37-A052-9F3B748947B6}"/>
              </a:ext>
            </a:extLst>
          </p:cNvPr>
          <p:cNvSpPr txBox="1"/>
          <p:nvPr/>
        </p:nvSpPr>
        <p:spPr>
          <a:xfrm>
            <a:off x="7684476" y="2621337"/>
            <a:ext cx="4088424"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V této metodě zkusíme úkol načíst z databáze. Pokud se to povede, změníme stav úkolu a uložíme jej.</a:t>
            </a:r>
          </a:p>
          <a:p>
            <a:endParaRPr lang="cs-CZ" b="1" dirty="0"/>
          </a:p>
          <a:p>
            <a:r>
              <a:rPr lang="cs-CZ" dirty="0"/>
              <a:t>Přesměrování na „</a:t>
            </a:r>
            <a:r>
              <a:rPr lang="cs-CZ" dirty="0" err="1"/>
              <a:t>this</a:t>
            </a:r>
            <a:r>
              <a:rPr lang="cs-CZ" dirty="0"/>
              <a:t>“ způsobí návrat na stránku, ze které jsme signál zavolali.</a:t>
            </a:r>
          </a:p>
        </p:txBody>
      </p:sp>
      <p:sp>
        <p:nvSpPr>
          <p:cNvPr id="7" name="Obdélník 6">
            <a:extLst>
              <a:ext uri="{FF2B5EF4-FFF2-40B4-BE49-F238E27FC236}">
                <a16:creationId xmlns:a16="http://schemas.microsoft.com/office/drawing/2014/main" id="{6EC98CDA-09B4-4EF7-8823-C9B6B097AB0F}"/>
              </a:ext>
            </a:extLst>
          </p:cNvPr>
          <p:cNvSpPr/>
          <p:nvPr/>
        </p:nvSpPr>
        <p:spPr>
          <a:xfrm>
            <a:off x="3587781" y="2663540"/>
            <a:ext cx="3258496" cy="273845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938390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D91C9D4-588E-45F7-9CF8-37549ADB289E}"/>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7F2E0A35-4E06-4F80-B299-9B65976771FE}"/>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689A0B9F-6A76-45B7-9147-3598DDADCE4E}"/>
              </a:ext>
            </a:extLst>
          </p:cNvPr>
          <p:cNvPicPr>
            <a:picLocks noChangeAspect="1"/>
          </p:cNvPicPr>
          <p:nvPr/>
        </p:nvPicPr>
        <p:blipFill>
          <a:blip r:embed="rId2"/>
          <a:stretch>
            <a:fillRect/>
          </a:stretch>
        </p:blipFill>
        <p:spPr>
          <a:xfrm>
            <a:off x="0" y="180180"/>
            <a:ext cx="12192000" cy="6497640"/>
          </a:xfrm>
          <a:prstGeom prst="rect">
            <a:avLst/>
          </a:prstGeom>
        </p:spPr>
      </p:pic>
      <p:sp>
        <p:nvSpPr>
          <p:cNvPr id="8" name="TextovéPole 7">
            <a:extLst>
              <a:ext uri="{FF2B5EF4-FFF2-40B4-BE49-F238E27FC236}">
                <a16:creationId xmlns:a16="http://schemas.microsoft.com/office/drawing/2014/main" id="{BF386B95-BE76-4804-988F-EC0227C89186}"/>
              </a:ext>
            </a:extLst>
          </p:cNvPr>
          <p:cNvSpPr txBox="1"/>
          <p:nvPr/>
        </p:nvSpPr>
        <p:spPr>
          <a:xfrm>
            <a:off x="8103576" y="2056679"/>
            <a:ext cx="4088424"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Do šablony poté doplníme odkazy pro zavolání signálu </a:t>
            </a:r>
            <a:r>
              <a:rPr lang="cs-CZ" b="1" dirty="0" err="1"/>
              <a:t>completed</a:t>
            </a:r>
            <a:r>
              <a:rPr lang="cs-CZ" dirty="0"/>
              <a:t>, který jsme před chvílí vytvořili. </a:t>
            </a:r>
            <a:endParaRPr lang="cs-CZ" b="1" dirty="0"/>
          </a:p>
        </p:txBody>
      </p:sp>
      <p:sp>
        <p:nvSpPr>
          <p:cNvPr id="9" name="Obdélník 8">
            <a:extLst>
              <a:ext uri="{FF2B5EF4-FFF2-40B4-BE49-F238E27FC236}">
                <a16:creationId xmlns:a16="http://schemas.microsoft.com/office/drawing/2014/main" id="{A945AB35-F4B6-4B3D-98C5-CEB1205C073C}"/>
              </a:ext>
            </a:extLst>
          </p:cNvPr>
          <p:cNvSpPr/>
          <p:nvPr/>
        </p:nvSpPr>
        <p:spPr>
          <a:xfrm>
            <a:off x="4720446" y="3315133"/>
            <a:ext cx="6633354" cy="25205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10" name="Obdélník 9">
            <a:extLst>
              <a:ext uri="{FF2B5EF4-FFF2-40B4-BE49-F238E27FC236}">
                <a16:creationId xmlns:a16="http://schemas.microsoft.com/office/drawing/2014/main" id="{2367FDE7-D0D7-4F1C-A4ED-28F3B5174662}"/>
              </a:ext>
            </a:extLst>
          </p:cNvPr>
          <p:cNvSpPr/>
          <p:nvPr/>
        </p:nvSpPr>
        <p:spPr>
          <a:xfrm>
            <a:off x="4720446" y="3691588"/>
            <a:ext cx="5774052" cy="25205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37099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46A0841-126D-4FDA-8546-D277B35A9422}"/>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14C82655-56ED-41BC-8E6E-AD58151C0FAD}"/>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95FAEE3D-E467-4BD0-ABCF-D69EBE72474B}"/>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17A0C319-3C5E-4448-855C-8AA59AC04438}"/>
              </a:ext>
            </a:extLst>
          </p:cNvPr>
          <p:cNvSpPr txBox="1"/>
          <p:nvPr/>
        </p:nvSpPr>
        <p:spPr>
          <a:xfrm>
            <a:off x="7900111" y="1202453"/>
            <a:ext cx="4088424" cy="147732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A máme tu výsledek </a:t>
            </a:r>
            <a:r>
              <a:rPr lang="cs-CZ" dirty="0">
                <a:sym typeface="Wingdings" panose="05000000000000000000" pitchFamily="2" charset="2"/>
              </a:rPr>
              <a:t></a:t>
            </a:r>
          </a:p>
          <a:p>
            <a:endParaRPr lang="cs-CZ" dirty="0">
              <a:sym typeface="Wingdings" panose="05000000000000000000" pitchFamily="2" charset="2"/>
            </a:endParaRPr>
          </a:p>
          <a:p>
            <a:r>
              <a:rPr lang="cs-CZ" dirty="0">
                <a:sym typeface="Wingdings" panose="05000000000000000000" pitchFamily="2" charset="2"/>
              </a:rPr>
              <a:t>Úkoly jde nejen upravovat, ale také označit jako hotové či naopak je z tohoto stavu vrátit.</a:t>
            </a:r>
          </a:p>
        </p:txBody>
      </p:sp>
      <p:sp>
        <p:nvSpPr>
          <p:cNvPr id="7" name="TextovéPole 6">
            <a:extLst>
              <a:ext uri="{FF2B5EF4-FFF2-40B4-BE49-F238E27FC236}">
                <a16:creationId xmlns:a16="http://schemas.microsoft.com/office/drawing/2014/main" id="{EFDD1ECD-B81B-4931-B514-491020776922}"/>
              </a:ext>
            </a:extLst>
          </p:cNvPr>
          <p:cNvSpPr txBox="1"/>
          <p:nvPr/>
        </p:nvSpPr>
        <p:spPr>
          <a:xfrm>
            <a:off x="7900111" y="2778445"/>
            <a:ext cx="4088424" cy="92333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V dalším pokračování se podíváme na filtrování úkolů podle tagů a stránkování v případě většího </a:t>
            </a:r>
            <a:r>
              <a:rPr lang="cs-CZ"/>
              <a:t>množství úkolů…</a:t>
            </a:r>
            <a:endParaRPr lang="cs-CZ" dirty="0">
              <a:sym typeface="Wingdings" panose="05000000000000000000" pitchFamily="2" charset="2"/>
            </a:endParaRPr>
          </a:p>
        </p:txBody>
      </p:sp>
    </p:spTree>
    <p:extLst>
      <p:ext uri="{BB962C8B-B14F-4D97-AF65-F5344CB8AC3E}">
        <p14:creationId xmlns:p14="http://schemas.microsoft.com/office/powerpoint/2010/main" val="330295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6E382D-6130-4536-B8F9-A5F2997A83EF}"/>
              </a:ext>
            </a:extLst>
          </p:cNvPr>
          <p:cNvSpPr>
            <a:spLocks noGrp="1"/>
          </p:cNvSpPr>
          <p:nvPr>
            <p:ph type="ctrTitle"/>
          </p:nvPr>
        </p:nvSpPr>
        <p:spPr/>
        <p:txBody>
          <a:bodyPr/>
          <a:lstStyle/>
          <a:p>
            <a:r>
              <a:rPr lang="cs-CZ" sz="4400" dirty="0">
                <a:solidFill>
                  <a:prstClr val="black"/>
                </a:solidFill>
                <a:latin typeface="Calibri Light" panose="020F0302020204030204"/>
              </a:rPr>
              <a:t>Přiřazování tagů k úkolům</a:t>
            </a:r>
            <a:endParaRPr lang="cs-CZ" dirty="0"/>
          </a:p>
        </p:txBody>
      </p:sp>
    </p:spTree>
    <p:extLst>
      <p:ext uri="{BB962C8B-B14F-4D97-AF65-F5344CB8AC3E}">
        <p14:creationId xmlns:p14="http://schemas.microsoft.com/office/powerpoint/2010/main" val="409222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9A788CF-93D6-4B85-AAE3-AC1106FA3787}"/>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3366D4D9-B42A-4332-ABAF-B325D18AD42E}"/>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D3E98A71-B310-4C7D-B84A-4454E28F0816}"/>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Obdélník 5">
            <a:extLst>
              <a:ext uri="{FF2B5EF4-FFF2-40B4-BE49-F238E27FC236}">
                <a16:creationId xmlns:a16="http://schemas.microsoft.com/office/drawing/2014/main" id="{4C8F400C-DE39-4021-8D78-87637FCBAE87}"/>
              </a:ext>
            </a:extLst>
          </p:cNvPr>
          <p:cNvSpPr/>
          <p:nvPr/>
        </p:nvSpPr>
        <p:spPr>
          <a:xfrm>
            <a:off x="8479890" y="2412218"/>
            <a:ext cx="1620713" cy="23915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7" name="TextovéPole 6">
            <a:extLst>
              <a:ext uri="{FF2B5EF4-FFF2-40B4-BE49-F238E27FC236}">
                <a16:creationId xmlns:a16="http://schemas.microsoft.com/office/drawing/2014/main" id="{E2E57E58-D56C-43C8-9018-A743F94BF056}"/>
              </a:ext>
            </a:extLst>
          </p:cNvPr>
          <p:cNvSpPr txBox="1"/>
          <p:nvPr/>
        </p:nvSpPr>
        <p:spPr>
          <a:xfrm>
            <a:off x="7810792" y="4417646"/>
            <a:ext cx="4088424" cy="203132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Podíváme se na zdrojový kód, najdeme třídu formuláře (</a:t>
            </a:r>
            <a:r>
              <a:rPr lang="cs-CZ" dirty="0" err="1"/>
              <a:t>TodoEditForm</a:t>
            </a:r>
            <a:r>
              <a:rPr lang="cs-CZ" dirty="0"/>
              <a:t>).</a:t>
            </a:r>
          </a:p>
          <a:p>
            <a:endParaRPr lang="cs-CZ" dirty="0"/>
          </a:p>
          <a:p>
            <a:r>
              <a:rPr lang="cs-CZ" dirty="0"/>
              <a:t>Nově máme ve formuláři pracovat s tagy – tj. potřebujeme si jako závislost předat </a:t>
            </a:r>
            <a:r>
              <a:rPr lang="cs-CZ" dirty="0" err="1"/>
              <a:t>TagsFacade</a:t>
            </a:r>
            <a:r>
              <a:rPr lang="cs-CZ" dirty="0"/>
              <a:t>. Přidáme ji do konstruktoru a uložíme si ji jako </a:t>
            </a:r>
            <a:r>
              <a:rPr lang="cs-CZ" dirty="0" err="1"/>
              <a:t>private</a:t>
            </a:r>
            <a:r>
              <a:rPr lang="cs-CZ" dirty="0"/>
              <a:t> </a:t>
            </a:r>
            <a:r>
              <a:rPr lang="cs-CZ" dirty="0" err="1"/>
              <a:t>property</a:t>
            </a:r>
            <a:r>
              <a:rPr lang="cs-CZ" dirty="0"/>
              <a:t>.</a:t>
            </a:r>
          </a:p>
        </p:txBody>
      </p:sp>
      <p:sp>
        <p:nvSpPr>
          <p:cNvPr id="8" name="Obdélník 7">
            <a:extLst>
              <a:ext uri="{FF2B5EF4-FFF2-40B4-BE49-F238E27FC236}">
                <a16:creationId xmlns:a16="http://schemas.microsoft.com/office/drawing/2014/main" id="{62A35A0F-A2C3-4F07-9F36-E345A6093DA3}"/>
              </a:ext>
            </a:extLst>
          </p:cNvPr>
          <p:cNvSpPr/>
          <p:nvPr/>
        </p:nvSpPr>
        <p:spPr>
          <a:xfrm>
            <a:off x="810064" y="1853975"/>
            <a:ext cx="2256693" cy="41092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9" name="Obdélník 8">
            <a:extLst>
              <a:ext uri="{FF2B5EF4-FFF2-40B4-BE49-F238E27FC236}">
                <a16:creationId xmlns:a16="http://schemas.microsoft.com/office/drawing/2014/main" id="{5ABCBF4B-3362-4205-B416-45BB64067F6B}"/>
              </a:ext>
            </a:extLst>
          </p:cNvPr>
          <p:cNvSpPr/>
          <p:nvPr/>
        </p:nvSpPr>
        <p:spPr>
          <a:xfrm>
            <a:off x="838200" y="2926080"/>
            <a:ext cx="2256693" cy="23680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55700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82BEF04-9941-4C85-BFE0-96644FF2E7A5}"/>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BC453A34-B013-4259-8240-4984D4191401}"/>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614A0BA6-A151-4695-B75D-3408D80E7943}"/>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2C27B76A-1C0A-4CB0-B2A5-CCB57AA15D16}"/>
              </a:ext>
            </a:extLst>
          </p:cNvPr>
          <p:cNvSpPr txBox="1"/>
          <p:nvPr/>
        </p:nvSpPr>
        <p:spPr>
          <a:xfrm>
            <a:off x="7402829" y="1435295"/>
            <a:ext cx="4088424" cy="397031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Následně přidáme do formuláře možnost označit tagy. Pokud by byl u úkolu jen jeden, mohli bychom použít třeba </a:t>
            </a:r>
            <a:r>
              <a:rPr lang="cs-CZ" dirty="0" err="1"/>
              <a:t>select</a:t>
            </a:r>
            <a:r>
              <a:rPr lang="cs-CZ" dirty="0"/>
              <a:t>. V tomto případě jich ale může být libovolné množství, zkusíme tedy využít </a:t>
            </a:r>
            <a:r>
              <a:rPr lang="cs-CZ" b="1" dirty="0" err="1"/>
              <a:t>CheckboxList</a:t>
            </a:r>
            <a:r>
              <a:rPr lang="cs-CZ" dirty="0"/>
              <a:t>.</a:t>
            </a:r>
          </a:p>
          <a:p>
            <a:endParaRPr lang="cs-CZ" b="1" dirty="0"/>
          </a:p>
          <a:p>
            <a:r>
              <a:rPr lang="cs-CZ" dirty="0"/>
              <a:t>Vytvoříme si pole s tagy, které načteme z databáze. V daném poli bude vždy </a:t>
            </a:r>
            <a:r>
              <a:rPr lang="cs-CZ" dirty="0" err="1"/>
              <a:t>tagId</a:t>
            </a:r>
            <a:r>
              <a:rPr lang="cs-CZ" dirty="0"/>
              <a:t> použito jako klíč, jako hodnota pak bude použit název tagu.</a:t>
            </a:r>
          </a:p>
          <a:p>
            <a:endParaRPr lang="cs-CZ" dirty="0"/>
          </a:p>
          <a:p>
            <a:r>
              <a:rPr lang="cs-CZ" dirty="0"/>
              <a:t>Následně předáme tyto možnosti do </a:t>
            </a:r>
            <a:r>
              <a:rPr lang="cs-CZ" dirty="0" err="1"/>
              <a:t>checkboxlistu</a:t>
            </a:r>
            <a:r>
              <a:rPr lang="cs-CZ" dirty="0"/>
              <a:t>.</a:t>
            </a:r>
          </a:p>
        </p:txBody>
      </p:sp>
      <p:sp>
        <p:nvSpPr>
          <p:cNvPr id="7" name="Obdélník 6">
            <a:extLst>
              <a:ext uri="{FF2B5EF4-FFF2-40B4-BE49-F238E27FC236}">
                <a16:creationId xmlns:a16="http://schemas.microsoft.com/office/drawing/2014/main" id="{DF1CE5AE-CE1D-4986-BE2C-E637D8990419}"/>
              </a:ext>
            </a:extLst>
          </p:cNvPr>
          <p:cNvSpPr/>
          <p:nvPr/>
        </p:nvSpPr>
        <p:spPr>
          <a:xfrm>
            <a:off x="978877" y="3183648"/>
            <a:ext cx="4915486" cy="200733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178105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91838B5-A442-4D9F-BF4F-5FB9ECE14E80}"/>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A72225C2-3E29-426F-9A27-02F3BF9DC0E8}"/>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C752FA96-99DE-4E67-A7B4-F6DC20D46EC4}"/>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E3BDB998-5FEF-44E9-91CD-0F50880AFAC2}"/>
              </a:ext>
            </a:extLst>
          </p:cNvPr>
          <p:cNvSpPr txBox="1"/>
          <p:nvPr/>
        </p:nvSpPr>
        <p:spPr>
          <a:xfrm>
            <a:off x="6478464" y="2246968"/>
            <a:ext cx="4088424"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A hned můžeme zkontrolovat výsledek ve formuláři. Jednotlivé tagy tu máme se zatržítky, pomocí kterých půjdou označit. </a:t>
            </a:r>
          </a:p>
          <a:p>
            <a:endParaRPr lang="cs-CZ" dirty="0"/>
          </a:p>
          <a:p>
            <a:r>
              <a:rPr lang="cs-CZ" dirty="0"/>
              <a:t>Jejich uložení a načtení ale ještě budeme muset dodělat…</a:t>
            </a:r>
          </a:p>
        </p:txBody>
      </p:sp>
    </p:spTree>
    <p:extLst>
      <p:ext uri="{BB962C8B-B14F-4D97-AF65-F5344CB8AC3E}">
        <p14:creationId xmlns:p14="http://schemas.microsoft.com/office/powerpoint/2010/main" val="2840510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9FB671E-720A-45FB-80E3-A11F0CB1684E}"/>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ED379B96-A8BD-42F3-81F1-A983539C9CC4}"/>
              </a:ext>
            </a:extLst>
          </p:cNvPr>
          <p:cNvSpPr>
            <a:spLocks noGrp="1"/>
          </p:cNvSpPr>
          <p:nvPr>
            <p:ph idx="1"/>
          </p:nvPr>
        </p:nvSpPr>
        <p:spPr/>
        <p:txBody>
          <a:bodyPr/>
          <a:lstStyle/>
          <a:p>
            <a:endParaRPr lang="cs-CZ"/>
          </a:p>
        </p:txBody>
      </p:sp>
      <p:pic>
        <p:nvPicPr>
          <p:cNvPr id="7" name="Obrázek 6">
            <a:extLst>
              <a:ext uri="{FF2B5EF4-FFF2-40B4-BE49-F238E27FC236}">
                <a16:creationId xmlns:a16="http://schemas.microsoft.com/office/drawing/2014/main" id="{47EA6AA4-6A91-4471-B607-0110ED52AAE4}"/>
              </a:ext>
            </a:extLst>
          </p:cNvPr>
          <p:cNvPicPr>
            <a:picLocks noChangeAspect="1"/>
          </p:cNvPicPr>
          <p:nvPr/>
        </p:nvPicPr>
        <p:blipFill>
          <a:blip r:embed="rId2"/>
          <a:stretch>
            <a:fillRect/>
          </a:stretch>
        </p:blipFill>
        <p:spPr>
          <a:xfrm>
            <a:off x="0" y="180180"/>
            <a:ext cx="12192000" cy="6497640"/>
          </a:xfrm>
          <a:prstGeom prst="rect">
            <a:avLst/>
          </a:prstGeom>
        </p:spPr>
      </p:pic>
      <p:sp>
        <p:nvSpPr>
          <p:cNvPr id="5" name="TextovéPole 4">
            <a:extLst>
              <a:ext uri="{FF2B5EF4-FFF2-40B4-BE49-F238E27FC236}">
                <a16:creationId xmlns:a16="http://schemas.microsoft.com/office/drawing/2014/main" id="{F1F6BB33-61F1-47E4-8EBF-196DD527364B}"/>
              </a:ext>
            </a:extLst>
          </p:cNvPr>
          <p:cNvSpPr txBox="1"/>
          <p:nvPr/>
        </p:nvSpPr>
        <p:spPr>
          <a:xfrm>
            <a:off x="6966731" y="2996809"/>
            <a:ext cx="4088424"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Důležitá poznámka – je normální, že si nepamatujete všechny struktury zpaměti. </a:t>
            </a:r>
            <a:r>
              <a:rPr lang="cs-CZ" dirty="0" err="1"/>
              <a:t>CheckboxList</a:t>
            </a:r>
            <a:r>
              <a:rPr lang="cs-CZ" dirty="0"/>
              <a:t> jsme do formuláře přidali s názvem „</a:t>
            </a:r>
            <a:r>
              <a:rPr lang="cs-CZ" dirty="0" err="1"/>
              <a:t>tags</a:t>
            </a:r>
            <a:r>
              <a:rPr lang="cs-CZ" dirty="0"/>
              <a:t>“, zkusíme tedy zjistit jejich hodnoty – pracovně si je necháme vypsat a ověříme, v jaké jsou struktuře. </a:t>
            </a:r>
          </a:p>
        </p:txBody>
      </p:sp>
      <p:sp>
        <p:nvSpPr>
          <p:cNvPr id="6" name="Obdélník 5">
            <a:extLst>
              <a:ext uri="{FF2B5EF4-FFF2-40B4-BE49-F238E27FC236}">
                <a16:creationId xmlns:a16="http://schemas.microsoft.com/office/drawing/2014/main" id="{2396B697-7E77-4917-9374-9BC0D5B35ABF}"/>
              </a:ext>
            </a:extLst>
          </p:cNvPr>
          <p:cNvSpPr/>
          <p:nvPr/>
        </p:nvSpPr>
        <p:spPr>
          <a:xfrm>
            <a:off x="3638257" y="3369426"/>
            <a:ext cx="2213903" cy="73834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296070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EB7E134-AAAE-4039-8F75-BA86A9E9216D}"/>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A3466B60-637B-4BC2-AF8A-151C7784109B}"/>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C613C08D-99AE-4680-8636-5BBBCDEFD0AD}"/>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5C25E714-58A5-441D-B753-216C9B2F72E9}"/>
              </a:ext>
            </a:extLst>
          </p:cNvPr>
          <p:cNvSpPr txBox="1"/>
          <p:nvPr/>
        </p:nvSpPr>
        <p:spPr>
          <a:xfrm>
            <a:off x="7867064" y="998470"/>
            <a:ext cx="4088424" cy="452431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err="1"/>
              <a:t>Var_dumpem</a:t>
            </a:r>
            <a:r>
              <a:rPr lang="cs-CZ" dirty="0"/>
              <a:t> jsme zjistili, že hodnoty jsou předány v podobě pole, které obsahuje ID zaškrtnutých tagů. Můžeme je tedy přidat k úkolu.</a:t>
            </a:r>
          </a:p>
          <a:p>
            <a:endParaRPr lang="cs-CZ" dirty="0"/>
          </a:p>
          <a:p>
            <a:r>
              <a:rPr lang="cs-CZ" dirty="0"/>
              <a:t>Abychom mohli uložit vazby na vybrané tagy, musíme je načíst z databáze. Následně za uložením základních dat úkolu (za </a:t>
            </a:r>
            <a:r>
              <a:rPr lang="cs-CZ" dirty="0" err="1"/>
              <a:t>saveTodo</a:t>
            </a:r>
            <a:r>
              <a:rPr lang="cs-CZ" dirty="0"/>
              <a:t>) postupně:</a:t>
            </a:r>
          </a:p>
          <a:p>
            <a:pPr marL="342900" indent="-342900">
              <a:buFont typeface="+mj-lt"/>
              <a:buAutoNum type="arabicPeriod"/>
            </a:pPr>
            <a:r>
              <a:rPr lang="cs-CZ" dirty="0"/>
              <a:t>odebereme z úkolu všechny tagy, které tam byly původně</a:t>
            </a:r>
          </a:p>
          <a:p>
            <a:pPr marL="342900" indent="-342900">
              <a:buFont typeface="+mj-lt"/>
              <a:buAutoNum type="arabicPeriod"/>
            </a:pPr>
            <a:r>
              <a:rPr lang="en-US" dirty="0"/>
              <a:t>p</a:t>
            </a:r>
            <a:r>
              <a:rPr lang="cs-CZ" dirty="0" err="1"/>
              <a:t>rojdeme</a:t>
            </a:r>
            <a:r>
              <a:rPr lang="cs-CZ" dirty="0"/>
              <a:t> jednotlivé ID tagů, zkusíme načíst daný tag z databáze a přidáme jej k úkolu (pomocí </a:t>
            </a:r>
            <a:r>
              <a:rPr lang="cs-CZ" dirty="0" err="1"/>
              <a:t>addToTags</a:t>
            </a:r>
            <a:r>
              <a:rPr lang="en-US" dirty="0"/>
              <a:t>())</a:t>
            </a:r>
            <a:endParaRPr lang="cs-CZ" dirty="0"/>
          </a:p>
          <a:p>
            <a:pPr marL="342900" indent="-342900">
              <a:buFont typeface="+mj-lt"/>
              <a:buAutoNum type="arabicPeriod"/>
            </a:pPr>
            <a:r>
              <a:rPr lang="cs-CZ" dirty="0"/>
              <a:t>úkol znovu uložíme – tím se uloží vazby na tagy</a:t>
            </a:r>
          </a:p>
        </p:txBody>
      </p:sp>
      <p:sp>
        <p:nvSpPr>
          <p:cNvPr id="7" name="Obdélník 6">
            <a:extLst>
              <a:ext uri="{FF2B5EF4-FFF2-40B4-BE49-F238E27FC236}">
                <a16:creationId xmlns:a16="http://schemas.microsoft.com/office/drawing/2014/main" id="{DECB59B2-0B5B-49FF-A02E-1FC28DC8D26A}"/>
              </a:ext>
            </a:extLst>
          </p:cNvPr>
          <p:cNvSpPr/>
          <p:nvPr/>
        </p:nvSpPr>
        <p:spPr>
          <a:xfrm>
            <a:off x="3638257" y="3369425"/>
            <a:ext cx="3114235" cy="215335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624785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D9FFD16-EEC7-4AFB-A8EC-1916C3494EE0}"/>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07A3DBCA-ED68-434C-8AD6-43D7E4EEF250}"/>
              </a:ext>
            </a:extLst>
          </p:cNvPr>
          <p:cNvSpPr>
            <a:spLocks noGrp="1"/>
          </p:cNvSpPr>
          <p:nvPr>
            <p:ph idx="1"/>
          </p:nvPr>
        </p:nvSpPr>
        <p:spPr/>
        <p:txBody>
          <a:bodyPr/>
          <a:lstStyle/>
          <a:p>
            <a:endParaRPr lang="cs-CZ"/>
          </a:p>
        </p:txBody>
      </p:sp>
      <p:pic>
        <p:nvPicPr>
          <p:cNvPr id="5" name="Obrázek 4">
            <a:extLst>
              <a:ext uri="{FF2B5EF4-FFF2-40B4-BE49-F238E27FC236}">
                <a16:creationId xmlns:a16="http://schemas.microsoft.com/office/drawing/2014/main" id="{74168DAC-A83D-4DFA-883B-978682263637}"/>
              </a:ext>
            </a:extLst>
          </p:cNvPr>
          <p:cNvPicPr>
            <a:picLocks noChangeAspect="1"/>
          </p:cNvPicPr>
          <p:nvPr/>
        </p:nvPicPr>
        <p:blipFill>
          <a:blip r:embed="rId2"/>
          <a:stretch>
            <a:fillRect/>
          </a:stretch>
        </p:blipFill>
        <p:spPr>
          <a:xfrm>
            <a:off x="0" y="180180"/>
            <a:ext cx="12192000" cy="6497640"/>
          </a:xfrm>
          <a:prstGeom prst="rect">
            <a:avLst/>
          </a:prstGeom>
        </p:spPr>
      </p:pic>
      <p:sp>
        <p:nvSpPr>
          <p:cNvPr id="6" name="TextovéPole 5">
            <a:extLst>
              <a:ext uri="{FF2B5EF4-FFF2-40B4-BE49-F238E27FC236}">
                <a16:creationId xmlns:a16="http://schemas.microsoft.com/office/drawing/2014/main" id="{F1056397-EE7A-4F35-AA81-9CDB16729BF1}"/>
              </a:ext>
            </a:extLst>
          </p:cNvPr>
          <p:cNvSpPr txBox="1"/>
          <p:nvPr/>
        </p:nvSpPr>
        <p:spPr>
          <a:xfrm>
            <a:off x="6811986" y="3429000"/>
            <a:ext cx="4088424" cy="230832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cs-CZ" dirty="0"/>
              <a:t>Ukládání tagů máme hotové, ještě je pro potřeby editace potřebujeme zadat jako výchozí hodnoty.</a:t>
            </a:r>
          </a:p>
          <a:p>
            <a:endParaRPr lang="cs-CZ" dirty="0"/>
          </a:p>
          <a:p>
            <a:r>
              <a:rPr lang="cs-CZ" dirty="0"/>
              <a:t>Pro zadání opět použijeme pole s ID tagů, které mají být zaškrtnuté. V poli s hodnotami pro nastavení tedy nejprve vytvoříme prázdné pole.</a:t>
            </a:r>
          </a:p>
        </p:txBody>
      </p:sp>
      <p:sp>
        <p:nvSpPr>
          <p:cNvPr id="7" name="Obdélník 6">
            <a:extLst>
              <a:ext uri="{FF2B5EF4-FFF2-40B4-BE49-F238E27FC236}">
                <a16:creationId xmlns:a16="http://schemas.microsoft.com/office/drawing/2014/main" id="{1ED4A840-D9AC-4575-9401-493BFB0B507D}"/>
              </a:ext>
            </a:extLst>
          </p:cNvPr>
          <p:cNvSpPr/>
          <p:nvPr/>
        </p:nvSpPr>
        <p:spPr>
          <a:xfrm>
            <a:off x="3817915" y="4192171"/>
            <a:ext cx="824424" cy="22508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Tree>
    <p:extLst>
      <p:ext uri="{BB962C8B-B14F-4D97-AF65-F5344CB8AC3E}">
        <p14:creationId xmlns:p14="http://schemas.microsoft.com/office/powerpoint/2010/main" val="3363960996"/>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898</Words>
  <Application>Microsoft Office PowerPoint</Application>
  <PresentationFormat>Širokoúhlá obrazovka</PresentationFormat>
  <Paragraphs>53</Paragraphs>
  <Slides>23</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23</vt:i4>
      </vt:variant>
    </vt:vector>
  </HeadingPairs>
  <TitlesOfParts>
    <vt:vector size="27" baseType="lpstr">
      <vt:lpstr>Arial</vt:lpstr>
      <vt:lpstr>Calibri</vt:lpstr>
      <vt:lpstr>Calibri Light</vt:lpstr>
      <vt:lpstr>Motiv Office</vt:lpstr>
      <vt:lpstr>Todolist 2 2. část řešení – úprava tagů přiřazených k úkolu, stav úkolu</vt:lpstr>
      <vt:lpstr>Prezentace aplikace PowerPoint</vt:lpstr>
      <vt:lpstr>Přiřazování tagů k úkolům</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Deadline úkolu</vt:lpstr>
      <vt:lpstr>Prezentace aplikace PowerPoint</vt:lpstr>
      <vt:lpstr>Prezentace aplikace PowerPoint</vt:lpstr>
      <vt:lpstr>Prezentace aplikace PowerPoint</vt:lpstr>
      <vt:lpstr>Prezentace aplikace PowerPoint</vt:lpstr>
      <vt:lpstr>Prezentace aplikace PowerPoint</vt:lpstr>
      <vt:lpstr>Možnost změnit stav úkolu</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Todolist 2 1. část řešení – formulář pro vytváření/úpravu úkolů</dc:title>
  <dc:creator>Stanislav Vojíř</dc:creator>
  <cp:lastModifiedBy>Stanislav Vojíř</cp:lastModifiedBy>
  <cp:revision>41</cp:revision>
  <dcterms:created xsi:type="dcterms:W3CDTF">2021-10-30T12:42:04Z</dcterms:created>
  <dcterms:modified xsi:type="dcterms:W3CDTF">2021-10-30T16:38:45Z</dcterms:modified>
</cp:coreProperties>
</file>