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95" r:id="rId4"/>
    <p:sldId id="257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7" r:id="rId22"/>
    <p:sldId id="298" r:id="rId23"/>
    <p:sldId id="296" r:id="rId24"/>
    <p:sldId id="299" r:id="rId25"/>
    <p:sldId id="300" r:id="rId26"/>
    <p:sldId id="301" r:id="rId27"/>
    <p:sldId id="302" r:id="rId28"/>
    <p:sldId id="304" r:id="rId29"/>
    <p:sldId id="305" r:id="rId30"/>
    <p:sldId id="306" r:id="rId3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34ACC6-36CB-44E2-A923-0A262D963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70DDB67-4057-4874-A351-2E04DF4B1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16290FF-E4DE-4CA2-AB9E-613DEF60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150F2F6-467F-49A3-AA25-C3AB2F09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252D3EE-63E2-4D42-B75C-5B5312CD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23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704A35-3343-4B47-8C34-08671EC0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9250783-0CE0-454C-BD54-4A425034D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B5B8C8E-78AA-41CE-BABB-F2EB85AB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5AA59F5-2782-41F5-BD2E-129AE9B4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84B01F-D4A5-478D-90C7-1F36DC99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343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283A993C-7551-4FE2-A72E-8BDE873DE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2D8E7DA-6741-4875-9789-43F879F89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12AC130-2635-4AF6-96A9-39D02A05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9BF2650-982F-46C7-915A-526CB7DE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5D5F89B-299C-42FB-87F1-AE5A9787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809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FBB4C5-7A93-4C29-AF20-02ABFA11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EB0864-CA77-45B3-A564-FF339A85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9313B36-6283-4D8A-BADB-E41D282B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47C7F95-629C-4527-94F4-FADDE64F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FEF2C97-3ED8-461D-9B0B-AEB77F02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006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21592F-03A8-4324-A412-C9617808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316D446-9902-4268-B2C9-BE1DCE33B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D81141D-8470-4FBA-92C3-0CB59883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F2AA5F0-86E1-4D5F-95BC-3DA8EF40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691EBE3-3F65-4391-83BE-ED386DD3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835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89615A-B3D2-4700-A324-3BB2E382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680A78-AC92-42FE-B37A-60D09FF11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C1B8FA5-ED57-4F94-AB7C-0508D96F9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60D0242-C17B-4313-A88B-F5CBF208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57E68B7-255F-4932-97D9-2E642A5B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B40A92F-C56A-43F2-B7BE-668C4032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66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0D439C-2E14-488E-BD02-F6AEB4AF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4925B9F-4D80-4680-991F-78769F3E9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7507F8C-46DA-4B69-9C67-70DF0C2F6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F8C39FE-6C25-474C-BE0F-DF2DFC520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D96141C-07E5-4E45-B292-6D7063F18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3E8B1C0-A6EA-4DA7-897B-F4522799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4BA0E7B-28F0-4CBD-A518-626E7FB7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E9D9103-AE5F-4689-A486-3541A72B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192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7C82A5-B896-418E-9F56-3F465DF5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13DE2BD-213F-42A8-B8D0-F52B950E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A677B4C-E99B-4CDD-908F-2CE01B8A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DC39CE0-D620-4DB6-ADAB-1F8A3DD4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538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D5F55C3-3497-4D3F-BCFF-6C486985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A73D649-0741-47FA-9E1F-8045B4A6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3BED12E-E98C-40E0-B3CD-9DB424EC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051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85A992-CD17-4A9D-B439-A5454D61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92DFE3-6A76-47B9-97EA-4130B164A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5071398-9381-493E-A042-A2E967BF9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45ECBA3-331E-4352-AF48-ADE4919A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4BF9F1E-BEA1-49B0-82F2-D757764A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6D906B9-2AF5-44D8-95D8-1512E90F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353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C43ACF-05C7-4B30-8CBC-FAAB1467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6DD8434C-1730-44DF-8D35-6E156E525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EAC1721-B046-4FA5-B389-866AA03D0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27DD2DB-1BFD-474C-BB48-48F3DDCA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B8A3-3919-4DB4-BA95-9BB99F31FCD8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F3806C3-835F-4DAC-BE3C-C8007B6D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CCCEC1C-6AE1-4EA3-A1F0-71E645FE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444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A466270-FA16-4A5A-AF25-9527818E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632214D-0A7A-455B-B1DE-FFB8D8E77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ABF7EF-F5B9-4BB3-9B8F-01D7C9B8A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9B8A3-3919-4DB4-BA95-9BB99F31FCD8}" type="datetimeFigureOut">
              <a:rPr lang="cs-CZ" smtClean="0"/>
              <a:t>30.10.2021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FB63C3E-2FBE-440F-8B3B-5DFE7A50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D9C0901-4339-4BE4-AE4D-030F70640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23D15-9A99-421F-A5B7-483F39BBAD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942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6E382D-6130-4536-B8F9-A5F2997A8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cs-CZ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Todolist</a:t>
            </a:r>
            <a:r>
              <a:rPr kumimoji="0" lang="cs-CZ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2</a:t>
            </a:r>
            <a:br>
              <a:rPr kumimoji="0" lang="cs-CZ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</a:t>
            </a:r>
            <a:r>
              <a:rPr kumimoji="0" lang="cs-CZ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. část řešení – filtrování úkolů podle stavu, stránkování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560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E92D59-ADF2-44F0-B78F-22F14779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6DCC7C-1494-452C-AACB-EAE86AE21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26853FB4-EB47-4184-A4FC-112113130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14" name="TextovéPole 13">
            <a:extLst>
              <a:ext uri="{FF2B5EF4-FFF2-40B4-BE49-F238E27FC236}">
                <a16:creationId xmlns:a16="http://schemas.microsoft.com/office/drawing/2014/main" id="{5CF6F1CC-3165-403E-B029-C3C2FE6D1564}"/>
              </a:ext>
            </a:extLst>
          </p:cNvPr>
          <p:cNvSpPr txBox="1"/>
          <p:nvPr/>
        </p:nvSpPr>
        <p:spPr>
          <a:xfrm>
            <a:off x="4926625" y="1571272"/>
            <a:ext cx="4088424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Persistentní proměnné se sice předávají automaticky, ale také se jednoduše nechají změnit uživatelem – tj. při jejím použití musíme ověřit, jestli tag s daným ID vůbec existuje. Pokud ne, tak uživatele přesměrujeme na stránku bez proměnné tag.</a:t>
            </a:r>
          </a:p>
          <a:p>
            <a:endParaRPr lang="cs-CZ" dirty="0"/>
          </a:p>
          <a:p>
            <a:r>
              <a:rPr lang="cs-CZ" dirty="0"/>
              <a:t>Aktuálně vybraný tag budeme mít v proměnné </a:t>
            </a:r>
            <a:r>
              <a:rPr lang="en-US" dirty="0"/>
              <a:t>$</a:t>
            </a:r>
            <a:r>
              <a:rPr lang="en-US" dirty="0" err="1"/>
              <a:t>activeTag</a:t>
            </a:r>
            <a:r>
              <a:rPr lang="en-US" dirty="0"/>
              <a:t>, </a:t>
            </a:r>
            <a:r>
              <a:rPr lang="en-US" dirty="0" err="1"/>
              <a:t>kterou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nech</a:t>
            </a:r>
            <a:r>
              <a:rPr lang="cs-CZ" dirty="0" err="1"/>
              <a:t>áme</a:t>
            </a:r>
            <a:r>
              <a:rPr lang="cs-CZ" dirty="0"/>
              <a:t> předat i do šablony.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3DD03BB9-AB84-4D8A-96DF-43025EAB59FE}"/>
              </a:ext>
            </a:extLst>
          </p:cNvPr>
          <p:cNvSpPr/>
          <p:nvPr/>
        </p:nvSpPr>
        <p:spPr>
          <a:xfrm>
            <a:off x="995877" y="2706316"/>
            <a:ext cx="3773071" cy="179534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9164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D0CB04-F8F4-4701-B491-B6F63EA7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BD1C3F-2443-4ABF-88A4-8CEAEECB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D4D9A793-B915-418D-BE0F-4F977FD76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429E6418-F964-45F4-A14D-23BFE6D2BAFE}"/>
              </a:ext>
            </a:extLst>
          </p:cNvPr>
          <p:cNvSpPr txBox="1"/>
          <p:nvPr/>
        </p:nvSpPr>
        <p:spPr>
          <a:xfrm>
            <a:off x="6638193" y="463789"/>
            <a:ext cx="5134707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$</a:t>
            </a:r>
            <a:r>
              <a:rPr lang="en-US" dirty="0" err="1"/>
              <a:t>activeTag</a:t>
            </a:r>
            <a:r>
              <a:rPr lang="en-US" dirty="0"/>
              <a:t> </a:t>
            </a:r>
            <a:r>
              <a:rPr lang="en-US" dirty="0" err="1"/>
              <a:t>definujeme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cs-CZ" dirty="0"/>
              <a:t>é pomocí </a:t>
            </a:r>
            <a:r>
              <a:rPr lang="cs-CZ" dirty="0" err="1"/>
              <a:t>varType</a:t>
            </a:r>
            <a:r>
              <a:rPr lang="cs-CZ" dirty="0"/>
              <a:t> v šabloně.</a:t>
            </a:r>
          </a:p>
          <a:p>
            <a:endParaRPr lang="cs-CZ" dirty="0"/>
          </a:p>
          <a:p>
            <a:r>
              <a:rPr lang="cs-CZ" dirty="0"/>
              <a:t>Následně do výpisu odkazů na tagy doplníme odkazy a ověření, který tag je aktuálně aktivní pro filtrování.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3B55AE21-E14D-4939-9EFC-A51C891E0271}"/>
              </a:ext>
            </a:extLst>
          </p:cNvPr>
          <p:cNvSpPr/>
          <p:nvPr/>
        </p:nvSpPr>
        <p:spPr>
          <a:xfrm>
            <a:off x="700457" y="1282563"/>
            <a:ext cx="3230292" cy="2086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BD50840-E2C5-46D8-BB9C-CA6BA8077902}"/>
              </a:ext>
            </a:extLst>
          </p:cNvPr>
          <p:cNvSpPr/>
          <p:nvPr/>
        </p:nvSpPr>
        <p:spPr>
          <a:xfrm>
            <a:off x="1420836" y="2342742"/>
            <a:ext cx="5175153" cy="25131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952CA373-9B10-4681-AD3F-135B6DB523D8}"/>
              </a:ext>
            </a:extLst>
          </p:cNvPr>
          <p:cNvSpPr/>
          <p:nvPr/>
        </p:nvSpPr>
        <p:spPr>
          <a:xfrm>
            <a:off x="1671709" y="3245642"/>
            <a:ext cx="7823983" cy="23674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1324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4E83D0-615C-42E0-A0FF-700AB74A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87F194-3D58-48D1-BCF7-3CF6C142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861E780-00C6-454A-A557-29101182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12"/>
            <a:ext cx="12192000" cy="6497640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FF19186B-CAF3-41C4-A12D-AC09607AA40E}"/>
              </a:ext>
            </a:extLst>
          </p:cNvPr>
          <p:cNvSpPr txBox="1"/>
          <p:nvPr/>
        </p:nvSpPr>
        <p:spPr>
          <a:xfrm>
            <a:off x="7033261" y="1041974"/>
            <a:ext cx="432053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 prohlížeči můžeme ověřit, že máme výpis tagů, mezi kterými se jde přepínat – aktivní tag máme zvýrazněný.</a:t>
            </a:r>
          </a:p>
        </p:txBody>
      </p:sp>
    </p:spTree>
    <p:extLst>
      <p:ext uri="{BB962C8B-B14F-4D97-AF65-F5344CB8AC3E}">
        <p14:creationId xmlns:p14="http://schemas.microsoft.com/office/powerpoint/2010/main" val="1062525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C1E0C8-F8BE-48A2-B243-CFBA666E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F67B57-CD9A-40DC-B6AE-8DC6A7F6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2CB85AD8-E9DC-4AFF-8AF1-A2AF7BF2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12" name="Obdélník 11">
            <a:extLst>
              <a:ext uri="{FF2B5EF4-FFF2-40B4-BE49-F238E27FC236}">
                <a16:creationId xmlns:a16="http://schemas.microsoft.com/office/drawing/2014/main" id="{C62E274C-8CB2-4A57-A44C-9AEBD3EB7056}"/>
              </a:ext>
            </a:extLst>
          </p:cNvPr>
          <p:cNvSpPr/>
          <p:nvPr/>
        </p:nvSpPr>
        <p:spPr>
          <a:xfrm>
            <a:off x="3317047" y="1945973"/>
            <a:ext cx="8429475" cy="384991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35CB6B56-A406-4B75-A1FF-044408D340FF}"/>
              </a:ext>
            </a:extLst>
          </p:cNvPr>
          <p:cNvSpPr txBox="1"/>
          <p:nvPr/>
        </p:nvSpPr>
        <p:spPr>
          <a:xfrm>
            <a:off x="6746631" y="42204"/>
            <a:ext cx="5445369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filtrování podle tagů budeme muset vybírat úkoly podle vazební tabulky na tagy, přičemž zároveň budeme chtít doplnit filtrování podle stavu a také seřazení podle stavu a termínu dokončení. </a:t>
            </a:r>
          </a:p>
          <a:p>
            <a:endParaRPr lang="cs-CZ" dirty="0"/>
          </a:p>
          <a:p>
            <a:r>
              <a:rPr lang="cs-CZ" dirty="0"/>
              <a:t>Vhodnou variantou pro takovéto výběry je úprava modelu – konkrétně do </a:t>
            </a:r>
            <a:r>
              <a:rPr lang="cs-CZ" dirty="0" err="1"/>
              <a:t>TodoRepository</a:t>
            </a:r>
            <a:r>
              <a:rPr lang="cs-CZ" dirty="0"/>
              <a:t> a </a:t>
            </a:r>
            <a:r>
              <a:rPr lang="cs-CZ" dirty="0" err="1"/>
              <a:t>TodosFacade</a:t>
            </a:r>
            <a:r>
              <a:rPr lang="cs-CZ" dirty="0"/>
              <a:t> doplníme potřebné metody.</a:t>
            </a:r>
          </a:p>
          <a:p>
            <a:endParaRPr lang="cs-CZ" dirty="0"/>
          </a:p>
          <a:p>
            <a:r>
              <a:rPr lang="cs-CZ" dirty="0"/>
              <a:t>Do </a:t>
            </a:r>
            <a:r>
              <a:rPr lang="cs-CZ" dirty="0" err="1"/>
              <a:t>TodoRepository</a:t>
            </a:r>
            <a:r>
              <a:rPr lang="cs-CZ" dirty="0"/>
              <a:t> doplníme metody pro získání úkolů a také jejich počtu podle zadaných parametrů.</a:t>
            </a:r>
          </a:p>
        </p:txBody>
      </p:sp>
    </p:spTree>
    <p:extLst>
      <p:ext uri="{BB962C8B-B14F-4D97-AF65-F5344CB8AC3E}">
        <p14:creationId xmlns:p14="http://schemas.microsoft.com/office/powerpoint/2010/main" val="363489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4776B4-30B1-44B9-A204-8DFD81AB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037BF8-802E-4915-ABBC-95EB96CF3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0064A5A5-8EEC-4DF6-BC95-19A40097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25A7AF24-A43C-4FBD-9598-2EAFE16C3783}"/>
              </a:ext>
            </a:extLst>
          </p:cNvPr>
          <p:cNvSpPr/>
          <p:nvPr/>
        </p:nvSpPr>
        <p:spPr>
          <a:xfrm>
            <a:off x="3401454" y="2126625"/>
            <a:ext cx="5278312" cy="405033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96013E8-1D3B-4C54-AE0C-D800FF402276}"/>
              </a:ext>
            </a:extLst>
          </p:cNvPr>
          <p:cNvSpPr txBox="1"/>
          <p:nvPr/>
        </p:nvSpPr>
        <p:spPr>
          <a:xfrm>
            <a:off x="6746631" y="675304"/>
            <a:ext cx="544536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inspiraci jak vlastně dané metody napsat se podíváme do </a:t>
            </a:r>
            <a:r>
              <a:rPr lang="cs-CZ" dirty="0" err="1"/>
              <a:t>BaseRepository</a:t>
            </a:r>
            <a:r>
              <a:rPr lang="cs-CZ" dirty="0"/>
              <a:t>, ve kterém máme předdefinované velmi obecné výběry podle pole parametrů.</a:t>
            </a:r>
          </a:p>
        </p:txBody>
      </p:sp>
    </p:spTree>
    <p:extLst>
      <p:ext uri="{BB962C8B-B14F-4D97-AF65-F5344CB8AC3E}">
        <p14:creationId xmlns:p14="http://schemas.microsoft.com/office/powerpoint/2010/main" val="4275875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546539-5F81-4B31-91BF-610F3D1E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17A752-6E59-48D0-9B4B-15DA392B1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371BC693-A91D-4E01-833F-14E121003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628AE418-8DCB-429D-BD08-5E88AA2F6990}"/>
              </a:ext>
            </a:extLst>
          </p:cNvPr>
          <p:cNvSpPr/>
          <p:nvPr/>
        </p:nvSpPr>
        <p:spPr>
          <a:xfrm>
            <a:off x="3317047" y="1749021"/>
            <a:ext cx="8429475" cy="384991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B5D3C48B-947A-41DB-A6E5-C60A70F77931}"/>
              </a:ext>
            </a:extLst>
          </p:cNvPr>
          <p:cNvSpPr txBox="1"/>
          <p:nvPr/>
        </p:nvSpPr>
        <p:spPr>
          <a:xfrm>
            <a:off x="5908431" y="1189456"/>
            <a:ext cx="544536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Základ metod by měl tedy vypadat cca takto:</a:t>
            </a:r>
          </a:p>
        </p:txBody>
      </p:sp>
    </p:spTree>
    <p:extLst>
      <p:ext uri="{BB962C8B-B14F-4D97-AF65-F5344CB8AC3E}">
        <p14:creationId xmlns:p14="http://schemas.microsoft.com/office/powerpoint/2010/main" val="2954349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FE78EF-16A4-44DC-A692-4A3008DC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233ADE-DD3C-4784-B909-3E1D4A812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5" name="Obrázek 14">
            <a:extLst>
              <a:ext uri="{FF2B5EF4-FFF2-40B4-BE49-F238E27FC236}">
                <a16:creationId xmlns:a16="http://schemas.microsoft.com/office/drawing/2014/main" id="{214A94DB-49AD-4844-AA76-E44429C2E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16" name="Obdélník 15">
            <a:extLst>
              <a:ext uri="{FF2B5EF4-FFF2-40B4-BE49-F238E27FC236}">
                <a16:creationId xmlns:a16="http://schemas.microsoft.com/office/drawing/2014/main" id="{F936D008-06F3-46A7-BDBF-526D0F59EC41}"/>
              </a:ext>
            </a:extLst>
          </p:cNvPr>
          <p:cNvSpPr/>
          <p:nvPr/>
        </p:nvSpPr>
        <p:spPr>
          <a:xfrm>
            <a:off x="885093" y="3181524"/>
            <a:ext cx="8160434" cy="11802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4A69750-347D-44E1-BFE1-91811BA5221E}"/>
              </a:ext>
            </a:extLst>
          </p:cNvPr>
          <p:cNvSpPr txBox="1"/>
          <p:nvPr/>
        </p:nvSpPr>
        <p:spPr>
          <a:xfrm>
            <a:off x="6322842" y="4488400"/>
            <a:ext cx="5445369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Následně můžeme začít doplňovat filtrování. Nejsložitější částí je výběr pomocí tabulky – v tomto případě použijeme vnořený SQL dotaz.</a:t>
            </a:r>
          </a:p>
          <a:p>
            <a:endParaRPr lang="cs-CZ" dirty="0"/>
          </a:p>
          <a:p>
            <a:r>
              <a:rPr lang="cs-CZ" sz="1600" dirty="0">
                <a:solidFill>
                  <a:schemeClr val="bg1">
                    <a:lumMod val="95000"/>
                  </a:schemeClr>
                </a:solidFill>
              </a:rPr>
              <a:t>Poznámka: toto rozhraní vychází z </a:t>
            </a:r>
            <a:r>
              <a:rPr lang="cs-CZ" sz="1600" dirty="0" err="1">
                <a:solidFill>
                  <a:schemeClr val="bg1">
                    <a:lumMod val="95000"/>
                  </a:schemeClr>
                </a:solidFill>
              </a:rPr>
              <a:t>Dibi</a:t>
            </a:r>
            <a:r>
              <a:rPr lang="cs-CZ" sz="1600" dirty="0">
                <a:solidFill>
                  <a:schemeClr val="bg1">
                    <a:lumMod val="95000"/>
                  </a:schemeClr>
                </a:solidFill>
              </a:rPr>
              <a:t>, respektive </a:t>
            </a:r>
            <a:r>
              <a:rPr lang="cs-CZ" sz="1600" dirty="0" err="1">
                <a:solidFill>
                  <a:schemeClr val="bg1">
                    <a:lumMod val="95000"/>
                  </a:schemeClr>
                </a:solidFill>
              </a:rPr>
              <a:t>LeanMapper</a:t>
            </a:r>
            <a:r>
              <a:rPr lang="cs-CZ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cs-CZ" sz="1600" dirty="0" err="1">
                <a:solidFill>
                  <a:schemeClr val="bg1">
                    <a:lumMod val="95000"/>
                  </a:schemeClr>
                </a:solidFill>
              </a:rPr>
              <a:t>Fluent</a:t>
            </a:r>
            <a:r>
              <a:rPr lang="cs-CZ" sz="1600" dirty="0">
                <a:solidFill>
                  <a:schemeClr val="bg1">
                    <a:lumMod val="95000"/>
                  </a:schemeClr>
                </a:solidFill>
              </a:rPr>
              <a:t> dotazu – pokud by se vám nelíbilo,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existuje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metoda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query,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kde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p</a:t>
            </a:r>
            <a:r>
              <a:rPr lang="cs-CZ" sz="1600" dirty="0" err="1">
                <a:solidFill>
                  <a:schemeClr val="bg1">
                    <a:lumMod val="95000"/>
                  </a:schemeClr>
                </a:solidFill>
              </a:rPr>
              <a:t>íšete</a:t>
            </a:r>
            <a:r>
              <a:rPr lang="cs-CZ" sz="1600" dirty="0">
                <a:solidFill>
                  <a:schemeClr val="bg1">
                    <a:lumMod val="95000"/>
                  </a:schemeClr>
                </a:solidFill>
              </a:rPr>
              <a:t> čisté SQL.</a:t>
            </a:r>
          </a:p>
        </p:txBody>
      </p:sp>
    </p:spTree>
    <p:extLst>
      <p:ext uri="{BB962C8B-B14F-4D97-AF65-F5344CB8AC3E}">
        <p14:creationId xmlns:p14="http://schemas.microsoft.com/office/powerpoint/2010/main" val="318397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1C62B3-7F69-40E9-B1A3-BCCF0DCF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80AC84-F1C0-48CE-BC8C-D7EA10B1A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70591880-7324-44BD-AFDB-4398AD300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20916461-1618-4A10-8BB4-90DEA10A9776}"/>
              </a:ext>
            </a:extLst>
          </p:cNvPr>
          <p:cNvSpPr/>
          <p:nvPr/>
        </p:nvSpPr>
        <p:spPr>
          <a:xfrm>
            <a:off x="838201" y="3685735"/>
            <a:ext cx="4198034" cy="11345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C3FC850E-A7EF-4BF2-9043-B39041F37E64}"/>
              </a:ext>
            </a:extLst>
          </p:cNvPr>
          <p:cNvSpPr txBox="1"/>
          <p:nvPr/>
        </p:nvSpPr>
        <p:spPr>
          <a:xfrm>
            <a:off x="5171049" y="3791368"/>
            <a:ext cx="544536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Druhým filtrem je podmínka pro výběr podle hodnoty </a:t>
            </a:r>
            <a:r>
              <a:rPr lang="en-US" dirty="0"/>
              <a:t>$completed</a:t>
            </a:r>
            <a:r>
              <a:rPr lang="cs-CZ" dirty="0"/>
              <a:t>. Do části </a:t>
            </a:r>
            <a:r>
              <a:rPr lang="cs-CZ" dirty="0" err="1"/>
              <a:t>where</a:t>
            </a:r>
            <a:r>
              <a:rPr lang="cs-CZ" dirty="0"/>
              <a:t> jednoduše předáme pole ve tvaru sloupec</a:t>
            </a:r>
            <a:r>
              <a:rPr lang="en-US" dirty="0"/>
              <a:t>=&gt;</a:t>
            </a:r>
            <a:r>
              <a:rPr lang="en-US" dirty="0" err="1"/>
              <a:t>hodnota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8787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0F7F04-EE48-4035-B618-A1360C53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12D28D-770E-41FE-8985-BBE5EA7F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6A2C5C08-E4B2-44BA-8329-37F514F34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12" name="Obdélník 11">
            <a:extLst>
              <a:ext uri="{FF2B5EF4-FFF2-40B4-BE49-F238E27FC236}">
                <a16:creationId xmlns:a16="http://schemas.microsoft.com/office/drawing/2014/main" id="{26B4BB3E-3BF1-4109-93B9-ADA14445411D}"/>
              </a:ext>
            </a:extLst>
          </p:cNvPr>
          <p:cNvSpPr/>
          <p:nvPr/>
        </p:nvSpPr>
        <p:spPr>
          <a:xfrm>
            <a:off x="880405" y="4065562"/>
            <a:ext cx="4690402" cy="110912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BC302006-9C90-4D61-83EA-572BA0DA8CD6}"/>
              </a:ext>
            </a:extLst>
          </p:cNvPr>
          <p:cNvSpPr txBox="1"/>
          <p:nvPr/>
        </p:nvSpPr>
        <p:spPr>
          <a:xfrm>
            <a:off x="5739619" y="3482096"/>
            <a:ext cx="5445369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Poslední částí je seřazení výsledků. </a:t>
            </a:r>
          </a:p>
          <a:p>
            <a:endParaRPr lang="cs-CZ" dirty="0"/>
          </a:p>
          <a:p>
            <a:r>
              <a:rPr lang="cs-CZ" dirty="0"/>
              <a:t>V případě úkolů je vhodné řadit úkoly podle stavu a poté podle data dokončení (</a:t>
            </a:r>
            <a:r>
              <a:rPr lang="en-US" dirty="0" err="1"/>
              <a:t>kter</a:t>
            </a:r>
            <a:r>
              <a:rPr lang="cs-CZ" dirty="0"/>
              <a:t>é ale může být také </a:t>
            </a:r>
            <a:r>
              <a:rPr lang="cs-CZ" dirty="0" err="1"/>
              <a:t>null</a:t>
            </a:r>
            <a:r>
              <a:rPr lang="en-US" dirty="0"/>
              <a:t>, p</a:t>
            </a:r>
            <a:r>
              <a:rPr lang="cs-CZ" dirty="0" err="1"/>
              <a:t>řičemž</a:t>
            </a:r>
            <a:r>
              <a:rPr lang="cs-CZ" dirty="0"/>
              <a:t> z logického hlediska úkoly bez data nejsou tak akutní jako ty, které datum mají.)</a:t>
            </a:r>
          </a:p>
        </p:txBody>
      </p:sp>
    </p:spTree>
    <p:extLst>
      <p:ext uri="{BB962C8B-B14F-4D97-AF65-F5344CB8AC3E}">
        <p14:creationId xmlns:p14="http://schemas.microsoft.com/office/powerpoint/2010/main" val="1328283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E0A14A-3553-464F-821B-BDAA80A8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D1340C-0B7C-4521-A61E-29ADC2A68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BE8DFFAF-6018-4AB6-A5EF-1B64307CF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12" name="Obdélník 11">
            <a:extLst>
              <a:ext uri="{FF2B5EF4-FFF2-40B4-BE49-F238E27FC236}">
                <a16:creationId xmlns:a16="http://schemas.microsoft.com/office/drawing/2014/main" id="{ECD69229-E8EE-45FF-B7E6-57C4419D0EFD}"/>
              </a:ext>
            </a:extLst>
          </p:cNvPr>
          <p:cNvSpPr/>
          <p:nvPr/>
        </p:nvSpPr>
        <p:spPr>
          <a:xfrm>
            <a:off x="936675" y="2241542"/>
            <a:ext cx="8165121" cy="24570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CD57F87-7CF7-4349-B595-F749E4FB492D}"/>
              </a:ext>
            </a:extLst>
          </p:cNvPr>
          <p:cNvSpPr txBox="1"/>
          <p:nvPr/>
        </p:nvSpPr>
        <p:spPr>
          <a:xfrm>
            <a:off x="6569613" y="490359"/>
            <a:ext cx="544536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 err="1"/>
              <a:t>Ctrl+C</a:t>
            </a:r>
            <a:r>
              <a:rPr lang="cs-CZ" dirty="0"/>
              <a:t> </a:t>
            </a:r>
            <a:r>
              <a:rPr lang="cs-CZ" dirty="0">
                <a:sym typeface="Wingdings" panose="05000000000000000000" pitchFamily="2" charset="2"/>
              </a:rPr>
              <a:t> </a:t>
            </a:r>
            <a:r>
              <a:rPr lang="cs-CZ" dirty="0" err="1">
                <a:sym typeface="Wingdings" panose="05000000000000000000" pitchFamily="2" charset="2"/>
              </a:rPr>
              <a:t>Ctrl+V</a:t>
            </a:r>
            <a:r>
              <a:rPr lang="cs-CZ" dirty="0"/>
              <a:t>:</a:t>
            </a:r>
          </a:p>
          <a:p>
            <a:r>
              <a:rPr lang="cs-CZ" dirty="0"/>
              <a:t>Do druhé metody (pro zjištění počtu úkolů) jen zkopírujeme podmínky ve tvaru, v jakém jsme je napsali do metody pro výběr úkolů.</a:t>
            </a:r>
          </a:p>
        </p:txBody>
      </p:sp>
    </p:spTree>
    <p:extLst>
      <p:ext uri="{BB962C8B-B14F-4D97-AF65-F5344CB8AC3E}">
        <p14:creationId xmlns:p14="http://schemas.microsoft.com/office/powerpoint/2010/main" val="37078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6A0841-126D-4FDA-8546-D277B35A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C82655-56ED-41BC-8E6E-AD58151C0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5FAEE3D-E467-4BD0-ABCF-D69EBE724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17A0C319-3C5E-4448-855C-8AA59AC04438}"/>
              </a:ext>
            </a:extLst>
          </p:cNvPr>
          <p:cNvSpPr txBox="1"/>
          <p:nvPr/>
        </p:nvSpPr>
        <p:spPr>
          <a:xfrm>
            <a:off x="7900111" y="1202453"/>
            <a:ext cx="4088424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Ve třetí části řešení úkolů </a:t>
            </a:r>
            <a:r>
              <a:rPr lang="cs-CZ" dirty="0" err="1"/>
              <a:t>TodoListu</a:t>
            </a:r>
            <a:r>
              <a:rPr lang="cs-CZ" dirty="0"/>
              <a:t> vycházíme ze stavu, kdy aplikace umí upravovat úkoly a označovat je za hotové.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Pro praktické využití by ale bylo vhodné mít tu možnost zobrazit jen úkoly s určitým tagem. Zároveň při hodně velkém množství úkolů by bylo vhodné mít možnost je zobrazovat </a:t>
            </a:r>
            <a:r>
              <a:rPr lang="cs-CZ" dirty="0" err="1">
                <a:sym typeface="Wingdings" panose="05000000000000000000" pitchFamily="2" charset="2"/>
              </a:rPr>
              <a:t>stránkovaně</a:t>
            </a:r>
            <a:r>
              <a:rPr lang="cs-CZ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2951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843B22-60E9-4A79-BAE6-C2B5003B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C0A276-D851-4F38-A534-47618454B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BA8F0AA-4255-4AEF-B9D0-766A9A013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9F553012-AF20-4BD2-997F-EADE6E39E7F0}"/>
              </a:ext>
            </a:extLst>
          </p:cNvPr>
          <p:cNvSpPr/>
          <p:nvPr/>
        </p:nvSpPr>
        <p:spPr>
          <a:xfrm>
            <a:off x="3356319" y="2311881"/>
            <a:ext cx="7264790" cy="280875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5F1FAD1B-96E7-4CD3-819E-F595C2EED91D}"/>
              </a:ext>
            </a:extLst>
          </p:cNvPr>
          <p:cNvSpPr txBox="1"/>
          <p:nvPr/>
        </p:nvSpPr>
        <p:spPr>
          <a:xfrm>
            <a:off x="6597748" y="37428"/>
            <a:ext cx="5445369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 err="1"/>
              <a:t>Repozitář</a:t>
            </a:r>
            <a:r>
              <a:rPr lang="cs-CZ" dirty="0"/>
              <a:t> máme upravený. Dále bude potřeba upravit </a:t>
            </a:r>
            <a:r>
              <a:rPr lang="cs-CZ" dirty="0" err="1"/>
              <a:t>TodosFacade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Tady už jsme metody </a:t>
            </a:r>
            <a:r>
              <a:rPr lang="cs-CZ" dirty="0" err="1"/>
              <a:t>findTodos</a:t>
            </a:r>
            <a:r>
              <a:rPr lang="cs-CZ" dirty="0"/>
              <a:t> a </a:t>
            </a:r>
            <a:r>
              <a:rPr lang="cs-CZ" dirty="0" err="1"/>
              <a:t>findTodosCount</a:t>
            </a:r>
            <a:r>
              <a:rPr lang="cs-CZ" dirty="0"/>
              <a:t> měli, ale použité byly jen v </a:t>
            </a:r>
            <a:r>
              <a:rPr lang="cs-CZ" dirty="0" err="1"/>
              <a:t>presenteru</a:t>
            </a:r>
            <a:r>
              <a:rPr lang="cs-CZ" dirty="0"/>
              <a:t> </a:t>
            </a:r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=&gt; upravíme je tak, aby používaly nové metody, které jsme připravili v </a:t>
            </a:r>
            <a:r>
              <a:rPr lang="cs-CZ" dirty="0" err="1">
                <a:sym typeface="Wingdings" panose="05000000000000000000" pitchFamily="2" charset="2"/>
              </a:rPr>
              <a:t>repozitáři</a:t>
            </a:r>
            <a:r>
              <a:rPr lang="cs-CZ" dirty="0">
                <a:sym typeface="Wingdings" panose="05000000000000000000" pitchFamily="2" charset="2"/>
              </a:rPr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50182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5AD9CF-ADDF-4350-86E1-AE46F073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D4EB4E-E243-4881-933A-E33B482ED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7901B39-63C4-43D8-860B-635B94C5E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C85C2543-73FC-4729-B275-33BCA4E1CE60}"/>
              </a:ext>
            </a:extLst>
          </p:cNvPr>
          <p:cNvSpPr/>
          <p:nvPr/>
        </p:nvSpPr>
        <p:spPr>
          <a:xfrm>
            <a:off x="3581403" y="3549837"/>
            <a:ext cx="4366843" cy="40318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04531F8-8E72-4F94-BDCB-59FEE8BA6CB5}"/>
              </a:ext>
            </a:extLst>
          </p:cNvPr>
          <p:cNvSpPr txBox="1"/>
          <p:nvPr/>
        </p:nvSpPr>
        <p:spPr>
          <a:xfrm>
            <a:off x="7807570" y="2087567"/>
            <a:ext cx="3854547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Nakonec upravenou metodu z modelu zavoláme v </a:t>
            </a:r>
            <a:r>
              <a:rPr lang="cs-CZ" dirty="0" err="1"/>
              <a:t>TodoPresenteru</a:t>
            </a:r>
            <a:r>
              <a:rPr lang="cs-CZ" dirty="0"/>
              <a:t>, respektive předáme jí aktivní tag, podle kterého chceme filtrovat. </a:t>
            </a:r>
          </a:p>
        </p:txBody>
      </p:sp>
    </p:spTree>
    <p:extLst>
      <p:ext uri="{BB962C8B-B14F-4D97-AF65-F5344CB8AC3E}">
        <p14:creationId xmlns:p14="http://schemas.microsoft.com/office/powerpoint/2010/main" val="3035485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740A79-B701-481F-A028-B23B99B8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831DD7-F1BF-4B3B-A07F-C3380EE1D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BDF1CAF-421D-4586-8E7F-B7FD64F43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E5116117-60BF-46A9-87E6-9D7246AB6DC2}"/>
              </a:ext>
            </a:extLst>
          </p:cNvPr>
          <p:cNvSpPr txBox="1"/>
          <p:nvPr/>
        </p:nvSpPr>
        <p:spPr>
          <a:xfrm>
            <a:off x="4600136" y="2228671"/>
            <a:ext cx="544536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 to je pro filtrování vše </a:t>
            </a:r>
            <a:r>
              <a:rPr lang="cs-CZ" dirty="0">
                <a:sym typeface="Wingdings" panose="05000000000000000000" pitchFamily="2" charset="2"/>
              </a:rPr>
              <a:t>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V prohlížeči ověříme, že nám filtrování podle tagů funguje.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59811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6E382D-6130-4536-B8F9-A5F2997A8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cs-CZ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Stránkování úkolů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07557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62F3E2-9EC7-4DD4-8235-7C97E559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B88E2E-476A-4639-AF39-306806F21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8782485-33E8-468C-A61F-BAA4D04F2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73EAC0D7-9DBB-4D10-B8E5-A89B4E384C3F}"/>
              </a:ext>
            </a:extLst>
          </p:cNvPr>
          <p:cNvSpPr/>
          <p:nvPr/>
        </p:nvSpPr>
        <p:spPr>
          <a:xfrm>
            <a:off x="852268" y="1853761"/>
            <a:ext cx="1370427" cy="40318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3211D75-8AF2-4648-8063-E550CAB02F33}"/>
              </a:ext>
            </a:extLst>
          </p:cNvPr>
          <p:cNvSpPr txBox="1"/>
          <p:nvPr/>
        </p:nvSpPr>
        <p:spPr>
          <a:xfrm>
            <a:off x="5190979" y="876208"/>
            <a:ext cx="3854547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Pokud budeme mít úkolů velké množství, bude uživatelsky přívětivější, pokud je zobrazíme rozděleně do jednotlivých stránek.</a:t>
            </a:r>
          </a:p>
          <a:p>
            <a:endParaRPr lang="cs-CZ" dirty="0"/>
          </a:p>
          <a:p>
            <a:r>
              <a:rPr lang="cs-CZ" dirty="0"/>
              <a:t>Začneme tím, že si v </a:t>
            </a:r>
            <a:r>
              <a:rPr lang="cs-CZ" dirty="0" err="1"/>
              <a:t>TodoPresenteru</a:t>
            </a:r>
            <a:r>
              <a:rPr lang="cs-CZ" dirty="0"/>
              <a:t> vytvoříme další persistentní proměnnou, tentokrát </a:t>
            </a:r>
            <a:r>
              <a:rPr lang="en-US" dirty="0"/>
              <a:t>$page.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00696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89C9C5-5E3A-470C-97F0-70ABB9E8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1FA0DD-67E8-4B80-BE26-92AD1CE2F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49AA633-C519-4314-AC87-52B26A32D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8485D996-CF0B-4408-9C59-28A999BF6643}"/>
              </a:ext>
            </a:extLst>
          </p:cNvPr>
          <p:cNvSpPr/>
          <p:nvPr/>
        </p:nvSpPr>
        <p:spPr>
          <a:xfrm>
            <a:off x="964813" y="3602889"/>
            <a:ext cx="4732602" cy="12504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9135B35F-D6C2-4DCC-8504-B920C9C8BC0D}"/>
              </a:ext>
            </a:extLst>
          </p:cNvPr>
          <p:cNvSpPr txBox="1"/>
          <p:nvPr/>
        </p:nvSpPr>
        <p:spPr>
          <a:xfrm>
            <a:off x="7499253" y="722840"/>
            <a:ext cx="3854547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stránkování potřebujeme počet položek, ze kterého se dá vypočítat počet stránek atd. V </a:t>
            </a:r>
            <a:r>
              <a:rPr lang="cs-CZ" dirty="0" err="1"/>
              <a:t>Nette</a:t>
            </a:r>
            <a:r>
              <a:rPr lang="cs-CZ" dirty="0"/>
              <a:t> máme pro usnadnění k dispozici </a:t>
            </a:r>
            <a:r>
              <a:rPr lang="cs-CZ" dirty="0" err="1"/>
              <a:t>Nette</a:t>
            </a:r>
            <a:r>
              <a:rPr lang="en-US" dirty="0"/>
              <a:t>\Utils\Paginator.</a:t>
            </a:r>
          </a:p>
          <a:p>
            <a:endParaRPr lang="en-US" dirty="0"/>
          </a:p>
          <a:p>
            <a:r>
              <a:rPr lang="en-US" dirty="0"/>
              <a:t>V</a:t>
            </a:r>
            <a:r>
              <a:rPr lang="cs-CZ" dirty="0" err="1"/>
              <a:t>ytvoříme</a:t>
            </a:r>
            <a:r>
              <a:rPr lang="cs-CZ" dirty="0"/>
              <a:t> jeho instanci a nastavíme mu jako počet položek počet úkolů získaný z databáze.</a:t>
            </a:r>
          </a:p>
        </p:txBody>
      </p:sp>
    </p:spTree>
    <p:extLst>
      <p:ext uri="{BB962C8B-B14F-4D97-AF65-F5344CB8AC3E}">
        <p14:creationId xmlns:p14="http://schemas.microsoft.com/office/powerpoint/2010/main" val="2391978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08BD9F-15BB-464C-858C-A8876F86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B450A4-6795-42AE-B248-43E6B366B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F32F31CA-EB4C-40EC-8CBB-3DA49998C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9BC05816-AB78-4B9C-92B7-5F485DD12ABF}"/>
              </a:ext>
            </a:extLst>
          </p:cNvPr>
          <p:cNvSpPr/>
          <p:nvPr/>
        </p:nvSpPr>
        <p:spPr>
          <a:xfrm>
            <a:off x="936677" y="4745591"/>
            <a:ext cx="4001083" cy="100809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0CABF07F-5001-4076-A7B9-45C9F1127E0C}"/>
              </a:ext>
            </a:extLst>
          </p:cNvPr>
          <p:cNvSpPr txBox="1"/>
          <p:nvPr/>
        </p:nvSpPr>
        <p:spPr>
          <a:xfrm>
            <a:off x="6829280" y="1145032"/>
            <a:ext cx="3854547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Když používáme persistentní proměnnou, opět bude potřeba zkontrolovat, zda odpovídá tomu, co potřebujeme.</a:t>
            </a:r>
          </a:p>
          <a:p>
            <a:endParaRPr lang="cs-CZ" dirty="0"/>
          </a:p>
          <a:p>
            <a:r>
              <a:rPr lang="cs-CZ" dirty="0"/>
              <a:t>Aktuální číslo stránky musí být v tomto případě minimálně 1 a maximálně se rovnat počtu stránek, který zjistíme z </a:t>
            </a:r>
            <a:r>
              <a:rPr lang="cs-CZ" dirty="0" err="1"/>
              <a:t>paginatoru</a:t>
            </a:r>
            <a:r>
              <a:rPr lang="cs-CZ" dirty="0"/>
              <a:t>. Když máme v požadavku zadanou nesmyslnou/neexistující stránku, uživatele přesměrujeme.</a:t>
            </a:r>
          </a:p>
        </p:txBody>
      </p:sp>
    </p:spTree>
    <p:extLst>
      <p:ext uri="{BB962C8B-B14F-4D97-AF65-F5344CB8AC3E}">
        <p14:creationId xmlns:p14="http://schemas.microsoft.com/office/powerpoint/2010/main" val="3240058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81C829-D9A8-49BA-9C9B-EA1AF435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6D2262-4C94-476B-A752-6F9A31D24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1FBA3C38-774F-4A4F-86EF-029B00986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95D71E8E-4FA5-4628-B78F-5E8DF2C2FEDD}"/>
              </a:ext>
            </a:extLst>
          </p:cNvPr>
          <p:cNvSpPr/>
          <p:nvPr/>
        </p:nvSpPr>
        <p:spPr>
          <a:xfrm>
            <a:off x="964812" y="4933474"/>
            <a:ext cx="7391397" cy="40318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86E6205E-FAAF-490F-94EE-D1D39566AF9F}"/>
              </a:ext>
            </a:extLst>
          </p:cNvPr>
          <p:cNvSpPr txBox="1"/>
          <p:nvPr/>
        </p:nvSpPr>
        <p:spPr>
          <a:xfrm>
            <a:off x="7751299" y="3665676"/>
            <a:ext cx="3854547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 err="1"/>
              <a:t>Paginátor</a:t>
            </a:r>
            <a:r>
              <a:rPr lang="cs-CZ" dirty="0"/>
              <a:t> poté použijeme pro zjištění offsetu a limitu a také si jej necháme předat do šablony, abychom ho vykreslili uživatelům.</a:t>
            </a:r>
          </a:p>
        </p:txBody>
      </p:sp>
    </p:spTree>
    <p:extLst>
      <p:ext uri="{BB962C8B-B14F-4D97-AF65-F5344CB8AC3E}">
        <p14:creationId xmlns:p14="http://schemas.microsoft.com/office/powerpoint/2010/main" val="3567329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BC1F43-D8AC-4887-B7E9-6037962D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FBA401-1DA2-4F5E-82A6-36AC0F66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259C5CD-EE9C-46A6-A3EC-5977B5FBA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8A8D575A-2230-4606-869B-206024F9D275}"/>
              </a:ext>
            </a:extLst>
          </p:cNvPr>
          <p:cNvSpPr/>
          <p:nvPr/>
        </p:nvSpPr>
        <p:spPr>
          <a:xfrm>
            <a:off x="685805" y="1458381"/>
            <a:ext cx="2802983" cy="23230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ED3CC74-B799-4F51-BE16-5DDED36A7371}"/>
              </a:ext>
            </a:extLst>
          </p:cNvPr>
          <p:cNvSpPr txBox="1"/>
          <p:nvPr/>
        </p:nvSpPr>
        <p:spPr>
          <a:xfrm>
            <a:off x="7918353" y="1090523"/>
            <a:ext cx="3854547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$paginator </a:t>
            </a:r>
            <a:r>
              <a:rPr lang="en-US" dirty="0" err="1"/>
              <a:t>definujeme</a:t>
            </a:r>
            <a:r>
              <a:rPr lang="en-US" dirty="0"/>
              <a:t> v </a:t>
            </a:r>
            <a:r>
              <a:rPr lang="cs-CZ" dirty="0"/>
              <a:t>šabloně a k přepínání tagů doplníme proměnnou </a:t>
            </a:r>
            <a:r>
              <a:rPr lang="cs-CZ" dirty="0" err="1"/>
              <a:t>page</a:t>
            </a:r>
            <a:r>
              <a:rPr lang="cs-CZ" dirty="0"/>
              <a:t>=&gt;1 (při přepnutí tagu chceme začít od 1. stránky daného tagu)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F8DDE81-94DA-4622-82F3-D3D5426F729E}"/>
              </a:ext>
            </a:extLst>
          </p:cNvPr>
          <p:cNvSpPr/>
          <p:nvPr/>
        </p:nvSpPr>
        <p:spPr>
          <a:xfrm>
            <a:off x="6428935" y="2525181"/>
            <a:ext cx="588499" cy="21801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F828DF6-2970-4861-9A63-C56527078761}"/>
              </a:ext>
            </a:extLst>
          </p:cNvPr>
          <p:cNvSpPr/>
          <p:nvPr/>
        </p:nvSpPr>
        <p:spPr>
          <a:xfrm>
            <a:off x="9324537" y="3429000"/>
            <a:ext cx="588499" cy="21801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2625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BB20EA-D921-49CB-B30E-EFA2FF17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4E1452-89C8-47A6-BE37-7AEEFB18F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19225E6-21E1-422C-BBE3-A1FD286A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FFB0F0A4-FA83-4AD6-9B21-8951A1A7D19F}"/>
              </a:ext>
            </a:extLst>
          </p:cNvPr>
          <p:cNvSpPr/>
          <p:nvPr/>
        </p:nvSpPr>
        <p:spPr>
          <a:xfrm>
            <a:off x="928467" y="3390330"/>
            <a:ext cx="4811151" cy="17021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D18103C1-FD6E-4230-A63C-178C0F4C72D8}"/>
              </a:ext>
            </a:extLst>
          </p:cNvPr>
          <p:cNvSpPr txBox="1"/>
          <p:nvPr/>
        </p:nvSpPr>
        <p:spPr>
          <a:xfrm>
            <a:off x="5829885" y="3225754"/>
            <a:ext cx="5016306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Nakonec už chybí jen </a:t>
            </a:r>
            <a:r>
              <a:rPr lang="cs-CZ" dirty="0" err="1"/>
              <a:t>paginator</a:t>
            </a:r>
            <a:r>
              <a:rPr lang="cs-CZ" dirty="0"/>
              <a:t> nějakým způsobem vykreslit, aby uživatelé mohli stránky přepínat. </a:t>
            </a:r>
          </a:p>
          <a:p>
            <a:endParaRPr lang="cs-CZ" dirty="0"/>
          </a:p>
          <a:p>
            <a:r>
              <a:rPr lang="cs-CZ" dirty="0"/>
              <a:t>Pokud máme více než jednu stránku, vypíšeme dané stránky pomocí </a:t>
            </a:r>
            <a:r>
              <a:rPr lang="cs-CZ" dirty="0" err="1"/>
              <a:t>for</a:t>
            </a:r>
            <a:r>
              <a:rPr lang="cs-CZ" dirty="0"/>
              <a:t> cyklu.</a:t>
            </a:r>
          </a:p>
          <a:p>
            <a:endParaRPr lang="cs-CZ" dirty="0"/>
          </a:p>
          <a:p>
            <a:r>
              <a:rPr lang="cs-CZ" dirty="0"/>
              <a:t>Poznámka: všimněte si, že např. tag do daných odkazů nepíšeme – ten se tam jako persistentní doplní sám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661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6E382D-6130-4536-B8F9-A5F2997A8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Filtrov</a:t>
            </a:r>
            <a:r>
              <a:rPr kumimoji="0" lang="cs-CZ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ání</a:t>
            </a:r>
            <a:r>
              <a:rPr kumimoji="0" lang="cs-CZ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podle tagů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94768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6E382D-6130-4536-B8F9-A5F2997A8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cs-CZ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 to </a:t>
            </a: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je zatím vše </a:t>
            </a: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3923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AE5076-76D3-4084-937A-B71CF009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86CBBD-1F8F-4F83-BA69-7916B3BA7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0707E56-3EDE-4B20-AB7A-7630629E5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EA31ADAE-B76F-4F00-B09C-61257F67B61B}"/>
              </a:ext>
            </a:extLst>
          </p:cNvPr>
          <p:cNvSpPr/>
          <p:nvPr/>
        </p:nvSpPr>
        <p:spPr>
          <a:xfrm>
            <a:off x="3415520" y="1780480"/>
            <a:ext cx="2352233" cy="42814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C00359B-C0ED-4A71-82E5-AB9C966CCE1C}"/>
              </a:ext>
            </a:extLst>
          </p:cNvPr>
          <p:cNvSpPr txBox="1"/>
          <p:nvPr/>
        </p:nvSpPr>
        <p:spPr>
          <a:xfrm>
            <a:off x="7265376" y="840391"/>
            <a:ext cx="4088424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Pokud chceme filtrovat podle tagů, začneme tím, že si tagy nejprve vypíšeme do stránky s přehledem úkolů a doplníme k nim odkazy pro filtrování.</a:t>
            </a:r>
          </a:p>
          <a:p>
            <a:endParaRPr lang="cs-CZ" dirty="0"/>
          </a:p>
          <a:p>
            <a:r>
              <a:rPr lang="cs-CZ" dirty="0"/>
              <a:t>Pro přístup k tagům budeme v </a:t>
            </a:r>
            <a:r>
              <a:rPr lang="cs-CZ" dirty="0" err="1"/>
              <a:t>TodoPresenteru</a:t>
            </a:r>
            <a:r>
              <a:rPr lang="cs-CZ" dirty="0"/>
              <a:t> potřebovat </a:t>
            </a:r>
            <a:r>
              <a:rPr lang="cs-CZ" dirty="0" err="1"/>
              <a:t>TagsFacade</a:t>
            </a:r>
            <a:r>
              <a:rPr lang="cs-CZ" dirty="0"/>
              <a:t>. Vytvoříme si tedy příslušnou </a:t>
            </a:r>
            <a:r>
              <a:rPr lang="cs-CZ" dirty="0" err="1"/>
              <a:t>property</a:t>
            </a:r>
            <a:r>
              <a:rPr lang="cs-CZ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1609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023D66-6839-4573-A7F4-08C27DB6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61C374-DEA8-4D85-B5D9-8FD1B81F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1A6556F-4EBA-4635-A9A1-C5B0E3372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991D4946-2D16-40C9-8E57-49AF74DD44F8}"/>
              </a:ext>
            </a:extLst>
          </p:cNvPr>
          <p:cNvSpPr/>
          <p:nvPr/>
        </p:nvSpPr>
        <p:spPr>
          <a:xfrm>
            <a:off x="3429588" y="4425206"/>
            <a:ext cx="3702732" cy="6532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A257A3A-87AD-4467-93D5-E074AE14AA15}"/>
              </a:ext>
            </a:extLst>
          </p:cNvPr>
          <p:cNvSpPr txBox="1"/>
          <p:nvPr/>
        </p:nvSpPr>
        <p:spPr>
          <a:xfrm>
            <a:off x="7265376" y="4432106"/>
            <a:ext cx="408842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… a potřebnou </a:t>
            </a:r>
            <a:r>
              <a:rPr lang="cs-CZ" dirty="0" err="1"/>
              <a:t>TagsFacade</a:t>
            </a:r>
            <a:r>
              <a:rPr lang="cs-CZ" dirty="0"/>
              <a:t> si necháme předat pomocí </a:t>
            </a:r>
            <a:r>
              <a:rPr lang="cs-CZ" dirty="0" err="1"/>
              <a:t>inject</a:t>
            </a:r>
            <a:r>
              <a:rPr lang="cs-CZ" dirty="0"/>
              <a:t> metody.</a:t>
            </a:r>
          </a:p>
        </p:txBody>
      </p:sp>
    </p:spTree>
    <p:extLst>
      <p:ext uri="{BB962C8B-B14F-4D97-AF65-F5344CB8AC3E}">
        <p14:creationId xmlns:p14="http://schemas.microsoft.com/office/powerpoint/2010/main" val="400116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1C2C2B-5F2C-4E8D-8C86-C610FE61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4790E1-5AEA-4014-8112-6023FC39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4BEABA5-C8D2-4FD6-8F6A-E59AC93E1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D29E08B4-D595-4875-B501-D15827D0D653}"/>
              </a:ext>
            </a:extLst>
          </p:cNvPr>
          <p:cNvSpPr/>
          <p:nvPr/>
        </p:nvSpPr>
        <p:spPr>
          <a:xfrm>
            <a:off x="3612468" y="3871629"/>
            <a:ext cx="3365107" cy="22207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F58F5BF-E584-4E90-8B02-5ECD2509A64D}"/>
              </a:ext>
            </a:extLst>
          </p:cNvPr>
          <p:cNvSpPr txBox="1"/>
          <p:nvPr/>
        </p:nvSpPr>
        <p:spPr>
          <a:xfrm>
            <a:off x="7121475" y="3170369"/>
            <a:ext cx="4088424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Následně najdeme metodu připravující data pro stránku s přehledem úkolů a do šablony předáme kompletní seznam tagů.</a:t>
            </a:r>
          </a:p>
        </p:txBody>
      </p:sp>
    </p:spTree>
    <p:extLst>
      <p:ext uri="{BB962C8B-B14F-4D97-AF65-F5344CB8AC3E}">
        <p14:creationId xmlns:p14="http://schemas.microsoft.com/office/powerpoint/2010/main" val="295406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555812-C96F-46E2-9A0A-DC4A4D86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22A408-AE31-4FC6-A2FA-11D3F6195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EE6B663-DDBA-4442-9652-E039F3575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BEDF40D6-CE4A-4CCD-A378-EC1B5938C65C}"/>
              </a:ext>
            </a:extLst>
          </p:cNvPr>
          <p:cNvSpPr/>
          <p:nvPr/>
        </p:nvSpPr>
        <p:spPr>
          <a:xfrm>
            <a:off x="3302978" y="1101869"/>
            <a:ext cx="2577317" cy="2229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03E5FE0-1191-4681-8275-7475BABF2842}"/>
              </a:ext>
            </a:extLst>
          </p:cNvPr>
          <p:cNvSpPr txBox="1"/>
          <p:nvPr/>
        </p:nvSpPr>
        <p:spPr>
          <a:xfrm>
            <a:off x="7821927" y="1599408"/>
            <a:ext cx="4088424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Najdeme odpovídající šablonu, přidáme do ní informaci o proměnné </a:t>
            </a:r>
            <a:r>
              <a:rPr lang="en-US" dirty="0"/>
              <a:t>$tags a pot</a:t>
            </a:r>
            <a:r>
              <a:rPr lang="cs-CZ" dirty="0"/>
              <a:t>é tagy vypíšeme jako seznam, na jehož začátek přidáme obecnou položku pro zobrazení bez filtrování.</a:t>
            </a:r>
          </a:p>
          <a:p>
            <a:endParaRPr lang="cs-CZ" dirty="0"/>
          </a:p>
          <a:p>
            <a:r>
              <a:rPr lang="cs-CZ" dirty="0"/>
              <a:t>Třídy použité v tomto příkladu jsou z </a:t>
            </a:r>
            <a:r>
              <a:rPr lang="cs-CZ" dirty="0" err="1"/>
              <a:t>Bootstrapu</a:t>
            </a:r>
            <a:r>
              <a:rPr lang="cs-CZ" dirty="0"/>
              <a:t> 4.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38AB98C7-07F8-4688-AC00-14F027C94738}"/>
              </a:ext>
            </a:extLst>
          </p:cNvPr>
          <p:cNvSpPr/>
          <p:nvPr/>
        </p:nvSpPr>
        <p:spPr>
          <a:xfrm>
            <a:off x="3302977" y="1602785"/>
            <a:ext cx="4434254" cy="230832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6674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9B9279-CD3B-4C3E-9104-F9CDB4F5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F45B76E-2F85-47AB-A3B8-63C77DBF9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6C18A93-7B5D-4CC4-9729-0C8E54309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7C7C2701-076A-4808-ABD0-6FAACC0B00CD}"/>
              </a:ext>
            </a:extLst>
          </p:cNvPr>
          <p:cNvSpPr txBox="1"/>
          <p:nvPr/>
        </p:nvSpPr>
        <p:spPr>
          <a:xfrm>
            <a:off x="7821927" y="1599408"/>
            <a:ext cx="408842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Máme vykreslený seznam tagů, ale odkazy zatím nikam nevedou </a:t>
            </a:r>
            <a:r>
              <a:rPr lang="cs-CZ" dirty="0">
                <a:sym typeface="Wingdings" panose="05000000000000000000" pitchFamily="2" charset="2"/>
              </a:rPr>
              <a:t></a:t>
            </a:r>
            <a:endParaRPr lang="cs-CZ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C324304-982A-4DF4-808F-846DB3080683}"/>
              </a:ext>
            </a:extLst>
          </p:cNvPr>
          <p:cNvSpPr/>
          <p:nvPr/>
        </p:nvSpPr>
        <p:spPr>
          <a:xfrm>
            <a:off x="1122486" y="1726715"/>
            <a:ext cx="3646462" cy="43461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97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87C10B-4128-486B-93C1-DA946325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591AB41-059A-488B-811F-64C373C4B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B849C9B-641A-4485-8740-67FA08D26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38CC616C-D279-4049-831D-4F94C3F666C4}"/>
              </a:ext>
            </a:extLst>
          </p:cNvPr>
          <p:cNvSpPr txBox="1"/>
          <p:nvPr/>
        </p:nvSpPr>
        <p:spPr>
          <a:xfrm>
            <a:off x="7821927" y="1599408"/>
            <a:ext cx="4088424" cy="42473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Jako další úkol budeme muset vyřešit, jak si předávat informaci o aktuálně vybraném tagu. </a:t>
            </a:r>
          </a:p>
          <a:p>
            <a:endParaRPr lang="cs-CZ" dirty="0"/>
          </a:p>
          <a:p>
            <a:r>
              <a:rPr lang="cs-CZ" dirty="0"/>
              <a:t>Mohli bychom jej přidat jako parametr k metodě </a:t>
            </a:r>
            <a:r>
              <a:rPr lang="cs-CZ" dirty="0" err="1"/>
              <a:t>renderDefault</a:t>
            </a:r>
            <a:r>
              <a:rPr lang="en-US" dirty="0"/>
              <a:t>(), ale v </a:t>
            </a:r>
            <a:r>
              <a:rPr lang="en-US" dirty="0" err="1"/>
              <a:t>tomto</a:t>
            </a:r>
            <a:r>
              <a:rPr lang="en-US" dirty="0"/>
              <a:t> p</a:t>
            </a:r>
            <a:r>
              <a:rPr lang="cs-CZ" dirty="0" err="1"/>
              <a:t>řípadě</a:t>
            </a:r>
            <a:r>
              <a:rPr lang="cs-CZ" dirty="0"/>
              <a:t> bude výhodnější, abychom si jej nechali předat jako </a:t>
            </a:r>
            <a:r>
              <a:rPr lang="cs-CZ" b="1" dirty="0"/>
              <a:t>persistentní proměnnou</a:t>
            </a:r>
            <a:r>
              <a:rPr lang="cs-CZ" dirty="0"/>
              <a:t>. Dokud se budeme pohybovat v akcích tohoto </a:t>
            </a:r>
            <a:r>
              <a:rPr lang="cs-CZ" dirty="0" err="1"/>
              <a:t>presenteru</a:t>
            </a:r>
            <a:r>
              <a:rPr lang="cs-CZ" dirty="0"/>
              <a:t>, persistentní proměnná bude přidaná ke všem zasílaným požadavkům (tj. nemusíme si ji nikam zvlášť ukládat ani ji předávat ručně) – podrobněji v </a:t>
            </a:r>
            <a:r>
              <a:rPr lang="cs-CZ" dirty="0" err="1"/>
              <a:t>readme</a:t>
            </a:r>
            <a:r>
              <a:rPr lang="cs-CZ" dirty="0"/>
              <a:t> na </a:t>
            </a:r>
            <a:r>
              <a:rPr lang="cs-CZ" dirty="0" err="1"/>
              <a:t>githubu</a:t>
            </a:r>
            <a:r>
              <a:rPr lang="cs-CZ" dirty="0"/>
              <a:t>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26D6224-7FC6-4164-90E0-055B256B9AA0}"/>
              </a:ext>
            </a:extLst>
          </p:cNvPr>
          <p:cNvSpPr/>
          <p:nvPr/>
        </p:nvSpPr>
        <p:spPr>
          <a:xfrm>
            <a:off x="3443655" y="3288450"/>
            <a:ext cx="1423767" cy="43461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534805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957</Words>
  <Application>Microsoft Office PowerPoint</Application>
  <PresentationFormat>Širokoúhlá obrazovka</PresentationFormat>
  <Paragraphs>66</Paragraphs>
  <Slides>30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Motiv Office</vt:lpstr>
      <vt:lpstr>Todolist 2 3. část řešení – filtrování úkolů podle stavu, stránkování </vt:lpstr>
      <vt:lpstr>Prezentace aplikace PowerPoint</vt:lpstr>
      <vt:lpstr>Filtrování podle tagů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Stránkování úkolů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A to je zatím vše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Todolist 2 1. část řešení – formulář pro vytváření/úpravu úkolů</dc:title>
  <dc:creator>Stanislav Vojíř</dc:creator>
  <cp:lastModifiedBy>Stanislav Vojíř</cp:lastModifiedBy>
  <cp:revision>63</cp:revision>
  <dcterms:created xsi:type="dcterms:W3CDTF">2021-10-30T12:42:04Z</dcterms:created>
  <dcterms:modified xsi:type="dcterms:W3CDTF">2021-10-30T19:06:18Z</dcterms:modified>
</cp:coreProperties>
</file>