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57" r:id="rId5"/>
    <p:sldId id="258" r:id="rId6"/>
    <p:sldId id="260" r:id="rId7"/>
    <p:sldId id="261" r:id="rId8"/>
    <p:sldId id="262" r:id="rId9"/>
    <p:sldId id="269" r:id="rId10"/>
    <p:sldId id="270" r:id="rId11"/>
    <p:sldId id="271" r:id="rId12"/>
    <p:sldId id="263" r:id="rId13"/>
    <p:sldId id="264" r:id="rId14"/>
    <p:sldId id="265" r:id="rId15"/>
    <p:sldId id="280" r:id="rId16"/>
    <p:sldId id="266" r:id="rId17"/>
    <p:sldId id="267" r:id="rId18"/>
    <p:sldId id="268" r:id="rId19"/>
    <p:sldId id="281" r:id="rId20"/>
    <p:sldId id="272" r:id="rId21"/>
    <p:sldId id="273" r:id="rId22"/>
    <p:sldId id="274" r:id="rId23"/>
    <p:sldId id="275" r:id="rId24"/>
    <p:sldId id="278" r:id="rId25"/>
    <p:sldId id="276" r:id="rId26"/>
    <p:sldId id="277" r:id="rId27"/>
    <p:sldId id="279" r:id="rId28"/>
    <p:sldId id="283" r:id="rId2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05C1-D4B4-4091-9ECA-980776325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4B6E47-0FE3-4058-8A3F-A4CE96E9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E3C737-2F31-4BB0-8A83-A646560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A1F0B-4B0D-4F16-8065-8F92D5A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635821-02C1-4FF8-AD4F-349E10D3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7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471BC-5474-4AF9-81E8-A98A13DA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DA2756-840D-4D1E-ADB6-E213159B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8A1512-580B-4814-8B27-29EA03C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E3C4BF-2044-4550-9AAC-836A5BB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3644E-9767-4097-9B9B-64DCD9E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02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60AA008-4EDE-4C2B-9AD0-7563862F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E6C3531-09BB-4A15-BB24-9F52D0E3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588F0D-C6DF-40CE-99D3-C820A3B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807F91-F69B-49B3-99B0-3CC8FE0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A44A7B-3401-4617-AC66-5188949A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66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4D8E4-B85A-4F26-8F17-584F42DB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3F9BA-561E-48D2-87AA-773D01C6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679D7D-1375-457A-B84B-8E124576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A2CA02-7BF8-409C-AF25-EBFCCCF8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5D7B41-7187-464D-AC6B-4859DE0A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6D3C3-4990-443D-97DC-721541A9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3CE476-E20A-49EA-A42D-3C4A6D07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3F1536-D077-4787-ACDE-895F4EE4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12876E-8B3F-431D-BCC5-2042D4A3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C19721-BB8F-4BD1-920C-5ECE6650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6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02825-B41E-481C-B292-B6CB1C8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CFF61-AADB-4991-A84E-E6BAFC9E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9A02CB-5C28-424C-80E4-C0172051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4A2DA9-F6A0-463A-85E1-54F3EA69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B3E644-0F1D-46B3-B521-5BFAB1D5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A9E1CF-5BE7-42CB-BB23-7D22184C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4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607638-977C-4293-B6FC-3C2DA8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10FB399-1494-4B64-84E5-8C134F6E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80A024-D54D-49F8-AD23-FEB7A631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A7CE41A-B47F-4F8C-A420-C79F80FC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440FC48-0BAE-4285-87F9-A07E22441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3CC022-DC33-40A0-AB7A-EA8758BE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A9BE288-85C2-4D04-AE68-D5D2E19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038DA63-0686-4E88-AC97-840C401A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CEC84C-A199-4751-84DF-C79BE618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7CC87FC-F439-4D81-A04D-35AB5AB7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2754DB9-44DE-43C3-B599-2047F415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D65F0D-CE91-4D72-93BC-DDD75CC5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4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8F39AE-BAE3-4D86-8D1D-A36B2269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00AF80F-240E-4D34-97E4-D50B3A9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13F06A-F6E1-41F6-87F4-0875F613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66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437BA1-5BF4-4FE9-B9AB-4A8CEAA2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2AE35E-0B1E-462D-B9D2-271AE1A41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623DB3-818C-4A65-B23E-181CE71A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793069-4E53-4CA9-A604-5E293C0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36AC766-E6DA-4CF5-BFD8-685637F3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9D0D83-A185-44D8-9F27-21EC292D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5F2078-6C0E-4800-9A3A-6A728453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35BFD00-3525-4C82-AAB7-4B3263D74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0558A4-02C1-4C1E-80A7-34291A41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E720CF-7C63-4E31-981C-1843A23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417510-8E06-44ED-8549-7675778E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1FCBC6-B898-4728-9707-E57FDA0D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90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3F7E149-D6B6-4089-9E68-90BB9A3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3EED89-1DB0-4B5F-8233-AF49A429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885F09-2935-4208-BFE9-C9CE974F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5062-9DB8-4836-988C-B6EAB488DE74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F2F4E2-29B8-4CB0-BC34-7A458F4B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206B16-2CFE-4A79-8A0A-F36261CA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604BE-C45A-4375-B6F6-90181E1C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Notes 4 – role uživatele, možnost obnovy zapomenutého hesla</a:t>
            </a:r>
          </a:p>
        </p:txBody>
      </p:sp>
    </p:spTree>
    <p:extLst>
      <p:ext uri="{BB962C8B-B14F-4D97-AF65-F5344CB8AC3E}">
        <p14:creationId xmlns:p14="http://schemas.microsoft.com/office/powerpoint/2010/main" val="390018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5ADE4-D47E-4AC9-8A9B-4CB4360A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21BD59-A70D-4743-827E-2CB89685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110EDB2-9DF5-44DB-A669-F8D36F9E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A816896-77C3-489E-AD0D-D5CAC994D49F}"/>
              </a:ext>
            </a:extLst>
          </p:cNvPr>
          <p:cNvSpPr/>
          <p:nvPr/>
        </p:nvSpPr>
        <p:spPr>
          <a:xfrm>
            <a:off x="978876" y="1489571"/>
            <a:ext cx="4859216" cy="45032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EFD82E-C48A-4FC9-AF7C-2F390A278BA8}"/>
              </a:ext>
            </a:extLst>
          </p:cNvPr>
          <p:cNvSpPr txBox="1"/>
          <p:nvPr/>
        </p:nvSpPr>
        <p:spPr>
          <a:xfrm>
            <a:off x="6096000" y="1624979"/>
            <a:ext cx="445301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Zeptáme se uživatele 2x na zadání hesla. Pokud se hesla shodují, heslo </a:t>
            </a:r>
            <a:r>
              <a:rPr lang="cs-CZ" dirty="0" err="1"/>
              <a:t>zahashujeme</a:t>
            </a:r>
            <a:r>
              <a:rPr lang="cs-CZ" dirty="0"/>
              <a:t> a uložíme ho k uživatelskému účtu.</a:t>
            </a:r>
          </a:p>
        </p:txBody>
      </p:sp>
    </p:spTree>
    <p:extLst>
      <p:ext uri="{BB962C8B-B14F-4D97-AF65-F5344CB8AC3E}">
        <p14:creationId xmlns:p14="http://schemas.microsoft.com/office/powerpoint/2010/main" val="288521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5B474-140F-4129-969C-3990D3F0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D6C759-F28D-485C-BA07-55AA0A09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B3A5B9A-2D98-47A0-B428-127743BC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AAB9D1D-1F32-4894-8578-8F2AC417B621}"/>
              </a:ext>
            </a:extLst>
          </p:cNvPr>
          <p:cNvSpPr txBox="1"/>
          <p:nvPr/>
        </p:nvSpPr>
        <p:spPr>
          <a:xfrm>
            <a:off x="7319888" y="2967335"/>
            <a:ext cx="445301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Kromě samotného formuláře </a:t>
            </a:r>
            <a:r>
              <a:rPr lang="cs-CZ" dirty="0" err="1"/>
              <a:t>NewPasswordForm</a:t>
            </a:r>
            <a:r>
              <a:rPr lang="cs-CZ" dirty="0"/>
              <a:t> zase vytvoříme rozhraní pro jeho vytváření návrhovým vzorem </a:t>
            </a:r>
            <a:r>
              <a:rPr lang="cs-CZ" dirty="0" err="1"/>
              <a:t>Factory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19126F-0291-428B-8DAE-7DB1CAE35461}"/>
              </a:ext>
            </a:extLst>
          </p:cNvPr>
          <p:cNvSpPr/>
          <p:nvPr/>
        </p:nvSpPr>
        <p:spPr>
          <a:xfrm>
            <a:off x="795998" y="2549280"/>
            <a:ext cx="1975337" cy="559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7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B3432-271A-4844-B5A4-3CFD37BC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633ADC-329C-4DA0-8B4C-351FB45F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6ABD224-8DD8-41C1-885E-B21B6E77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9F60A13-C80D-4426-A88B-F10AE63F3C61}"/>
              </a:ext>
            </a:extLst>
          </p:cNvPr>
          <p:cNvSpPr/>
          <p:nvPr/>
        </p:nvSpPr>
        <p:spPr>
          <a:xfrm>
            <a:off x="3975294" y="3344592"/>
            <a:ext cx="4310577" cy="3692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AA7DCD1-62F9-41F1-9C20-4CC9FE59066E}"/>
              </a:ext>
            </a:extLst>
          </p:cNvPr>
          <p:cNvSpPr txBox="1"/>
          <p:nvPr/>
        </p:nvSpPr>
        <p:spPr>
          <a:xfrm>
            <a:off x="7137008" y="3848808"/>
            <a:ext cx="44530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Tovární rozhraní obou formulářů poté zaregistrujeme v </a:t>
            </a:r>
            <a:r>
              <a:rPr lang="cs-CZ" dirty="0" err="1"/>
              <a:t>configu</a:t>
            </a:r>
            <a:r>
              <a:rPr lang="cs-CZ" dirty="0"/>
              <a:t> aplikace jako služby.</a:t>
            </a:r>
          </a:p>
        </p:txBody>
      </p:sp>
    </p:spTree>
    <p:extLst>
      <p:ext uri="{BB962C8B-B14F-4D97-AF65-F5344CB8AC3E}">
        <p14:creationId xmlns:p14="http://schemas.microsoft.com/office/powerpoint/2010/main" val="3986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CB4922-CFF9-43A5-9AC5-000E481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3566A5-16E2-4255-A04A-7E566604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3B1CC9-6AB9-4A17-A744-1318B49D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63751F75-EC15-4B9D-AC0B-A39DA05E442F}"/>
              </a:ext>
            </a:extLst>
          </p:cNvPr>
          <p:cNvSpPr/>
          <p:nvPr/>
        </p:nvSpPr>
        <p:spPr>
          <a:xfrm>
            <a:off x="3722078" y="2120703"/>
            <a:ext cx="3016347" cy="2184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5B2231A-43F9-4ADD-A522-120A6C7DCB44}"/>
              </a:ext>
            </a:extLst>
          </p:cNvPr>
          <p:cNvSpPr txBox="1"/>
          <p:nvPr/>
        </p:nvSpPr>
        <p:spPr>
          <a:xfrm>
            <a:off x="6981969" y="551042"/>
            <a:ext cx="445301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Kódy pro obnovu hesel si samozřejmě musíme někam uložit. Budeme k tomu používat novou entitu </a:t>
            </a:r>
            <a:r>
              <a:rPr lang="cs-CZ" dirty="0" err="1"/>
              <a:t>ForgottenPassword</a:t>
            </a:r>
            <a:r>
              <a:rPr lang="cs-CZ" dirty="0"/>
              <a:t> (a odpovídající tabulku v databázi)</a:t>
            </a:r>
          </a:p>
          <a:p>
            <a:endParaRPr lang="cs-CZ" dirty="0"/>
          </a:p>
          <a:p>
            <a:r>
              <a:rPr lang="cs-CZ" dirty="0"/>
              <a:t>Zapomenuté heslo (respektive kód pro obnovu) má omezenou platnost a je vázán na konkrétního uživatele.</a:t>
            </a:r>
          </a:p>
          <a:p>
            <a:endParaRPr lang="cs-CZ" dirty="0"/>
          </a:p>
          <a:p>
            <a:r>
              <a:rPr lang="cs-CZ" dirty="0"/>
              <a:t>Datum vytvoření si necháme automaticky doplnit databází.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F425D6A-D568-4963-B6D5-9D7F4019303F}"/>
              </a:ext>
            </a:extLst>
          </p:cNvPr>
          <p:cNvSpPr txBox="1"/>
          <p:nvPr/>
        </p:nvSpPr>
        <p:spPr>
          <a:xfrm>
            <a:off x="787499" y="4915214"/>
            <a:ext cx="11404501" cy="175432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CREATE TABLE `</a:t>
            </a:r>
            <a:r>
              <a:rPr lang="cs-CZ" dirty="0" err="1"/>
              <a:t>forgotten_password</a:t>
            </a:r>
            <a:r>
              <a:rPr lang="cs-CZ" dirty="0"/>
              <a:t>` ( `</a:t>
            </a:r>
            <a:r>
              <a:rPr lang="cs-CZ" dirty="0" err="1"/>
              <a:t>forgotten_password_id</a:t>
            </a:r>
            <a:r>
              <a:rPr lang="cs-CZ" dirty="0"/>
              <a:t>` INT NOT NULL AUTO_INCREMENT , `</a:t>
            </a:r>
            <a:r>
              <a:rPr lang="cs-CZ" dirty="0" err="1"/>
              <a:t>user_id</a:t>
            </a:r>
            <a:r>
              <a:rPr lang="cs-CZ" dirty="0"/>
              <a:t>` INT NOT NULL , `</a:t>
            </a:r>
            <a:r>
              <a:rPr lang="cs-CZ" dirty="0" err="1"/>
              <a:t>code</a:t>
            </a:r>
            <a:r>
              <a:rPr lang="cs-CZ" dirty="0"/>
              <a:t>` VARCHAR(50) NOT NULL , `</a:t>
            </a:r>
            <a:r>
              <a:rPr lang="cs-CZ" dirty="0" err="1"/>
              <a:t>created</a:t>
            </a:r>
            <a:r>
              <a:rPr lang="cs-CZ" dirty="0"/>
              <a:t>` TIMESTAMP NOT NULL DEFAULT CURRENT_TIMESTAMP , PRIMARY KEY (`</a:t>
            </a:r>
            <a:r>
              <a:rPr lang="cs-CZ" dirty="0" err="1"/>
              <a:t>forgotten_password_id</a:t>
            </a:r>
            <a:r>
              <a:rPr lang="cs-CZ" dirty="0"/>
              <a:t>`), INDEX (`</a:t>
            </a:r>
            <a:r>
              <a:rPr lang="cs-CZ" dirty="0" err="1"/>
              <a:t>user_id</a:t>
            </a:r>
            <a:r>
              <a:rPr lang="cs-CZ" dirty="0"/>
              <a:t>`)) ENGINE = </a:t>
            </a:r>
            <a:r>
              <a:rPr lang="cs-CZ" dirty="0" err="1"/>
              <a:t>InnoDB</a:t>
            </a:r>
            <a:r>
              <a:rPr lang="cs-CZ" dirty="0"/>
              <a:t>;</a:t>
            </a:r>
          </a:p>
          <a:p>
            <a:endParaRPr lang="cs-CZ" dirty="0"/>
          </a:p>
          <a:p>
            <a:r>
              <a:rPr lang="cs-CZ" dirty="0"/>
              <a:t>ALTER TABLE `</a:t>
            </a:r>
            <a:r>
              <a:rPr lang="cs-CZ" dirty="0" err="1"/>
              <a:t>forgotten_password</a:t>
            </a:r>
            <a:r>
              <a:rPr lang="cs-CZ" dirty="0"/>
              <a:t>` ADD FOREIGN KEY (`</a:t>
            </a:r>
            <a:r>
              <a:rPr lang="cs-CZ" dirty="0" err="1"/>
              <a:t>user_id</a:t>
            </a:r>
            <a:r>
              <a:rPr lang="cs-CZ" dirty="0"/>
              <a:t>`) REFERENCES `user`(`</a:t>
            </a:r>
            <a:r>
              <a:rPr lang="cs-CZ" dirty="0" err="1"/>
              <a:t>user_id</a:t>
            </a:r>
            <a:r>
              <a:rPr lang="cs-CZ" dirty="0"/>
              <a:t>`) ON DELETE CASCADE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226291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6CC1FC-9821-4846-896F-9272572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DA19A0-E220-4A84-AB8F-9F0A7D47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9935D3-3224-476E-979A-E8D6FC18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475C1970-B6C0-4833-BFC5-5B87325951EB}"/>
              </a:ext>
            </a:extLst>
          </p:cNvPr>
          <p:cNvSpPr/>
          <p:nvPr/>
        </p:nvSpPr>
        <p:spPr>
          <a:xfrm>
            <a:off x="3736146" y="2715065"/>
            <a:ext cx="7292925" cy="11596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60F850-970D-49BE-BB9D-2113A816C3E2}"/>
              </a:ext>
            </a:extLst>
          </p:cNvPr>
          <p:cNvSpPr txBox="1"/>
          <p:nvPr/>
        </p:nvSpPr>
        <p:spPr>
          <a:xfrm>
            <a:off x="7395797" y="4001294"/>
            <a:ext cx="445301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vytvoříme </a:t>
            </a:r>
            <a:r>
              <a:rPr lang="cs-CZ" dirty="0" err="1"/>
              <a:t>repozitář</a:t>
            </a:r>
            <a:r>
              <a:rPr lang="cs-CZ" dirty="0"/>
              <a:t> </a:t>
            </a:r>
            <a:r>
              <a:rPr lang="cs-CZ" dirty="0" err="1"/>
              <a:t>ForgottenPasswordRepository</a:t>
            </a:r>
            <a:r>
              <a:rPr lang="cs-CZ" dirty="0"/>
              <a:t>. </a:t>
            </a:r>
          </a:p>
          <a:p>
            <a:r>
              <a:rPr lang="cs-CZ" dirty="0"/>
              <a:t>Aby bylo možné jednoduše mazat již neplatné kódy pro obnovu, doplníme do něj metodu pro smazání kódů starších než 1 hodina.</a:t>
            </a:r>
          </a:p>
          <a:p>
            <a:endParaRPr lang="cs-CZ" dirty="0"/>
          </a:p>
          <a:p>
            <a:r>
              <a:rPr lang="cs-CZ" dirty="0">
                <a:solidFill>
                  <a:srgbClr val="FFFF00"/>
                </a:solidFill>
              </a:rPr>
              <a:t>V této funkci ale máme jen výběr – zvládnete upravit daný SQL dotaz tak, aby opravdu mazal?</a:t>
            </a:r>
          </a:p>
        </p:txBody>
      </p:sp>
    </p:spTree>
    <p:extLst>
      <p:ext uri="{BB962C8B-B14F-4D97-AF65-F5344CB8AC3E}">
        <p14:creationId xmlns:p14="http://schemas.microsoft.com/office/powerpoint/2010/main" val="222068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DF22F-4436-406E-8333-37EFCDE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BB6973-1AF6-4B6C-AF1A-5CA0FC39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03B0F0-5FBE-4942-B0CD-D636BC7C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9130618-C3DE-4E48-ADEF-A18B2A233107}"/>
              </a:ext>
            </a:extLst>
          </p:cNvPr>
          <p:cNvSpPr/>
          <p:nvPr/>
        </p:nvSpPr>
        <p:spPr>
          <a:xfrm>
            <a:off x="3965622" y="4740812"/>
            <a:ext cx="3419916" cy="2110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A835A8-238D-45E9-B401-20F4A18F626C}"/>
              </a:ext>
            </a:extLst>
          </p:cNvPr>
          <p:cNvSpPr txBox="1"/>
          <p:nvPr/>
        </p:nvSpPr>
        <p:spPr>
          <a:xfrm>
            <a:off x="7559183" y="4384655"/>
            <a:ext cx="280914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možnost jeho získání jako závislosti </a:t>
            </a:r>
            <a:r>
              <a:rPr lang="cs-CZ" dirty="0" err="1"/>
              <a:t>repozitář</a:t>
            </a:r>
            <a:r>
              <a:rPr lang="cs-CZ" dirty="0"/>
              <a:t> zaregistrujeme v </a:t>
            </a:r>
            <a:r>
              <a:rPr lang="cs-CZ" dirty="0" err="1"/>
              <a:t>configu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98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BFF6F-2A11-486E-B5FC-EBE524C2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0B3160-E5DC-42D6-9BE6-B0ED1352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7E2A49F-E192-4EBA-9A0E-9259D703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4D03B27-535C-49B8-A383-03A8A7C53052}"/>
              </a:ext>
            </a:extLst>
          </p:cNvPr>
          <p:cNvSpPr/>
          <p:nvPr/>
        </p:nvSpPr>
        <p:spPr>
          <a:xfrm>
            <a:off x="838200" y="3699803"/>
            <a:ext cx="4394982" cy="42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77F7419-D482-4E33-92FA-4B0978EAAFF9}"/>
              </a:ext>
            </a:extLst>
          </p:cNvPr>
          <p:cNvSpPr txBox="1"/>
          <p:nvPr/>
        </p:nvSpPr>
        <p:spPr>
          <a:xfrm>
            <a:off x="8065181" y="3842882"/>
            <a:ext cx="34140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zaregistrování už si můžeme nechat předat </a:t>
            </a:r>
            <a:r>
              <a:rPr lang="cs-CZ" dirty="0" err="1"/>
              <a:t>ForgottenPasswordRepository</a:t>
            </a:r>
            <a:r>
              <a:rPr lang="cs-CZ" dirty="0"/>
              <a:t> do </a:t>
            </a:r>
            <a:r>
              <a:rPr lang="cs-CZ" dirty="0" err="1"/>
              <a:t>UsersFacade</a:t>
            </a:r>
            <a:r>
              <a:rPr lang="cs-CZ" dirty="0"/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9CA827-CCC1-401B-9480-FA99B77A4034}"/>
              </a:ext>
            </a:extLst>
          </p:cNvPr>
          <p:cNvSpPr/>
          <p:nvPr/>
        </p:nvSpPr>
        <p:spPr>
          <a:xfrm>
            <a:off x="948397" y="5486400"/>
            <a:ext cx="4284785" cy="2391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3B8CFAE-B378-4BBF-9B34-7989B80F5D04}"/>
              </a:ext>
            </a:extLst>
          </p:cNvPr>
          <p:cNvSpPr/>
          <p:nvPr/>
        </p:nvSpPr>
        <p:spPr>
          <a:xfrm>
            <a:off x="2617612" y="4593101"/>
            <a:ext cx="3755053" cy="2391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95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1A947-75ED-4CC6-9040-C9FF3BE1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C7D4B6-502E-4823-9624-6191F743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A965297-688A-4323-87F3-64A6A3CF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ECEE91E-DEE6-463E-8B5A-748A08025167}"/>
              </a:ext>
            </a:extLst>
          </p:cNvPr>
          <p:cNvSpPr/>
          <p:nvPr/>
        </p:nvSpPr>
        <p:spPr>
          <a:xfrm>
            <a:off x="866336" y="3669501"/>
            <a:ext cx="5351584" cy="2252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BBB532-7BEB-4337-A441-C40A82EC2AE7}"/>
              </a:ext>
            </a:extLst>
          </p:cNvPr>
          <p:cNvSpPr txBox="1"/>
          <p:nvPr/>
        </p:nvSpPr>
        <p:spPr>
          <a:xfrm>
            <a:off x="6821072" y="1027906"/>
            <a:ext cx="495182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</a:t>
            </a:r>
            <a:r>
              <a:rPr lang="cs-CZ" dirty="0" err="1"/>
              <a:t>UsersFacade</a:t>
            </a:r>
            <a:r>
              <a:rPr lang="cs-CZ" dirty="0"/>
              <a:t> si postupně vytvoříme metody pro vytvoření nového kódu pro obnovu hesla, ověření platnosti zadaného kódu a smazání již kódů pro zadaného uživatele.</a:t>
            </a:r>
          </a:p>
          <a:p>
            <a:endParaRPr lang="cs-CZ" dirty="0"/>
          </a:p>
          <a:p>
            <a:r>
              <a:rPr lang="cs-CZ" dirty="0"/>
              <a:t>Začneme funkcí pro ověření, zda je zadaný kód platný. V rámci této metody nejprve smažeme již neplatné kódy a pak zkusíme načíst zadaný kód – pokud byl nalezen, je platný.</a:t>
            </a:r>
          </a:p>
        </p:txBody>
      </p:sp>
    </p:spTree>
    <p:extLst>
      <p:ext uri="{BB962C8B-B14F-4D97-AF65-F5344CB8AC3E}">
        <p14:creationId xmlns:p14="http://schemas.microsoft.com/office/powerpoint/2010/main" val="85405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B77B-0B42-49D4-892C-5892CD3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3A98F2-7147-42D0-954A-EFDD4A65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5AB3415-347A-4571-8B99-E9EA529A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A9A3620-F155-4881-A9F7-92A92D255BB1}"/>
              </a:ext>
            </a:extLst>
          </p:cNvPr>
          <p:cNvSpPr/>
          <p:nvPr/>
        </p:nvSpPr>
        <p:spPr>
          <a:xfrm>
            <a:off x="852267" y="4019841"/>
            <a:ext cx="4957689" cy="13118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CB9BBB-0B2A-4610-9936-9B31F808F0B8}"/>
              </a:ext>
            </a:extLst>
          </p:cNvPr>
          <p:cNvSpPr txBox="1"/>
          <p:nvPr/>
        </p:nvSpPr>
        <p:spPr>
          <a:xfrm>
            <a:off x="5950634" y="3881261"/>
            <a:ext cx="485335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 bude metoda, která bude umožňovat smazat kódy pro jednoho konkrétního uživatele.</a:t>
            </a:r>
          </a:p>
          <a:p>
            <a:endParaRPr lang="cs-CZ" dirty="0"/>
          </a:p>
          <a:p>
            <a:r>
              <a:rPr lang="cs-CZ" dirty="0"/>
              <a:t>Kódy budeme bez ohledu na jejich platnost mazat v situaci, kdy se daný uživatel úspěšně přihlásil (když se přihlásil, tak už nepotřebuje kód pro obnovu hesla).</a:t>
            </a:r>
          </a:p>
        </p:txBody>
      </p:sp>
    </p:spTree>
    <p:extLst>
      <p:ext uri="{BB962C8B-B14F-4D97-AF65-F5344CB8AC3E}">
        <p14:creationId xmlns:p14="http://schemas.microsoft.com/office/powerpoint/2010/main" val="40771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57F7-E9DF-4179-B381-42C1D328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8E4DDB-476C-4069-867E-F224A2FB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AFB0788-EF8E-41A1-A5A5-2146E262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CCDF614-C3DB-434C-9B35-3C3E2BE57A0C}"/>
              </a:ext>
            </a:extLst>
          </p:cNvPr>
          <p:cNvSpPr/>
          <p:nvPr/>
        </p:nvSpPr>
        <p:spPr>
          <a:xfrm>
            <a:off x="3890888" y="3583748"/>
            <a:ext cx="4957689" cy="13118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86891E2-36A0-42AF-B696-3FFCBA0EDEB2}"/>
              </a:ext>
            </a:extLst>
          </p:cNvPr>
          <p:cNvSpPr txBox="1"/>
          <p:nvPr/>
        </p:nvSpPr>
        <p:spPr>
          <a:xfrm>
            <a:off x="7620000" y="742494"/>
            <a:ext cx="4572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 bude metoda, která vygeneruje a uloží kód pro obnovu hesla pro zadaného uživatele.</a:t>
            </a:r>
          </a:p>
          <a:p>
            <a:endParaRPr lang="cs-CZ" dirty="0"/>
          </a:p>
          <a:p>
            <a:r>
              <a:rPr lang="cs-CZ" dirty="0"/>
              <a:t>Všimněte si použití třídy </a:t>
            </a:r>
            <a:r>
              <a:rPr lang="cs-CZ" dirty="0" err="1"/>
              <a:t>Nette</a:t>
            </a:r>
            <a:r>
              <a:rPr lang="en-US" dirty="0"/>
              <a:t>\</a:t>
            </a:r>
            <a:r>
              <a:rPr lang="cs-CZ" dirty="0" err="1"/>
              <a:t>Utils</a:t>
            </a:r>
            <a:r>
              <a:rPr lang="en-US" dirty="0"/>
              <a:t>\</a:t>
            </a:r>
            <a:r>
              <a:rPr lang="cs-CZ" dirty="0" err="1"/>
              <a:t>Random</a:t>
            </a:r>
            <a:r>
              <a:rPr lang="en-US" dirty="0"/>
              <a:t>, </a:t>
            </a:r>
            <a:r>
              <a:rPr lang="en-US" dirty="0" err="1"/>
              <a:t>kter</a:t>
            </a:r>
            <a:r>
              <a:rPr lang="cs-CZ" dirty="0"/>
              <a:t>á obsahuje metodu pro vygenerování náhodného řetězce o zadané délce.</a:t>
            </a:r>
          </a:p>
        </p:txBody>
      </p:sp>
    </p:spTree>
    <p:extLst>
      <p:ext uri="{BB962C8B-B14F-4D97-AF65-F5344CB8AC3E}">
        <p14:creationId xmlns:p14="http://schemas.microsoft.com/office/powerpoint/2010/main" val="11620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98784-5BCC-4C51-A603-9E7868B6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Přiřazení role uživateli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764B91E-87F0-4215-87C6-D6C3CAB68875}"/>
              </a:ext>
            </a:extLst>
          </p:cNvPr>
          <p:cNvSpPr txBox="1"/>
          <p:nvPr/>
        </p:nvSpPr>
        <p:spPr>
          <a:xfrm>
            <a:off x="6555545" y="4015739"/>
            <a:ext cx="506554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probírání metod přihlašování uživatelů a kontroly jejich oprávnění jsme se bavili o možnosti postavit oprávnění na rolích. Končili jsme poté výzvou, kterou jste si měli vyzkoušet sami – uživateli by mělo být možné přiřadit 1 roli (např. admin).</a:t>
            </a:r>
          </a:p>
          <a:p>
            <a:endParaRPr lang="cs-CZ" dirty="0"/>
          </a:p>
          <a:p>
            <a:r>
              <a:rPr lang="cs-CZ" dirty="0"/>
              <a:t>Pojďme se podívat na to, jak bylo možné daný úkol vyřešit.</a:t>
            </a:r>
          </a:p>
        </p:txBody>
      </p:sp>
    </p:spTree>
    <p:extLst>
      <p:ext uri="{BB962C8B-B14F-4D97-AF65-F5344CB8AC3E}">
        <p14:creationId xmlns:p14="http://schemas.microsoft.com/office/powerpoint/2010/main" val="316934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55210-D37A-45EB-B9CA-AB47F0A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C76D9-FFAA-4A72-B483-CA25F8C1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0B39A8-B626-41CB-A995-1C8686C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9CC95ED-4625-4007-BA6F-D81381E39290}"/>
              </a:ext>
            </a:extLst>
          </p:cNvPr>
          <p:cNvSpPr/>
          <p:nvPr/>
        </p:nvSpPr>
        <p:spPr>
          <a:xfrm>
            <a:off x="3890888" y="4652893"/>
            <a:ext cx="4380916" cy="791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0A22CFA-C278-4FEC-99AE-AF019D6F933B}"/>
              </a:ext>
            </a:extLst>
          </p:cNvPr>
          <p:cNvSpPr txBox="1"/>
          <p:nvPr/>
        </p:nvSpPr>
        <p:spPr>
          <a:xfrm>
            <a:off x="7620000" y="742494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Formuláře i model máme připravené, jdeme na úpravu </a:t>
            </a:r>
            <a:r>
              <a:rPr lang="cs-CZ" dirty="0" err="1"/>
              <a:t>presenteru</a:t>
            </a:r>
            <a:r>
              <a:rPr lang="cs-CZ" dirty="0"/>
              <a:t> a šablon.</a:t>
            </a:r>
          </a:p>
          <a:p>
            <a:endParaRPr lang="cs-CZ" dirty="0"/>
          </a:p>
          <a:p>
            <a:r>
              <a:rPr lang="cs-CZ" dirty="0"/>
              <a:t>Nejprve si v </a:t>
            </a:r>
            <a:r>
              <a:rPr lang="cs-CZ" dirty="0" err="1"/>
              <a:t>UserPresenteru</a:t>
            </a:r>
            <a:r>
              <a:rPr lang="cs-CZ" dirty="0"/>
              <a:t> necháme předat jako závislosti tovární rozhraní pro oba potřebné formuláře.</a:t>
            </a:r>
          </a:p>
        </p:txBody>
      </p:sp>
    </p:spTree>
    <p:extLst>
      <p:ext uri="{BB962C8B-B14F-4D97-AF65-F5344CB8AC3E}">
        <p14:creationId xmlns:p14="http://schemas.microsoft.com/office/powerpoint/2010/main" val="15869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4FCD2-A28D-44E5-992F-BEE6EB7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9E7B4-AAA5-446C-BF0D-EBC05998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85DF26-50A2-47B6-9648-D1900602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EEDC63E-DAFC-46C7-BBD9-8FC5EF428D19}"/>
              </a:ext>
            </a:extLst>
          </p:cNvPr>
          <p:cNvSpPr/>
          <p:nvPr/>
        </p:nvSpPr>
        <p:spPr>
          <a:xfrm>
            <a:off x="3905541" y="3385535"/>
            <a:ext cx="7095393" cy="13271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56E7BAA-ABBD-4780-943B-34E8E797E9A5}"/>
              </a:ext>
            </a:extLst>
          </p:cNvPr>
          <p:cNvSpPr txBox="1"/>
          <p:nvPr/>
        </p:nvSpPr>
        <p:spPr>
          <a:xfrm>
            <a:off x="7620000" y="742494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Formuláře i model máme připravené, jdeme na úpravu </a:t>
            </a:r>
            <a:r>
              <a:rPr lang="cs-CZ" dirty="0" err="1"/>
              <a:t>presenteru</a:t>
            </a:r>
            <a:r>
              <a:rPr lang="cs-CZ" dirty="0"/>
              <a:t> a šablon.</a:t>
            </a:r>
          </a:p>
          <a:p>
            <a:endParaRPr lang="cs-CZ" dirty="0"/>
          </a:p>
          <a:p>
            <a:r>
              <a:rPr lang="cs-CZ" dirty="0"/>
              <a:t>Nejprve si v </a:t>
            </a:r>
            <a:r>
              <a:rPr lang="cs-CZ" dirty="0" err="1"/>
              <a:t>UserPresenteru</a:t>
            </a:r>
            <a:r>
              <a:rPr lang="cs-CZ" dirty="0"/>
              <a:t> necháme předat jako závislosti tovární rozhraní pro oba potřebné formuláře.</a:t>
            </a:r>
          </a:p>
        </p:txBody>
      </p:sp>
    </p:spTree>
    <p:extLst>
      <p:ext uri="{BB962C8B-B14F-4D97-AF65-F5344CB8AC3E}">
        <p14:creationId xmlns:p14="http://schemas.microsoft.com/office/powerpoint/2010/main" val="223624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35ACE-BD06-4E3B-A1F4-714C12F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E09B9-A20C-45F2-8CE7-343B6803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5AD4F6-3538-40E5-819D-1EBBFC31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645BB9B0-C6C0-401A-A911-AFDACF9828D3}"/>
              </a:ext>
            </a:extLst>
          </p:cNvPr>
          <p:cNvSpPr/>
          <p:nvPr/>
        </p:nvSpPr>
        <p:spPr>
          <a:xfrm>
            <a:off x="3905542" y="2409887"/>
            <a:ext cx="5210324" cy="2415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CCAF39E-5819-4DEF-841C-B2A8CCEF4AAC}"/>
              </a:ext>
            </a:extLst>
          </p:cNvPr>
          <p:cNvSpPr txBox="1"/>
          <p:nvPr/>
        </p:nvSpPr>
        <p:spPr>
          <a:xfrm>
            <a:off x="7565781" y="59358"/>
            <a:ext cx="4572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doplníme metody </a:t>
            </a:r>
            <a:r>
              <a:rPr lang="cs-CZ" dirty="0" err="1"/>
              <a:t>createComponent</a:t>
            </a:r>
            <a:r>
              <a:rPr lang="cs-CZ" dirty="0"/>
              <a:t>…., které budou vytvářet dané komponenty s formuláři. </a:t>
            </a:r>
          </a:p>
          <a:p>
            <a:endParaRPr lang="cs-CZ" dirty="0"/>
          </a:p>
          <a:p>
            <a:r>
              <a:rPr lang="cs-CZ" dirty="0"/>
              <a:t>V případě formuláře pro zadání mailu pro poslání kódu jen zobrazíme případnou zprávu jako </a:t>
            </a:r>
            <a:r>
              <a:rPr lang="cs-CZ" dirty="0" err="1"/>
              <a:t>flash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 a přesměrujeme uživatele na přihlášení.</a:t>
            </a:r>
          </a:p>
        </p:txBody>
      </p:sp>
    </p:spTree>
    <p:extLst>
      <p:ext uri="{BB962C8B-B14F-4D97-AF65-F5344CB8AC3E}">
        <p14:creationId xmlns:p14="http://schemas.microsoft.com/office/powerpoint/2010/main" val="70543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ED27D-06A1-4520-B0E8-20FF2C0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B6B8B3-2544-4409-905B-9C93EC82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97526B-5389-4B33-8338-F4891E2B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75EC1A7-DAFA-4C11-A6E4-90242F82C098}"/>
              </a:ext>
            </a:extLst>
          </p:cNvPr>
          <p:cNvSpPr/>
          <p:nvPr/>
        </p:nvSpPr>
        <p:spPr>
          <a:xfrm>
            <a:off x="3891474" y="2228138"/>
            <a:ext cx="4464736" cy="3497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BD0FCA-6E98-4E1B-A082-9A453DEE14A0}"/>
              </a:ext>
            </a:extLst>
          </p:cNvPr>
          <p:cNvSpPr txBox="1"/>
          <p:nvPr/>
        </p:nvSpPr>
        <p:spPr>
          <a:xfrm>
            <a:off x="7352714" y="1169871"/>
            <a:ext cx="4572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Obdobně to bude u formuláře pro změnu hesla. Jen v tomto případě reagujeme i na událost </a:t>
            </a:r>
            <a:r>
              <a:rPr lang="cs-CZ" dirty="0" err="1"/>
              <a:t>onFailed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32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D9F63-7601-4621-86A4-C9A5FED6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FA1856-BCAD-4EAE-90E8-81CF5106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57D3E96-3DDF-49A5-8897-C92D84EF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F4FBE111-2598-4339-9064-9829F6D107C8}"/>
              </a:ext>
            </a:extLst>
          </p:cNvPr>
          <p:cNvSpPr/>
          <p:nvPr/>
        </p:nvSpPr>
        <p:spPr>
          <a:xfrm>
            <a:off x="3680459" y="925861"/>
            <a:ext cx="3268982" cy="13271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EF1B5D4-C09C-4442-BBA5-9B0761F83BD8}"/>
              </a:ext>
            </a:extLst>
          </p:cNvPr>
          <p:cNvSpPr txBox="1"/>
          <p:nvPr/>
        </p:nvSpPr>
        <p:spPr>
          <a:xfrm>
            <a:off x="7019781" y="3052353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zobrazení formuláře pro obnovu hesla budeme využívat akci </a:t>
            </a:r>
            <a:r>
              <a:rPr lang="cs-CZ" dirty="0" err="1"/>
              <a:t>User:forgottenPassword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Vytvoříme tedy příslušnou šablonu, která bude obsahovat formulář pro zadání mailu, na který se má poslat odkaz pro obnovu.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33424E2-3A29-49B6-9DC7-98FE3B63CDB6}"/>
              </a:ext>
            </a:extLst>
          </p:cNvPr>
          <p:cNvSpPr/>
          <p:nvPr/>
        </p:nvSpPr>
        <p:spPr>
          <a:xfrm>
            <a:off x="1129812" y="3585399"/>
            <a:ext cx="1472712" cy="269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692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3C19C-F2AA-4C1D-BA12-B461F548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6CD52-16FE-485D-9357-C7B68686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C2C0E5-ECF7-4673-B66D-BE8D07BD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88CB546-9BFB-40FD-BB2A-C55656A41923}"/>
              </a:ext>
            </a:extLst>
          </p:cNvPr>
          <p:cNvSpPr/>
          <p:nvPr/>
        </p:nvSpPr>
        <p:spPr>
          <a:xfrm>
            <a:off x="3905542" y="2341901"/>
            <a:ext cx="7095393" cy="34539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6736BFF-9143-454D-B3E7-952566715B74}"/>
              </a:ext>
            </a:extLst>
          </p:cNvPr>
          <p:cNvSpPr txBox="1"/>
          <p:nvPr/>
        </p:nvSpPr>
        <p:spPr>
          <a:xfrm>
            <a:off x="5950634" y="71299"/>
            <a:ext cx="624136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obnovu zapomenutého hesla poté budeme využívat akci </a:t>
            </a:r>
            <a:r>
              <a:rPr lang="cs-CZ" dirty="0" err="1"/>
              <a:t>User:renewPassword</a:t>
            </a:r>
            <a:r>
              <a:rPr lang="cs-CZ" dirty="0"/>
              <a:t>, která bude mít jako parametry ID uživatele a kód pro obnovu.</a:t>
            </a:r>
          </a:p>
          <a:p>
            <a:endParaRPr lang="cs-CZ" dirty="0"/>
          </a:p>
          <a:p>
            <a:r>
              <a:rPr lang="cs-CZ" dirty="0"/>
              <a:t>Vytvoříme si danou akci v </a:t>
            </a:r>
            <a:r>
              <a:rPr lang="cs-CZ" dirty="0" err="1"/>
              <a:t>presenteru</a:t>
            </a:r>
            <a:r>
              <a:rPr lang="cs-CZ" dirty="0"/>
              <a:t>, ověříme, zda je kód platný a pokud ano, zobrazíme formulář pro zadání nového hesla.</a:t>
            </a:r>
          </a:p>
        </p:txBody>
      </p:sp>
    </p:spTree>
    <p:extLst>
      <p:ext uri="{BB962C8B-B14F-4D97-AF65-F5344CB8AC3E}">
        <p14:creationId xmlns:p14="http://schemas.microsoft.com/office/powerpoint/2010/main" val="50152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DD301-3F5B-4F2C-89CD-B9A7A674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6C47B-BD09-4B2F-8E45-5FE12C10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CDF2677-85B1-4A5C-84A4-9FF66B19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4EB09C3-57BE-4803-9120-BD9E1F4942E8}"/>
              </a:ext>
            </a:extLst>
          </p:cNvPr>
          <p:cNvSpPr txBox="1"/>
          <p:nvPr/>
        </p:nvSpPr>
        <p:spPr>
          <a:xfrm>
            <a:off x="7090120" y="1229023"/>
            <a:ext cx="294014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Šablona pro tuto akci poté bude obsahovat vlastně jen formulář pro změnu hesla.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976D66F-F659-4C3A-ADD3-55CD653DAB24}"/>
              </a:ext>
            </a:extLst>
          </p:cNvPr>
          <p:cNvSpPr/>
          <p:nvPr/>
        </p:nvSpPr>
        <p:spPr>
          <a:xfrm>
            <a:off x="3666391" y="929430"/>
            <a:ext cx="3268981" cy="9462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473896C-9A50-4C03-A217-32A39618F2D4}"/>
              </a:ext>
            </a:extLst>
          </p:cNvPr>
          <p:cNvSpPr/>
          <p:nvPr/>
        </p:nvSpPr>
        <p:spPr>
          <a:xfrm>
            <a:off x="1134207" y="3596525"/>
            <a:ext cx="1355775" cy="2298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81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0A7EB-38C5-43B3-8080-85DC7F2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2A817-F987-4DD2-AD09-CB70C010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7FCC87-E534-484B-9576-FD9C5F38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914582E-D669-4DB0-BAAC-B7EFDA0D09A1}"/>
              </a:ext>
            </a:extLst>
          </p:cNvPr>
          <p:cNvSpPr/>
          <p:nvPr/>
        </p:nvSpPr>
        <p:spPr>
          <a:xfrm>
            <a:off x="3638255" y="1914319"/>
            <a:ext cx="4056773" cy="3646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D90B6A2-C8C8-4733-A806-D0AB8D13CBF2}"/>
              </a:ext>
            </a:extLst>
          </p:cNvPr>
          <p:cNvSpPr txBox="1"/>
          <p:nvPr/>
        </p:nvSpPr>
        <p:spPr>
          <a:xfrm>
            <a:off x="7822809" y="1678801"/>
            <a:ext cx="298117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jen doplníme na stránku s přihlašováním odkaz na obnovu zapomenutého hesla.</a:t>
            </a:r>
          </a:p>
        </p:txBody>
      </p:sp>
    </p:spTree>
    <p:extLst>
      <p:ext uri="{BB962C8B-B14F-4D97-AF65-F5344CB8AC3E}">
        <p14:creationId xmlns:p14="http://schemas.microsoft.com/office/powerpoint/2010/main" val="8123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91304-C500-459D-90E4-CCDF8264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 to vše?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7F4D1-81D8-43DE-806C-83A158CD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/>
              <a:t>Pozor:</a:t>
            </a:r>
            <a:r>
              <a:rPr lang="cs-CZ" sz="2000" dirty="0"/>
              <a:t> V aplikaci kontrolujeme, jestli má uživatel právo přistupovat ke konkrétnímu </a:t>
            </a:r>
            <a:r>
              <a:rPr lang="cs-CZ" sz="2000" dirty="0" err="1"/>
              <a:t>presenteru</a:t>
            </a:r>
            <a:r>
              <a:rPr lang="cs-CZ" sz="2000" dirty="0"/>
              <a:t> a jeho akci. Všechna tato oprávnění máme v databázi v tabulce „</a:t>
            </a:r>
            <a:r>
              <a:rPr lang="cs-CZ" sz="2000" dirty="0" err="1"/>
              <a:t>permission</a:t>
            </a:r>
            <a:r>
              <a:rPr lang="cs-CZ" sz="2000" dirty="0"/>
              <a:t>“. Kdybychom teď zkusili aplikaci spustit, byli bychom při požadavku na obnovu hesla přesměrování zpět na přihlášení.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Musíme tedy do tabulky „</a:t>
            </a:r>
            <a:r>
              <a:rPr lang="cs-CZ" sz="2000" dirty="0" err="1"/>
              <a:t>permission</a:t>
            </a:r>
            <a:r>
              <a:rPr lang="cs-CZ" sz="2000" dirty="0"/>
              <a:t>“ doplnit povolení, aby mohl anonymní uživatel přistupovat k akcím „</a:t>
            </a:r>
            <a:r>
              <a:rPr lang="cs-CZ" sz="2000" dirty="0" err="1"/>
              <a:t>User:forgottenPassword</a:t>
            </a:r>
            <a:r>
              <a:rPr lang="cs-CZ" sz="2000" dirty="0"/>
              <a:t>“ a „</a:t>
            </a:r>
            <a:r>
              <a:rPr lang="cs-CZ" sz="2000" dirty="0" err="1"/>
              <a:t>User:renewPassword</a:t>
            </a:r>
            <a:r>
              <a:rPr lang="cs-CZ" sz="2000" dirty="0"/>
              <a:t>“.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6EE26C2-7C78-4BD9-9C9B-B30B4BBE05DB}"/>
              </a:ext>
            </a:extLst>
          </p:cNvPr>
          <p:cNvSpPr txBox="1"/>
          <p:nvPr/>
        </p:nvSpPr>
        <p:spPr>
          <a:xfrm>
            <a:off x="1561223" y="4338439"/>
            <a:ext cx="8483110" cy="646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INSERT INTO `</a:t>
            </a:r>
            <a:r>
              <a:rPr lang="cs-CZ" dirty="0" err="1"/>
              <a:t>permission</a:t>
            </a:r>
            <a:r>
              <a:rPr lang="cs-CZ" dirty="0"/>
              <a:t>` (`</a:t>
            </a:r>
            <a:r>
              <a:rPr lang="cs-CZ" dirty="0" err="1"/>
              <a:t>role_id</a:t>
            </a:r>
            <a:r>
              <a:rPr lang="cs-CZ" dirty="0"/>
              <a:t>`, `</a:t>
            </a:r>
            <a:r>
              <a:rPr lang="cs-CZ" dirty="0" err="1"/>
              <a:t>resource_id</a:t>
            </a:r>
            <a:r>
              <a:rPr lang="cs-CZ" dirty="0"/>
              <a:t>`, `</a:t>
            </a:r>
            <a:r>
              <a:rPr lang="cs-CZ" dirty="0" err="1"/>
              <a:t>action</a:t>
            </a:r>
            <a:r>
              <a:rPr lang="cs-CZ" dirty="0"/>
              <a:t>`, `type`) VALUES</a:t>
            </a:r>
            <a:br>
              <a:rPr lang="cs-CZ" dirty="0"/>
            </a:br>
            <a:r>
              <a:rPr lang="cs-CZ" dirty="0"/>
              <a:t>('</a:t>
            </a:r>
            <a:r>
              <a:rPr lang="cs-CZ" dirty="0" err="1"/>
              <a:t>guest</a:t>
            </a:r>
            <a:r>
              <a:rPr lang="cs-CZ" dirty="0"/>
              <a:t>', 'User', '</a:t>
            </a:r>
            <a:r>
              <a:rPr lang="cs-CZ" dirty="0" err="1"/>
              <a:t>forgottenPassword</a:t>
            </a:r>
            <a:r>
              <a:rPr lang="cs-CZ" dirty="0"/>
              <a:t>', '</a:t>
            </a:r>
            <a:r>
              <a:rPr lang="cs-CZ" dirty="0" err="1"/>
              <a:t>allow</a:t>
            </a:r>
            <a:r>
              <a:rPr lang="cs-CZ" dirty="0"/>
              <a:t>'), ('</a:t>
            </a:r>
            <a:r>
              <a:rPr lang="cs-CZ" dirty="0" err="1"/>
              <a:t>guest</a:t>
            </a:r>
            <a:r>
              <a:rPr lang="cs-CZ" dirty="0"/>
              <a:t>', 'User', '</a:t>
            </a:r>
            <a:r>
              <a:rPr lang="cs-CZ" dirty="0" err="1"/>
              <a:t>renewPassword</a:t>
            </a:r>
            <a:r>
              <a:rPr lang="cs-CZ" dirty="0"/>
              <a:t>', '</a:t>
            </a:r>
            <a:r>
              <a:rPr lang="cs-CZ" dirty="0" err="1"/>
              <a:t>allow</a:t>
            </a:r>
            <a:r>
              <a:rPr lang="cs-CZ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0708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972C6C-A8F0-4C9A-878D-122B92FA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Úprava databáze: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000" dirty="0"/>
              <a:t>ALTER TABLE `user` ADD `</a:t>
            </a:r>
            <a:r>
              <a:rPr lang="cs-CZ" sz="2000" dirty="0" err="1"/>
              <a:t>role_id</a:t>
            </a:r>
            <a:r>
              <a:rPr lang="cs-CZ" sz="2000" dirty="0"/>
              <a:t>` VARCHAR(50) NULL DEFAULT NULL AFTER `email`, ADD INDEX (`</a:t>
            </a:r>
            <a:r>
              <a:rPr lang="cs-CZ" sz="2000" dirty="0" err="1"/>
              <a:t>role_id</a:t>
            </a:r>
            <a:r>
              <a:rPr lang="cs-CZ" sz="2000" dirty="0"/>
              <a:t>`);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ALTER TABLE `user` ADD FOREIGN KEY (`</a:t>
            </a:r>
            <a:r>
              <a:rPr lang="cs-CZ" sz="2000" dirty="0" err="1"/>
              <a:t>role_id</a:t>
            </a:r>
            <a:r>
              <a:rPr lang="cs-CZ" sz="2000" dirty="0"/>
              <a:t>`) REFERENCES `role`(`</a:t>
            </a:r>
            <a:r>
              <a:rPr lang="cs-CZ" sz="2000" dirty="0" err="1"/>
              <a:t>role_id</a:t>
            </a:r>
            <a:r>
              <a:rPr lang="cs-CZ" sz="2000" dirty="0"/>
              <a:t>`) ON DELETE SET NULL ON UPDATE CASCADE;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B43DC85-4C72-4A16-8241-17A32BF60C26}"/>
              </a:ext>
            </a:extLst>
          </p:cNvPr>
          <p:cNvSpPr txBox="1"/>
          <p:nvPr/>
        </p:nvSpPr>
        <p:spPr>
          <a:xfrm>
            <a:off x="7315200" y="3846927"/>
            <a:ext cx="42765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musíme upravit strukturu databáze – do tabulky „user“ doplníme sloupec „role</a:t>
            </a:r>
            <a:r>
              <a:rPr lang="en-US" dirty="0"/>
              <a:t>_id</a:t>
            </a:r>
            <a:r>
              <a:rPr lang="cs-CZ" dirty="0"/>
              <a:t>“</a:t>
            </a:r>
            <a:r>
              <a:rPr lang="en-US" dirty="0"/>
              <a:t> s </a:t>
            </a:r>
            <a:r>
              <a:rPr lang="en-US" dirty="0" err="1"/>
              <a:t>va</a:t>
            </a:r>
            <a:r>
              <a:rPr lang="cs-CZ" dirty="0" err="1"/>
              <a:t>zbou</a:t>
            </a:r>
            <a:r>
              <a:rPr lang="cs-CZ" dirty="0"/>
              <a:t> na tabulku „role“.</a:t>
            </a:r>
          </a:p>
        </p:txBody>
      </p:sp>
    </p:spTree>
    <p:extLst>
      <p:ext uri="{BB962C8B-B14F-4D97-AF65-F5344CB8AC3E}">
        <p14:creationId xmlns:p14="http://schemas.microsoft.com/office/powerpoint/2010/main" val="297018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DF0DB-7362-48A9-8D5D-9B93A8AA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AB2AE0-5BE3-4F81-BF25-B690FDC3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2726C58-0CD0-4E60-9DC1-7FBC8057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6EBB1F0-366F-43E7-A7E5-9611697990D7}"/>
              </a:ext>
            </a:extLst>
          </p:cNvPr>
          <p:cNvSpPr/>
          <p:nvPr/>
        </p:nvSpPr>
        <p:spPr>
          <a:xfrm>
            <a:off x="824132" y="2863694"/>
            <a:ext cx="2352233" cy="28502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6431EDF-4CAC-43D4-999F-4EABAC3D89AF}"/>
              </a:ext>
            </a:extLst>
          </p:cNvPr>
          <p:cNvSpPr txBox="1"/>
          <p:nvPr/>
        </p:nvSpPr>
        <p:spPr>
          <a:xfrm>
            <a:off x="3869494" y="2159819"/>
            <a:ext cx="4453012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potřebujeme upravit model aplikace:</a:t>
            </a:r>
          </a:p>
          <a:p>
            <a:endParaRPr lang="cs-CZ" dirty="0"/>
          </a:p>
          <a:p>
            <a:r>
              <a:rPr lang="cs-CZ" dirty="0"/>
              <a:t>1) do entity User doplníme vazbu na Role s vazbou m:hasOne</a:t>
            </a:r>
            <a:br>
              <a:rPr lang="cs-CZ" dirty="0"/>
            </a:br>
            <a:r>
              <a:rPr lang="cs-CZ" sz="1400" dirty="0"/>
              <a:t>(což odpovídá vazbě, kterou jsme doplnili do databáze)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9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E804D-13B8-43CA-BE53-C6F6F032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71B5C-8EC7-44FF-8F1F-E04A7153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45DB6D0-9667-410A-9D7C-4DAB735A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E940369-E6CE-4140-B9B2-ACC50CD4FEB5}"/>
              </a:ext>
            </a:extLst>
          </p:cNvPr>
          <p:cNvSpPr/>
          <p:nvPr/>
        </p:nvSpPr>
        <p:spPr>
          <a:xfrm>
            <a:off x="4038306" y="4113838"/>
            <a:ext cx="2352233" cy="5707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0585C94-E112-4B6A-93CB-9796AFC75F43}"/>
              </a:ext>
            </a:extLst>
          </p:cNvPr>
          <p:cNvSpPr txBox="1"/>
          <p:nvPr/>
        </p:nvSpPr>
        <p:spPr>
          <a:xfrm>
            <a:off x="7598312" y="170606"/>
            <a:ext cx="445301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2) Do </a:t>
            </a:r>
            <a:r>
              <a:rPr lang="cs-CZ" dirty="0" err="1"/>
              <a:t>Authenticatoru</a:t>
            </a:r>
            <a:r>
              <a:rPr lang="cs-CZ" dirty="0"/>
              <a:t> doplníme načtení role uživatele. Pokud je daná role uložena v DB, doplníme ji do seznamu rolí ve vytvářené identitě uživatele. </a:t>
            </a:r>
          </a:p>
          <a:p>
            <a:endParaRPr lang="cs-CZ" dirty="0"/>
          </a:p>
          <a:p>
            <a:r>
              <a:rPr lang="cs-CZ" dirty="0"/>
              <a:t>Následně bude fungovat např. to, že kategorie mohou upravovat uživatelé, kteří mají roli „admin“.</a:t>
            </a:r>
          </a:p>
        </p:txBody>
      </p:sp>
    </p:spTree>
    <p:extLst>
      <p:ext uri="{BB962C8B-B14F-4D97-AF65-F5344CB8AC3E}">
        <p14:creationId xmlns:p14="http://schemas.microsoft.com/office/powerpoint/2010/main" val="4968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5D41C-EDE8-4695-A1B0-669C0CED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 zapomenuté heslo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3EDC1C-BB84-457A-AC96-D7EF02AE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dirty="0"/>
              <a:t>Když si chce uživatel obnovit zapomenuté heslo: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potřebujeme od uživatele získat e-mail (abychom věděli, který uživatel chce heslo obnovit)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vygenerujeme pro něj dočasný kód pro změnu hesla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kód pošleme uživateli mailem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po ověření kódu necháme uživatele heslo změnit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4FB236D-4A1E-4B00-B2BB-87F793831B6D}"/>
              </a:ext>
            </a:extLst>
          </p:cNvPr>
          <p:cNvSpPr txBox="1"/>
          <p:nvPr/>
        </p:nvSpPr>
        <p:spPr>
          <a:xfrm>
            <a:off x="7315200" y="3846927"/>
            <a:ext cx="427657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změnu hesla budeme potřebovat rozšířit model a připravit příslušné formuláře – což už ale umíme, tak není nutné to psát společně na cvičení…</a:t>
            </a:r>
          </a:p>
          <a:p>
            <a:endParaRPr lang="cs-CZ" dirty="0"/>
          </a:p>
          <a:p>
            <a:r>
              <a:rPr lang="cs-CZ" dirty="0"/>
              <a:t>Podívejme se tedy na to, jaké změny byly v aplikaci provedeny ještě před cvičením.</a:t>
            </a:r>
          </a:p>
        </p:txBody>
      </p:sp>
    </p:spTree>
    <p:extLst>
      <p:ext uri="{BB962C8B-B14F-4D97-AF65-F5344CB8AC3E}">
        <p14:creationId xmlns:p14="http://schemas.microsoft.com/office/powerpoint/2010/main" val="5771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86D55B-5126-45C8-801F-F9E298B4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D1304C-6D85-4593-965C-D7B8EAFB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175E2B-680C-4737-B1BF-D80B59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EB5586F-E988-4192-AB5D-4264378AAC0E}"/>
              </a:ext>
            </a:extLst>
          </p:cNvPr>
          <p:cNvSpPr/>
          <p:nvPr/>
        </p:nvSpPr>
        <p:spPr>
          <a:xfrm>
            <a:off x="810064" y="1650544"/>
            <a:ext cx="2352233" cy="586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8657E0-8795-4560-BE58-E8D3A1DBB94E}"/>
              </a:ext>
            </a:extLst>
          </p:cNvPr>
          <p:cNvSpPr txBox="1"/>
          <p:nvPr/>
        </p:nvSpPr>
        <p:spPr>
          <a:xfrm>
            <a:off x="7319888" y="4211400"/>
            <a:ext cx="445301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vytvoříme formulář, pomocí kterého se zeptáme na e-mail uživatele.</a:t>
            </a:r>
          </a:p>
          <a:p>
            <a:endParaRPr lang="cs-CZ" dirty="0"/>
          </a:p>
          <a:p>
            <a:r>
              <a:rPr lang="cs-CZ" dirty="0"/>
              <a:t>Formulář vytváříme jako komponentu, včetně „továrního“ rozhraní.</a:t>
            </a:r>
          </a:p>
        </p:txBody>
      </p:sp>
    </p:spTree>
    <p:extLst>
      <p:ext uri="{BB962C8B-B14F-4D97-AF65-F5344CB8AC3E}">
        <p14:creationId xmlns:p14="http://schemas.microsoft.com/office/powerpoint/2010/main" val="191682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85E48F-E406-433A-BC64-2A341FF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A50F42-EAFD-4D11-B29C-1BB0577A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0F1E509-EECE-4D44-850E-A69C07DF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B5187E5-E1C6-4B04-B449-E5DD79B66D14}"/>
              </a:ext>
            </a:extLst>
          </p:cNvPr>
          <p:cNvSpPr/>
          <p:nvPr/>
        </p:nvSpPr>
        <p:spPr>
          <a:xfrm>
            <a:off x="3989364" y="2664836"/>
            <a:ext cx="3128890" cy="30747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95E850-FD50-4C6C-AEBF-5C228B19710A}"/>
              </a:ext>
            </a:extLst>
          </p:cNvPr>
          <p:cNvSpPr txBox="1"/>
          <p:nvPr/>
        </p:nvSpPr>
        <p:spPr>
          <a:xfrm>
            <a:off x="7428621" y="3888235"/>
            <a:ext cx="44530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samotném formuláři pak bude vlastně jen jedno vstupní pole pro získání mailu.</a:t>
            </a:r>
          </a:p>
          <a:p>
            <a:endParaRPr lang="cs-CZ" dirty="0"/>
          </a:p>
          <a:p>
            <a:r>
              <a:rPr lang="cs-CZ" dirty="0"/>
              <a:t>Při úspěšném odeslání budeme vytvářet nový kód pro obnovu hesla a pošleme jej uživateli – ale to budeme dělat společně na cvičení.</a:t>
            </a:r>
          </a:p>
        </p:txBody>
      </p:sp>
    </p:spTree>
    <p:extLst>
      <p:ext uri="{BB962C8B-B14F-4D97-AF65-F5344CB8AC3E}">
        <p14:creationId xmlns:p14="http://schemas.microsoft.com/office/powerpoint/2010/main" val="4172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F9EC24-A82B-4DC8-B755-4D745D18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B0F288-BCF8-4F5A-B3C6-032A73F0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F5364D2-829F-4428-ABC8-B1947EAC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62DD737-8D96-4D58-A2F3-18946FAC827F}"/>
              </a:ext>
            </a:extLst>
          </p:cNvPr>
          <p:cNvSpPr/>
          <p:nvPr/>
        </p:nvSpPr>
        <p:spPr>
          <a:xfrm>
            <a:off x="824132" y="2863694"/>
            <a:ext cx="3227363" cy="8079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06238A8-0322-4E07-A4BC-30B3951AD3D5}"/>
              </a:ext>
            </a:extLst>
          </p:cNvPr>
          <p:cNvSpPr txBox="1"/>
          <p:nvPr/>
        </p:nvSpPr>
        <p:spPr>
          <a:xfrm>
            <a:off x="7133198" y="1027906"/>
            <a:ext cx="445301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formulářem bude „</a:t>
            </a:r>
            <a:r>
              <a:rPr lang="cs-CZ" dirty="0" err="1"/>
              <a:t>NewPasswordForm</a:t>
            </a:r>
            <a:r>
              <a:rPr lang="cs-CZ" dirty="0"/>
              <a:t>“. Tento formulář bude sloužit pro samotnou změnu hesla, přičemž z hlediska vnitřní funkcionality se vlastně podobá formuláři pro registraci nového uživatele. </a:t>
            </a:r>
          </a:p>
          <a:p>
            <a:endParaRPr lang="cs-CZ" dirty="0"/>
          </a:p>
          <a:p>
            <a:r>
              <a:rPr lang="cs-CZ" dirty="0"/>
              <a:t>Budeme potřebovat pracovat kromě uživatelů také s </a:t>
            </a:r>
            <a:r>
              <a:rPr lang="cs-CZ" dirty="0" err="1"/>
              <a:t>hashováním</a:t>
            </a:r>
            <a:r>
              <a:rPr lang="cs-CZ" dirty="0"/>
              <a:t> hesel – necháme si tedy jako závislosti předat také instanci třídy </a:t>
            </a:r>
            <a:r>
              <a:rPr lang="cs-CZ" dirty="0" err="1"/>
              <a:t>Passwords</a:t>
            </a:r>
            <a:r>
              <a:rPr lang="cs-CZ" dirty="0"/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A021773-287A-44B7-BC2C-410C6591A529}"/>
              </a:ext>
            </a:extLst>
          </p:cNvPr>
          <p:cNvSpPr/>
          <p:nvPr/>
        </p:nvSpPr>
        <p:spPr>
          <a:xfrm>
            <a:off x="838200" y="5041841"/>
            <a:ext cx="10190871" cy="9509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0186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1184</Words>
  <Application>Microsoft Office PowerPoint</Application>
  <PresentationFormat>Širokoúhlá obrazovka</PresentationFormat>
  <Paragraphs>84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Motiv Office</vt:lpstr>
      <vt:lpstr>Notes 4 – role uživatele, možnost obnovy zapomenutého hesla</vt:lpstr>
      <vt:lpstr>Přiřazení role uživateli</vt:lpstr>
      <vt:lpstr>Prezentace aplikace PowerPoint</vt:lpstr>
      <vt:lpstr>Prezentace aplikace PowerPoint</vt:lpstr>
      <vt:lpstr>Prezentace aplikace PowerPoint</vt:lpstr>
      <vt:lpstr>Jak na zapomenuté heslo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Je to vše?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10</cp:revision>
  <dcterms:created xsi:type="dcterms:W3CDTF">2021-11-11T22:33:42Z</dcterms:created>
  <dcterms:modified xsi:type="dcterms:W3CDTF">2021-11-13T14:56:28Z</dcterms:modified>
</cp:coreProperties>
</file>