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90" r:id="rId5"/>
    <p:sldId id="272" r:id="rId6"/>
    <p:sldId id="270" r:id="rId7"/>
    <p:sldId id="274" r:id="rId8"/>
    <p:sldId id="273" r:id="rId9"/>
    <p:sldId id="275" r:id="rId10"/>
    <p:sldId id="287" r:id="rId11"/>
    <p:sldId id="276" r:id="rId12"/>
    <p:sldId id="277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  <p:sldId id="291" r:id="rId35"/>
    <p:sldId id="288" r:id="rId36"/>
    <p:sldId id="289" r:id="rId3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91E46A-A32A-45C8-B140-831B3312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0FDCE22-A4B8-40F2-9BD8-6F33165A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D6879C-3BBB-4E82-8CCA-3B268227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E2C148-4D12-4AED-8A2D-8E629CA6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C0DF50-8C94-42BD-B40E-B2667C84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49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74C9C-B656-4B1B-A21C-548F1305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B4EA1B-0EC5-4DEE-9A03-604E0EAE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757D4C0-2269-412D-9608-D1C00618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CE39865-867E-4E49-95CB-A43F7C79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D954F-253E-40CC-B8CD-7167C58D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541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5416D7B-D052-4567-83B4-7296080F3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7D5488-DD7E-4C29-9D03-C042E95EA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646560-AB7A-469F-8F1E-5FC3FAF3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61FE342-FA2C-4B26-AAEA-A955457B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12BC13-147D-41D6-8ED0-309172E8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869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E46FFD-5754-402E-AE41-AA89406C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180E70-BDCF-406A-B30F-276A6CD6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336F15-4597-4749-B222-72239737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B25786-3D2E-46FF-A826-8757F54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81CAD9-5A14-4830-A5F1-DD400C4B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213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15F7B9-2E3F-4B28-A5F1-31D6735B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93300C-EC8F-4986-9DC0-2C5C903D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AE797A-86BD-4E66-84DC-D39BB6E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A1CF096-D5CE-4CB3-82FD-2EF30514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7BBB1C1-0BB2-4112-A8BD-0F18CB54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18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754074-2E0B-47CD-A2C7-EDEDB6BF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871017-4F08-4EE0-AECA-C1CAEC3D8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256CD6-8CC0-48F7-8548-3BE7EEBC8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C58DA4F-6C56-46A9-A455-1FAD801F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326A69D-30EE-4B96-B9BA-03DA55EA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DBB4370-A367-4EDE-B757-5BF9F97A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2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27BDF-6CF4-45F0-86CA-502BF731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A44F357-D06D-48DC-A261-240D6193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B138D05-E06D-42FC-A115-97E639FF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774AB6D-C09E-4233-B6EB-96722D8F4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3F56CD8-947B-4956-9E9B-458AEC1EE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BB2A240-C27A-4F27-B77A-31320C0B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E4A4ECB-74D5-4F82-9E53-2C8FE332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032FC26-4BF9-4637-9F29-B0822B11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239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E8E832-92FB-4135-B893-BD544DF8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A44F90D-E78E-4F7B-9D66-AD5960B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C328AEF-4B72-4687-9066-EE8F751D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8B6C43-D4C9-4E81-ACF8-7FFEC2EA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222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F7EB62F-50AE-4190-B8EB-74BFD8F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F652BD8-02F3-4E03-87CA-3F19EAEE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6CEA6CC-7DF8-4DD7-90AB-5DFE9085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70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8D58E-EDC5-4444-A081-88880FB4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849A1A-722F-4C85-B235-45F1CBBA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896431E-082F-43D4-9F8F-889323C6E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D2BE23D-0AC0-4927-8EF2-30E6B355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217AC7-6A45-47C9-B08B-6C11CD2B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992A415-9162-4D01-A040-CAE55A52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9D4CF7-FE71-449F-A621-830C54B1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46D7DE5-C1EE-434A-B3F9-1E9847D25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12B629B-23B2-4FD3-B393-B28BAB100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EE5DE7-2ADD-4945-AA41-C773F3C1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4CF2F4-FA42-4F3B-8CF0-DEA88E28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041D00-0E83-479F-82C8-0F39ABFB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0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F0D8FD-D041-4614-84C1-3C19EFB1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27FFC2-D61D-432E-9471-20FE8B1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171804-5A44-476E-98E3-B3B5CDA8E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4089-A7DC-42E0-9F39-3D1B1CDFDD89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018502-3764-4C05-BB94-D2BF15489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34954B-CCD9-4BA1-94C1-A6E893FA7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9DF8-1841-4B51-A71E-EF88DC62FA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645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67A733-4A5D-4A71-BE12-9BA39D78C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dirty="0"/>
              <a:t>Přihlašování pomocí Facebooku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459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D147AD-6AF0-4D9C-BE8D-F72BDA28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CA3E2E-18AB-4217-8337-784DDD8F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2F98ED8-34AB-4710-A634-A5F2C4E4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0B70AC5-30C4-4C9F-862F-2EED5B547FF0}"/>
              </a:ext>
            </a:extLst>
          </p:cNvPr>
          <p:cNvSpPr txBox="1"/>
          <p:nvPr/>
        </p:nvSpPr>
        <p:spPr>
          <a:xfrm>
            <a:off x="5564331" y="1153550"/>
            <a:ext cx="498174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Vypsaná hodnota bude vypadat cca takto (podle toho, kam jste aplikaci na serveru nahráli) =&gt; poznamenejte si ji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3A398A-377A-460C-B4AB-69CE8B0F5B0D}"/>
              </a:ext>
            </a:extLst>
          </p:cNvPr>
          <p:cNvSpPr/>
          <p:nvPr/>
        </p:nvSpPr>
        <p:spPr>
          <a:xfrm>
            <a:off x="711593" y="961411"/>
            <a:ext cx="3874475" cy="3352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544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85ACE2-CE55-4543-B1F7-16423366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51A9D2-F23B-42FC-8904-AA0467A3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0EE4B4-842A-412F-AA49-3D5C58FA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613A43F-4D76-40E7-AA03-C184458D4EDD}"/>
              </a:ext>
            </a:extLst>
          </p:cNvPr>
          <p:cNvSpPr txBox="1"/>
          <p:nvPr/>
        </p:nvSpPr>
        <p:spPr>
          <a:xfrm>
            <a:off x="7993380" y="4211400"/>
            <a:ext cx="324494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Zbytek požadavku na přihlášení bude už poměrně jednoduchý. Pomocí </a:t>
            </a:r>
            <a:r>
              <a:rPr lang="cs-CZ" dirty="0" err="1"/>
              <a:t>FacebookApi</a:t>
            </a:r>
            <a:r>
              <a:rPr lang="cs-CZ" dirty="0"/>
              <a:t> si necháme sestavit Facebookovou URL a uživatele na ni přesměrujeme.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AD78CB0-8C1D-4100-A18A-0F0A30D8D2E4}"/>
              </a:ext>
            </a:extLst>
          </p:cNvPr>
          <p:cNvSpPr/>
          <p:nvPr/>
        </p:nvSpPr>
        <p:spPr>
          <a:xfrm>
            <a:off x="3609537" y="4504122"/>
            <a:ext cx="4268371" cy="9541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61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926B66-C076-4860-B10C-1252B65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75DE91-C3FE-4DB5-8D6F-6A685DCD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71C287F-DAE0-45BB-BA7B-8F866E4F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312E4C2-DFA7-4CA7-B51D-235DA6EC5BE4}"/>
              </a:ext>
            </a:extLst>
          </p:cNvPr>
          <p:cNvSpPr txBox="1"/>
          <p:nvPr/>
        </p:nvSpPr>
        <p:spPr>
          <a:xfrm>
            <a:off x="8094757" y="786955"/>
            <a:ext cx="367814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případě, že půjde o návrat z Facebooku, získáme údaje uživatele (tedy pokud nám přihlášení neodmítl). 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Nyní si ale budeme muset dát v programování chvíli pauzu a jít nastavit aplikaci na straně FB.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82A9B468-EE70-40E1-943A-3EACB26F6D66}"/>
              </a:ext>
            </a:extLst>
          </p:cNvPr>
          <p:cNvSpPr/>
          <p:nvPr/>
        </p:nvSpPr>
        <p:spPr>
          <a:xfrm>
            <a:off x="3609541" y="3400864"/>
            <a:ext cx="6153437" cy="16494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242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BA75CE-813E-4E1A-8D9B-7403CE3C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Nastavení aplikace na Facebooku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693E879-A4C8-4174-AC5F-14584171AE7F}"/>
              </a:ext>
            </a:extLst>
          </p:cNvPr>
          <p:cNvSpPr txBox="1"/>
          <p:nvPr/>
        </p:nvSpPr>
        <p:spPr>
          <a:xfrm>
            <a:off x="7940013" y="4683706"/>
            <a:ext cx="367814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zaregistrování vlastní aplikace je nutné mít účet na Facebooku. Pokud jej nemáte, můžete si vytvořit nějaký „dočasný“ – není nutné do něj zadat žádná reálná data.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089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B2E4E-49E9-424E-B255-46289D65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15311C-17F0-4553-8CEF-08A89540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4F6ADEF-A132-4DA7-9AE9-AD824C8D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E651ECA-CDD6-4119-AE4D-0043304148E2}"/>
              </a:ext>
            </a:extLst>
          </p:cNvPr>
          <p:cNvSpPr txBox="1"/>
          <p:nvPr/>
        </p:nvSpPr>
        <p:spPr>
          <a:xfrm>
            <a:off x="6997477" y="1796653"/>
            <a:ext cx="456616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Administraci aplikací na Facebooku najdeme na adrese</a:t>
            </a:r>
            <a:r>
              <a:rPr lang="cs-CZ" b="1" dirty="0">
                <a:solidFill>
                  <a:srgbClr val="FFFF00"/>
                </a:solidFill>
              </a:rPr>
              <a:t> </a:t>
            </a:r>
            <a:r>
              <a:rPr lang="cs-CZ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https://developers.facebook.com</a:t>
            </a:r>
            <a:endParaRPr lang="cs-CZ" b="1" dirty="0">
              <a:solidFill>
                <a:srgbClr val="FFFF00"/>
              </a:solidFill>
            </a:endParaRP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Na této stránce klikněte na odkaz „My </a:t>
            </a:r>
            <a:r>
              <a:rPr lang="cs-CZ" dirty="0" err="1">
                <a:sym typeface="Wingdings" panose="05000000000000000000" pitchFamily="2" charset="2"/>
              </a:rPr>
              <a:t>Apps</a:t>
            </a:r>
            <a:r>
              <a:rPr lang="cs-CZ" dirty="0">
                <a:sym typeface="Wingdings" panose="05000000000000000000" pitchFamily="2" charset="2"/>
              </a:rPr>
              <a:t>“.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D1F902B-06AF-49FA-AA30-3EDF52AE0147}"/>
              </a:ext>
            </a:extLst>
          </p:cNvPr>
          <p:cNvSpPr/>
          <p:nvPr/>
        </p:nvSpPr>
        <p:spPr>
          <a:xfrm>
            <a:off x="9852660" y="1038952"/>
            <a:ext cx="1280160" cy="4601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52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5EA9FD-3701-4300-96AD-9CC5E10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B72F00-DB55-4F0F-B56D-D8F79DD8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3022DD-30D2-459A-829E-D152FE33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18FA800-E424-4EC1-BED9-7A30D96A3F68}"/>
              </a:ext>
            </a:extLst>
          </p:cNvPr>
          <p:cNvSpPr txBox="1"/>
          <p:nvPr/>
        </p:nvSpPr>
        <p:spPr>
          <a:xfrm>
            <a:off x="7835092" y="2890580"/>
            <a:ext cx="403804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Dalším krokem poté bude vytvoření nové aplikace pomocí „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App</a:t>
            </a:r>
            <a:r>
              <a:rPr lang="cs-CZ" dirty="0"/>
              <a:t>“.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03F91C6-6880-48F5-9064-3ADEA7A3F5CB}"/>
              </a:ext>
            </a:extLst>
          </p:cNvPr>
          <p:cNvSpPr/>
          <p:nvPr/>
        </p:nvSpPr>
        <p:spPr>
          <a:xfrm>
            <a:off x="10592974" y="2289608"/>
            <a:ext cx="1280160" cy="4601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89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F6F22-6464-4E22-98D4-1EDBAFFE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B86647-FED6-4CC1-AEDC-F58EAB55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7F799E3-4DB7-43CA-84E1-0B984BDC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5FB297B-0F60-4DAB-9F32-E691C7672649}"/>
              </a:ext>
            </a:extLst>
          </p:cNvPr>
          <p:cNvSpPr txBox="1"/>
          <p:nvPr/>
        </p:nvSpPr>
        <p:spPr>
          <a:xfrm>
            <a:off x="7206733" y="4342905"/>
            <a:ext cx="456616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Vhodným typem aplikace je pro tento případ „Spotřebitel“.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B16819-C6E0-4E1F-BFB2-4C81C44067EA}"/>
              </a:ext>
            </a:extLst>
          </p:cNvPr>
          <p:cNvSpPr/>
          <p:nvPr/>
        </p:nvSpPr>
        <p:spPr>
          <a:xfrm>
            <a:off x="3536267" y="3429000"/>
            <a:ext cx="6831622" cy="7789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127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0D80A-40C6-41C1-9EE0-B30E5946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C0682C-806C-405E-ADC7-8BCC9F52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C7C2392-2AB9-43F7-B5EE-C42F9C4D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30E11BF-10C5-42D4-85D3-5A17190EC533}"/>
              </a:ext>
            </a:extLst>
          </p:cNvPr>
          <p:cNvSpPr txBox="1"/>
          <p:nvPr/>
        </p:nvSpPr>
        <p:spPr>
          <a:xfrm>
            <a:off x="7206733" y="5543254"/>
            <a:ext cx="456616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Posléze vyplníme nějaký název aplikace a kontaktní e-mail (může být jiný, než jaký máte např. ve vlastním FB účtu).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A3C0609-CEB0-4656-AEE0-CBBAC2C71A98}"/>
              </a:ext>
            </a:extLst>
          </p:cNvPr>
          <p:cNvSpPr/>
          <p:nvPr/>
        </p:nvSpPr>
        <p:spPr>
          <a:xfrm>
            <a:off x="3381520" y="1912537"/>
            <a:ext cx="7056707" cy="31298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395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85E72-6631-47DD-8907-8D688840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051C12-623D-4EDA-B96E-A45AB814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4F57CAB-96A6-4AD7-B642-F1E359F2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4293F3F-0381-4485-88D1-005E75D0E1A4}"/>
              </a:ext>
            </a:extLst>
          </p:cNvPr>
          <p:cNvSpPr txBox="1"/>
          <p:nvPr/>
        </p:nvSpPr>
        <p:spPr>
          <a:xfrm>
            <a:off x="6997477" y="2612579"/>
            <a:ext cx="456616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Aplikaci máme vytvořenou. Budeme ji muset nastavit a přidat do ní „Facebook Login“.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19BDD09-AFD7-40BD-943B-117A7C5DA504}"/>
              </a:ext>
            </a:extLst>
          </p:cNvPr>
          <p:cNvSpPr/>
          <p:nvPr/>
        </p:nvSpPr>
        <p:spPr>
          <a:xfrm>
            <a:off x="10691446" y="5048245"/>
            <a:ext cx="872198" cy="4601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55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D23802-2486-4958-A07D-EB82C84A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7584F7-4BDC-4515-AC85-82705FCE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BCC7F6F-E2FF-4069-B120-96145E8C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E15C097-2A97-4B4B-9302-7254497AAC7B}"/>
              </a:ext>
            </a:extLst>
          </p:cNvPr>
          <p:cNvSpPr txBox="1"/>
          <p:nvPr/>
        </p:nvSpPr>
        <p:spPr>
          <a:xfrm>
            <a:off x="7081883" y="5080384"/>
            <a:ext cx="456616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jsme vyzváni k rychlému nastavení – ale popravdě zas tak moc nám nepomůže.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Můžete si vybrat „Web“ nebo „</a:t>
            </a:r>
            <a:r>
              <a:rPr lang="cs-CZ" dirty="0" err="1">
                <a:sym typeface="Wingdings" panose="05000000000000000000" pitchFamily="2" charset="2"/>
              </a:rPr>
              <a:t>Other</a:t>
            </a:r>
            <a:r>
              <a:rPr lang="cs-CZ" dirty="0">
                <a:sym typeface="Wingdings" panose="05000000000000000000" pitchFamily="2" charset="2"/>
              </a:rPr>
              <a:t>“ (pak se dostanete do dokumentace)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6404C08-4791-4FB5-9DE7-1DBF2E14FB2A}"/>
              </a:ext>
            </a:extLst>
          </p:cNvPr>
          <p:cNvSpPr/>
          <p:nvPr/>
        </p:nvSpPr>
        <p:spPr>
          <a:xfrm>
            <a:off x="7447085" y="3224281"/>
            <a:ext cx="1280160" cy="16009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97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008F3-E84F-4018-94BD-97A5B824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Aktuální stav aplikace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57B7120-B1C3-4EF3-8401-C52561DB7CB7}"/>
              </a:ext>
            </a:extLst>
          </p:cNvPr>
          <p:cNvSpPr txBox="1"/>
          <p:nvPr/>
        </p:nvSpPr>
        <p:spPr>
          <a:xfrm>
            <a:off x="6847421" y="5189369"/>
            <a:ext cx="49817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aplikaci ve verzi notes4 již je hotová příprava na přihlašování pomocí Facebooku. Pojďme si alespoň stručně rekapitulovat to, co jsme si ukazovali na cvičení.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018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BA6656-2FC8-4876-882C-F22C4201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A90D9B-4CC4-4AC8-89FF-1DB13E65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D8E165A-9EB0-424E-9879-92FF08A6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05FF910-61B4-48ED-8C6A-E9CA33715635}"/>
              </a:ext>
            </a:extLst>
          </p:cNvPr>
          <p:cNvSpPr txBox="1"/>
          <p:nvPr/>
        </p:nvSpPr>
        <p:spPr>
          <a:xfrm>
            <a:off x="7081883" y="5080384"/>
            <a:ext cx="456616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rámci </a:t>
            </a:r>
            <a:r>
              <a:rPr lang="cs-CZ" dirty="0" err="1"/>
              <a:t>quickstartu</a:t>
            </a:r>
            <a:r>
              <a:rPr lang="cs-CZ" dirty="0"/>
              <a:t> „Web“ jen nastavíme URL aplikace. Poté bude nutné přejít do sekce „</a:t>
            </a:r>
            <a:r>
              <a:rPr lang="cs-CZ" dirty="0" err="1"/>
              <a:t>Settings</a:t>
            </a:r>
            <a:r>
              <a:rPr lang="cs-CZ" dirty="0"/>
              <a:t>“.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A730F20-59F4-414C-8EFC-E8EA2C86A77E}"/>
              </a:ext>
            </a:extLst>
          </p:cNvPr>
          <p:cNvSpPr/>
          <p:nvPr/>
        </p:nvSpPr>
        <p:spPr>
          <a:xfrm>
            <a:off x="3620672" y="4220308"/>
            <a:ext cx="7450602" cy="8096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6B9CF0C-B7F1-4007-867E-DB62688E0C8A}"/>
              </a:ext>
            </a:extLst>
          </p:cNvPr>
          <p:cNvSpPr/>
          <p:nvPr/>
        </p:nvSpPr>
        <p:spPr>
          <a:xfrm>
            <a:off x="325022" y="5317588"/>
            <a:ext cx="715987" cy="3675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963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69A877-8A9C-4383-B751-6D516E8B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2F270C-69AA-4120-A228-DCFA126B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FC30386-083F-41B3-86B4-436A0523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1E54FE63-1C88-4ACB-857C-7E827269AE08}"/>
              </a:ext>
            </a:extLst>
          </p:cNvPr>
          <p:cNvSpPr txBox="1"/>
          <p:nvPr/>
        </p:nvSpPr>
        <p:spPr>
          <a:xfrm>
            <a:off x="9129932" y="2023040"/>
            <a:ext cx="292608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V rámci nastavení bude nutné nastavit přesnou URL, kam bude uživatel přesměrován po přihlášení. Tady použijeme tu hodnotu, kterou jsme si v rámci vývoje vypsali pomocí </a:t>
            </a:r>
            <a:r>
              <a:rPr lang="cs-CZ" dirty="0" err="1">
                <a:sym typeface="Wingdings" panose="05000000000000000000" pitchFamily="2" charset="2"/>
              </a:rPr>
              <a:t>var_dump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9768962-F399-4758-A16A-912198ACD245}"/>
              </a:ext>
            </a:extLst>
          </p:cNvPr>
          <p:cNvSpPr/>
          <p:nvPr/>
        </p:nvSpPr>
        <p:spPr>
          <a:xfrm>
            <a:off x="3263705" y="4121834"/>
            <a:ext cx="7807569" cy="9081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554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E3960D-E3D3-409C-8867-855C22A2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00B59F-32FF-400B-B7A6-07897901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42D8E7B-7A63-4F95-90CC-489C6A1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6F2C6C6-A3EF-4EA0-B2BA-DA919674AEB8}"/>
              </a:ext>
            </a:extLst>
          </p:cNvPr>
          <p:cNvSpPr txBox="1"/>
          <p:nvPr/>
        </p:nvSpPr>
        <p:spPr>
          <a:xfrm>
            <a:off x="7081882" y="3159809"/>
            <a:ext cx="456616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se přesuneme do sekce „</a:t>
            </a:r>
            <a:r>
              <a:rPr lang="cs-CZ" dirty="0" err="1"/>
              <a:t>Settings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/>
              <a:t>Basic“, kde získáme </a:t>
            </a:r>
            <a:r>
              <a:rPr lang="cs-CZ" dirty="0" err="1"/>
              <a:t>App</a:t>
            </a:r>
            <a:r>
              <a:rPr lang="cs-CZ" dirty="0"/>
              <a:t> ID a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Secret</a:t>
            </a:r>
            <a:r>
              <a:rPr lang="cs-CZ" dirty="0"/>
              <a:t>. Zkopírujte je do </a:t>
            </a:r>
            <a:r>
              <a:rPr lang="cs-CZ" dirty="0" err="1"/>
              <a:t>local.config</a:t>
            </a:r>
            <a:r>
              <a:rPr lang="cs-CZ" dirty="0"/>
              <a:t> v naší aplikaci.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Pro zobrazení bude pravděpodobně nutné se znovu přihlásit k FB.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5DB2B45-84FB-4D31-8E87-F893B60BC5EA}"/>
              </a:ext>
            </a:extLst>
          </p:cNvPr>
          <p:cNvSpPr/>
          <p:nvPr/>
        </p:nvSpPr>
        <p:spPr>
          <a:xfrm>
            <a:off x="3170504" y="2215243"/>
            <a:ext cx="8477545" cy="8096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861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2906A8-3A26-4730-A730-C75901A1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A479E1-531F-4405-BBF1-9B1B6BB6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D4BB1E8-4557-4F43-9214-D37BE452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C84B562-1C91-49DD-AB82-6B78738387A1}"/>
              </a:ext>
            </a:extLst>
          </p:cNvPr>
          <p:cNvSpPr txBox="1"/>
          <p:nvPr/>
        </p:nvSpPr>
        <p:spPr>
          <a:xfrm>
            <a:off x="5500468" y="1965125"/>
            <a:ext cx="655554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Posléze ještě na stejné stránce zkontrolujte, že máte správně nastavenou URL aplikace. 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Nic dalšího řešit nemusíte, ostatní nastavení jako informační stránky, ikony atp. jsou potřeba až při případném přepnutí aplikace do ostrého provozu (když ji má použít i někdo jiný, než jen vy)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31559B9-00AC-48E8-AC85-33A3CF3CD0CC}"/>
              </a:ext>
            </a:extLst>
          </p:cNvPr>
          <p:cNvSpPr/>
          <p:nvPr/>
        </p:nvSpPr>
        <p:spPr>
          <a:xfrm>
            <a:off x="3114236" y="4793821"/>
            <a:ext cx="2386232" cy="8096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22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42C86-BD42-4286-844A-3492DB93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Jdeme zpátky do naší aplikace…</a:t>
            </a:r>
          </a:p>
        </p:txBody>
      </p:sp>
    </p:spTree>
    <p:extLst>
      <p:ext uri="{BB962C8B-B14F-4D97-AF65-F5344CB8AC3E}">
        <p14:creationId xmlns:p14="http://schemas.microsoft.com/office/powerpoint/2010/main" val="252977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504EC-525D-4A17-8EEE-6A01772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8B720F-A85C-4AE5-BFA6-A9F86EFA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63F29C4-8583-4FF4-99E9-3B9C8EA7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1A1991A-9D0D-41C5-8011-1F26A2EAD7CD}"/>
              </a:ext>
            </a:extLst>
          </p:cNvPr>
          <p:cNvSpPr txBox="1"/>
          <p:nvPr/>
        </p:nvSpPr>
        <p:spPr>
          <a:xfrm>
            <a:off x="7624689" y="1965125"/>
            <a:ext cx="443132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Základ akce pro přihlášení pomocí FB máme připravený. Na vhodné místo v aplikaci tedy uvedeme na tuto akci odkaz. V tomto případě přidáme dané tlačítko na </a:t>
            </a:r>
            <a:r>
              <a:rPr lang="cs-CZ" dirty="0" err="1"/>
              <a:t>homepage</a:t>
            </a:r>
            <a:r>
              <a:rPr lang="cs-CZ" dirty="0"/>
              <a:t>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Při vyzkoušení už byste měli projít procesem přihlášení na FB, ale naše aplikace zatím uživatele nepřihlásí  Musíme spárovat </a:t>
            </a:r>
            <a:r>
              <a:rPr lang="cs-CZ" dirty="0" err="1">
                <a:sym typeface="Wingdings" panose="05000000000000000000" pitchFamily="2" charset="2"/>
              </a:rPr>
              <a:t>facebookId</a:t>
            </a:r>
            <a:r>
              <a:rPr lang="cs-CZ" dirty="0">
                <a:sym typeface="Wingdings" panose="05000000000000000000" pitchFamily="2" charset="2"/>
              </a:rPr>
              <a:t> s konkrétním uživatelským účtem.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1FACE0-1BB2-46AA-A0DC-818ACB45025E}"/>
              </a:ext>
            </a:extLst>
          </p:cNvPr>
          <p:cNvSpPr/>
          <p:nvPr/>
        </p:nvSpPr>
        <p:spPr>
          <a:xfrm>
            <a:off x="3297115" y="5004837"/>
            <a:ext cx="6029765" cy="2283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48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>
            <a:extLst>
              <a:ext uri="{FF2B5EF4-FFF2-40B4-BE49-F238E27FC236}">
                <a16:creationId xmlns:a16="http://schemas.microsoft.com/office/drawing/2014/main" id="{E0ACB8FC-D0F9-4104-BE1E-D5CB95AC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C43AE2F-BF62-4701-9840-BEB793C9F480}"/>
              </a:ext>
            </a:extLst>
          </p:cNvPr>
          <p:cNvSpPr txBox="1"/>
          <p:nvPr/>
        </p:nvSpPr>
        <p:spPr>
          <a:xfrm>
            <a:off x="3386770" y="4823609"/>
            <a:ext cx="8008061" cy="1477328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ALTER TABLE `user` ADD `</a:t>
            </a:r>
            <a:r>
              <a:rPr lang="en-US" dirty="0" err="1">
                <a:sym typeface="Wingdings" panose="05000000000000000000" pitchFamily="2" charset="2"/>
              </a:rPr>
              <a:t>facebook_id</a:t>
            </a:r>
            <a:r>
              <a:rPr lang="en-US" dirty="0">
                <a:sym typeface="Wingdings" panose="05000000000000000000" pitchFamily="2" charset="2"/>
              </a:rPr>
              <a:t>` VARCHAR(100) NULL DEFAULT NULL AFTER `email`, ADD UNIQUE (`</a:t>
            </a:r>
            <a:r>
              <a:rPr lang="en-US" dirty="0" err="1">
                <a:sym typeface="Wingdings" panose="05000000000000000000" pitchFamily="2" charset="2"/>
              </a:rPr>
              <a:t>facebook_id</a:t>
            </a:r>
            <a:r>
              <a:rPr lang="en-US" dirty="0">
                <a:sym typeface="Wingdings" panose="05000000000000000000" pitchFamily="2" charset="2"/>
              </a:rPr>
              <a:t>`);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ALTER TABLE `user` CHANGE `password` `password` VARCHAR(255) CHARACTER SET utf8mb4 COLLATE utf8mb4_czech_ci NULL DEFAULT NULL; 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71DDA05-149E-4982-B968-12A2533C4C1D}"/>
              </a:ext>
            </a:extLst>
          </p:cNvPr>
          <p:cNvSpPr txBox="1"/>
          <p:nvPr/>
        </p:nvSpPr>
        <p:spPr>
          <a:xfrm>
            <a:off x="6227298" y="2202245"/>
            <a:ext cx="3338733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Aplikace nově bude podporovat jak heslo, tak přihlášení pomocí FB. </a:t>
            </a:r>
          </a:p>
          <a:p>
            <a:endParaRPr lang="cs-CZ" dirty="0"/>
          </a:p>
          <a:p>
            <a:r>
              <a:rPr lang="cs-CZ" dirty="0">
                <a:sym typeface="Wingdings" panose="05000000000000000000" pitchFamily="2" charset="2"/>
              </a:rPr>
              <a:t>Upravíme tedy odpovídajícím způsobem entitu User (a také danou tabulku v databázi).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3FE65328-A0D8-43FA-B949-CB100BE526B9}"/>
              </a:ext>
            </a:extLst>
          </p:cNvPr>
          <p:cNvSpPr/>
          <p:nvPr/>
        </p:nvSpPr>
        <p:spPr>
          <a:xfrm>
            <a:off x="3250222" y="3260443"/>
            <a:ext cx="2845777" cy="3830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412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5C81CB-1687-48AF-AEB0-AD4925A3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B3A0C-D3E6-4837-B496-80EE2DCF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003D479-3260-4226-83F6-321894AA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8CEFB96-5FC6-4811-8879-4287ACF36D09}"/>
              </a:ext>
            </a:extLst>
          </p:cNvPr>
          <p:cNvSpPr txBox="1"/>
          <p:nvPr/>
        </p:nvSpPr>
        <p:spPr>
          <a:xfrm>
            <a:off x="0" y="1388270"/>
            <a:ext cx="309489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samotné přihlášení si poté definujeme v </a:t>
            </a:r>
            <a:r>
              <a:rPr lang="cs-CZ" dirty="0" err="1"/>
              <a:t>UsersFacade</a:t>
            </a:r>
            <a:r>
              <a:rPr lang="cs-CZ" dirty="0"/>
              <a:t> metodu </a:t>
            </a:r>
            <a:r>
              <a:rPr lang="cs-CZ" i="1" dirty="0" err="1"/>
              <a:t>getFacebookUserIdentity</a:t>
            </a:r>
            <a:r>
              <a:rPr lang="en-US" i="1" dirty="0"/>
              <a:t>()</a:t>
            </a:r>
            <a:r>
              <a:rPr lang="en-US" dirty="0"/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Získávání identity už máme hotové – najdeme ho v </a:t>
            </a:r>
            <a:r>
              <a:rPr lang="cs-CZ" dirty="0" err="1">
                <a:sym typeface="Wingdings" panose="05000000000000000000" pitchFamily="2" charset="2"/>
              </a:rPr>
              <a:t>Authenticatoru</a:t>
            </a:r>
            <a:r>
              <a:rPr lang="cs-CZ" dirty="0">
                <a:sym typeface="Wingdings" panose="05000000000000000000" pitchFamily="2" charset="2"/>
              </a:rPr>
              <a:t>. Nebudeme stejný kód psát znovu =&gt; přesuneme jej z </a:t>
            </a:r>
            <a:r>
              <a:rPr lang="cs-CZ" dirty="0" err="1">
                <a:sym typeface="Wingdings" panose="05000000000000000000" pitchFamily="2" charset="2"/>
              </a:rPr>
              <a:t>Authenticatoru</a:t>
            </a:r>
            <a:r>
              <a:rPr lang="cs-CZ" dirty="0">
                <a:sym typeface="Wingdings" panose="05000000000000000000" pitchFamily="2" charset="2"/>
              </a:rPr>
              <a:t> sem (do pomocné metody </a:t>
            </a:r>
            <a:r>
              <a:rPr lang="cs-CZ" i="1" dirty="0" err="1">
                <a:sym typeface="Wingdings" panose="05000000000000000000" pitchFamily="2" charset="2"/>
              </a:rPr>
              <a:t>getUserIdentity</a:t>
            </a:r>
            <a:r>
              <a:rPr lang="en-US" i="1" dirty="0">
                <a:sym typeface="Wingdings" panose="05000000000000000000" pitchFamily="2" charset="2"/>
              </a:rPr>
              <a:t>()</a:t>
            </a:r>
            <a:r>
              <a:rPr lang="cs-CZ" dirty="0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9BBB02F7-6967-4F9A-88E7-3F15C0EBB624}"/>
              </a:ext>
            </a:extLst>
          </p:cNvPr>
          <p:cNvSpPr/>
          <p:nvPr/>
        </p:nvSpPr>
        <p:spPr>
          <a:xfrm>
            <a:off x="3325250" y="4268252"/>
            <a:ext cx="6015697" cy="17543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EC093732-4AD0-4F51-AE99-9274FA7C4147}"/>
              </a:ext>
            </a:extLst>
          </p:cNvPr>
          <p:cNvSpPr/>
          <p:nvPr/>
        </p:nvSpPr>
        <p:spPr>
          <a:xfrm>
            <a:off x="3325250" y="1674674"/>
            <a:ext cx="6198578" cy="17543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66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5F0B8B-77EF-4DC6-B841-7DDFE50B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ECCD85-2B0A-4E4F-AD42-EA3DFD1F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3435000-D00A-43F2-B658-CA8EF59F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F1155C2-1074-41E4-B2B6-E89AB651CD2E}"/>
              </a:ext>
            </a:extLst>
          </p:cNvPr>
          <p:cNvSpPr/>
          <p:nvPr/>
        </p:nvSpPr>
        <p:spPr>
          <a:xfrm>
            <a:off x="3522199" y="4113800"/>
            <a:ext cx="3328767" cy="2049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D790116-4D53-49A3-BA95-85673277CCD5}"/>
              </a:ext>
            </a:extLst>
          </p:cNvPr>
          <p:cNvSpPr txBox="1"/>
          <p:nvPr/>
        </p:nvSpPr>
        <p:spPr>
          <a:xfrm>
            <a:off x="7315200" y="3790634"/>
            <a:ext cx="30948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V </a:t>
            </a:r>
            <a:r>
              <a:rPr lang="cs-CZ" dirty="0" err="1">
                <a:sym typeface="Wingdings" panose="05000000000000000000" pitchFamily="2" charset="2"/>
              </a:rPr>
              <a:t>Authenticatoru</a:t>
            </a:r>
            <a:r>
              <a:rPr lang="cs-CZ" dirty="0">
                <a:sym typeface="Wingdings" panose="05000000000000000000" pitchFamily="2" charset="2"/>
              </a:rPr>
              <a:t> poté jen zavoláme přesunutou metodu.</a:t>
            </a:r>
          </a:p>
        </p:txBody>
      </p:sp>
    </p:spTree>
    <p:extLst>
      <p:ext uri="{BB962C8B-B14F-4D97-AF65-F5344CB8AC3E}">
        <p14:creationId xmlns:p14="http://schemas.microsoft.com/office/powerpoint/2010/main" val="265988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908D2-260F-4C66-8E33-7E46F604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DD2615-CCC6-4CEA-A018-555EA873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FEBA84-77AB-4AC5-9E23-7BA7A3FF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78F70E9-ED8D-40AE-B934-6EE3F0821ADD}"/>
              </a:ext>
            </a:extLst>
          </p:cNvPr>
          <p:cNvSpPr/>
          <p:nvPr/>
        </p:nvSpPr>
        <p:spPr>
          <a:xfrm>
            <a:off x="1229165" y="2270932"/>
            <a:ext cx="4866835" cy="9083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0D1E4CB-ECD5-42ED-8694-9DEB2D7F946C}"/>
              </a:ext>
            </a:extLst>
          </p:cNvPr>
          <p:cNvSpPr txBox="1"/>
          <p:nvPr/>
        </p:nvSpPr>
        <p:spPr>
          <a:xfrm>
            <a:off x="6260123" y="2270932"/>
            <a:ext cx="309489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V </a:t>
            </a:r>
            <a:r>
              <a:rPr lang="cs-CZ" dirty="0" err="1">
                <a:sym typeface="Wingdings" panose="05000000000000000000" pitchFamily="2" charset="2"/>
              </a:rPr>
              <a:t>presenteru</a:t>
            </a:r>
            <a:r>
              <a:rPr lang="cs-CZ" dirty="0">
                <a:sym typeface="Wingdings" panose="05000000000000000000" pitchFamily="2" charset="2"/>
              </a:rPr>
              <a:t> poté při získání údajů uživatele z Facebooku jen získáme identitu uživatele v rámci naší aplikace a použijeme ji pro přihlášení.</a:t>
            </a:r>
          </a:p>
        </p:txBody>
      </p:sp>
    </p:spTree>
    <p:extLst>
      <p:ext uri="{BB962C8B-B14F-4D97-AF65-F5344CB8AC3E}">
        <p14:creationId xmlns:p14="http://schemas.microsoft.com/office/powerpoint/2010/main" val="8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CA2327-16E6-451F-B693-23765A9C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D4819B-C098-40B5-A172-5B29C8E3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8E4B16B-2ED8-4F01-A268-DBD2F8CD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C0B4397-2D11-4D2A-AC36-0FA1D3498E23}"/>
              </a:ext>
            </a:extLst>
          </p:cNvPr>
          <p:cNvSpPr txBox="1"/>
          <p:nvPr/>
        </p:nvSpPr>
        <p:spPr>
          <a:xfrm>
            <a:off x="7210251" y="0"/>
            <a:ext cx="4981749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přihlašování budeme používat oficiální Facebook SDK pro PHP, které je v rámci aplikace zabalené do jednoduchého </a:t>
            </a:r>
            <a:r>
              <a:rPr lang="cs-CZ" dirty="0" err="1"/>
              <a:t>wrapperu</a:t>
            </a:r>
            <a:r>
              <a:rPr lang="cs-CZ" dirty="0"/>
              <a:t>, který najdeme v modelu aplikace.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Konkrétně jde o třídu </a:t>
            </a:r>
            <a:r>
              <a:rPr lang="cs-CZ" dirty="0" err="1">
                <a:sym typeface="Wingdings" panose="05000000000000000000" pitchFamily="2" charset="2"/>
              </a:rPr>
              <a:t>FacebookApi</a:t>
            </a:r>
            <a:r>
              <a:rPr lang="cs-CZ" dirty="0">
                <a:sym typeface="Wingdings" panose="05000000000000000000" pitchFamily="2" charset="2"/>
              </a:rPr>
              <a:t>, která nám zprostředkuje funkce SDK a pomocnou třídu </a:t>
            </a:r>
            <a:r>
              <a:rPr lang="cs-CZ" dirty="0" err="1">
                <a:sym typeface="Wingdings" panose="05000000000000000000" pitchFamily="2" charset="2"/>
              </a:rPr>
              <a:t>FacebookUser</a:t>
            </a:r>
            <a:r>
              <a:rPr lang="cs-CZ" dirty="0">
                <a:sym typeface="Wingdings" panose="05000000000000000000" pitchFamily="2" charset="2"/>
              </a:rPr>
              <a:t>, která slouží jako „obálka pro data“, která budeme potřebovat předat v rámci aplikace dál.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4E825F8-E458-4CC6-91DD-E4FAD2CCE588}"/>
              </a:ext>
            </a:extLst>
          </p:cNvPr>
          <p:cNvSpPr/>
          <p:nvPr/>
        </p:nvSpPr>
        <p:spPr>
          <a:xfrm>
            <a:off x="838200" y="1825625"/>
            <a:ext cx="1553308" cy="5799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08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B9F84C-A561-42B9-8442-14980DE3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Dokončení přihlašování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DC04BA-F97F-4747-A4D1-F771F705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Aplikace, kterou jste si mohli stáhnou z GitHubu (ve verzi notes5) odpovídá tomu, kam až jsme došli v této prezentaci.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/>
              <a:t>Byl bych rád, abyste zkusili TODO komentář v </a:t>
            </a:r>
            <a:r>
              <a:rPr lang="cs-CZ" b="1" dirty="0" err="1"/>
              <a:t>UsersFacade</a:t>
            </a:r>
            <a:r>
              <a:rPr lang="cs-CZ" b="1" dirty="0"/>
              <a:t> (viz ř. 82) zkusili vyřešit samostatně.</a:t>
            </a:r>
            <a:r>
              <a:rPr lang="cs-CZ" dirty="0"/>
              <a:t> Pokud si s tím ale nebudete vědět rady, můžete pokračovat podle dalších slidů.</a:t>
            </a:r>
          </a:p>
        </p:txBody>
      </p:sp>
    </p:spTree>
    <p:extLst>
      <p:ext uri="{BB962C8B-B14F-4D97-AF65-F5344CB8AC3E}">
        <p14:creationId xmlns:p14="http://schemas.microsoft.com/office/powerpoint/2010/main" val="624870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1E310C-B28F-4C51-B68C-D2ACA109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78AF7A-210F-4C88-9AA2-28BB5CA8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3C57B9D-4130-4216-AAA9-EBA4B58D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87F4DB9-0308-4C03-AD38-15CB77994401}"/>
              </a:ext>
            </a:extLst>
          </p:cNvPr>
          <p:cNvSpPr/>
          <p:nvPr/>
        </p:nvSpPr>
        <p:spPr>
          <a:xfrm>
            <a:off x="961879" y="2031780"/>
            <a:ext cx="5689209" cy="13972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A6DD2A7-9E4B-4665-9E24-ECA8E68BDCC6}"/>
              </a:ext>
            </a:extLst>
          </p:cNvPr>
          <p:cNvSpPr txBox="1"/>
          <p:nvPr/>
        </p:nvSpPr>
        <p:spPr>
          <a:xfrm>
            <a:off x="7070188" y="2031781"/>
            <a:ext cx="470271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Budeme doplňovat chybějící kód do metody </a:t>
            </a:r>
            <a:r>
              <a:rPr lang="cs-CZ" dirty="0" err="1">
                <a:sym typeface="Wingdings" panose="05000000000000000000" pitchFamily="2" charset="2"/>
              </a:rPr>
              <a:t>getFacebookUserIdentity</a:t>
            </a:r>
            <a:r>
              <a:rPr lang="en-US" dirty="0">
                <a:sym typeface="Wingdings" panose="05000000000000000000" pitchFamily="2" charset="2"/>
              </a:rPr>
              <a:t>() </a:t>
            </a:r>
            <a:r>
              <a:rPr lang="en-US" dirty="0" err="1">
                <a:sym typeface="Wingdings" panose="05000000000000000000" pitchFamily="2" charset="2"/>
              </a:rPr>
              <a:t>podle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postupu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kter</a:t>
            </a:r>
            <a:r>
              <a:rPr lang="cs-CZ" dirty="0">
                <a:sym typeface="Wingdings" panose="05000000000000000000" pitchFamily="2" charset="2"/>
              </a:rPr>
              <a:t>ý byl popsán v TODO komentáři.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Nejprve zkusíme tedy najít daného uživatele pomocí </a:t>
            </a:r>
            <a:r>
              <a:rPr lang="cs-CZ" dirty="0" err="1">
                <a:sym typeface="Wingdings" panose="05000000000000000000" pitchFamily="2" charset="2"/>
              </a:rPr>
              <a:t>facebookId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436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175-DB12-41B3-9816-0077846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5E12E5-DB9D-48CE-9FB7-426BC2C5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5E749F7-1761-46B3-AC9F-824FE6B7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12C4BFA3-86B0-449C-A612-A5A996C300CA}"/>
              </a:ext>
            </a:extLst>
          </p:cNvPr>
          <p:cNvSpPr/>
          <p:nvPr/>
        </p:nvSpPr>
        <p:spPr>
          <a:xfrm>
            <a:off x="1109591" y="2918044"/>
            <a:ext cx="3574952" cy="17242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6C36D37-F4AA-46C5-B514-566268FDF395}"/>
              </a:ext>
            </a:extLst>
          </p:cNvPr>
          <p:cNvSpPr txBox="1"/>
          <p:nvPr/>
        </p:nvSpPr>
        <p:spPr>
          <a:xfrm>
            <a:off x="4955934" y="2764528"/>
            <a:ext cx="346651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Jestliže se uživatele nepovedlo najít pomocí </a:t>
            </a:r>
            <a:r>
              <a:rPr lang="cs-CZ" dirty="0" err="1">
                <a:sym typeface="Wingdings" panose="05000000000000000000" pitchFamily="2" charset="2"/>
              </a:rPr>
              <a:t>facebookId</a:t>
            </a:r>
            <a:r>
              <a:rPr lang="cs-CZ" dirty="0">
                <a:sym typeface="Wingdings" panose="05000000000000000000" pitchFamily="2" charset="2"/>
              </a:rPr>
              <a:t>, zkusíme jej najít podle e-mailu. 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Pokud bude nalezen, nastavíme mu zároveň </a:t>
            </a:r>
            <a:r>
              <a:rPr lang="cs-CZ" dirty="0" err="1">
                <a:sym typeface="Wingdings" panose="05000000000000000000" pitchFamily="2" charset="2"/>
              </a:rPr>
              <a:t>facebookId</a:t>
            </a:r>
            <a:r>
              <a:rPr lang="cs-CZ" dirty="0">
                <a:sym typeface="Wingdings" panose="05000000000000000000" pitchFamily="2" charset="2"/>
              </a:rPr>
              <a:t> a tuto změnu uložíme.</a:t>
            </a:r>
          </a:p>
        </p:txBody>
      </p:sp>
    </p:spTree>
    <p:extLst>
      <p:ext uri="{BB962C8B-B14F-4D97-AF65-F5344CB8AC3E}">
        <p14:creationId xmlns:p14="http://schemas.microsoft.com/office/powerpoint/2010/main" val="2072650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B05D0C93-356B-483D-AB00-CC8E8EB9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3546C83E-8162-4B53-B406-7AC60BDF4FCB}"/>
              </a:ext>
            </a:extLst>
          </p:cNvPr>
          <p:cNvSpPr/>
          <p:nvPr/>
        </p:nvSpPr>
        <p:spPr>
          <a:xfrm>
            <a:off x="1229165" y="3973122"/>
            <a:ext cx="3174023" cy="12037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C56D647-87CB-4D8F-A20B-684B7579C189}"/>
              </a:ext>
            </a:extLst>
          </p:cNvPr>
          <p:cNvSpPr txBox="1"/>
          <p:nvPr/>
        </p:nvSpPr>
        <p:spPr>
          <a:xfrm>
            <a:off x="4538002" y="3892625"/>
            <a:ext cx="5379719" cy="1354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Pokud nebyl uživatel nalezen ani jedním z předchozích pokusů, vytvoříme uživatele nového.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sz="1400" dirty="0">
                <a:sym typeface="Wingdings" panose="05000000000000000000" pitchFamily="2" charset="2"/>
              </a:rPr>
              <a:t>Poznámka: role nastavujeme na </a:t>
            </a:r>
            <a:r>
              <a:rPr lang="cs-CZ" sz="1400" dirty="0" err="1">
                <a:sym typeface="Wingdings" panose="05000000000000000000" pitchFamily="2" charset="2"/>
              </a:rPr>
              <a:t>null</a:t>
            </a:r>
            <a:r>
              <a:rPr lang="cs-CZ" sz="1400" dirty="0">
                <a:sym typeface="Wingdings" panose="05000000000000000000" pitchFamily="2" charset="2"/>
              </a:rPr>
              <a:t>, abychom mohli rovnou z tohoto objektu vytvořit identitu (a nemuseli jsme jej znovu načítat z DB)</a:t>
            </a:r>
          </a:p>
        </p:txBody>
      </p:sp>
    </p:spTree>
    <p:extLst>
      <p:ext uri="{BB962C8B-B14F-4D97-AF65-F5344CB8AC3E}">
        <p14:creationId xmlns:p14="http://schemas.microsoft.com/office/powerpoint/2010/main" val="39025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AAA232-0979-4BCD-90DB-C431672F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63CD4C-7853-4BEB-A27B-EA3EF33E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C12043-C017-4A01-B4AC-7C00569F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4453381-89E7-457A-B692-54431B381529}"/>
              </a:ext>
            </a:extLst>
          </p:cNvPr>
          <p:cNvSpPr/>
          <p:nvPr/>
        </p:nvSpPr>
        <p:spPr>
          <a:xfrm>
            <a:off x="998806" y="5486399"/>
            <a:ext cx="2700998" cy="3390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E5F43CE-58AB-4364-AA6A-F2C1E8B7DE8A}"/>
              </a:ext>
            </a:extLst>
          </p:cNvPr>
          <p:cNvSpPr txBox="1"/>
          <p:nvPr/>
        </p:nvSpPr>
        <p:spPr>
          <a:xfrm>
            <a:off x="3947159" y="5311849"/>
            <a:ext cx="38322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Nakonec jen necháme vytvořit identitu uživatele a vrátíme ji.</a:t>
            </a:r>
            <a:endParaRPr lang="cs-CZ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7505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38019-F545-469D-82CD-8F048758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FCD759-F609-4802-A82C-BAB5A4FB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B128010-1064-41ED-903B-B67959EA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894E70F-9C15-4928-BE4D-DC3A79F3F457}"/>
              </a:ext>
            </a:extLst>
          </p:cNvPr>
          <p:cNvSpPr txBox="1"/>
          <p:nvPr/>
        </p:nvSpPr>
        <p:spPr>
          <a:xfrm>
            <a:off x="8012722" y="2188821"/>
            <a:ext cx="3930749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Jdeme aplikaci vyzkoušet… Při přihlášení na FB byste měli být vyzváni k potvrzení a poté budeme úspěšně vráceni do naší aplikace.</a:t>
            </a:r>
          </a:p>
          <a:p>
            <a:endParaRPr lang="cs-CZ" sz="1400" dirty="0">
              <a:sym typeface="Wingdings" panose="05000000000000000000" pitchFamily="2" charset="2"/>
            </a:endParaRPr>
          </a:p>
          <a:p>
            <a:r>
              <a:rPr lang="cs-CZ" sz="1400" dirty="0">
                <a:sym typeface="Wingdings" panose="05000000000000000000" pitchFamily="2" charset="2"/>
              </a:rPr>
              <a:t>Pokud byste viděli chybovou hlášku o chybné návratové adrese, zkontrolujte nastavení </a:t>
            </a:r>
            <a:r>
              <a:rPr lang="cs-CZ" sz="1400" dirty="0" err="1">
                <a:sym typeface="Wingdings" panose="05000000000000000000" pitchFamily="2" charset="2"/>
              </a:rPr>
              <a:t>redirectUrl</a:t>
            </a:r>
            <a:r>
              <a:rPr lang="cs-CZ" sz="1400" dirty="0">
                <a:sym typeface="Wingdings" panose="05000000000000000000" pitchFamily="2" charset="2"/>
              </a:rPr>
              <a:t> v rámci developers.facebook.com.</a:t>
            </a:r>
          </a:p>
        </p:txBody>
      </p:sp>
    </p:spTree>
    <p:extLst>
      <p:ext uri="{BB962C8B-B14F-4D97-AF65-F5344CB8AC3E}">
        <p14:creationId xmlns:p14="http://schemas.microsoft.com/office/powerpoint/2010/main" val="3184900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AE6BC-C571-45BA-ABB9-3103484E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1336EA-3948-4BB8-A902-7B6F185F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738C675-5F1A-4B98-8CB0-61131A2E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7E05F2E-F0EF-4E93-8A46-626CD027DDA2}"/>
              </a:ext>
            </a:extLst>
          </p:cNvPr>
          <p:cNvSpPr txBox="1"/>
          <p:nvPr/>
        </p:nvSpPr>
        <p:spPr>
          <a:xfrm>
            <a:off x="5142913" y="2287296"/>
            <a:ext cx="38322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sym typeface="Wingdings" panose="05000000000000000000" pitchFamily="2" charset="2"/>
              </a:rPr>
              <a:t>A máme uživatele úspěšně přihlášeného (včetně případného vytvoření nového uživatelského účtu).</a:t>
            </a:r>
            <a:endParaRPr lang="cs-CZ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786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CA2327-16E6-451F-B693-23765A9C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D4819B-C098-40B5-A172-5B29C8E3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8E4B16B-2ED8-4F01-A268-DBD2F8CD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C0B4397-2D11-4D2A-AC36-0FA1D3498E23}"/>
              </a:ext>
            </a:extLst>
          </p:cNvPr>
          <p:cNvSpPr txBox="1"/>
          <p:nvPr/>
        </p:nvSpPr>
        <p:spPr>
          <a:xfrm>
            <a:off x="7210251" y="0"/>
            <a:ext cx="4981749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Přihlášení uživatele pomocí FB funguje tak, že jej nejprve pošleme na stránku Facebooku s URL, ve které je zakódováno, kam bude uživatel po přihlášení (či jeho odmítnutí) poslán zpět.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Tuto adresu získáme pomocí Facebook SDK.</a:t>
            </a:r>
          </a:p>
          <a:p>
            <a:r>
              <a:rPr lang="cs-CZ" dirty="0">
                <a:sym typeface="Wingdings" panose="05000000000000000000" pitchFamily="2" charset="2"/>
              </a:rPr>
              <a:t>My jen zadáme adresu akce, která přihlášení zpracuje v naší aplikaci.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4E825F8-E458-4CC6-91DD-E4FAD2CCE588}"/>
              </a:ext>
            </a:extLst>
          </p:cNvPr>
          <p:cNvSpPr/>
          <p:nvPr/>
        </p:nvSpPr>
        <p:spPr>
          <a:xfrm>
            <a:off x="3285980" y="4611028"/>
            <a:ext cx="4577860" cy="11285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356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ECF674-7871-4ED5-8F2B-CD3F4E19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B5CF65-B9AA-4681-B93E-B28563F7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DCA88BC-F381-486E-A4C7-75F75A74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2FE1B55D-4C79-4707-B42B-4DD9D407095B}"/>
              </a:ext>
            </a:extLst>
          </p:cNvPr>
          <p:cNvSpPr/>
          <p:nvPr/>
        </p:nvSpPr>
        <p:spPr>
          <a:xfrm>
            <a:off x="3285980" y="1139484"/>
            <a:ext cx="4873282" cy="47408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EF81E6B-37D3-434B-BC89-EC7D4A14FA05}"/>
              </a:ext>
            </a:extLst>
          </p:cNvPr>
          <p:cNvSpPr txBox="1"/>
          <p:nvPr/>
        </p:nvSpPr>
        <p:spPr>
          <a:xfrm>
            <a:off x="8060788" y="4826675"/>
            <a:ext cx="413121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Druhá metoda bude volána po návratu z přihlášení – pokusí se získat </a:t>
            </a:r>
            <a:r>
              <a:rPr lang="cs-CZ" dirty="0" err="1"/>
              <a:t>access</a:t>
            </a:r>
            <a:r>
              <a:rPr lang="cs-CZ" dirty="0"/>
              <a:t> token z přihlášení a za jeho využití načte data o uživateli. Příklad vychází z příkladu od Facebooku, my jen získáme potřebné výsledky a předáme si je pomocí objektu </a:t>
            </a:r>
            <a:r>
              <a:rPr lang="cs-CZ" dirty="0" err="1"/>
              <a:t>FacebookUser</a:t>
            </a:r>
            <a:r>
              <a:rPr lang="cs-CZ" dirty="0"/>
              <a:t>.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291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2CE44D-C4B4-4DA7-95ED-7E617CA3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98D5B4-30DB-447B-B728-181CF359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4E53FC2-56ED-4F9B-BDF5-7A8BB652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ACF2797-8A1C-4B5C-B6AC-59EA18E1FB69}"/>
              </a:ext>
            </a:extLst>
          </p:cNvPr>
          <p:cNvSpPr txBox="1"/>
          <p:nvPr/>
        </p:nvSpPr>
        <p:spPr>
          <a:xfrm>
            <a:off x="7111777" y="4771440"/>
            <a:ext cx="498174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Jdeme přihlašování povolit. 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V rámci </a:t>
            </a:r>
            <a:r>
              <a:rPr lang="cs-CZ" dirty="0" err="1">
                <a:sym typeface="Wingdings" panose="05000000000000000000" pitchFamily="2" charset="2"/>
              </a:rPr>
              <a:t>UserPresenteru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odkomentujeme</a:t>
            </a:r>
            <a:r>
              <a:rPr lang="cs-CZ" dirty="0">
                <a:sym typeface="Wingdings" panose="05000000000000000000" pitchFamily="2" charset="2"/>
              </a:rPr>
              <a:t> metodu </a:t>
            </a:r>
            <a:r>
              <a:rPr lang="cs-CZ" dirty="0" err="1">
                <a:sym typeface="Wingdings" panose="05000000000000000000" pitchFamily="2" charset="2"/>
              </a:rPr>
              <a:t>injectFacebookApi</a:t>
            </a:r>
            <a:r>
              <a:rPr lang="cs-CZ" dirty="0">
                <a:sym typeface="Wingdings" panose="05000000000000000000" pitchFamily="2" charset="2"/>
              </a:rPr>
              <a:t> a následně se podíváme do </a:t>
            </a:r>
            <a:r>
              <a:rPr lang="cs-CZ" dirty="0" err="1">
                <a:sym typeface="Wingdings" panose="05000000000000000000" pitchFamily="2" charset="2"/>
              </a:rPr>
              <a:t>configu</a:t>
            </a:r>
            <a:r>
              <a:rPr lang="cs-CZ" dirty="0">
                <a:sym typeface="Wingdings" panose="05000000000000000000" pitchFamily="2" charset="2"/>
              </a:rPr>
              <a:t>, kde budeme muset </a:t>
            </a:r>
            <a:r>
              <a:rPr lang="cs-CZ" dirty="0" err="1">
                <a:sym typeface="Wingdings" panose="05000000000000000000" pitchFamily="2" charset="2"/>
              </a:rPr>
              <a:t>FacebookApi</a:t>
            </a:r>
            <a:r>
              <a:rPr lang="cs-CZ" dirty="0">
                <a:sym typeface="Wingdings" panose="05000000000000000000" pitchFamily="2" charset="2"/>
              </a:rPr>
              <a:t> zaregistrovat v sekci </a:t>
            </a:r>
            <a:r>
              <a:rPr lang="cs-CZ" dirty="0" err="1">
                <a:sym typeface="Wingdings" panose="05000000000000000000" pitchFamily="2" charset="2"/>
              </a:rPr>
              <a:t>services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1319A9E-4E57-4934-AAC4-A92322291C74}"/>
              </a:ext>
            </a:extLst>
          </p:cNvPr>
          <p:cNvSpPr/>
          <p:nvPr/>
        </p:nvSpPr>
        <p:spPr>
          <a:xfrm>
            <a:off x="3285980" y="4062388"/>
            <a:ext cx="4577860" cy="6643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764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9533E-152C-40E9-97CD-9519CB1C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AB5D12-77FF-46F0-84C2-F0077403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3524C4E-A5BE-4E9F-8070-32B071F4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10FE0B6-E1FF-4CCE-8C28-B5DB20C9EF7A}"/>
              </a:ext>
            </a:extLst>
          </p:cNvPr>
          <p:cNvSpPr txBox="1"/>
          <p:nvPr/>
        </p:nvSpPr>
        <p:spPr>
          <a:xfrm>
            <a:off x="7210251" y="0"/>
            <a:ext cx="4981749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Třída </a:t>
            </a:r>
            <a:r>
              <a:rPr lang="cs-CZ" dirty="0" err="1"/>
              <a:t>FacebookApi</a:t>
            </a:r>
            <a:r>
              <a:rPr lang="cs-CZ" dirty="0"/>
              <a:t> požaduje předat 2 textové parametry, kterými jsou </a:t>
            </a:r>
            <a:r>
              <a:rPr lang="cs-CZ" dirty="0" err="1"/>
              <a:t>appId</a:t>
            </a:r>
            <a:r>
              <a:rPr lang="cs-CZ" dirty="0"/>
              <a:t> a </a:t>
            </a:r>
            <a:r>
              <a:rPr lang="cs-CZ" dirty="0" err="1"/>
              <a:t>secret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. Tyto údaje budou identifikovat naší aplikaci na Facebooku.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Parametry bychom tu mohli vypsat rovnou, ale lepší variantou je mít ve sdílené konfiguraci jen obecnou inicializaci, ve které používáme parametry, které naplníme v </a:t>
            </a:r>
            <a:r>
              <a:rPr lang="cs-CZ" dirty="0" err="1">
                <a:sym typeface="Wingdings" panose="05000000000000000000" pitchFamily="2" charset="2"/>
              </a:rPr>
              <a:t>local.neon</a:t>
            </a:r>
            <a:endParaRPr lang="cs-CZ" dirty="0">
              <a:sym typeface="Wingdings" panose="05000000000000000000" pitchFamily="2" charset="2"/>
            </a:endParaRP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Všimněte si, že parametry mohou být strukturované, označujeme je znakem </a:t>
            </a:r>
            <a:r>
              <a:rPr lang="en-US" dirty="0">
                <a:sym typeface="Wingdings" panose="05000000000000000000" pitchFamily="2" charset="2"/>
              </a:rPr>
              <a:t>%</a:t>
            </a:r>
            <a:endParaRPr lang="cs-CZ" dirty="0">
              <a:sym typeface="Wingdings" panose="05000000000000000000" pitchFamily="2" charset="2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95D16D3-E4FC-4B37-94BD-4B76972E2185}"/>
              </a:ext>
            </a:extLst>
          </p:cNvPr>
          <p:cNvSpPr/>
          <p:nvPr/>
        </p:nvSpPr>
        <p:spPr>
          <a:xfrm>
            <a:off x="3398522" y="3521407"/>
            <a:ext cx="4732604" cy="2346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62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221B33C9-768A-4FF9-BE31-FCD3FFD4F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FD96CB5-49D2-4FD1-ADA7-1FF6EF2FE09F}"/>
              </a:ext>
            </a:extLst>
          </p:cNvPr>
          <p:cNvSpPr txBox="1"/>
          <p:nvPr/>
        </p:nvSpPr>
        <p:spPr>
          <a:xfrm>
            <a:off x="5564331" y="1153550"/>
            <a:ext cx="498174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v </a:t>
            </a:r>
            <a:r>
              <a:rPr lang="cs-CZ" dirty="0" err="1"/>
              <a:t>local.neon</a:t>
            </a:r>
            <a:r>
              <a:rPr lang="cs-CZ" dirty="0"/>
              <a:t> definujeme parametry, které budou sloužit jako konstanty s identifikací aplikace.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Doporučuji uzavřít hodnoty do uvozovek – pak máte jistotu, že budou předané jako </a:t>
            </a:r>
            <a:r>
              <a:rPr lang="cs-CZ" dirty="0" err="1">
                <a:sym typeface="Wingdings" panose="05000000000000000000" pitchFamily="2" charset="2"/>
              </a:rPr>
              <a:t>string</a:t>
            </a:r>
            <a:r>
              <a:rPr lang="cs-CZ" dirty="0">
                <a:sym typeface="Wingdings" panose="05000000000000000000" pitchFamily="2" charset="2"/>
              </a:rPr>
              <a:t>, i když budou obsahovat číselnou hodnotu (v případě Facebooku je ID aplikace obvykle jen číselné).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7CCC321-59C7-45CF-B5C4-6E77D2467F98}"/>
              </a:ext>
            </a:extLst>
          </p:cNvPr>
          <p:cNvSpPr/>
          <p:nvPr/>
        </p:nvSpPr>
        <p:spPr>
          <a:xfrm>
            <a:off x="3412590" y="2356684"/>
            <a:ext cx="1581441" cy="6256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982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6CFBDF-BBDD-4B04-BAEF-0591F217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6508C5-E0E4-4977-A355-BC98EFF3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278E4DC-DC34-4190-90BC-FD1AED6B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5A5148E1-5B91-401E-A942-A25E38A922AB}"/>
              </a:ext>
            </a:extLst>
          </p:cNvPr>
          <p:cNvSpPr/>
          <p:nvPr/>
        </p:nvSpPr>
        <p:spPr>
          <a:xfrm>
            <a:off x="3359893" y="3372728"/>
            <a:ext cx="4546150" cy="2606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E7AF290-CE16-4A4E-937C-8B704A874CD2}"/>
              </a:ext>
            </a:extLst>
          </p:cNvPr>
          <p:cNvSpPr txBox="1"/>
          <p:nvPr/>
        </p:nvSpPr>
        <p:spPr>
          <a:xfrm>
            <a:off x="7210251" y="180180"/>
            <a:ext cx="4981749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můžeme se podívat na úpravu </a:t>
            </a:r>
            <a:r>
              <a:rPr lang="cs-CZ" dirty="0" err="1"/>
              <a:t>UserPresenteru</a:t>
            </a:r>
            <a:r>
              <a:rPr lang="cs-CZ" dirty="0"/>
              <a:t>. Pro přihlášení budeme využívat akci </a:t>
            </a:r>
            <a:r>
              <a:rPr lang="cs-CZ" b="1" dirty="0" err="1"/>
              <a:t>facebookLogin</a:t>
            </a:r>
            <a:r>
              <a:rPr lang="cs-CZ" dirty="0"/>
              <a:t>, u které pomocí parametru </a:t>
            </a:r>
            <a:r>
              <a:rPr lang="en-US" dirty="0"/>
              <a:t>$</a:t>
            </a:r>
            <a:r>
              <a:rPr lang="cs-CZ" dirty="0" err="1"/>
              <a:t>callback</a:t>
            </a:r>
            <a:r>
              <a:rPr lang="en-US" dirty="0"/>
              <a:t> </a:t>
            </a:r>
            <a:r>
              <a:rPr lang="cs-CZ" dirty="0"/>
              <a:t>zjistíme, jestli jde o prvotní požadavek na přihlášení, nebo návrat z Facebooku</a:t>
            </a:r>
            <a:r>
              <a:rPr lang="en-US" dirty="0"/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Pokud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jde</a:t>
            </a:r>
            <a:r>
              <a:rPr lang="en-US" dirty="0">
                <a:sym typeface="Wingdings" panose="05000000000000000000" pitchFamily="2" charset="2"/>
              </a:rPr>
              <a:t> o </a:t>
            </a:r>
            <a:r>
              <a:rPr lang="en-US" dirty="0" err="1">
                <a:sym typeface="Wingdings" panose="05000000000000000000" pitchFamily="2" charset="2"/>
              </a:rPr>
              <a:t>prvotn</a:t>
            </a:r>
            <a:r>
              <a:rPr lang="cs-CZ" dirty="0">
                <a:sym typeface="Wingdings" panose="05000000000000000000" pitchFamily="2" charset="2"/>
              </a:rPr>
              <a:t>í požadavek, necháme si nejprve vygenerovat odkaz pro „návrat“, který budeme muset poslat v rámci požadavku o přihlášení.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Doporučuji si jej zde nechat vypsat – jeho přesnou hodnotu budeme ještě potřebovat.</a:t>
            </a:r>
          </a:p>
        </p:txBody>
      </p:sp>
    </p:spTree>
    <p:extLst>
      <p:ext uri="{BB962C8B-B14F-4D97-AF65-F5344CB8AC3E}">
        <p14:creationId xmlns:p14="http://schemas.microsoft.com/office/powerpoint/2010/main" val="231550247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1230</Words>
  <Application>Microsoft Office PowerPoint</Application>
  <PresentationFormat>Širokoúhlá obrazovka</PresentationFormat>
  <Paragraphs>85</Paragraphs>
  <Slides>36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Motiv Office</vt:lpstr>
      <vt:lpstr>Přihlašování pomocí Facebooku</vt:lpstr>
      <vt:lpstr>Aktuální stav aplikace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Nastavení aplikace na Facebooku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Jdeme zpátky do naší aplikace…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Dokončení přihlašování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Přihlašování pomocí Facebooku</dc:title>
  <dc:creator>Stanislav Vojíř</dc:creator>
  <cp:lastModifiedBy>Stanislav Vojíř</cp:lastModifiedBy>
  <cp:revision>13</cp:revision>
  <dcterms:created xsi:type="dcterms:W3CDTF">2021-11-13T15:29:48Z</dcterms:created>
  <dcterms:modified xsi:type="dcterms:W3CDTF">2021-11-13T19:21:13Z</dcterms:modified>
</cp:coreProperties>
</file>