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42169E-E076-5F5B-2358-64F5DDDA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5603B9-B12B-C9D4-D743-06A6DDD1E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1D03EE-AAC4-0AFC-727B-483BEDE4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5A40E8-7CAF-9768-E22E-4E7F63CD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F3AD67-4AE6-260B-2E51-3CADDB37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1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50E5B1-24E5-09ED-0A26-4C686F87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1CCC99-5910-601A-509E-1A1DB5F6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B6DB39-136C-6348-1CCE-1454F624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BAE6BF-7FB3-5E03-9D48-D2922467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A33FD2-6B4C-16E4-A8EE-0F666696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7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5FAAF-50C7-2729-2209-2F4B3D608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E35F2BA-5911-C158-D528-812EA410B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B2447C-5A1B-9D11-00C8-9DCAECB8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604094-CD61-21BE-B90E-46ACFB44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61A6EE-6729-F8C5-3D2B-B033737E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8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8708F-33F8-40EA-B262-F508971A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E94BE1-3F41-8880-F32F-5D2DE937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DAF01A-407F-567E-1692-474D2A3A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D845FC-6B8D-0647-A16D-2833690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351539-E21C-3F8D-0359-BE2FFB7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919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D35D12-6748-EE31-40D4-AB12D929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18BEADE-B49F-731C-6C1A-BCBA7C6C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E6E30C-15E3-824A-D207-430B9BB7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571F61F-2184-56BD-90A0-11D3051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C673BA-22B5-FF9D-5919-7F66F92E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810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CEE87-1364-DFEB-37A5-B4994F34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40BF0F-DB13-CC77-968E-55D9126C6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0CE31A-61C5-EED7-37A6-5D8BB0A3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F25CF2-D494-A240-0B77-DCFE7769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80D05DA-029A-702B-FFA3-5931F77F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22F4646-CA7B-062E-140E-6BB07C2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4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712592-AD7D-2F22-CE6E-9DA861EE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2C8ECE-E3B6-5B85-419B-BB88C282D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37DF90-2BB9-EADE-5062-095CD2FD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C4B1324-007B-8FF5-32E1-FD6A1961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9B92FDC-EBCD-0ABA-D70E-287D31DBE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4F651B1-D285-9B60-C5FA-BE906720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A839F41-1342-149F-124F-5CDE99AF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06C6871-768A-FC87-BCD0-86EA9B08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5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9D6636-49A3-962E-B93D-687D6D70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8C5C115-F57D-BC18-E4C5-D98AEF4A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4E142D5-F7D7-EC66-BCC8-42BB7EF2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831F823-A302-7639-6F0F-8CF17EB9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35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ED568BA-7DD4-5B48-8511-7DF1FB9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4E10ED-429B-5FCA-5036-379842AD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DA9CA17-D71A-4BDE-87E2-0C63CC3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48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30444-4552-B467-A5AD-3A329FCF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5EB693-7443-11AA-4D0D-6C96573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D5CB461-0423-9C97-7D45-DFD3A7B6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D82AD1B-D08D-2D28-4A93-6D08CB31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01D79F-98F2-70CD-309E-3EA69F0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55DCDD5-7BA4-3AA5-3126-2CBBDC9C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2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836E7C-4CEF-E0A6-23E2-C9ED6902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E2E5E3D-D44D-CF0A-2E92-670CF79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3B84AA-881E-0B86-B914-AF448BF05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625F0E-7DD0-764B-9DCC-A541A902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33F7A89-ABCC-E367-5175-3AC12395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349111-94C4-7DC9-4D99-C39BAA8F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A5E0C3D-AADC-D65A-C777-80DA4C7D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6C2AB53-BDEB-5889-58C6-702CCABA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3CA0EB-0485-8221-E13C-EBC1130E7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485A-420C-4DF3-A9D6-2523B2F9D6A9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6BC5E0-7AB5-3168-A50E-AD3950A8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68408A-83E6-9D0B-46A7-97F99BFA5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0177-9418-4261-81DD-897721C756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849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E0EC7E-BFDA-C2EE-9184-F6BCB189E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Implementace 2FA</a:t>
            </a:r>
            <a:br>
              <a:rPr lang="cs-CZ" dirty="0"/>
            </a:br>
            <a:r>
              <a:rPr lang="cs-CZ" dirty="0"/>
              <a:t>za využití dočasných kódů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9C366E-B4E0-AD74-1349-7D32A7C08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…aneb např. Google </a:t>
            </a:r>
            <a:r>
              <a:rPr lang="cs-CZ" dirty="0" err="1"/>
              <a:t>Authenticator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75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EAB29-8737-E967-E558-D6846A32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B655B0-F2B2-91AA-2E12-3A281A84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6701F369-62A5-95AD-AB89-EBE1D54A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DCB940D-C58D-B327-605F-3C4C97EC4711}"/>
              </a:ext>
            </a:extLst>
          </p:cNvPr>
          <p:cNvSpPr txBox="1"/>
          <p:nvPr/>
        </p:nvSpPr>
        <p:spPr>
          <a:xfrm>
            <a:off x="7962849" y="1658586"/>
            <a:ext cx="3762549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Pro generování dočasných kódů a následně QR kódů používáme knihovny, které jsme načetli </a:t>
            </a:r>
            <a:r>
              <a:rPr lang="cs-CZ" dirty="0" err="1">
                <a:sym typeface="Wingdings" panose="05000000000000000000" pitchFamily="2" charset="2"/>
              </a:rPr>
              <a:t>composerem</a:t>
            </a:r>
            <a:r>
              <a:rPr lang="cs-CZ" dirty="0">
                <a:sym typeface="Wingdings" panose="05000000000000000000" pitchFamily="2" charset="2"/>
              </a:rPr>
              <a:t>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cs-CZ" dirty="0">
                <a:sym typeface="Wingdings" panose="05000000000000000000" pitchFamily="2" charset="2"/>
              </a:rPr>
              <a:t>Pro nastavení nového kódu jej nejprve vygenerujeme</a:t>
            </a:r>
          </a:p>
          <a:p>
            <a:pPr marL="342900" indent="-342900">
              <a:buAutoNum type="arabicPeriod"/>
            </a:pPr>
            <a:r>
              <a:rPr lang="cs-CZ" dirty="0">
                <a:sym typeface="Wingdings" panose="05000000000000000000" pitchFamily="2" charset="2"/>
              </a:rPr>
              <a:t>Pomocí </a:t>
            </a:r>
            <a:r>
              <a:rPr lang="cs-CZ" dirty="0" err="1">
                <a:sym typeface="Wingdings" panose="05000000000000000000" pitchFamily="2" charset="2"/>
              </a:rPr>
              <a:t>getQRCodeUrl</a:t>
            </a:r>
            <a:r>
              <a:rPr lang="cs-CZ" dirty="0">
                <a:sym typeface="Wingdings" panose="05000000000000000000" pitchFamily="2" charset="2"/>
              </a:rPr>
              <a:t> získáme URL adresu, která slouží pro nastavení kódu v </a:t>
            </a:r>
            <a:r>
              <a:rPr lang="cs-CZ" dirty="0" err="1">
                <a:sym typeface="Wingdings" panose="05000000000000000000" pitchFamily="2" charset="2"/>
              </a:rPr>
              <a:t>autenthicatoru</a:t>
            </a:r>
            <a:r>
              <a:rPr lang="cs-CZ" dirty="0">
                <a:sym typeface="Wingdings" panose="05000000000000000000" pitchFamily="2" charset="2"/>
              </a:rPr>
              <a:t> v telefonu</a:t>
            </a:r>
          </a:p>
          <a:p>
            <a:pPr marL="342900" indent="-342900">
              <a:buAutoNum type="arabicPeriod"/>
            </a:pPr>
            <a:r>
              <a:rPr lang="cs-CZ" dirty="0">
                <a:sym typeface="Wingdings" panose="05000000000000000000" pitchFamily="2" charset="2"/>
              </a:rPr>
              <a:t>Z dané URL vygenerujeme QR kód v podobě obrázku a předáme jej do šablony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9D0998C-ED1C-0B02-E4CE-23188619AED9}"/>
              </a:ext>
            </a:extLst>
          </p:cNvPr>
          <p:cNvSpPr/>
          <p:nvPr/>
        </p:nvSpPr>
        <p:spPr>
          <a:xfrm>
            <a:off x="3586880" y="1791818"/>
            <a:ext cx="4227084" cy="3837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9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A02212-5604-28FB-8653-8F4F988D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0A92D3-B42E-74AF-3003-2D8B6F60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E2CEEA8-6BC8-D4FE-F8EF-10E7EFEB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524A538-F59B-A626-297F-E8592632AC37}"/>
              </a:ext>
            </a:extLst>
          </p:cNvPr>
          <p:cNvSpPr txBox="1"/>
          <p:nvPr/>
        </p:nvSpPr>
        <p:spPr>
          <a:xfrm>
            <a:off x="8010351" y="3756074"/>
            <a:ext cx="37625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Obrázek s QR kódem už jsme si vygenerovali v </a:t>
            </a:r>
            <a:r>
              <a:rPr lang="cs-CZ" dirty="0" err="1">
                <a:sym typeface="Wingdings" panose="05000000000000000000" pitchFamily="2" charset="2"/>
              </a:rPr>
              <a:t>presenteru</a:t>
            </a:r>
            <a:r>
              <a:rPr lang="cs-CZ" dirty="0">
                <a:sym typeface="Wingdings" panose="05000000000000000000" pitchFamily="2" charset="2"/>
              </a:rPr>
              <a:t>, tady jej jen vypíšeme do HTML. Celý obrázek je zakódovaný tak, aby nebylo nutné jej ukládat do samostatného souboru.</a:t>
            </a:r>
          </a:p>
          <a:p>
            <a:r>
              <a:rPr lang="cs-CZ" dirty="0">
                <a:sym typeface="Wingdings" panose="05000000000000000000" pitchFamily="2" charset="2"/>
              </a:rPr>
              <a:t>Všimněte si filtru </a:t>
            </a:r>
            <a:r>
              <a:rPr lang="cs-CZ" b="1" dirty="0" err="1">
                <a:sym typeface="Wingdings" panose="05000000000000000000" pitchFamily="2" charset="2"/>
              </a:rPr>
              <a:t>nocheck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3CD96F9-206E-09BC-B5AD-F405CB54CDEE}"/>
              </a:ext>
            </a:extLst>
          </p:cNvPr>
          <p:cNvSpPr/>
          <p:nvPr/>
        </p:nvSpPr>
        <p:spPr>
          <a:xfrm>
            <a:off x="3289997" y="1027906"/>
            <a:ext cx="2022231" cy="298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86671BB-8B8C-B5CB-BB92-57C2195CFC9C}"/>
              </a:ext>
            </a:extLst>
          </p:cNvPr>
          <p:cNvSpPr/>
          <p:nvPr/>
        </p:nvSpPr>
        <p:spPr>
          <a:xfrm>
            <a:off x="3349374" y="2700198"/>
            <a:ext cx="3407686" cy="5773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83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1B4C0-BBB8-2350-7426-69E9E188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59270A-003F-7445-C968-D62FA001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08DBDFA-E15A-0992-7B05-000FA106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77BC831-98C4-9CCA-CAC7-B853DCDBD3C9}"/>
              </a:ext>
            </a:extLst>
          </p:cNvPr>
          <p:cNvSpPr txBox="1"/>
          <p:nvPr/>
        </p:nvSpPr>
        <p:spPr>
          <a:xfrm>
            <a:off x="7742712" y="4001294"/>
            <a:ext cx="403018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První část vykreslení máme připravenou. Ještě do databáze vložíme do tabulky </a:t>
            </a:r>
            <a:r>
              <a:rPr lang="cs-CZ" dirty="0" err="1">
                <a:sym typeface="Wingdings" panose="05000000000000000000" pitchFamily="2" charset="2"/>
              </a:rPr>
              <a:t>permission</a:t>
            </a:r>
            <a:r>
              <a:rPr lang="cs-CZ" dirty="0">
                <a:sym typeface="Wingdings" panose="05000000000000000000" pitchFamily="2" charset="2"/>
              </a:rPr>
              <a:t> oprávnění pro zobrazení příslušných částí aplikace pro přihlášené uživatele.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7F8FA75-828A-E775-C0D2-11E6FB41E2E7}"/>
              </a:ext>
            </a:extLst>
          </p:cNvPr>
          <p:cNvSpPr/>
          <p:nvPr/>
        </p:nvSpPr>
        <p:spPr>
          <a:xfrm>
            <a:off x="5629435" y="3201841"/>
            <a:ext cx="3383936" cy="6645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217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5F156-6FAE-EEEC-4B23-57AA99FA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F02F94-7FA7-A104-C367-1CAC4DA0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53D1550-EABE-389E-B1E3-7FBE0416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57364F5-7E55-88FF-0B4D-A01022DCA378}"/>
              </a:ext>
            </a:extLst>
          </p:cNvPr>
          <p:cNvSpPr txBox="1"/>
          <p:nvPr/>
        </p:nvSpPr>
        <p:spPr>
          <a:xfrm>
            <a:off x="4079619" y="2828835"/>
            <a:ext cx="3762549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A můžeme zkontrolovat vykreslení QR kódu, který již půjde načíst příslušnou aplikací.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Zatím ale kód nijak neukládáme. Na to bude potřeba nejdřív ověřit, že jej uživatel načetl do aplikace správně – a k tomu bude potřeba formulář…</a:t>
            </a:r>
          </a:p>
        </p:txBody>
      </p:sp>
    </p:spTree>
    <p:extLst>
      <p:ext uri="{BB962C8B-B14F-4D97-AF65-F5344CB8AC3E}">
        <p14:creationId xmlns:p14="http://schemas.microsoft.com/office/powerpoint/2010/main" val="42877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6B091B-E0C7-FEA9-3B36-C1EACFD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41C88B-47EE-1A1E-DD31-47181968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7A79F58-DAE6-E7E6-9E14-C7840855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D1FD392-5CBE-DDA3-95E2-316015F58EA1}"/>
              </a:ext>
            </a:extLst>
          </p:cNvPr>
          <p:cNvSpPr/>
          <p:nvPr/>
        </p:nvSpPr>
        <p:spPr>
          <a:xfrm>
            <a:off x="3158836" y="681036"/>
            <a:ext cx="6388925" cy="45855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8720B12-2D50-BE93-46E5-F36F2B7A21CA}"/>
              </a:ext>
            </a:extLst>
          </p:cNvPr>
          <p:cNvSpPr txBox="1"/>
          <p:nvPr/>
        </p:nvSpPr>
        <p:spPr>
          <a:xfrm>
            <a:off x="6696221" y="4108857"/>
            <a:ext cx="5343965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Vytvoříme jednoduchý formulář, ve kterém bude jedno vstupní textové pole a odesílací tlačítko.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Formulář vytvoříme tak, aby šel použít jak pro nastavení nového kódu, tak pro ověření kódu při přihlašování.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Formulář vyrobíme jako běžnou komponentu, s </a:t>
            </a:r>
            <a:r>
              <a:rPr lang="cs-CZ" dirty="0" err="1">
                <a:sym typeface="Wingdings" panose="05000000000000000000" pitchFamily="2" charset="2"/>
              </a:rPr>
              <a:t>factory</a:t>
            </a:r>
            <a:r>
              <a:rPr lang="cs-CZ" dirty="0">
                <a:sym typeface="Wingdings" panose="05000000000000000000" pitchFamily="2" charset="2"/>
              </a:rPr>
              <a:t> třídou a zaregistrováním v </a:t>
            </a:r>
            <a:r>
              <a:rPr lang="cs-CZ" dirty="0" err="1">
                <a:sym typeface="Wingdings" panose="05000000000000000000" pitchFamily="2" charset="2"/>
              </a:rPr>
              <a:t>configu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52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7C15E-A38B-623C-1CBB-40E87CA4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D679D1-AD27-D899-7ABB-64EA5FF6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B796EBC-4D46-FC50-D7D4-EE310562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7CB30843-03B3-1BE8-524C-94E564521767}"/>
              </a:ext>
            </a:extLst>
          </p:cNvPr>
          <p:cNvSpPr txBox="1"/>
          <p:nvPr/>
        </p:nvSpPr>
        <p:spPr>
          <a:xfrm>
            <a:off x="8108825" y="3380404"/>
            <a:ext cx="376254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Pokud chce uživatel nastavit nový kód, budeme mít ve formuláři </a:t>
            </a:r>
            <a:r>
              <a:rPr lang="cs-CZ" dirty="0" err="1">
                <a:sym typeface="Wingdings" panose="05000000000000000000" pitchFamily="2" charset="2"/>
              </a:rPr>
              <a:t>hidden</a:t>
            </a:r>
            <a:r>
              <a:rPr lang="cs-CZ" dirty="0">
                <a:sym typeface="Wingdings" panose="05000000000000000000" pitchFamily="2" charset="2"/>
              </a:rPr>
              <a:t> pole, ve kterém budeme mít dočasný kód.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K textovému inputu pak doplníme funkci pro ověření platnosti daného kódu.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A6562CA-3F4E-ECCD-F906-B8E37E950A7B}"/>
              </a:ext>
            </a:extLst>
          </p:cNvPr>
          <p:cNvSpPr/>
          <p:nvPr/>
        </p:nvSpPr>
        <p:spPr>
          <a:xfrm>
            <a:off x="3525128" y="1527029"/>
            <a:ext cx="4485223" cy="30871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38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04EA9C-84A2-8990-64FA-4924B371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32AAC2-4636-4D0A-9DA8-B0F412F8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32DA76E-6E59-8554-C594-9198961B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A95E97CE-1AB2-9015-9A6A-3EB0307CF212}"/>
              </a:ext>
            </a:extLst>
          </p:cNvPr>
          <p:cNvSpPr txBox="1"/>
          <p:nvPr/>
        </p:nvSpPr>
        <p:spPr>
          <a:xfrm>
            <a:off x="8010351" y="3756074"/>
            <a:ext cx="3762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Pokud kontrola prošla (tj. uživatel má správně nastavený kód v aplikaci), uložíme </a:t>
            </a:r>
            <a:r>
              <a:rPr lang="cs-CZ" dirty="0" err="1">
                <a:sym typeface="Wingdings" panose="05000000000000000000" pitchFamily="2" charset="2"/>
              </a:rPr>
              <a:t>secret</a:t>
            </a:r>
            <a:r>
              <a:rPr lang="cs-CZ" dirty="0">
                <a:sym typeface="Wingdings" panose="05000000000000000000" pitchFamily="2" charset="2"/>
              </a:rPr>
              <a:t> kód k danému uživateli.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8800632-80D2-29A7-C384-93F5F2C583FD}"/>
              </a:ext>
            </a:extLst>
          </p:cNvPr>
          <p:cNvSpPr/>
          <p:nvPr/>
        </p:nvSpPr>
        <p:spPr>
          <a:xfrm>
            <a:off x="3553264" y="3632358"/>
            <a:ext cx="4198035" cy="15304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62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6873E4-BE5B-2B9A-265F-44820F00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930C33-0DCB-59B5-3070-E1A0EE36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0C86026-F940-850F-2274-F620555A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6B7D87E-9903-1B1F-4D96-A8D71BB87AB2}"/>
              </a:ext>
            </a:extLst>
          </p:cNvPr>
          <p:cNvSpPr txBox="1"/>
          <p:nvPr/>
        </p:nvSpPr>
        <p:spPr>
          <a:xfrm>
            <a:off x="8010351" y="4151932"/>
            <a:ext cx="376254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>
                <a:sym typeface="Wingdings" panose="05000000000000000000" pitchFamily="2" charset="2"/>
              </a:rPr>
              <a:t>Factory</a:t>
            </a:r>
            <a:r>
              <a:rPr lang="cs-CZ" dirty="0">
                <a:sym typeface="Wingdings" panose="05000000000000000000" pitchFamily="2" charset="2"/>
              </a:rPr>
              <a:t> třídu si necháme stejně jako u ostatních formulářů předat do </a:t>
            </a:r>
            <a:r>
              <a:rPr lang="cs-CZ" dirty="0" err="1">
                <a:sym typeface="Wingdings" panose="05000000000000000000" pitchFamily="2" charset="2"/>
              </a:rPr>
              <a:t>UserPresenteru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A14F4B0-25E7-8B53-EABF-A14741A676DE}"/>
              </a:ext>
            </a:extLst>
          </p:cNvPr>
          <p:cNvSpPr/>
          <p:nvPr/>
        </p:nvSpPr>
        <p:spPr>
          <a:xfrm>
            <a:off x="3412586" y="3307837"/>
            <a:ext cx="6913100" cy="6950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99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918AC-E192-8239-6AA6-BB965997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1F40B0-81E0-A0A0-FBCF-F0CA8F07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ECB5FE9-3E99-3A83-A370-0677537E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61A7D8D-B6FC-CDC1-6258-5CB5A3DAECC3}"/>
              </a:ext>
            </a:extLst>
          </p:cNvPr>
          <p:cNvSpPr txBox="1"/>
          <p:nvPr/>
        </p:nvSpPr>
        <p:spPr>
          <a:xfrm>
            <a:off x="8010351" y="4833545"/>
            <a:ext cx="3762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 </a:t>
            </a:r>
            <a:r>
              <a:rPr lang="cs-CZ" dirty="0" err="1">
                <a:sym typeface="Wingdings" panose="05000000000000000000" pitchFamily="2" charset="2"/>
              </a:rPr>
              <a:t>presenteru</a:t>
            </a:r>
            <a:r>
              <a:rPr lang="cs-CZ" dirty="0">
                <a:sym typeface="Wingdings" panose="05000000000000000000" pitchFamily="2" charset="2"/>
              </a:rPr>
              <a:t> dále vytvoříme instanci formuláře v podobě komponenty, kterou zde máme pojmenovanou </a:t>
            </a:r>
            <a:r>
              <a:rPr lang="cs-CZ" dirty="0" err="1">
                <a:sym typeface="Wingdings" panose="05000000000000000000" pitchFamily="2" charset="2"/>
              </a:rPr>
              <a:t>newUserSecretCodeForm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98CF252-DEE4-734F-1D04-FE083089D6EC}"/>
              </a:ext>
            </a:extLst>
          </p:cNvPr>
          <p:cNvSpPr/>
          <p:nvPr/>
        </p:nvSpPr>
        <p:spPr>
          <a:xfrm>
            <a:off x="3412586" y="2064775"/>
            <a:ext cx="5323451" cy="26338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152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CCA9B-529F-70BF-6EA2-8F81E7BB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1FC054-0D92-CE8A-E176-D7D2054C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625DF63E-7CAF-D33D-E3D4-C580FC2A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D6B00587-0564-C669-2479-43430B341C23}"/>
              </a:ext>
            </a:extLst>
          </p:cNvPr>
          <p:cNvSpPr txBox="1"/>
          <p:nvPr/>
        </p:nvSpPr>
        <p:spPr>
          <a:xfrm>
            <a:off x="8136961" y="2039815"/>
            <a:ext cx="376254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Do formuláře potřebujeme nastavit nový </a:t>
            </a:r>
            <a:r>
              <a:rPr lang="cs-CZ" dirty="0" err="1">
                <a:sym typeface="Wingdings" panose="05000000000000000000" pitchFamily="2" charset="2"/>
              </a:rPr>
              <a:t>secret</a:t>
            </a:r>
            <a:r>
              <a:rPr lang="cs-CZ" dirty="0">
                <a:sym typeface="Wingdings" panose="05000000000000000000" pitchFamily="2" charset="2"/>
              </a:rPr>
              <a:t> kód. Jenže kdybychom to dělali při každém vykreslení stránky, tak by se při chybném opětovném vykreslení formuláře (při chybném opsání čísla z aplikace) neshodoval QR kód s hodnotou ve formuláři.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Nejprve se tedy na dané komponentě zeptáme, jestli už nebyl formulář odeslán. Pokud ano, využijeme pro QR kód hodnotu z formuláře. Pokud ne, vygenerujeme nový </a:t>
            </a:r>
            <a:r>
              <a:rPr lang="cs-CZ" dirty="0" err="1">
                <a:sym typeface="Wingdings" panose="05000000000000000000" pitchFamily="2" charset="2"/>
              </a:rPr>
              <a:t>secret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code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7283043-44B8-424B-3570-D4141031BB53}"/>
              </a:ext>
            </a:extLst>
          </p:cNvPr>
          <p:cNvSpPr/>
          <p:nvPr/>
        </p:nvSpPr>
        <p:spPr>
          <a:xfrm>
            <a:off x="3637669" y="2500874"/>
            <a:ext cx="4206802" cy="16209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0ECF66-374D-E072-6692-4A9D0D01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8104CC-9D59-A515-3E2E-0C94E4B0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E5ACE62-5AF0-5DBC-B02A-92414E3D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B075DA2-2C16-E291-6858-6579E3C081A2}"/>
              </a:ext>
            </a:extLst>
          </p:cNvPr>
          <p:cNvSpPr txBox="1"/>
          <p:nvPr/>
        </p:nvSpPr>
        <p:spPr>
          <a:xfrm>
            <a:off x="8010351" y="180180"/>
            <a:ext cx="376254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Postup popsaný v této prezentaci začíná z aplikace ve verzi notes5. Začneme tím, že si aplikaci zprovozníme na serveru.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Následně bude dalším krokem to, že do tabulky user doplníme sloupec, do kterého budeme ukládat bezpečnostní kód pro daného uživatele.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12914E5-2F9B-B4B0-544C-324FEC91128F}"/>
              </a:ext>
            </a:extLst>
          </p:cNvPr>
          <p:cNvSpPr/>
          <p:nvPr/>
        </p:nvSpPr>
        <p:spPr>
          <a:xfrm>
            <a:off x="2752967" y="3615614"/>
            <a:ext cx="8771376" cy="4188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84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1486B-2E5B-F847-5CC2-381C7166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6C5F47-B513-7F5C-39DE-9BA78984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1C37C8E-8D14-0A2C-F94E-06FFB836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C73CA01-30F8-316E-4792-958951EEC031}"/>
              </a:ext>
            </a:extLst>
          </p:cNvPr>
          <p:cNvSpPr txBox="1"/>
          <p:nvPr/>
        </p:nvSpPr>
        <p:spPr>
          <a:xfrm>
            <a:off x="5598942" y="3349169"/>
            <a:ext cx="43873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Nakonec formulář jen vykreslíme v šabloně.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A062D90-EFBF-10A7-A446-11A8A0E40CF4}"/>
              </a:ext>
            </a:extLst>
          </p:cNvPr>
          <p:cNvSpPr/>
          <p:nvPr/>
        </p:nvSpPr>
        <p:spPr>
          <a:xfrm>
            <a:off x="3412586" y="3377647"/>
            <a:ext cx="2022231" cy="298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84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C2713-E185-3C42-2CC9-A922C37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Máme implementované vygenerování kódu a jeho přiřazení k uživateli. Pojďme doplnit jeho kontrolu při přihlášení…</a:t>
            </a:r>
          </a:p>
        </p:txBody>
      </p:sp>
    </p:spTree>
    <p:extLst>
      <p:ext uri="{BB962C8B-B14F-4D97-AF65-F5344CB8AC3E}">
        <p14:creationId xmlns:p14="http://schemas.microsoft.com/office/powerpoint/2010/main" val="103574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AB276F-7440-E510-68F4-B943F395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3DE54-A1CF-5554-F489-902E8592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9AFD80-1DEE-354D-B7C5-D8FA000A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0D2D08F-CABE-DDCE-0C17-64FB4F0275BB}"/>
              </a:ext>
            </a:extLst>
          </p:cNvPr>
          <p:cNvSpPr txBox="1"/>
          <p:nvPr/>
        </p:nvSpPr>
        <p:spPr>
          <a:xfrm>
            <a:off x="7591251" y="2278966"/>
            <a:ext cx="376254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Abychom si u uživatelů s nastavenou 2FA po přihlášení vždy vyžádali dočasný kód z aplikace, bude potřeba, abychom si tuto informaci k přihlášenému uživateli uložili tak, abychom ji našli při ověřování oprávnění.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Jednou z vhodných variant je vytvoření nové role, kterou přiřadíme uživatelů, kteří už nejsou anonymní, ale ještě nejsou zcela přihlášení (protože musí zadat kód). 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6B6B56E-D0A2-7026-3C59-6BFE619A50FE}"/>
              </a:ext>
            </a:extLst>
          </p:cNvPr>
          <p:cNvSpPr/>
          <p:nvPr/>
        </p:nvSpPr>
        <p:spPr>
          <a:xfrm>
            <a:off x="4600751" y="4217132"/>
            <a:ext cx="815312" cy="2563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37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CFE4D-B5B3-086D-3ED9-BC507FCB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6C800F-531E-3AD7-A296-03FCC684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0E50375-891B-AD8E-ACC5-8D06FD1D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CFADFA0-7697-E2A3-F2A3-DE5A761F7527}"/>
              </a:ext>
            </a:extLst>
          </p:cNvPr>
          <p:cNvSpPr txBox="1"/>
          <p:nvPr/>
        </p:nvSpPr>
        <p:spPr>
          <a:xfrm>
            <a:off x="9023225" y="4485896"/>
            <a:ext cx="376254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Pro novou roli require2fa povolíme jen oprávnění pro zobrazení chybových stránek, stránku pro zadání bezpečnostního kódu a pro případné odhlášení.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30DD1E6-F6D4-FA0F-9D3C-8B375AF4E3BD}"/>
              </a:ext>
            </a:extLst>
          </p:cNvPr>
          <p:cNvSpPr/>
          <p:nvPr/>
        </p:nvSpPr>
        <p:spPr>
          <a:xfrm>
            <a:off x="5297658" y="4639162"/>
            <a:ext cx="3452447" cy="1212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083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6180BD-7FA5-A7C7-4593-CE8F7397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10D456-7325-CA2A-EAF1-B799CC00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398E01-02AA-8846-4BA7-5069A24A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29BE43BF-9E41-6B1B-A226-83749059D6D7}"/>
              </a:ext>
            </a:extLst>
          </p:cNvPr>
          <p:cNvSpPr txBox="1"/>
          <p:nvPr/>
        </p:nvSpPr>
        <p:spPr>
          <a:xfrm>
            <a:off x="8010351" y="3756074"/>
            <a:ext cx="376254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Následně v </a:t>
            </a:r>
            <a:r>
              <a:rPr lang="cs-CZ" dirty="0" err="1">
                <a:sym typeface="Wingdings" panose="05000000000000000000" pitchFamily="2" charset="2"/>
              </a:rPr>
              <a:t>Authenticator.php</a:t>
            </a:r>
            <a:r>
              <a:rPr lang="cs-CZ" dirty="0">
                <a:sym typeface="Wingdings" panose="05000000000000000000" pitchFamily="2" charset="2"/>
              </a:rPr>
              <a:t> upravíme ověření přihlášení mailem a heslem tak, aby v případě uživatele s nastaveným </a:t>
            </a:r>
            <a:r>
              <a:rPr lang="cs-CZ" dirty="0" err="1">
                <a:sym typeface="Wingdings" panose="05000000000000000000" pitchFamily="2" charset="2"/>
              </a:rPr>
              <a:t>secret_code</a:t>
            </a:r>
            <a:r>
              <a:rPr lang="cs-CZ" dirty="0">
                <a:sym typeface="Wingdings" panose="05000000000000000000" pitchFamily="2" charset="2"/>
              </a:rPr>
              <a:t> nebyly nastaveny normální role, ale právě nově vytvořená pomocná role require2fa.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E840A05-92FF-DA69-2687-045A11BE065E}"/>
              </a:ext>
            </a:extLst>
          </p:cNvPr>
          <p:cNvSpPr/>
          <p:nvPr/>
        </p:nvSpPr>
        <p:spPr>
          <a:xfrm>
            <a:off x="3539196" y="4001294"/>
            <a:ext cx="4052055" cy="1682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84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23987-B16A-C8E8-5FEC-FF1B4815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4D393B-3472-0AA1-0642-181CCF37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36E7478-15A5-D010-6E00-3D7DAD1C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59FBB63-64E5-3AB2-F4C0-7B797094DD62}"/>
              </a:ext>
            </a:extLst>
          </p:cNvPr>
          <p:cNvSpPr txBox="1"/>
          <p:nvPr/>
        </p:nvSpPr>
        <p:spPr>
          <a:xfrm>
            <a:off x="8010351" y="3756074"/>
            <a:ext cx="376254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Druhou částí úpravy pak bude to, že uživatele, kteří nemají právo zobrazit cílovou stránku, ale mají roli require2fa, pošleme na stránku pro zadání bezpečnostního kódu.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5090BD5-5225-D796-EE7A-3B093B3A1E32}"/>
              </a:ext>
            </a:extLst>
          </p:cNvPr>
          <p:cNvSpPr/>
          <p:nvPr/>
        </p:nvSpPr>
        <p:spPr>
          <a:xfrm>
            <a:off x="3553263" y="3130404"/>
            <a:ext cx="3618888" cy="14773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773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F0BEBD-502C-F300-7132-43E94CA9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7E7D25-95CA-0694-AB5D-2EB2FE59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2DB0234-7F39-C23B-76CA-5726A934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17896DB-1B81-1E55-D181-DDC58369B26D}"/>
              </a:ext>
            </a:extLst>
          </p:cNvPr>
          <p:cNvSpPr txBox="1"/>
          <p:nvPr/>
        </p:nvSpPr>
        <p:spPr>
          <a:xfrm>
            <a:off x="7152222" y="1324768"/>
            <a:ext cx="3762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Vytvoříme si příslušnou šablonu User/login2fa.latte, ve které bude jen příslušný formulář pro zadání kódu a odkaz pro případné odhlášení.</a:t>
            </a:r>
          </a:p>
        </p:txBody>
      </p:sp>
    </p:spTree>
    <p:extLst>
      <p:ext uri="{BB962C8B-B14F-4D97-AF65-F5344CB8AC3E}">
        <p14:creationId xmlns:p14="http://schemas.microsoft.com/office/powerpoint/2010/main" val="245427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605BE-5B40-27EA-1488-B50A72B5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F366C1-5C66-2C59-EC58-FBCE6505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64630BC-57F9-ED83-7378-47054C12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5D6DF871-3CEA-6CF8-F659-D5DB9676A2F6}"/>
              </a:ext>
            </a:extLst>
          </p:cNvPr>
          <p:cNvSpPr/>
          <p:nvPr/>
        </p:nvSpPr>
        <p:spPr>
          <a:xfrm>
            <a:off x="3412587" y="2965108"/>
            <a:ext cx="5703278" cy="25916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0EBE367-D3EF-004B-D568-70410A6F1CC9}"/>
              </a:ext>
            </a:extLst>
          </p:cNvPr>
          <p:cNvSpPr txBox="1"/>
          <p:nvPr/>
        </p:nvSpPr>
        <p:spPr>
          <a:xfrm>
            <a:off x="8010351" y="3756074"/>
            <a:ext cx="376254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Opět využijeme naši komponentu ověřovacího formuláře, tentokrát ji vytváříme pod názvem </a:t>
            </a:r>
            <a:r>
              <a:rPr lang="cs-CZ" dirty="0" err="1">
                <a:sym typeface="Wingdings" panose="05000000000000000000" pitchFamily="2" charset="2"/>
              </a:rPr>
              <a:t>validateUserSecretCodeForm</a:t>
            </a:r>
            <a:r>
              <a:rPr lang="cs-CZ" dirty="0">
                <a:sym typeface="Wingdings" panose="05000000000000000000" pitchFamily="2" charset="2"/>
              </a:rPr>
              <a:t> a při jeho inicializaci nastavujeme, že půjde o formulář pro ověřování (u metody </a:t>
            </a:r>
            <a:r>
              <a:rPr lang="cs-CZ" dirty="0" err="1">
                <a:sym typeface="Wingdings" panose="05000000000000000000" pitchFamily="2" charset="2"/>
              </a:rPr>
              <a:t>createSubcomponents</a:t>
            </a:r>
            <a:r>
              <a:rPr lang="cs-CZ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3214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FFAE2-8E26-A3C6-9EFA-5AC93B9C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1F31FD-057F-800C-09C8-DF0B5353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06A812-3E9E-F0D1-27BC-EEE8987F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D06CD12-E383-53ED-B481-B3F7C57A3FBD}"/>
              </a:ext>
            </a:extLst>
          </p:cNvPr>
          <p:cNvSpPr txBox="1"/>
          <p:nvPr/>
        </p:nvSpPr>
        <p:spPr>
          <a:xfrm>
            <a:off x="5787655" y="2505670"/>
            <a:ext cx="376254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A máme tu stav, kdy je uživatel po svém přihlášení poslán na stránku pro ověření bezpečnostního kódu.</a:t>
            </a:r>
          </a:p>
        </p:txBody>
      </p:sp>
    </p:spTree>
    <p:extLst>
      <p:ext uri="{BB962C8B-B14F-4D97-AF65-F5344CB8AC3E}">
        <p14:creationId xmlns:p14="http://schemas.microsoft.com/office/powerpoint/2010/main" val="395180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38E048-90D5-B8BE-DBCC-EF43BD1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AD5EA9-E805-F87C-D166-B3540B5D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DBAE6B4-0130-5EB0-6B1C-F1B032EC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40614DAF-1D05-4FCA-D679-A42C2974A140}"/>
              </a:ext>
            </a:extLst>
          </p:cNvPr>
          <p:cNvSpPr/>
          <p:nvPr/>
        </p:nvSpPr>
        <p:spPr>
          <a:xfrm>
            <a:off x="3567905" y="2880701"/>
            <a:ext cx="5125929" cy="24509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AA4ACB3-2C1E-F8CB-1F56-89E671915699}"/>
              </a:ext>
            </a:extLst>
          </p:cNvPr>
          <p:cNvSpPr txBox="1"/>
          <p:nvPr/>
        </p:nvSpPr>
        <p:spPr>
          <a:xfrm>
            <a:off x="8038487" y="1397675"/>
            <a:ext cx="376254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Ještě samozřejmě musíme doplnit správné chování formuláře </a:t>
            </a:r>
            <a:r>
              <a:rPr lang="cs-CZ" dirty="0" err="1">
                <a:sym typeface="Wingdings" panose="05000000000000000000" pitchFamily="2" charset="2"/>
              </a:rPr>
              <a:t>UserSecretCodeForm</a:t>
            </a:r>
            <a:r>
              <a:rPr lang="cs-CZ" dirty="0">
                <a:sym typeface="Wingdings" panose="05000000000000000000" pitchFamily="2" charset="2"/>
              </a:rPr>
              <a:t>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Bezpečnostní kód v tomto případě načítáme z databáze (ze záznamu aktuálně „přihlášeného“ uživatele).</a:t>
            </a:r>
          </a:p>
        </p:txBody>
      </p:sp>
    </p:spTree>
    <p:extLst>
      <p:ext uri="{BB962C8B-B14F-4D97-AF65-F5344CB8AC3E}">
        <p14:creationId xmlns:p14="http://schemas.microsoft.com/office/powerpoint/2010/main" val="55319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1923A9-51E2-FEDA-B699-463923B3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BD3233-039B-27D9-D490-16659DB8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309F2C-5352-0BEE-1F94-B64C5DEE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3E5044C1-0D51-362B-5628-057460AC61ED}"/>
              </a:ext>
            </a:extLst>
          </p:cNvPr>
          <p:cNvSpPr txBox="1"/>
          <p:nvPr/>
        </p:nvSpPr>
        <p:spPr>
          <a:xfrm>
            <a:off x="8010351" y="3756074"/>
            <a:ext cx="37625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>
                <a:sym typeface="Wingdings" panose="05000000000000000000" pitchFamily="2" charset="2"/>
              </a:rPr>
              <a:t>Stejnoujmennou</a:t>
            </a:r>
            <a:r>
              <a:rPr lang="cs-CZ" dirty="0">
                <a:sym typeface="Wingdings" panose="05000000000000000000" pitchFamily="2" charset="2"/>
              </a:rPr>
              <a:t> vlastnost doplníme do entity User.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Všimněte si výchozí hodnoty </a:t>
            </a:r>
            <a:r>
              <a:rPr lang="cs-CZ" dirty="0" err="1">
                <a:sym typeface="Wingdings" panose="05000000000000000000" pitchFamily="2" charset="2"/>
              </a:rPr>
              <a:t>null</a:t>
            </a:r>
            <a:r>
              <a:rPr lang="cs-CZ" dirty="0">
                <a:sym typeface="Wingdings" panose="05000000000000000000" pitchFamily="2" charset="2"/>
              </a:rPr>
              <a:t> – ne každý uživatel musí mít toto přihlašování nastavené.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71BCA9-28A1-14A1-EACB-84526950D83B}"/>
              </a:ext>
            </a:extLst>
          </p:cNvPr>
          <p:cNvSpPr/>
          <p:nvPr/>
        </p:nvSpPr>
        <p:spPr>
          <a:xfrm>
            <a:off x="3342249" y="3564571"/>
            <a:ext cx="2753751" cy="3040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32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8281DD-41AC-FB46-8472-1CBDA32D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BDD21F-F147-957A-32EA-BEAF82FC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9B25BEA-BDB7-683D-8E6E-B39208B6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940CD135-5B2C-0D22-96D9-34BB9340D4E5}"/>
              </a:ext>
            </a:extLst>
          </p:cNvPr>
          <p:cNvSpPr txBox="1"/>
          <p:nvPr/>
        </p:nvSpPr>
        <p:spPr>
          <a:xfrm>
            <a:off x="8443517" y="4456283"/>
            <a:ext cx="376254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Pokud uživatel zadal správně ověřovací kód, </a:t>
            </a:r>
            <a:r>
              <a:rPr lang="cs-CZ" dirty="0" err="1">
                <a:sym typeface="Wingdings" panose="05000000000000000000" pitchFamily="2" charset="2"/>
              </a:rPr>
              <a:t>přenačteme</a:t>
            </a:r>
            <a:r>
              <a:rPr lang="cs-CZ" dirty="0">
                <a:sym typeface="Wingdings" panose="05000000000000000000" pitchFamily="2" charset="2"/>
              </a:rPr>
              <a:t> znovu identitu aktuálního uživatele – tentokrát s normálně přiřazenými rolemi.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236FFF5-2341-BB3B-940E-EB8EFDC6211A}"/>
              </a:ext>
            </a:extLst>
          </p:cNvPr>
          <p:cNvSpPr/>
          <p:nvPr/>
        </p:nvSpPr>
        <p:spPr>
          <a:xfrm>
            <a:off x="3750211" y="4456283"/>
            <a:ext cx="4679240" cy="9035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90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DB9523-12B9-1990-904E-09298A6A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393840-AD5F-E5CD-F7A8-C020E23D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D29649D-4F20-38A9-FA59-B815A53C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73A6301-03D7-268C-7563-E05444F3A6FB}"/>
              </a:ext>
            </a:extLst>
          </p:cNvPr>
          <p:cNvSpPr txBox="1"/>
          <p:nvPr/>
        </p:nvSpPr>
        <p:spPr>
          <a:xfrm>
            <a:off x="8010351" y="1997612"/>
            <a:ext cx="376254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Aby se aplikace chovala vždy správně, je vhodné, aby se uživateli nezobrazila chyba, pokud se v historii prohlížeče vrátí na položku se stránkou pro ověření 2FA kódu.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Doplníme tedy pro přihlášené uživatele možnost tuto stránku také zobrazit…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AB9A5C5-0A7B-0F28-F3EA-AA9866739BF9}"/>
              </a:ext>
            </a:extLst>
          </p:cNvPr>
          <p:cNvSpPr/>
          <p:nvPr/>
        </p:nvSpPr>
        <p:spPr>
          <a:xfrm>
            <a:off x="5367996" y="4793908"/>
            <a:ext cx="3424312" cy="3267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89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0C33B-D24F-1FAD-63DE-817526E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8D19ED-5163-84A1-CC1D-345C55C6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DF85AC3-1EF1-CF90-F53B-A73ADDA2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2EB4A56D-C14F-1B84-018F-4B441F4D3CDB}"/>
              </a:ext>
            </a:extLst>
          </p:cNvPr>
          <p:cNvSpPr txBox="1"/>
          <p:nvPr/>
        </p:nvSpPr>
        <p:spPr>
          <a:xfrm>
            <a:off x="6702055" y="4585264"/>
            <a:ext cx="3762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…a do </a:t>
            </a:r>
            <a:r>
              <a:rPr lang="cs-CZ" dirty="0" err="1">
                <a:sym typeface="Wingdings" panose="05000000000000000000" pitchFamily="2" charset="2"/>
              </a:rPr>
              <a:t>presenteru</a:t>
            </a:r>
            <a:r>
              <a:rPr lang="cs-CZ" dirty="0">
                <a:sym typeface="Wingdings" panose="05000000000000000000" pitchFamily="2" charset="2"/>
              </a:rPr>
              <a:t> doplníme ošetření stavu, kdy se danou stránku snaží načíst uživatel, u kterého ověření nepotřebujeme.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9449D229-70AE-FA30-AAF7-5508EEC1F957}"/>
              </a:ext>
            </a:extLst>
          </p:cNvPr>
          <p:cNvSpPr/>
          <p:nvPr/>
        </p:nvSpPr>
        <p:spPr>
          <a:xfrm>
            <a:off x="3384451" y="4667298"/>
            <a:ext cx="3016349" cy="10362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725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031EFB-FDAA-D837-8984-D44A6DA1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to je vše…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F7A699-5BEF-46F9-DFBF-EF41D1BD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Pokud byste chtěli 2FA přihlašování uživateli ještě trochu zpříjemnit, můžete si uložit např. </a:t>
            </a:r>
            <a:r>
              <a:rPr lang="cs-CZ" dirty="0" err="1"/>
              <a:t>cookie</a:t>
            </a:r>
            <a:r>
              <a:rPr lang="cs-CZ" dirty="0"/>
              <a:t> s kódem, podle kterého v aplikaci poznáte, že to na daném zařízení není potřeba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768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CADBF1-B731-463B-219A-062E6EC0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A0CE7-EDCA-8EA1-F322-CF160520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EDF0F34-89FA-DA0E-D334-DC04C108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24559750-886B-5E9B-617B-97FE09080C37}"/>
              </a:ext>
            </a:extLst>
          </p:cNvPr>
          <p:cNvSpPr txBox="1"/>
          <p:nvPr/>
        </p:nvSpPr>
        <p:spPr>
          <a:xfrm>
            <a:off x="8010351" y="3756074"/>
            <a:ext cx="376254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Poté </a:t>
            </a:r>
            <a:r>
              <a:rPr lang="cs-CZ" dirty="0" err="1">
                <a:sym typeface="Wingdings" panose="05000000000000000000" pitchFamily="2" charset="2"/>
              </a:rPr>
              <a:t>donačteme</a:t>
            </a:r>
            <a:r>
              <a:rPr lang="cs-CZ" dirty="0">
                <a:sym typeface="Wingdings" panose="05000000000000000000" pitchFamily="2" charset="2"/>
              </a:rPr>
              <a:t> závislosti, které budeme potřebovat pro google2fa a také pro generování QR kódů.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5263DD5-8ED4-49BE-9342-27FD09E2FA21}"/>
              </a:ext>
            </a:extLst>
          </p:cNvPr>
          <p:cNvSpPr/>
          <p:nvPr/>
        </p:nvSpPr>
        <p:spPr>
          <a:xfrm>
            <a:off x="3736144" y="3237498"/>
            <a:ext cx="2022231" cy="4763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05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3B8A3-25F3-6985-4BE2-4BC4638C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7F237-A780-A921-774C-B4A17284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5194208-99B1-40F1-D968-D34D8E2D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BF1FF35-8CBE-E93C-DB29-D0FA653BBAD8}"/>
              </a:ext>
            </a:extLst>
          </p:cNvPr>
          <p:cNvSpPr txBox="1"/>
          <p:nvPr/>
        </p:nvSpPr>
        <p:spPr>
          <a:xfrm>
            <a:off x="8010351" y="4624395"/>
            <a:ext cx="3762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Poté už se můžeme pustit do úpravy PHP. Pracovně si na </a:t>
            </a:r>
            <a:r>
              <a:rPr lang="cs-CZ" dirty="0" err="1">
                <a:sym typeface="Wingdings" panose="05000000000000000000" pitchFamily="2" charset="2"/>
              </a:rPr>
              <a:t>homepage</a:t>
            </a:r>
            <a:r>
              <a:rPr lang="cs-CZ" dirty="0">
                <a:sym typeface="Wingdings" panose="05000000000000000000" pitchFamily="2" charset="2"/>
              </a:rPr>
              <a:t> doplníme pro přihlášené uživatele odkaz na nastavení 2FA.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7F95B020-0414-9BD5-93F2-96DD967DB3B2}"/>
              </a:ext>
            </a:extLst>
          </p:cNvPr>
          <p:cNvSpPr/>
          <p:nvPr/>
        </p:nvSpPr>
        <p:spPr>
          <a:xfrm>
            <a:off x="3328181" y="4104591"/>
            <a:ext cx="6111241" cy="284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90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4FB4C-F6CF-8E69-2594-5143D9A1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2B7538-167C-63D2-8CE4-A0E29C0E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63B650E-A51A-066F-E963-3FFC641E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9D8092D-2641-61CB-9ADB-CC0EC4387AF3}"/>
              </a:ext>
            </a:extLst>
          </p:cNvPr>
          <p:cNvSpPr/>
          <p:nvPr/>
        </p:nvSpPr>
        <p:spPr>
          <a:xfrm>
            <a:off x="3482925" y="2346129"/>
            <a:ext cx="2256693" cy="5518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7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C18C2-FC5B-6132-31B2-9B3BC43E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D25FFC-8FDB-B3A5-928F-1DFAF562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AD417036-0C43-68DC-DD28-B292A64E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C7B8777-D176-52E5-0B91-F5D3B4B4AA7E}"/>
              </a:ext>
            </a:extLst>
          </p:cNvPr>
          <p:cNvSpPr txBox="1"/>
          <p:nvPr/>
        </p:nvSpPr>
        <p:spPr>
          <a:xfrm>
            <a:off x="6543305" y="4315050"/>
            <a:ext cx="499209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Vytvoříme šablonu User/config2fa.latte, ve které budeme buď zobrazovat možnost nastavení nového </a:t>
            </a:r>
            <a:r>
              <a:rPr lang="cs-CZ" dirty="0" err="1">
                <a:sym typeface="Wingdings" panose="05000000000000000000" pitchFamily="2" charset="2"/>
              </a:rPr>
              <a:t>secretCode</a:t>
            </a:r>
            <a:r>
              <a:rPr lang="cs-CZ" dirty="0">
                <a:sym typeface="Wingdings" panose="05000000000000000000" pitchFamily="2" charset="2"/>
              </a:rPr>
              <a:t>, nebo naopak jeho zrušení.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B01E669-499F-6EAD-3230-65B657DE1402}"/>
              </a:ext>
            </a:extLst>
          </p:cNvPr>
          <p:cNvSpPr/>
          <p:nvPr/>
        </p:nvSpPr>
        <p:spPr>
          <a:xfrm>
            <a:off x="3242495" y="681036"/>
            <a:ext cx="5723375" cy="34990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2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152D5-3296-90ED-F488-400B433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B0BD98-BA9C-E701-5B3D-9E176376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FE6525B-18C5-222F-D96E-6A7CB96C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A2B8742-6FFD-B6A4-B7B8-EF51B5218B7B}"/>
              </a:ext>
            </a:extLst>
          </p:cNvPr>
          <p:cNvSpPr txBox="1"/>
          <p:nvPr/>
        </p:nvSpPr>
        <p:spPr>
          <a:xfrm>
            <a:off x="7669900" y="4610306"/>
            <a:ext cx="3762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A jdeme na </a:t>
            </a:r>
            <a:r>
              <a:rPr lang="cs-CZ" dirty="0" err="1">
                <a:sym typeface="Wingdings" panose="05000000000000000000" pitchFamily="2" charset="2"/>
              </a:rPr>
              <a:t>presenter</a:t>
            </a:r>
            <a:r>
              <a:rPr lang="cs-CZ" dirty="0">
                <a:sym typeface="Wingdings" panose="05000000000000000000" pitchFamily="2" charset="2"/>
              </a:rPr>
              <a:t>. Připravíme </a:t>
            </a:r>
            <a:r>
              <a:rPr lang="cs-CZ" dirty="0" err="1">
                <a:sym typeface="Wingdings" panose="05000000000000000000" pitchFamily="2" charset="2"/>
              </a:rPr>
              <a:t>renderovací</a:t>
            </a:r>
            <a:r>
              <a:rPr lang="cs-CZ" dirty="0">
                <a:sym typeface="Wingdings" panose="05000000000000000000" pitchFamily="2" charset="2"/>
              </a:rPr>
              <a:t> akci, ve které načteme entitu aktuálního uživatele a přiřadíme ji do šablony.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99DA497-B5D4-EFAD-25BD-075D5A250343}"/>
              </a:ext>
            </a:extLst>
          </p:cNvPr>
          <p:cNvSpPr/>
          <p:nvPr/>
        </p:nvSpPr>
        <p:spPr>
          <a:xfrm>
            <a:off x="3413160" y="4610306"/>
            <a:ext cx="4020793" cy="12917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11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1128C-5AC5-5B62-E702-FE513948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42706A-B632-D5EF-D499-48A2481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B2EF68A-CA89-0D38-A85D-63DF33CB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D1B5964A-D6BD-12C7-23FC-6707BE432874}"/>
              </a:ext>
            </a:extLst>
          </p:cNvPr>
          <p:cNvSpPr txBox="1"/>
          <p:nvPr/>
        </p:nvSpPr>
        <p:spPr>
          <a:xfrm>
            <a:off x="7591251" y="1324768"/>
            <a:ext cx="37625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Zároveň můžeme rovnou implementovat akci pro smazání bezpečnostního kódu.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Tip: pro lepší UX by bylo fajn se nejdřív zeptat, jestli to myslí vážně 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97767FE-1762-19AC-612A-C4D3E8CC3F45}"/>
              </a:ext>
            </a:extLst>
          </p:cNvPr>
          <p:cNvSpPr/>
          <p:nvPr/>
        </p:nvSpPr>
        <p:spPr>
          <a:xfrm>
            <a:off x="3444374" y="3189778"/>
            <a:ext cx="5782753" cy="177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88561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946</Words>
  <Application>Microsoft Office PowerPoint</Application>
  <PresentationFormat>Širokoúhlá obrazovka</PresentationFormat>
  <Paragraphs>61</Paragraphs>
  <Slides>33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Implementace 2FA za využití dočasných kódů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to je vše…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Stanislav Vojíř</dc:creator>
  <cp:lastModifiedBy>Stanislav Vojíř</cp:lastModifiedBy>
  <cp:revision>22</cp:revision>
  <dcterms:created xsi:type="dcterms:W3CDTF">2024-01-05T23:22:20Z</dcterms:created>
  <dcterms:modified xsi:type="dcterms:W3CDTF">2024-01-06T03:17:29Z</dcterms:modified>
</cp:coreProperties>
</file>