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2"/>
  </p:notesMasterIdLst>
  <p:handoutMasterIdLst>
    <p:handoutMasterId r:id="rId13"/>
  </p:handoutMasterIdLst>
  <p:sldIdLst>
    <p:sldId id="256" r:id="rId5"/>
    <p:sldId id="264" r:id="rId6"/>
    <p:sldId id="259" r:id="rId7"/>
    <p:sldId id="260" r:id="rId8"/>
    <p:sldId id="265" r:id="rId9"/>
    <p:sldId id="267" r:id="rId10"/>
    <p:sldId id="266" r:id="rId1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5" autoAdjust="0"/>
  </p:normalViewPr>
  <p:slideViewPr>
    <p:cSldViewPr snapToGrid="0">
      <p:cViewPr varScale="1">
        <p:scale>
          <a:sx n="103" d="100"/>
          <a:sy n="103" d="100"/>
        </p:scale>
        <p:origin x="138" y="384"/>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ABF28D3-4C98-4A0C-8E9E-2258B31A87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FB6FEEF3-4418-4A4D-9563-9C6E6CD145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A5B026-FA0D-4688-974F-F5F316B121FB}" type="datetimeFigureOut">
              <a:rPr lang="es-ES" smtClean="0"/>
              <a:t>21/08/2023</a:t>
            </a:fld>
            <a:endParaRPr lang="es-ES"/>
          </a:p>
        </p:txBody>
      </p:sp>
      <p:sp>
        <p:nvSpPr>
          <p:cNvPr id="4" name="Marcador de pie de página 3">
            <a:extLst>
              <a:ext uri="{FF2B5EF4-FFF2-40B4-BE49-F238E27FC236}">
                <a16:creationId xmlns:a16="http://schemas.microsoft.com/office/drawing/2014/main" id="{39EDAFB2-A393-4C93-BB71-812808DDF7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5E4B9CF-4AA2-455E-8BE6-21362BA3D2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54987C-5CC5-4EF7-ABA1-8403BF62D8FA}" type="slidenum">
              <a:rPr lang="es-ES" smtClean="0"/>
              <a:t>‹Nº›</a:t>
            </a:fld>
            <a:endParaRPr lang="es-ES"/>
          </a:p>
        </p:txBody>
      </p:sp>
    </p:spTree>
    <p:extLst>
      <p:ext uri="{BB962C8B-B14F-4D97-AF65-F5344CB8AC3E}">
        <p14:creationId xmlns:p14="http://schemas.microsoft.com/office/powerpoint/2010/main" val="3594075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007F4-4827-440D-BECC-AF402BADACAD}" type="datetimeFigureOut">
              <a:rPr lang="es-ES" noProof="0" smtClean="0"/>
              <a:t>21/08/2023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F142A-67FA-4A5A-AEC3-27124719DA30}" type="slidenum">
              <a:rPr lang="es-ES" noProof="0" smtClean="0"/>
              <a:t>‹Nº›</a:t>
            </a:fld>
            <a:endParaRPr lang="es-ES" noProof="0"/>
          </a:p>
        </p:txBody>
      </p:sp>
    </p:spTree>
    <p:extLst>
      <p:ext uri="{BB962C8B-B14F-4D97-AF65-F5344CB8AC3E}">
        <p14:creationId xmlns:p14="http://schemas.microsoft.com/office/powerpoint/2010/main" val="126425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106F142A-67FA-4A5A-AEC3-27124719DA30}" type="slidenum">
              <a:rPr lang="es-ES" smtClean="0"/>
              <a:t>1</a:t>
            </a:fld>
            <a:endParaRPr lang="es-ES"/>
          </a:p>
        </p:txBody>
      </p:sp>
    </p:spTree>
    <p:extLst>
      <p:ext uri="{BB962C8B-B14F-4D97-AF65-F5344CB8AC3E}">
        <p14:creationId xmlns:p14="http://schemas.microsoft.com/office/powerpoint/2010/main" val="2256195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106F142A-67FA-4A5A-AEC3-27124719DA30}" type="slidenum">
              <a:rPr lang="es-ES" smtClean="0"/>
              <a:t>2</a:t>
            </a:fld>
            <a:endParaRPr lang="es-ES"/>
          </a:p>
        </p:txBody>
      </p:sp>
    </p:spTree>
    <p:extLst>
      <p:ext uri="{BB962C8B-B14F-4D97-AF65-F5344CB8AC3E}">
        <p14:creationId xmlns:p14="http://schemas.microsoft.com/office/powerpoint/2010/main" val="844073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106F142A-67FA-4A5A-AEC3-27124719DA30}" type="slidenum">
              <a:rPr lang="es-ES" smtClean="0"/>
              <a:t>3</a:t>
            </a:fld>
            <a:endParaRPr lang="es-ES"/>
          </a:p>
        </p:txBody>
      </p:sp>
    </p:spTree>
    <p:extLst>
      <p:ext uri="{BB962C8B-B14F-4D97-AF65-F5344CB8AC3E}">
        <p14:creationId xmlns:p14="http://schemas.microsoft.com/office/powerpoint/2010/main" val="190048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106F142A-67FA-4A5A-AEC3-27124719DA30}" type="slidenum">
              <a:rPr lang="es-ES" smtClean="0"/>
              <a:t>4</a:t>
            </a:fld>
            <a:endParaRPr lang="es-ES"/>
          </a:p>
        </p:txBody>
      </p:sp>
    </p:spTree>
    <p:extLst>
      <p:ext uri="{BB962C8B-B14F-4D97-AF65-F5344CB8AC3E}">
        <p14:creationId xmlns:p14="http://schemas.microsoft.com/office/powerpoint/2010/main" val="2049793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1751012" y="1300785"/>
            <a:ext cx="8689976" cy="2509213"/>
          </a:xfrm>
        </p:spPr>
        <p:txBody>
          <a:bodyPr rtlCol="0" anchor="b">
            <a:normAutofit/>
          </a:bodyPr>
          <a:lstStyle>
            <a:lvl1pPr algn="ctr">
              <a:defRPr sz="4800"/>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p:nvPr>
        </p:nvSpPr>
        <p:spPr>
          <a:xfrm>
            <a:off x="1751012" y="3886200"/>
            <a:ext cx="8689976" cy="1371599"/>
          </a:xfrm>
        </p:spPr>
        <p:txBody>
          <a:bodyPr rtlCol="0">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editar el estilo de subtítulo del patrón</a:t>
            </a:r>
            <a:endParaRPr lang="es-ES" noProof="0"/>
          </a:p>
        </p:txBody>
      </p:sp>
      <p:sp>
        <p:nvSpPr>
          <p:cNvPr id="4" name="Marcador de posición de fecha 3"/>
          <p:cNvSpPr>
            <a:spLocks noGrp="1"/>
          </p:cNvSpPr>
          <p:nvPr>
            <p:ph type="dt" sz="half" idx="10"/>
          </p:nvPr>
        </p:nvSpPr>
        <p:spPr/>
        <p:txBody>
          <a:bodyPr rtlCol="0"/>
          <a:lstStyle/>
          <a:p>
            <a:pPr rtl="0"/>
            <a:fld id="{C22FAD48-46CF-4496-82BD-6625B2B4A993}" type="datetime1">
              <a:rPr lang="es-ES" noProof="0" smtClean="0"/>
              <a:t>21/08/2023</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0" name="Imagen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913794" y="4289374"/>
            <a:ext cx="10364432" cy="811610"/>
          </a:xfrm>
        </p:spPr>
        <p:txBody>
          <a:bodyPr rtlCol="0" anchor="b"/>
          <a:lstStyle>
            <a:lvl1pPr>
              <a:defRPr sz="3200"/>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913774" y="5108728"/>
            <a:ext cx="10364452" cy="682472"/>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E7F7164C-6CEA-48E4-84F9-C5412A768014}" type="datetime1">
              <a:rPr lang="es-ES" noProof="0" smtClean="0"/>
              <a:t>21/08/2023</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913774" y="609599"/>
            <a:ext cx="10364452" cy="3427245"/>
          </a:xfrm>
        </p:spPr>
        <p:txBody>
          <a:bodyPr rtlCol="0" anchor="ctr"/>
          <a:lstStyle>
            <a:lvl1pPr algn="ctr">
              <a:defRPr sz="3200"/>
            </a:lvl1pPr>
          </a:lstStyle>
          <a:p>
            <a:pPr rtl="0"/>
            <a:r>
              <a:rPr lang="es-ES" noProof="0" smtClean="0"/>
              <a:t>Haga clic para modificar el estilo de título del patrón</a:t>
            </a:r>
            <a:endParaRPr lang="es-ES" noProof="0"/>
          </a:p>
        </p:txBody>
      </p:sp>
      <p:sp>
        <p:nvSpPr>
          <p:cNvPr id="4" name="Marcador de posición de texto 3"/>
          <p:cNvSpPr>
            <a:spLocks noGrp="1"/>
          </p:cNvSpPr>
          <p:nvPr>
            <p:ph type="body" sz="half" idx="2" hasCustomPrompt="1"/>
          </p:nvPr>
        </p:nvSpPr>
        <p:spPr>
          <a:xfrm>
            <a:off x="913775" y="4204821"/>
            <a:ext cx="10364452" cy="1586380"/>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2AF33619-3F8F-466E-A4AF-5FD2F0EDF2A2}" type="datetime1">
              <a:rPr lang="es-ES" noProof="0" smtClean="0"/>
              <a:t>21/08/2023</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pic>
        <p:nvPicPr>
          <p:cNvPr id="11" name="Imagen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title" hasCustomPrompt="1"/>
          </p:nvPr>
        </p:nvSpPr>
        <p:spPr>
          <a:xfrm>
            <a:off x="1446212" y="609600"/>
            <a:ext cx="9302752" cy="2992904"/>
          </a:xfrm>
        </p:spPr>
        <p:txBody>
          <a:bodyPr rtlCol="0" anchor="ctr"/>
          <a:lstStyle>
            <a:lvl1pPr>
              <a:defRPr sz="3200"/>
            </a:lvl1pPr>
          </a:lstStyle>
          <a:p>
            <a:pPr rtl="0"/>
            <a:r>
              <a:rPr lang="es-ES" noProof="0"/>
              <a:t>Haga clic para modificar el estilo del título del patrón</a:t>
            </a:r>
          </a:p>
        </p:txBody>
      </p:sp>
      <p:sp>
        <p:nvSpPr>
          <p:cNvPr id="12" name="Marcador de posición de texto 3"/>
          <p:cNvSpPr>
            <a:spLocks noGrp="1"/>
          </p:cNvSpPr>
          <p:nvPr>
            <p:ph type="body" sz="half" idx="13" hasCustomPrompt="1"/>
          </p:nvPr>
        </p:nvSpPr>
        <p:spPr>
          <a:xfrm>
            <a:off x="1720644" y="3610032"/>
            <a:ext cx="8752299" cy="59478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4" name="Marcador de posición de texto 3"/>
          <p:cNvSpPr>
            <a:spLocks noGrp="1"/>
          </p:cNvSpPr>
          <p:nvPr>
            <p:ph type="body" sz="half" idx="2" hasCustomPrompt="1"/>
          </p:nvPr>
        </p:nvSpPr>
        <p:spPr>
          <a:xfrm>
            <a:off x="913774" y="4372796"/>
            <a:ext cx="10364452" cy="1421053"/>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18324A38-B0DB-4C2A-A61D-E2B752635A5E}" type="datetime1">
              <a:rPr lang="es-ES" noProof="0" smtClean="0"/>
              <a:t>21/08/2023</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
        <p:nvSpPr>
          <p:cNvPr id="13" name="Cuadro de texto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tx1"/>
                </a:solidFill>
                <a:effectLst/>
              </a:rPr>
              <a:t>“</a:t>
            </a:r>
          </a:p>
        </p:txBody>
      </p:sp>
      <p:sp>
        <p:nvSpPr>
          <p:cNvPr id="14" name="Cuadro de texto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Imagen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913775" y="2138721"/>
            <a:ext cx="10364452" cy="2511835"/>
          </a:xfrm>
        </p:spPr>
        <p:txBody>
          <a:bodyPr rtlCol="0" anchor="b"/>
          <a:lstStyle>
            <a:lvl1pPr algn="ctr">
              <a:defRPr sz="3200"/>
            </a:lvl1pPr>
          </a:lstStyle>
          <a:p>
            <a:pPr rtl="0"/>
            <a:r>
              <a:rPr lang="es-ES" noProof="0" smtClean="0"/>
              <a:t>Haga clic para modificar el estilo de título del patrón</a:t>
            </a:r>
            <a:endParaRPr lang="es-ES" noProof="0"/>
          </a:p>
        </p:txBody>
      </p:sp>
      <p:sp>
        <p:nvSpPr>
          <p:cNvPr id="4" name="Marcador de posición de texto 3"/>
          <p:cNvSpPr>
            <a:spLocks noGrp="1"/>
          </p:cNvSpPr>
          <p:nvPr>
            <p:ph type="body" sz="half" idx="2" hasCustomPrompt="1"/>
          </p:nvPr>
        </p:nvSpPr>
        <p:spPr>
          <a:xfrm>
            <a:off x="913775" y="4662335"/>
            <a:ext cx="10364452"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391987A0-95A6-41B6-A496-C6EAAEDAF540}" type="datetime1">
              <a:rPr lang="es-ES" noProof="0" smtClean="0"/>
              <a:t>21/08/2023</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Imagen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Título 1"/>
          <p:cNvSpPr>
            <a:spLocks noGrp="1"/>
          </p:cNvSpPr>
          <p:nvPr>
            <p:ph type="title"/>
          </p:nvPr>
        </p:nvSpPr>
        <p:spPr>
          <a:xfrm>
            <a:off x="913774" y="609600"/>
            <a:ext cx="10364452" cy="1605094"/>
          </a:xfrm>
        </p:spPr>
        <p:txBody>
          <a:bodyPr rtlCol="0"/>
          <a:lstStyle/>
          <a:p>
            <a:pPr rtl="0"/>
            <a:r>
              <a:rPr lang="es-ES" noProof="0" smtClean="0"/>
              <a:t>Haga clic para modificar el estilo de título del patrón</a:t>
            </a:r>
            <a:endParaRPr lang="es-ES" noProof="0"/>
          </a:p>
        </p:txBody>
      </p:sp>
      <p:sp>
        <p:nvSpPr>
          <p:cNvPr id="7" name="Marcador de posición de texto 2"/>
          <p:cNvSpPr>
            <a:spLocks noGrp="1"/>
          </p:cNvSpPr>
          <p:nvPr>
            <p:ph type="body" idx="1" hasCustomPrompt="1"/>
          </p:nvPr>
        </p:nvSpPr>
        <p:spPr>
          <a:xfrm>
            <a:off x="913774" y="2367093"/>
            <a:ext cx="3298976"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8" name="Marcador de posición de texto 3"/>
          <p:cNvSpPr>
            <a:spLocks noGrp="1"/>
          </p:cNvSpPr>
          <p:nvPr>
            <p:ph type="body" sz="half" idx="15" hasCustomPrompt="1"/>
          </p:nvPr>
        </p:nvSpPr>
        <p:spPr>
          <a:xfrm>
            <a:off x="913774" y="2943355"/>
            <a:ext cx="3298976"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9" name="Marcador de posición de texto 4"/>
          <p:cNvSpPr>
            <a:spLocks noGrp="1"/>
          </p:cNvSpPr>
          <p:nvPr>
            <p:ph type="body" sz="quarter" idx="3" hasCustomPrompt="1"/>
          </p:nvPr>
        </p:nvSpPr>
        <p:spPr>
          <a:xfrm>
            <a:off x="4452389" y="2367093"/>
            <a:ext cx="3291521"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0" name="Marcador de posición de texto 3"/>
          <p:cNvSpPr>
            <a:spLocks noGrp="1"/>
          </p:cNvSpPr>
          <p:nvPr>
            <p:ph type="body" sz="half" idx="16" hasCustomPrompt="1"/>
          </p:nvPr>
        </p:nvSpPr>
        <p:spPr>
          <a:xfrm>
            <a:off x="4441348" y="2943355"/>
            <a:ext cx="3303351"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11" name="Marcador de posición de texto 4"/>
          <p:cNvSpPr>
            <a:spLocks noGrp="1"/>
          </p:cNvSpPr>
          <p:nvPr>
            <p:ph type="body" sz="quarter" idx="13" hasCustomPrompt="1"/>
          </p:nvPr>
        </p:nvSpPr>
        <p:spPr>
          <a:xfrm>
            <a:off x="7973298" y="2367093"/>
            <a:ext cx="3304928"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2" name="Marcador de posición de texto 3"/>
          <p:cNvSpPr>
            <a:spLocks noGrp="1"/>
          </p:cNvSpPr>
          <p:nvPr>
            <p:ph type="body" sz="half" idx="17" hasCustomPrompt="1"/>
          </p:nvPr>
        </p:nvSpPr>
        <p:spPr>
          <a:xfrm>
            <a:off x="7973298" y="2943355"/>
            <a:ext cx="3304928"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3" name="Marcador de posición de fecha 2"/>
          <p:cNvSpPr>
            <a:spLocks noGrp="1"/>
          </p:cNvSpPr>
          <p:nvPr>
            <p:ph type="dt" sz="half" idx="10"/>
          </p:nvPr>
        </p:nvSpPr>
        <p:spPr/>
        <p:txBody>
          <a:bodyPr rtlCol="0"/>
          <a:lstStyle/>
          <a:p>
            <a:pPr rtl="0"/>
            <a:fld id="{0791C098-BE29-440A-A328-51AABB21805A}" type="datetime1">
              <a:rPr lang="es-ES" noProof="0" smtClean="0"/>
              <a:t>21/08/2023</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Imagen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Título 1"/>
          <p:cNvSpPr>
            <a:spLocks noGrp="1"/>
          </p:cNvSpPr>
          <p:nvPr>
            <p:ph type="title"/>
          </p:nvPr>
        </p:nvSpPr>
        <p:spPr>
          <a:xfrm>
            <a:off x="913774" y="610772"/>
            <a:ext cx="10364452" cy="1603922"/>
          </a:xfrm>
        </p:spPr>
        <p:txBody>
          <a:bodyPr rtlCol="0"/>
          <a:lstStyle/>
          <a:p>
            <a:pPr rtl="0"/>
            <a:r>
              <a:rPr lang="es-ES" noProof="0" smtClean="0"/>
              <a:t>Haga clic para modificar el estilo de título del patrón</a:t>
            </a:r>
            <a:endParaRPr lang="es-ES" noProof="0"/>
          </a:p>
        </p:txBody>
      </p:sp>
      <p:sp>
        <p:nvSpPr>
          <p:cNvPr id="19" name="Marcador de posición de texto 2"/>
          <p:cNvSpPr>
            <a:spLocks noGrp="1"/>
          </p:cNvSpPr>
          <p:nvPr>
            <p:ph type="body" idx="1" hasCustomPrompt="1"/>
          </p:nvPr>
        </p:nvSpPr>
        <p:spPr>
          <a:xfrm>
            <a:off x="913774" y="4204820"/>
            <a:ext cx="3296409"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0" name="Marcador de posición de imagen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21" name="Marcador de posición de texto 3"/>
          <p:cNvSpPr>
            <a:spLocks noGrp="1"/>
          </p:cNvSpPr>
          <p:nvPr>
            <p:ph type="body" sz="half" idx="18" hasCustomPrompt="1"/>
          </p:nvPr>
        </p:nvSpPr>
        <p:spPr>
          <a:xfrm>
            <a:off x="913774" y="4781082"/>
            <a:ext cx="3296409" cy="101011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22" name="Marcador de posición de texto 4"/>
          <p:cNvSpPr>
            <a:spLocks noGrp="1"/>
          </p:cNvSpPr>
          <p:nvPr>
            <p:ph type="body" sz="quarter" idx="3" hasCustomPrompt="1"/>
          </p:nvPr>
        </p:nvSpPr>
        <p:spPr>
          <a:xfrm>
            <a:off x="4442759" y="4204820"/>
            <a:ext cx="3301828"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3" name="Marcador de posición de imagen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24" name="Marcador de posición de texto 3"/>
          <p:cNvSpPr>
            <a:spLocks noGrp="1"/>
          </p:cNvSpPr>
          <p:nvPr>
            <p:ph type="body" sz="half" idx="19" hasCustomPrompt="1"/>
          </p:nvPr>
        </p:nvSpPr>
        <p:spPr>
          <a:xfrm>
            <a:off x="4441348" y="4781080"/>
            <a:ext cx="3303352" cy="101011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25" name="Marcador de posición de texto 4"/>
          <p:cNvSpPr>
            <a:spLocks noGrp="1"/>
          </p:cNvSpPr>
          <p:nvPr>
            <p:ph type="body" sz="quarter" idx="13" hasCustomPrompt="1"/>
          </p:nvPr>
        </p:nvSpPr>
        <p:spPr>
          <a:xfrm>
            <a:off x="7973298" y="4204820"/>
            <a:ext cx="3300681"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6" name="Marcador de posición de imagen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27" name="Marcador de posición de texto 3"/>
          <p:cNvSpPr>
            <a:spLocks noGrp="1"/>
          </p:cNvSpPr>
          <p:nvPr>
            <p:ph type="body" sz="half" idx="20" hasCustomPrompt="1"/>
          </p:nvPr>
        </p:nvSpPr>
        <p:spPr>
          <a:xfrm>
            <a:off x="7973173" y="4781078"/>
            <a:ext cx="3305053" cy="1010121"/>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3" name="Marcador de posición de fecha 2"/>
          <p:cNvSpPr>
            <a:spLocks noGrp="1"/>
          </p:cNvSpPr>
          <p:nvPr>
            <p:ph type="dt" sz="half" idx="10"/>
          </p:nvPr>
        </p:nvSpPr>
        <p:spPr/>
        <p:txBody>
          <a:bodyPr rtlCol="0"/>
          <a:lstStyle/>
          <a:p>
            <a:pPr rtl="0"/>
            <a:fld id="{97E90261-52F1-40F6-929B-C1DF9C651BB8}" type="datetime1">
              <a:rPr lang="es-ES" noProof="0" smtClean="0"/>
              <a:t>21/08/2023</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Imagen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11" name="Marcador de posición de texto vertical 2"/>
          <p:cNvSpPr>
            <a:spLocks noGrp="1"/>
          </p:cNvSpPr>
          <p:nvPr>
            <p:ph type="body" orient="vert" sz="quarter" idx="13" hasCustomPrompt="1"/>
          </p:nvPr>
        </p:nvSpPr>
        <p:spPr>
          <a:xfrm>
            <a:off x="913775" y="2367093"/>
            <a:ext cx="10364452" cy="3424107"/>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89618102-05E2-4FF2-9F24-AC13EE1D625A}" type="datetime1">
              <a:rPr lang="es-ES" noProof="0" smtClean="0"/>
              <a:t>21/08/2023</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Imagen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vertical 1"/>
          <p:cNvSpPr>
            <a:spLocks noGrp="1"/>
          </p:cNvSpPr>
          <p:nvPr>
            <p:ph type="title" orient="vert"/>
          </p:nvPr>
        </p:nvSpPr>
        <p:spPr>
          <a:xfrm>
            <a:off x="8724900" y="609601"/>
            <a:ext cx="2553326" cy="5181599"/>
          </a:xfrm>
        </p:spPr>
        <p:txBody>
          <a:bodyPr vert="eaVert" rtlCol="0"/>
          <a:lstStyle>
            <a:lvl1pPr algn="l">
              <a:defRPr/>
            </a:lvl1pPr>
          </a:lstStyle>
          <a:p>
            <a:pPr rtl="0"/>
            <a:r>
              <a:rPr lang="es-ES" noProof="0" smtClean="0"/>
              <a:t>Haga clic para modificar el estilo de título del patrón</a:t>
            </a:r>
            <a:endParaRPr lang="es-ES" noProof="0"/>
          </a:p>
        </p:txBody>
      </p:sp>
      <p:sp>
        <p:nvSpPr>
          <p:cNvPr id="8" name="Marcador de posición de texto vertical 2"/>
          <p:cNvSpPr>
            <a:spLocks noGrp="1"/>
          </p:cNvSpPr>
          <p:nvPr>
            <p:ph type="body" orient="vert" sz="quarter" idx="13" hasCustomPrompt="1"/>
          </p:nvPr>
        </p:nvSpPr>
        <p:spPr>
          <a:xfrm>
            <a:off x="913775" y="609601"/>
            <a:ext cx="7658724" cy="5181599"/>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DD907A07-7659-4280-9BEE-16C8402E1559}" type="datetime1">
              <a:rPr lang="es-ES" noProof="0" smtClean="0"/>
              <a:t>21/08/2023</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55564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88CE4ECC-76A4-4EFF-B36F-CBAAFA5867BB}" type="datetime1">
              <a:rPr lang="es-ES" noProof="0" smtClean="0"/>
              <a:t>21/08/2023</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02497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3" name="Imagen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12" name="Marcador de posición de contenido 2"/>
          <p:cNvSpPr>
            <a:spLocks noGrp="1"/>
          </p:cNvSpPr>
          <p:nvPr>
            <p:ph sz="quarter" idx="13" hasCustomPrompt="1"/>
          </p:nvPr>
        </p:nvSpPr>
        <p:spPr>
          <a:xfrm>
            <a:off x="913774" y="2367092"/>
            <a:ext cx="10363826" cy="3424107"/>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B4BBBCC1-B8DF-4632-A4B7-8DCA23870C31}" type="datetime1">
              <a:rPr lang="es-ES" noProof="0" smtClean="0"/>
              <a:t>21/08/2023</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Imagen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913774" y="828563"/>
            <a:ext cx="10351752" cy="2736819"/>
          </a:xfrm>
        </p:spPr>
        <p:txBody>
          <a:bodyPr rtlCol="0" anchor="b">
            <a:normAutofit/>
          </a:bodyPr>
          <a:lstStyle>
            <a:lvl1pPr>
              <a:defRPr sz="4000"/>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913774" y="3657457"/>
            <a:ext cx="10351752" cy="1368183"/>
          </a:xfrm>
        </p:spPr>
        <p:txBody>
          <a:bodyPr rtlCol="0">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16C11D98-B0C7-40C1-AAF4-4E3F0E25CB4D}" type="datetime1">
              <a:rPr lang="es-ES" noProof="0" smtClean="0"/>
              <a:t>21/08/2023</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Imagen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ítulo 1"/>
          <p:cNvSpPr>
            <a:spLocks noGrp="1"/>
          </p:cNvSpPr>
          <p:nvPr>
            <p:ph type="title"/>
          </p:nvPr>
        </p:nvSpPr>
        <p:spPr>
          <a:xfrm>
            <a:off x="913775" y="618517"/>
            <a:ext cx="10364451" cy="1596177"/>
          </a:xfrm>
        </p:spPr>
        <p:txBody>
          <a:bodyPr rtlCol="0"/>
          <a:lstStyle/>
          <a:p>
            <a:pPr rtl="0"/>
            <a:r>
              <a:rPr lang="es-ES" noProof="0" smtClean="0"/>
              <a:t>Haga clic para modificar el estilo de título del patrón</a:t>
            </a:r>
            <a:endParaRPr lang="es-ES" noProof="0"/>
          </a:p>
        </p:txBody>
      </p:sp>
      <p:sp>
        <p:nvSpPr>
          <p:cNvPr id="12" name="Marcador de posición de contenido 2"/>
          <p:cNvSpPr>
            <a:spLocks noGrp="1"/>
          </p:cNvSpPr>
          <p:nvPr>
            <p:ph sz="quarter" idx="13" hasCustomPrompt="1"/>
          </p:nvPr>
        </p:nvSpPr>
        <p:spPr>
          <a:xfrm>
            <a:off x="913774" y="2367092"/>
            <a:ext cx="5106026" cy="3424107"/>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3" name="Marcador de posición de contenido 3"/>
          <p:cNvSpPr>
            <a:spLocks noGrp="1"/>
          </p:cNvSpPr>
          <p:nvPr>
            <p:ph sz="quarter" idx="14" hasCustomPrompt="1"/>
          </p:nvPr>
        </p:nvSpPr>
        <p:spPr>
          <a:xfrm>
            <a:off x="6172200" y="2367092"/>
            <a:ext cx="5105400" cy="3424107"/>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4FC81E67-6E22-4A8A-9035-16C1B24E3FEE}" type="datetime1">
              <a:rPr lang="es-ES" noProof="0" smtClean="0"/>
              <a:t>21/08/2023</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Imagen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ítulo 1"/>
          <p:cNvSpPr>
            <a:spLocks noGrp="1"/>
          </p:cNvSpPr>
          <p:nvPr>
            <p:ph type="title"/>
          </p:nvPr>
        </p:nvSpPr>
        <p:spPr>
          <a:xfrm>
            <a:off x="913775" y="618517"/>
            <a:ext cx="10364451" cy="1596177"/>
          </a:xfrm>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1146328" y="2371018"/>
            <a:ext cx="487347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2" name="Marcador de posición de contenido 3"/>
          <p:cNvSpPr>
            <a:spLocks noGrp="1"/>
          </p:cNvSpPr>
          <p:nvPr>
            <p:ph sz="quarter" idx="13" hasCustomPrompt="1"/>
          </p:nvPr>
        </p:nvSpPr>
        <p:spPr>
          <a:xfrm>
            <a:off x="913774" y="3051012"/>
            <a:ext cx="5106027" cy="2740187"/>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396423" y="2371018"/>
            <a:ext cx="488180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3" name="Marcador de posición de contenido 5"/>
          <p:cNvSpPr>
            <a:spLocks noGrp="1"/>
          </p:cNvSpPr>
          <p:nvPr>
            <p:ph sz="quarter" idx="14" hasCustomPrompt="1"/>
          </p:nvPr>
        </p:nvSpPr>
        <p:spPr>
          <a:xfrm>
            <a:off x="6172200" y="3051012"/>
            <a:ext cx="5105401" cy="2740187"/>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p>
            <a:pPr rtl="0"/>
            <a:fld id="{B54AF3E3-1292-4643-A1B3-1B68038F99E4}" type="datetime1">
              <a:rPr lang="es-ES" noProof="0" smtClean="0"/>
              <a:t>21/08/2023</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Imagen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fecha 2"/>
          <p:cNvSpPr>
            <a:spLocks noGrp="1"/>
          </p:cNvSpPr>
          <p:nvPr>
            <p:ph type="dt" sz="half" idx="10"/>
          </p:nvPr>
        </p:nvSpPr>
        <p:spPr/>
        <p:txBody>
          <a:bodyPr rtlCol="0"/>
          <a:lstStyle/>
          <a:p>
            <a:pPr rtl="0"/>
            <a:fld id="{011B34C2-FFBF-4739-8D26-1EDD11CC51C2}" type="datetime1">
              <a:rPr lang="es-ES" noProof="0" smtClean="0"/>
              <a:t>21/08/2023</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Imagen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Marcador de posición de fecha 1"/>
          <p:cNvSpPr>
            <a:spLocks noGrp="1"/>
          </p:cNvSpPr>
          <p:nvPr>
            <p:ph type="dt" sz="half" idx="10"/>
          </p:nvPr>
        </p:nvSpPr>
        <p:spPr/>
        <p:txBody>
          <a:bodyPr rtlCol="0"/>
          <a:lstStyle/>
          <a:p>
            <a:pPr rtl="0"/>
            <a:fld id="{25009D30-D91B-4D44-9568-5A57793DD1D3}" type="datetime1">
              <a:rPr lang="es-ES" noProof="0" smtClean="0"/>
              <a:t>21/08/2023</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11" name="Imagen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913775" y="609600"/>
            <a:ext cx="3935688" cy="2023252"/>
          </a:xfrm>
        </p:spPr>
        <p:txBody>
          <a:bodyPr rtlCol="0" anchor="b"/>
          <a:lstStyle>
            <a:lvl1pPr algn="ctr">
              <a:defRPr sz="3200"/>
            </a:lvl1pPr>
          </a:lstStyle>
          <a:p>
            <a:pPr rtl="0"/>
            <a:r>
              <a:rPr lang="es-ES" noProof="0" smtClean="0"/>
              <a:t>Haga clic para modificar el estilo de título del patrón</a:t>
            </a:r>
            <a:endParaRPr lang="es-ES" noProof="0"/>
          </a:p>
        </p:txBody>
      </p:sp>
      <p:sp>
        <p:nvSpPr>
          <p:cNvPr id="10" name="Marcador de posición de contenido 2"/>
          <p:cNvSpPr>
            <a:spLocks noGrp="1"/>
          </p:cNvSpPr>
          <p:nvPr>
            <p:ph sz="quarter" idx="13" hasCustomPrompt="1"/>
          </p:nvPr>
        </p:nvSpPr>
        <p:spPr>
          <a:xfrm>
            <a:off x="5078062" y="609600"/>
            <a:ext cx="6200163" cy="5181599"/>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913774" y="2632852"/>
            <a:ext cx="3935689" cy="3158348"/>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527EBF83-1D5B-4E3B-A765-43CEE2F8586E}" type="datetime1">
              <a:rPr lang="es-ES" noProof="0" smtClean="0"/>
              <a:t>21/08/2023</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10" name="Imagen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913774" y="609600"/>
            <a:ext cx="5934969" cy="2023254"/>
          </a:xfrm>
        </p:spPr>
        <p:txBody>
          <a:bodyPr rtlCol="0" anchor="b"/>
          <a:lstStyle>
            <a:lvl1pPr algn="ctr">
              <a:defRPr sz="3200"/>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913794" y="2632852"/>
            <a:ext cx="5934949" cy="3158347"/>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7DCDA6C8-B7BD-4DB8-BBF0-734EB71426BF}" type="datetime1">
              <a:rPr lang="es-ES" noProof="0" smtClean="0"/>
              <a:t>21/08/2023</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Imagen 2" descr="\\DROBO-FS\QuickDrops\JB\PPTX NG\Droplets\LightingOverlay.png"/>
          <p:cNvPicPr>
            <a:picLocks noChangeAspect="1" noChangeArrowheads="1"/>
          </p:cNvPicPr>
          <p:nvPr/>
        </p:nvPicPr>
        <p:blipFill>
          <a:blip r:embed="rId20"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posición de título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rtl="0"/>
            <a:fld id="{0F0141C6-8A0A-40DB-88BA-CBF580343E03}" type="datetime1">
              <a:rPr lang="es-ES" noProof="0" smtClean="0"/>
              <a:t>21/08/2023</a:t>
            </a:fld>
            <a:endParaRPr lang="es-ES" noProof="0" dirty="0"/>
          </a:p>
        </p:txBody>
      </p:sp>
      <p:sp>
        <p:nvSpPr>
          <p:cNvPr id="5" name="Marcador de posición de pie de página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rtl="0"/>
            <a:fld id="{6D22F896-40B5-4ADD-8801-0D06FADFA095}" type="slidenum">
              <a:rPr lang="es-ES" noProof="0" smtClean="0"/>
              <a:pPr rtl="0"/>
              <a:t>‹Nº›</a:t>
            </a:fld>
            <a:endParaRPr lang="es-ES" noProof="0"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705"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7.jfif"/><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hyperlink" Target="https://concepto.de/empresa/" TargetMode="External"/><Relationship Id="rId3" Type="http://schemas.openxmlformats.org/officeDocument/2006/relationships/image" Target="../media/image1.png"/><Relationship Id="rId7" Type="http://schemas.openxmlformats.org/officeDocument/2006/relationships/hyperlink" Target="https://concepto.de/usuario/"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hyperlink" Target="https://concepto.de/informacion/" TargetMode="External"/><Relationship Id="rId5" Type="http://schemas.openxmlformats.org/officeDocument/2006/relationships/hyperlink" Target="https://concepto.de/pagina-web/" TargetMode="External"/><Relationship Id="rId10" Type="http://schemas.openxmlformats.org/officeDocument/2006/relationships/image" Target="../media/image10.jfif"/><Relationship Id="rId4" Type="http://schemas.openxmlformats.org/officeDocument/2006/relationships/image" Target="../media/image9.png"/><Relationship Id="rId9" Type="http://schemas.openxmlformats.org/officeDocument/2006/relationships/hyperlink" Target="https://concepto.de/interne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ncepto.de/comunidades-virtuales/" TargetMode="External"/><Relationship Id="rId7" Type="http://schemas.openxmlformats.org/officeDocument/2006/relationships/hyperlink" Target="https://concepto.de/comunidad/" TargetMode="External"/><Relationship Id="rId2" Type="http://schemas.openxmlformats.org/officeDocument/2006/relationships/hyperlink" Target="https://concepto.de/cliente/" TargetMode="External"/><Relationship Id="rId1" Type="http://schemas.openxmlformats.org/officeDocument/2006/relationships/slideLayout" Target="../slideLayouts/slideLayout9.xml"/><Relationship Id="rId6" Type="http://schemas.openxmlformats.org/officeDocument/2006/relationships/hyperlink" Target="https://concepto.de/redes-sociales/" TargetMode="External"/><Relationship Id="rId5" Type="http://schemas.openxmlformats.org/officeDocument/2006/relationships/hyperlink" Target="https://concepto.de/red-2/" TargetMode="External"/><Relationship Id="rId4" Type="http://schemas.openxmlformats.org/officeDocument/2006/relationships/hyperlink" Target="https://concepto.de/programa-informatic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concepto.de/web-2-0/#ixzz8B4nuH8Or" TargetMode="External"/><Relationship Id="rId2" Type="http://schemas.openxmlformats.org/officeDocument/2006/relationships/hyperlink" Target="https://disenowebakus.net/web-1.php"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alpha val="99000"/>
              </a:schemeClr>
            </a:gs>
            <a:gs pos="84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t="20194"/>
          <a:stretch/>
        </p:blipFill>
        <p:spPr>
          <a:xfrm>
            <a:off x="-158621" y="1679512"/>
            <a:ext cx="6849486" cy="2323124"/>
          </a:xfrm>
          <a:prstGeom prst="roundRect">
            <a:avLst>
              <a:gd name="adj" fmla="val 8594"/>
            </a:avLst>
          </a:prstGeom>
          <a:solidFill>
            <a:srgbClr val="FFFFFF">
              <a:shade val="85000"/>
            </a:srgbClr>
          </a:solidFill>
          <a:ln>
            <a:solidFill>
              <a:schemeClr val="tx1">
                <a:lumMod val="65000"/>
                <a:lumOff val="35000"/>
              </a:schemeClr>
            </a:solidFill>
          </a:ln>
          <a:effectLst>
            <a:innerShdw blurRad="63500" dist="50800" dir="10800000">
              <a:prstClr val="black">
                <a:alpha val="50000"/>
              </a:prstClr>
            </a:innerShdw>
            <a:reflection blurRad="12700" stA="38000" endPos="28000" dist="5000" dir="5400000" sy="-100000" algn="bl" rotWithShape="0"/>
          </a:effectLst>
          <a:scene3d>
            <a:camera prst="perspectiveContrastingRightFacing"/>
            <a:lightRig rig="sunset" dir="t"/>
          </a:scene3d>
          <a:sp3d>
            <a:bevelB prst="angle"/>
          </a:sp3d>
        </p:spPr>
      </p:pic>
      <p:sp>
        <p:nvSpPr>
          <p:cNvPr id="13" name="CuadroTexto 12"/>
          <p:cNvSpPr txBox="1"/>
          <p:nvPr/>
        </p:nvSpPr>
        <p:spPr>
          <a:xfrm>
            <a:off x="5477069" y="2516952"/>
            <a:ext cx="4646645" cy="1938992"/>
          </a:xfrm>
          <a:prstGeom prst="rect">
            <a:avLst/>
          </a:prstGeom>
          <a:noFill/>
        </p:spPr>
        <p:txBody>
          <a:bodyPr wrap="square" rtlCol="0">
            <a:spAutoFit/>
          </a:bodyPr>
          <a:lstStyle/>
          <a:p>
            <a:pPr algn="ctr"/>
            <a:r>
              <a:rPr lang="es-ES" sz="4000" dirty="0" smtClean="0">
                <a:solidFill>
                  <a:schemeClr val="accent5"/>
                </a:solidFill>
                <a:latin typeface="Bodoni MT Black" panose="02070A03080606020203" pitchFamily="18" charset="0"/>
              </a:rPr>
              <a:t>EVOLUCIÒN DE LA WEB</a:t>
            </a:r>
          </a:p>
          <a:p>
            <a:pPr algn="ctr"/>
            <a:r>
              <a:rPr lang="es-ES" sz="4000" dirty="0" smtClean="0">
                <a:solidFill>
                  <a:schemeClr val="accent5"/>
                </a:solidFill>
                <a:latin typeface="Bodoni MT Black" panose="02070A03080606020203" pitchFamily="18" charset="0"/>
              </a:rPr>
              <a:t>1.0/ 2.0</a:t>
            </a:r>
            <a:endParaRPr lang="es-ES" sz="4000" dirty="0">
              <a:solidFill>
                <a:schemeClr val="accent5"/>
              </a:solidFill>
              <a:latin typeface="Bodoni MT Black" panose="02070A03080606020203" pitchFamily="18" charset="0"/>
            </a:endParaRPr>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3593" y="155415"/>
            <a:ext cx="1371600" cy="771525"/>
          </a:xfrm>
          <a:prstGeom prst="rect">
            <a:avLst/>
          </a:prstGeom>
          <a:scene3d>
            <a:camera prst="obliqueTopRight"/>
            <a:lightRig rig="contrasting" dir="t"/>
          </a:scene3d>
        </p:spPr>
      </p:pic>
      <p:sp>
        <p:nvSpPr>
          <p:cNvPr id="17" name="CuadroTexto 16"/>
          <p:cNvSpPr txBox="1"/>
          <p:nvPr/>
        </p:nvSpPr>
        <p:spPr>
          <a:xfrm>
            <a:off x="9878008" y="5657671"/>
            <a:ext cx="2313992" cy="1384995"/>
          </a:xfrm>
          <a:prstGeom prst="rect">
            <a:avLst/>
          </a:prstGeom>
          <a:noFill/>
        </p:spPr>
        <p:txBody>
          <a:bodyPr wrap="square" rtlCol="0">
            <a:spAutoFit/>
          </a:bodyPr>
          <a:lstStyle/>
          <a:p>
            <a:pPr fontAlgn="base"/>
            <a:r>
              <a:rPr lang="es-ES" sz="1200" b="1" dirty="0" smtClean="0">
                <a:solidFill>
                  <a:schemeClr val="accent5"/>
                </a:solidFill>
                <a:latin typeface="Bodoni MT Black" panose="02070A03080606020203" pitchFamily="18" charset="0"/>
              </a:rPr>
              <a:t>TNS TECNOLOGÌA WEB</a:t>
            </a:r>
            <a:endParaRPr lang="es-ES" sz="1200" b="1" dirty="0">
              <a:solidFill>
                <a:schemeClr val="accent5"/>
              </a:solidFill>
              <a:latin typeface="Bodoni MT Black" panose="02070A03080606020203" pitchFamily="18" charset="0"/>
            </a:endParaRPr>
          </a:p>
          <a:p>
            <a:pPr fontAlgn="base"/>
            <a:r>
              <a:rPr lang="es-ES" sz="1200" b="1" dirty="0">
                <a:solidFill>
                  <a:schemeClr val="accent5"/>
                </a:solidFill>
                <a:latin typeface="Bodoni MT Black" panose="02070A03080606020203" pitchFamily="18" charset="0"/>
              </a:rPr>
              <a:t>2.- SEMESTRE</a:t>
            </a:r>
          </a:p>
          <a:p>
            <a:pPr fontAlgn="base"/>
            <a:r>
              <a:rPr lang="es-ES" sz="1200" b="1" dirty="0" smtClean="0">
                <a:solidFill>
                  <a:schemeClr val="accent5"/>
                </a:solidFill>
                <a:latin typeface="Bodoni MT Black" panose="02070A03080606020203" pitchFamily="18" charset="0"/>
              </a:rPr>
              <a:t>EDGARDO </a:t>
            </a:r>
            <a:r>
              <a:rPr lang="es-ES" sz="1200" b="1" dirty="0">
                <a:solidFill>
                  <a:schemeClr val="accent5"/>
                </a:solidFill>
                <a:latin typeface="Bodoni MT Black" panose="02070A03080606020203" pitchFamily="18" charset="0"/>
              </a:rPr>
              <a:t>CAYO MIRANDA</a:t>
            </a:r>
          </a:p>
          <a:p>
            <a:pPr fontAlgn="base"/>
            <a:r>
              <a:rPr lang="es-ES" sz="1200" b="1" dirty="0">
                <a:solidFill>
                  <a:schemeClr val="accent5"/>
                </a:solidFill>
                <a:latin typeface="Bodoni MT Black" panose="02070A03080606020203" pitchFamily="18" charset="0"/>
              </a:rPr>
              <a:t>MITZI FLORES </a:t>
            </a:r>
            <a:r>
              <a:rPr lang="es-ES" sz="1200" b="1" dirty="0" smtClean="0">
                <a:solidFill>
                  <a:schemeClr val="accent5"/>
                </a:solidFill>
                <a:latin typeface="Bodoni MT Black" panose="02070A03080606020203" pitchFamily="18" charset="0"/>
              </a:rPr>
              <a:t>ROJO</a:t>
            </a:r>
          </a:p>
          <a:p>
            <a:pPr fontAlgn="base"/>
            <a:r>
              <a:rPr lang="es-ES" sz="1200" b="1" dirty="0" smtClean="0">
                <a:solidFill>
                  <a:schemeClr val="accent5"/>
                </a:solidFill>
                <a:latin typeface="Bodoni MT Black" panose="02070A03080606020203" pitchFamily="18" charset="0"/>
              </a:rPr>
              <a:t>AKIRA PAILLALEF</a:t>
            </a:r>
            <a:endParaRPr lang="es-ES" sz="1200" b="1" dirty="0">
              <a:solidFill>
                <a:schemeClr val="accent5"/>
              </a:solidFill>
              <a:latin typeface="Bodoni MT Black" panose="02070A03080606020203" pitchFamily="18" charset="0"/>
            </a:endParaRPr>
          </a:p>
          <a:p>
            <a:endParaRPr lang="es-ES" sz="1200" b="1" dirty="0">
              <a:solidFill>
                <a:schemeClr val="accent5"/>
              </a:solidFill>
              <a:latin typeface="Bodoni MT Black" panose="02070A03080606020203" pitchFamily="18" charset="0"/>
            </a:endParaRPr>
          </a:p>
        </p:txBody>
      </p:sp>
    </p:spTree>
    <p:extLst>
      <p:ext uri="{BB962C8B-B14F-4D97-AF65-F5344CB8AC3E}">
        <p14:creationId xmlns:p14="http://schemas.microsoft.com/office/powerpoint/2010/main" val="264202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8" name="Rectángulo 27">
            <a:extLst>
              <a:ext uri="{FF2B5EF4-FFF2-40B4-BE49-F238E27FC236}">
                <a16:creationId xmlns:a16="http://schemas.microsoft.com/office/drawing/2014/main" id="{4D4DD4CF-9732-4771-98FE-77886DC915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30" name="Imagen 2">
            <a:extLst>
              <a:ext uri="{FF2B5EF4-FFF2-40B4-BE49-F238E27FC236}">
                <a16:creationId xmlns:a16="http://schemas.microsoft.com/office/drawing/2014/main" id="{0917E639-5738-4605-929E-1222198314A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31">
            <a:extLst>
              <a:ext uri="{FF2B5EF4-FFF2-40B4-BE49-F238E27FC236}">
                <a16:creationId xmlns:a16="http://schemas.microsoft.com/office/drawing/2014/main" id="{A2861A9C-C970-4FFE-B67C-222B6F5732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791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34" name="Imagen 33">
            <a:extLst>
              <a:ext uri="{FF2B5EF4-FFF2-40B4-BE49-F238E27FC236}">
                <a16:creationId xmlns:a16="http://schemas.microsoft.com/office/drawing/2014/main" id="{D2FDF82E-EBD8-4EC5-AD10-CD9E70EE85C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Imagen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3081" y="2214694"/>
            <a:ext cx="4086311" cy="3116408"/>
          </a:xfrm>
          <a:prstGeom prst="rect">
            <a:avLst/>
          </a:prstGeom>
          <a:effectLst>
            <a:outerShdw blurRad="63500" sx="102000" sy="102000" algn="ctr" rotWithShape="0">
              <a:prstClr val="black">
                <a:alpha val="40000"/>
              </a:prstClr>
            </a:outerShdw>
          </a:effectLst>
          <a:scene3d>
            <a:camera prst="obliqueBottomLeft"/>
            <a:lightRig rig="sunrise" dir="t"/>
          </a:scene3d>
          <a:sp3d>
            <a:bevelT/>
          </a:sp3d>
        </p:spPr>
      </p:pic>
      <p:sp>
        <p:nvSpPr>
          <p:cNvPr id="6" name="Título 5"/>
          <p:cNvSpPr>
            <a:spLocks noGrp="1"/>
          </p:cNvSpPr>
          <p:nvPr>
            <p:ph type="title"/>
          </p:nvPr>
        </p:nvSpPr>
        <p:spPr>
          <a:xfrm>
            <a:off x="429208" y="783771"/>
            <a:ext cx="6344816" cy="5654351"/>
          </a:xfrm>
        </p:spPr>
        <p:txBody>
          <a:bodyPr>
            <a:noAutofit/>
          </a:bodyPr>
          <a:lstStyle/>
          <a:p>
            <a:pPr marL="285750" indent="-285750" algn="l">
              <a:buFont typeface="Wingdings" panose="05000000000000000000" pitchFamily="2" charset="2"/>
              <a:buChar char="§"/>
            </a:pPr>
            <a:r>
              <a:rPr lang="es-ES" sz="1800" dirty="0">
                <a:latin typeface="Bell MT" panose="02020503060305020303" pitchFamily="18" charset="0"/>
              </a:rPr>
              <a:t>¿Qué es la Web 1.0</a:t>
            </a:r>
            <a:r>
              <a:rPr lang="es-ES" sz="1800" dirty="0" smtClean="0">
                <a:latin typeface="Bell MT" panose="02020503060305020303" pitchFamily="18" charset="0"/>
              </a:rPr>
              <a:t>?</a:t>
            </a:r>
            <a:br>
              <a:rPr lang="es-ES" sz="1800" dirty="0" smtClean="0">
                <a:latin typeface="Bell MT" panose="02020503060305020303" pitchFamily="18" charset="0"/>
              </a:rPr>
            </a:br>
            <a:r>
              <a:rPr lang="es-ES" sz="1800" dirty="0">
                <a:latin typeface="Bell MT" panose="02020503060305020303" pitchFamily="18" charset="0"/>
              </a:rPr>
              <a:t/>
            </a:r>
            <a:br>
              <a:rPr lang="es-ES" sz="1800" dirty="0">
                <a:latin typeface="Bell MT" panose="02020503060305020303" pitchFamily="18" charset="0"/>
              </a:rPr>
            </a:br>
            <a:r>
              <a:rPr lang="es-ES" sz="1800" dirty="0">
                <a:latin typeface="Bell MT" panose="02020503060305020303" pitchFamily="18" charset="0"/>
              </a:rPr>
              <a:t/>
            </a:r>
            <a:br>
              <a:rPr lang="es-ES" sz="1800" dirty="0">
                <a:latin typeface="Bell MT" panose="02020503060305020303" pitchFamily="18" charset="0"/>
              </a:rPr>
            </a:br>
            <a:r>
              <a:rPr lang="es-ES" sz="1800" dirty="0">
                <a:latin typeface="Bell MT" panose="02020503060305020303" pitchFamily="18" charset="0"/>
              </a:rPr>
              <a:t>Web 1.0 es el término utilizado para referirse a la primera etapa de desarrollo en la </a:t>
            </a:r>
            <a:r>
              <a:rPr lang="es-ES" sz="1800" dirty="0" err="1">
                <a:latin typeface="Bell MT" panose="02020503060305020303" pitchFamily="18" charset="0"/>
              </a:rPr>
              <a:t>World</a:t>
            </a:r>
            <a:r>
              <a:rPr lang="es-ES" sz="1800" dirty="0">
                <a:latin typeface="Bell MT" panose="02020503060305020303" pitchFamily="18" charset="0"/>
              </a:rPr>
              <a:t> Wide Web que se caracterizó por sitios web estáticos simples.</a:t>
            </a:r>
            <a:br>
              <a:rPr lang="es-ES" sz="1800" dirty="0">
                <a:latin typeface="Bell MT" panose="02020503060305020303" pitchFamily="18" charset="0"/>
              </a:rPr>
            </a:br>
            <a:r>
              <a:rPr lang="es-ES" sz="1800" dirty="0">
                <a:latin typeface="Bell MT" panose="02020503060305020303" pitchFamily="18" charset="0"/>
              </a:rPr>
              <a:t>Durante ese tiempo, la web estaba experimentando una gran transformación. La mayoría de los sitios web en la década de 1990 se habían creado originalmente con páginas HTML estáticas y algunos estilos simples incrustados en el marcado HTML. A fines de la década de 1990 y principios de la década de 2000, las características interactivas del sitio web redefinieron lo que se podía lograr en un navegador web y marcaron un punto importante de evolución en el mundo del desarrollo web.</a:t>
            </a:r>
            <a:br>
              <a:rPr lang="es-ES" sz="1800" dirty="0">
                <a:latin typeface="Bell MT" panose="02020503060305020303" pitchFamily="18" charset="0"/>
              </a:rPr>
            </a:br>
            <a:endParaRPr lang="es-ES" sz="1800" dirty="0">
              <a:latin typeface="Bell MT" panose="02020503060305020303" pitchFamily="18" charset="0"/>
            </a:endParaRPr>
          </a:p>
        </p:txBody>
      </p:sp>
    </p:spTree>
    <p:extLst>
      <p:ext uri="{BB962C8B-B14F-4D97-AF65-F5344CB8AC3E}">
        <p14:creationId xmlns:p14="http://schemas.microsoft.com/office/powerpoint/2010/main" val="2026403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5E630259-2E99-42C6-925A-ED71BD9ED2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useBgFill="1">
        <p:nvSpPr>
          <p:cNvPr id="22" name="Rectángulo 21">
            <a:extLst>
              <a:ext uri="{FF2B5EF4-FFF2-40B4-BE49-F238E27FC236}">
                <a16:creationId xmlns:a16="http://schemas.microsoft.com/office/drawing/2014/main" id="{CD7ECD05-B4E0-4A46-AE36-17B3B1B208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065" y="0"/>
            <a:ext cx="4059935" cy="6858000"/>
          </a:xfrm>
          <a:prstGeom prst="rect">
            <a:avLst/>
          </a:prstGeom>
          <a:ln>
            <a:noFill/>
          </a:ln>
          <a:effectLst>
            <a:outerShdw blurRad="50800" dist="12700" dir="10800000" algn="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24" name="Imagen 23">
            <a:extLst>
              <a:ext uri="{FF2B5EF4-FFF2-40B4-BE49-F238E27FC236}">
                <a16:creationId xmlns:a16="http://schemas.microsoft.com/office/drawing/2014/main" id="{210643E1-7ABA-4C1E-A734-A26C5D70414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email">
            <a:extLst>
              <a:ext uri="{28A0092B-C50C-407E-A947-70E740481C1C}">
                <a14:useLocalDpi xmlns:a14="http://schemas.microsoft.com/office/drawing/2010/main"/>
              </a:ext>
            </a:extLst>
          </a:blip>
          <a:srcRect/>
          <a:stretch/>
        </p:blipFill>
        <p:spPr>
          <a:xfrm>
            <a:off x="8132064" y="0"/>
            <a:ext cx="4059936" cy="6858000"/>
          </a:xfrm>
          <a:prstGeom prst="rect">
            <a:avLst/>
          </a:prstGeom>
        </p:spPr>
      </p:pic>
      <p:sp>
        <p:nvSpPr>
          <p:cNvPr id="4" name="Marcador de contenido 3"/>
          <p:cNvSpPr>
            <a:spLocks noGrp="1"/>
          </p:cNvSpPr>
          <p:nvPr>
            <p:ph idx="1"/>
          </p:nvPr>
        </p:nvSpPr>
        <p:spPr>
          <a:xfrm>
            <a:off x="913775" y="274320"/>
            <a:ext cx="10364452" cy="6035039"/>
          </a:xfrm>
        </p:spPr>
        <p:txBody>
          <a:bodyPr>
            <a:noAutofit/>
          </a:bodyPr>
          <a:lstStyle/>
          <a:p>
            <a:r>
              <a:rPr lang="es-ES" sz="1100" dirty="0">
                <a:latin typeface="Bell MT" panose="02020503060305020303" pitchFamily="18" charset="0"/>
              </a:rPr>
              <a:t>Durante la etapa conocida como Web 1.0, los sitios web se marcaron con las siguientes características típicas de Web 1.0</a:t>
            </a:r>
            <a:r>
              <a:rPr lang="es-ES" sz="1100" dirty="0" smtClean="0">
                <a:latin typeface="Bell MT" panose="02020503060305020303" pitchFamily="18" charset="0"/>
              </a:rPr>
              <a:t>:</a:t>
            </a:r>
            <a:endParaRPr lang="es-ES" sz="1100" dirty="0">
              <a:latin typeface="Bell MT" panose="02020503060305020303" pitchFamily="18" charset="0"/>
            </a:endParaRPr>
          </a:p>
          <a:p>
            <a:r>
              <a:rPr lang="es-ES" sz="1100" dirty="0">
                <a:latin typeface="Bell MT" panose="02020503060305020303" pitchFamily="18" charset="0"/>
              </a:rPr>
              <a:t>Páginas estáticas: las páginas no ofrecían funciones interactivas que cambiaban en función del comportamiento de los visitantes del sitio web. En ese momento, los sitios web eran en gran parte informativos.</a:t>
            </a:r>
          </a:p>
          <a:p>
            <a:r>
              <a:rPr lang="es-ES" sz="1100" dirty="0">
                <a:latin typeface="Bell MT" panose="02020503060305020303" pitchFamily="18" charset="0"/>
              </a:rPr>
              <a:t>Contenido del sitio web almacenado en archivos: prácticamente todos los sitios web modernos utilizan una base de datos para almacenar la mayoría del contenido del sitio web. Durante la Web 1.0 este no fue el caso y la mayoría del contenido del sitio web se almacenó directamente en los archivos del sitio web, no en una base de datos separada.</a:t>
            </a:r>
          </a:p>
          <a:p>
            <a:r>
              <a:rPr lang="es-ES" sz="1100" dirty="0">
                <a:latin typeface="Bell MT" panose="02020503060305020303" pitchFamily="18" charset="0"/>
              </a:rPr>
              <a:t>Combinación de contenido y diseño: las buenas prácticas de diseño web dictan hoy la separación del marcado y el estilo de la página web. Prácticamente todos los sitios web modernos utilizan hojas de estilo externas para determinar el aspecto y el diseño de las páginas web. Durante la Web 1.0, la mayoría del estilo se incorporó al marcado de la página, a menudo mediante el mal uso de elementos HTML como las tablas.</a:t>
            </a:r>
          </a:p>
          <a:p>
            <a:r>
              <a:rPr lang="es-ES" sz="1100" dirty="0">
                <a:latin typeface="Bell MT" panose="02020503060305020303" pitchFamily="18" charset="0"/>
              </a:rPr>
              <a:t>Etiquetas HTML patentadas: durante la Web 1.0, los navegadores intentaron destacarse ofreciendo soporte para etiquetas patentadas, creando problemas de incompatibilidad significativos entre los sitios web que usaban estas etiquetas y los visitantes del sitio que usaban navegadores no compatibles.</a:t>
            </a:r>
          </a:p>
          <a:p>
            <a:r>
              <a:rPr lang="es-ES" sz="1100" dirty="0">
                <a:latin typeface="Bell MT" panose="02020503060305020303" pitchFamily="18" charset="0"/>
              </a:rPr>
              <a:t>Libros de visitas: los comentarios de los visitantes del sitio web generalmente se agregaban a una página de libros de visitas en lugar de adjuntarse directamente a las páginas de contenido.</a:t>
            </a:r>
          </a:p>
          <a:p>
            <a:r>
              <a:rPr lang="es-ES" sz="1100" dirty="0">
                <a:latin typeface="Bell MT" panose="02020503060305020303" pitchFamily="18" charset="0"/>
              </a:rPr>
              <a:t>Envío de formularios por correo electrónico: los servidores de alojamiento web durante la fase Web 1.0 rara vez ofrecían soporte para las secuencias de comandos del lado del servidor, que es necesario para usar el servidor web para enviar un formulario. Como resultado, durante la Web 1.0, cuando se hacía clic en el botón Enviar en la mayoría de los formularios, se iniciaba el cliente de correo electrónico del visitante del sitio web, y el visitante tenía que enviar su formulario a una dirección de correo electrónico proporcionada por el sitio web.</a:t>
            </a:r>
          </a:p>
          <a:p>
            <a:r>
              <a:rPr lang="es-ES" sz="1100" dirty="0">
                <a:latin typeface="Bell MT" panose="02020503060305020303" pitchFamily="18" charset="0"/>
              </a:rPr>
              <a:t>La transición de la Web 1.0 a la 2.0 tuvo lugar con el tiempo a medida que se actualizaron los servidores, aumentaron las velocidades de conexión promedio y los desarrolladores aprendieron nuevas habilidades y técnicas. La transición comenzó en el último año o dos de la década de 1990 y las características de la Web 2.0 habían avanzado mucho en 2006, aunque todavía hay vestigios de la Web 1.0 con nosotros hoy en los rincones tranquilos de la web</a:t>
            </a:r>
            <a:endParaRPr lang="es-ES" sz="1100" dirty="0">
              <a:latin typeface="Bell MT" panose="02020503060305020303" pitchFamily="18" charset="0"/>
            </a:endParaRPr>
          </a:p>
        </p:txBody>
      </p:sp>
    </p:spTree>
    <p:extLst>
      <p:ext uri="{BB962C8B-B14F-4D97-AF65-F5344CB8AC3E}">
        <p14:creationId xmlns:p14="http://schemas.microsoft.com/office/powerpoint/2010/main" val="4112772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Imagen 2">
            <a:extLst>
              <a:ext uri="{FF2B5EF4-FFF2-40B4-BE49-F238E27FC236}">
                <a16:creationId xmlns:a16="http://schemas.microsoft.com/office/drawing/2014/main" id="{22790EC5-ACA7-4536-8066-B60199F3C6D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CAD20AEA-7CAF-4A83-BE2E-EAF010B8B7F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ángulo 49">
            <a:extLst>
              <a:ext uri="{FF2B5EF4-FFF2-40B4-BE49-F238E27FC236}">
                <a16:creationId xmlns:a16="http://schemas.microsoft.com/office/drawing/2014/main" id="{2255CADE-DCE0-447F-B290-2AE78E5E55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52" name="Imagen 2">
            <a:extLst>
              <a:ext uri="{FF2B5EF4-FFF2-40B4-BE49-F238E27FC236}">
                <a16:creationId xmlns:a16="http://schemas.microsoft.com/office/drawing/2014/main" id="{240987D2-7FAC-4B65-A97B-0EAADE73BB3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54" name="Rectángulo 53">
            <a:extLst>
              <a:ext uri="{FF2B5EF4-FFF2-40B4-BE49-F238E27FC236}">
                <a16:creationId xmlns:a16="http://schemas.microsoft.com/office/drawing/2014/main" id="{4245587C-701C-48A1-9B6B-10C3DF81A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56" name="Imagen 55">
            <a:extLst>
              <a:ext uri="{FF2B5EF4-FFF2-40B4-BE49-F238E27FC236}">
                <a16:creationId xmlns:a16="http://schemas.microsoft.com/office/drawing/2014/main" id="{2E5CF545-7AAF-4A13-8871-089E929E850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Rectangle 1"/>
          <p:cNvSpPr>
            <a:spLocks noGrp="1" noChangeArrowheads="1"/>
          </p:cNvSpPr>
          <p:nvPr>
            <p:ph type="title"/>
          </p:nvPr>
        </p:nvSpPr>
        <p:spPr bwMode="auto">
          <a:xfrm>
            <a:off x="391886" y="1466135"/>
            <a:ext cx="6260841" cy="385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1"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cs typeface="Arial" panose="020B0604020202020204" pitchFamily="34" charset="0"/>
              </a:rPr>
              <a:t>¿QUÉ ES LA WEB 2?0?</a:t>
            </a:r>
            <a:br>
              <a:rPr kumimoji="0" lang="es-ES" altLang="es-ES" sz="1800" b="1"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cs typeface="Arial" panose="020B0604020202020204" pitchFamily="34" charset="0"/>
              </a:rPr>
            </a:br>
            <a:r>
              <a:rPr kumimoji="0" lang="es-ES" altLang="es-ES" sz="1800" b="1"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rPr>
              <a:t/>
            </a:r>
            <a:br>
              <a:rPr kumimoji="0" lang="es-ES" altLang="es-ES" sz="1800" b="1"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rPr>
            </a:br>
            <a:r>
              <a:rPr kumimoji="0" lang="es-ES" altLang="es-ES" sz="1800" b="0"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cs typeface="Arial" panose="020B0604020202020204" pitchFamily="34" charset="0"/>
              </a:rPr>
              <a:t>CUANDO HABLAMOS DE LA WEB 2.0 O LA WEB SOCIAL, NOS REFERIMOS A </a:t>
            </a:r>
            <a:r>
              <a:rPr kumimoji="0" lang="es-ES" altLang="es-ES" sz="1800" b="1"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cs typeface="Arial" panose="020B0604020202020204" pitchFamily="34" charset="0"/>
              </a:rPr>
              <a:t>UN MODELO DE </a:t>
            </a:r>
            <a:r>
              <a:rPr kumimoji="0" lang="es-ES" altLang="es-ES" sz="1800" b="1" i="0" u="none" strike="noStrike" cap="none" normalizeH="0" baseline="0" dirty="0" smtClean="0">
                <a:ln>
                  <a:noFill/>
                </a:ln>
                <a:effectLst/>
                <a:latin typeface="Bell MT" panose="02020503060305020303" pitchFamily="18" charset="0"/>
                <a:ea typeface="Times New Roman" panose="02020603050405020304" pitchFamily="18" charset="0"/>
                <a:cs typeface="Arial" panose="020B0604020202020204" pitchFamily="34" charset="0"/>
                <a:hlinkClick r:id="rId5"/>
              </a:rPr>
              <a:t>PÁGINAS WEB</a:t>
            </a:r>
            <a:r>
              <a:rPr kumimoji="0" lang="es-ES" altLang="es-ES" sz="1800" b="1" i="0" u="none" strike="noStrike" cap="none" normalizeH="0" baseline="0" dirty="0" smtClean="0">
                <a:ln>
                  <a:noFill/>
                </a:ln>
                <a:effectLst/>
                <a:latin typeface="Bell MT" panose="02020503060305020303" pitchFamily="18" charset="0"/>
                <a:ea typeface="Times New Roman" panose="02020603050405020304" pitchFamily="18" charset="0"/>
                <a:cs typeface="Arial" panose="020B0604020202020204" pitchFamily="34" charset="0"/>
              </a:rPr>
              <a:t> </a:t>
            </a:r>
            <a:r>
              <a:rPr kumimoji="0" lang="es-ES" altLang="es-ES" sz="1800" b="1"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cs typeface="Arial" panose="020B0604020202020204" pitchFamily="34" charset="0"/>
              </a:rPr>
              <a:t>QUE FACILITAN LA TRANSMISIÓN DE </a:t>
            </a:r>
            <a:r>
              <a:rPr kumimoji="0" lang="es-ES" altLang="es-ES" sz="1800" b="1"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cs typeface="Arial" panose="020B0604020202020204" pitchFamily="34" charset="0"/>
                <a:hlinkClick r:id="rId6"/>
              </a:rPr>
              <a:t>INFORMACIÓN</a:t>
            </a:r>
            <a:r>
              <a:rPr kumimoji="0" lang="es-ES" altLang="es-ES" sz="1800" b="0"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cs typeface="Arial" panose="020B0604020202020204" pitchFamily="34" charset="0"/>
              </a:rPr>
              <a:t>, LA INTEROPERATIVIDAD Y LA COLABORACIÓN ENTRE SUS </a:t>
            </a:r>
            <a:r>
              <a:rPr kumimoji="0" lang="es-ES" altLang="es-ES" sz="1800" b="0"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cs typeface="Arial" panose="020B0604020202020204" pitchFamily="34" charset="0"/>
                <a:hlinkClick r:id="rId7"/>
              </a:rPr>
              <a:t>USUARIOS</a:t>
            </a:r>
            <a:r>
              <a:rPr kumimoji="0" lang="es-ES" altLang="es-ES" sz="1800" b="0"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cs typeface="Arial" panose="020B0604020202020204" pitchFamily="34" charset="0"/>
              </a:rPr>
              <a:t>, MEDIANTE UN DISEÑO CENTRADO EN SUS NECESIDADES, MÁS QUE EN LAS DE LA </a:t>
            </a:r>
            <a:r>
              <a:rPr kumimoji="0" lang="es-ES" altLang="es-ES" sz="1800" b="0"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cs typeface="Arial" panose="020B0604020202020204" pitchFamily="34" charset="0"/>
                <a:hlinkClick r:id="rId8"/>
              </a:rPr>
              <a:t>EMPRESA</a:t>
            </a:r>
            <a:r>
              <a:rPr kumimoji="0" lang="es-ES" altLang="es-ES" sz="1800" b="0"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cs typeface="Arial" panose="020B0604020202020204" pitchFamily="34" charset="0"/>
              </a:rPr>
              <a:t>. EN OTRAS PALABRAS, SE TRATA DE UNA TENDENCIA EN LA </a:t>
            </a:r>
            <a:r>
              <a:rPr kumimoji="0" lang="es-ES" altLang="es-ES" sz="1800" b="0"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cs typeface="Arial" panose="020B0604020202020204" pitchFamily="34" charset="0"/>
                <a:hlinkClick r:id="rId9"/>
              </a:rPr>
              <a:t>INTERNET</a:t>
            </a:r>
            <a:r>
              <a:rPr kumimoji="0" lang="es-ES" altLang="es-ES" sz="1800" b="0" i="0" u="none" strike="noStrike" cap="none" normalizeH="0" baseline="0" dirty="0" smtClean="0">
                <a:ln>
                  <a:noFill/>
                </a:ln>
                <a:solidFill>
                  <a:schemeClr val="tx1"/>
                </a:solidFill>
                <a:effectLst/>
                <a:latin typeface="Bell MT" panose="02020503060305020303" pitchFamily="18" charset="0"/>
                <a:ea typeface="Times New Roman" panose="02020603050405020304" pitchFamily="18" charset="0"/>
                <a:cs typeface="Arial" panose="020B0604020202020204" pitchFamily="34" charset="0"/>
              </a:rPr>
              <a:t> QUE ABOGA POR UNA RED MÁS INTERACTIVA, MENOS UNILATERAL, EN LA QUE LOS USUARIOS NO OCUPEN UN ROL MERAMENTE PASIVO.</a:t>
            </a:r>
            <a:endParaRPr kumimoji="0" lang="es-ES" altLang="es-ES" sz="1800" b="0" i="0" u="none" strike="noStrike" cap="none" normalizeH="0" baseline="0" dirty="0" smtClean="0">
              <a:ln>
                <a:noFill/>
              </a:ln>
              <a:solidFill>
                <a:schemeClr val="tx1"/>
              </a:solidFill>
              <a:effectLst/>
              <a:latin typeface="Bell MT" panose="02020503060305020303" pitchFamily="18" charset="0"/>
            </a:endParaRPr>
          </a:p>
        </p:txBody>
      </p:sp>
      <p:pic>
        <p:nvPicPr>
          <p:cNvPr id="9" name="Imagen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02619" y="1992668"/>
            <a:ext cx="4135291" cy="2625985"/>
          </a:xfrm>
          <a:prstGeom prst="rect">
            <a:avLst/>
          </a:prstGeom>
          <a:effectLst>
            <a:outerShdw blurRad="63500" sx="102000" sy="102000" algn="ctr" rotWithShape="0">
              <a:prstClr val="black">
                <a:alpha val="40000"/>
              </a:prstClr>
            </a:outerShdw>
          </a:effectLst>
          <a:scene3d>
            <a:camera prst="obliqueBottomRight"/>
            <a:lightRig rig="threePt" dir="t"/>
          </a:scene3d>
          <a:sp3d>
            <a:bevelT/>
          </a:sp3d>
        </p:spPr>
      </p:pic>
    </p:spTree>
    <p:extLst>
      <p:ext uri="{BB962C8B-B14F-4D97-AF65-F5344CB8AC3E}">
        <p14:creationId xmlns:p14="http://schemas.microsoft.com/office/powerpoint/2010/main" val="2984610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9047" y="1110342"/>
            <a:ext cx="9517850" cy="4170783"/>
          </a:xfrm>
        </p:spPr>
        <p:txBody>
          <a:bodyPr>
            <a:noAutofit/>
          </a:bodyPr>
          <a:lstStyle/>
          <a:p>
            <a:pPr algn="l"/>
            <a:r>
              <a:rPr lang="es-ES" sz="1800" dirty="0">
                <a:latin typeface="Bell MT" panose="02020503060305020303" pitchFamily="18" charset="0"/>
              </a:rPr>
              <a:t>La Web 2.0 </a:t>
            </a:r>
            <a:r>
              <a:rPr lang="es-ES" sz="1800" b="1" dirty="0">
                <a:latin typeface="Bell MT" panose="02020503060305020303" pitchFamily="18" charset="0"/>
              </a:rPr>
              <a:t>supone un paso adelante en la evolución de Internet</a:t>
            </a:r>
            <a:r>
              <a:rPr lang="es-ES" sz="1800" dirty="0">
                <a:latin typeface="Bell MT" panose="02020503060305020303" pitchFamily="18" charset="0"/>
              </a:rPr>
              <a:t>, para incorporar al usuario como un agente activo en su funcionamiento, y no como un mero </a:t>
            </a:r>
            <a:r>
              <a:rPr lang="es-ES" sz="1800" u="sng" dirty="0">
                <a:latin typeface="Bell MT" panose="02020503060305020303" pitchFamily="18" charset="0"/>
                <a:hlinkClick r:id="rId2"/>
              </a:rPr>
              <a:t>cliente</a:t>
            </a:r>
            <a:r>
              <a:rPr lang="es-ES" sz="1800" dirty="0">
                <a:latin typeface="Bell MT" panose="02020503060305020303" pitchFamily="18" charset="0"/>
              </a:rPr>
              <a:t> o receptor de la información. Esto pasa por sitios web dinámicos, en los que al usuario se le permita interactuar, generar contenido, o formar parte de </a:t>
            </a:r>
            <a:r>
              <a:rPr lang="es-ES" sz="1800" u="sng" dirty="0">
                <a:latin typeface="Bell MT" panose="02020503060305020303" pitchFamily="18" charset="0"/>
                <a:hlinkClick r:id="rId3"/>
              </a:rPr>
              <a:t>comunidades virtuales</a:t>
            </a:r>
            <a:r>
              <a:rPr lang="es-ES" sz="1800" dirty="0">
                <a:latin typeface="Bell MT" panose="02020503060305020303" pitchFamily="18" charset="0"/>
              </a:rPr>
              <a:t>.</a:t>
            </a:r>
            <a:br>
              <a:rPr lang="es-ES" sz="1800" dirty="0">
                <a:latin typeface="Bell MT" panose="02020503060305020303" pitchFamily="18" charset="0"/>
              </a:rPr>
            </a:br>
            <a:r>
              <a:rPr lang="es-ES" sz="1800" b="1" dirty="0">
                <a:latin typeface="Bell MT" panose="02020503060305020303" pitchFamily="18" charset="0"/>
              </a:rPr>
              <a:t>El término se originó en 2004</a:t>
            </a:r>
            <a:r>
              <a:rPr lang="es-ES" sz="1800" dirty="0">
                <a:latin typeface="Bell MT" panose="02020503060305020303" pitchFamily="18" charset="0"/>
              </a:rPr>
              <a:t>, producto de la conferencia de Tim </a:t>
            </a:r>
            <a:r>
              <a:rPr lang="es-ES" sz="1800" dirty="0" err="1">
                <a:latin typeface="Bell MT" panose="02020503060305020303" pitchFamily="18" charset="0"/>
              </a:rPr>
              <a:t>O’Reilly</a:t>
            </a:r>
            <a:r>
              <a:rPr lang="es-ES" sz="1800" dirty="0">
                <a:latin typeface="Bell MT" panose="02020503060305020303" pitchFamily="18" charset="0"/>
              </a:rPr>
              <a:t> sobre el futuro de Internet, y juega con la denominación usual para los </a:t>
            </a:r>
            <a:r>
              <a:rPr lang="es-ES" sz="1800" u="sng" dirty="0">
                <a:latin typeface="Bell MT" panose="02020503060305020303" pitchFamily="18" charset="0"/>
                <a:hlinkClick r:id="rId4"/>
              </a:rPr>
              <a:t>programas informáticos</a:t>
            </a:r>
            <a:r>
              <a:rPr lang="es-ES" sz="1800" dirty="0">
                <a:latin typeface="Bell MT" panose="02020503060305020303" pitchFamily="18" charset="0"/>
              </a:rPr>
              <a:t> (1.0, 1.1., 1.2, 2.0, etc.) a medida que se actualizan y mejoran. Sin embargo, no se refiere realmente a una mejoría técnica de la </a:t>
            </a:r>
            <a:r>
              <a:rPr lang="es-ES" sz="1800" u="sng" dirty="0">
                <a:latin typeface="Bell MT" panose="02020503060305020303" pitchFamily="18" charset="0"/>
                <a:hlinkClick r:id="rId5"/>
              </a:rPr>
              <a:t>red</a:t>
            </a:r>
            <a:r>
              <a:rPr lang="es-ES" sz="1800" dirty="0">
                <a:latin typeface="Bell MT" panose="02020503060305020303" pitchFamily="18" charset="0"/>
              </a:rPr>
              <a:t>, como a una manera distinta de entenderla.</a:t>
            </a:r>
            <a:br>
              <a:rPr lang="es-ES" sz="1800" dirty="0">
                <a:latin typeface="Bell MT" panose="02020503060305020303" pitchFamily="18" charset="0"/>
              </a:rPr>
            </a:br>
            <a:r>
              <a:rPr lang="es-ES" sz="1800" dirty="0">
                <a:latin typeface="Bell MT" panose="02020503060305020303" pitchFamily="18" charset="0"/>
              </a:rPr>
              <a:t>Algunos ejemplos de páginas Web 2.0 son las </a:t>
            </a:r>
            <a:r>
              <a:rPr lang="es-ES" sz="1800" u="sng" dirty="0">
                <a:latin typeface="Bell MT" panose="02020503060305020303" pitchFamily="18" charset="0"/>
                <a:hlinkClick r:id="rId6"/>
              </a:rPr>
              <a:t>redes sociales</a:t>
            </a:r>
            <a:r>
              <a:rPr lang="es-ES" sz="1800" dirty="0">
                <a:latin typeface="Bell MT" panose="02020503060305020303" pitchFamily="18" charset="0"/>
              </a:rPr>
              <a:t>, las wiki, las páginas de ventas por Internet u otros proyectos colaborativos en los que los usuarios deben generar contenido y no simplemente consumirlo.</a:t>
            </a:r>
            <a:br>
              <a:rPr lang="es-ES" sz="1800" dirty="0">
                <a:latin typeface="Bell MT" panose="02020503060305020303" pitchFamily="18" charset="0"/>
              </a:rPr>
            </a:br>
            <a:r>
              <a:rPr lang="es-ES" sz="1800" dirty="0">
                <a:latin typeface="Bell MT" panose="02020503060305020303" pitchFamily="18" charset="0"/>
              </a:rPr>
              <a:t>Todas ellas tienen en común una disposición hacia la interactividad y la construcción de un sentido de </a:t>
            </a:r>
            <a:r>
              <a:rPr lang="es-ES" sz="1800" u="sng" dirty="0">
                <a:latin typeface="Bell MT" panose="02020503060305020303" pitchFamily="18" charset="0"/>
                <a:hlinkClick r:id="rId7"/>
              </a:rPr>
              <a:t>comunidad</a:t>
            </a:r>
            <a:r>
              <a:rPr lang="es-ES" sz="1800" dirty="0">
                <a:latin typeface="Bell MT" panose="02020503060305020303" pitchFamily="18" charset="0"/>
              </a:rPr>
              <a:t> entre personas que pueden ser desconocidas o estar a miles de kilómetros de distancia.</a:t>
            </a:r>
          </a:p>
        </p:txBody>
      </p:sp>
    </p:spTree>
    <p:extLst>
      <p:ext uri="{BB962C8B-B14F-4D97-AF65-F5344CB8AC3E}">
        <p14:creationId xmlns:p14="http://schemas.microsoft.com/office/powerpoint/2010/main" val="4208759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596552" y="2603242"/>
            <a:ext cx="9919047" cy="1632856"/>
          </a:xfrm>
        </p:spPr>
        <p:txBody>
          <a:bodyPr/>
          <a:lstStyle/>
          <a:p>
            <a:pPr algn="l"/>
            <a:r>
              <a:rPr lang="es-ES" dirty="0" smtClean="0"/>
              <a:t>EL INTERNET A CAMBIADO LA FORMA DE Relacionarse, es una comunicación  que ha </a:t>
            </a:r>
            <a:r>
              <a:rPr lang="es-ES" dirty="0"/>
              <a:t>cambiado el comercio, la </a:t>
            </a:r>
            <a:r>
              <a:rPr lang="es-ES" dirty="0" smtClean="0"/>
              <a:t>educación, </a:t>
            </a:r>
            <a:r>
              <a:rPr lang="es-ES" dirty="0"/>
              <a:t>la salud </a:t>
            </a:r>
            <a:r>
              <a:rPr lang="es-ES" dirty="0" smtClean="0"/>
              <a:t>,empresas, etc. podría </a:t>
            </a:r>
            <a:r>
              <a:rPr lang="es-ES" dirty="0"/>
              <a:t>decirse que está siendo uno de los instrumentos principales de cambio social en la actualidad. </a:t>
            </a:r>
            <a:endParaRPr lang="es-ES" dirty="0"/>
          </a:p>
          <a:p>
            <a:pPr algn="l"/>
            <a:r>
              <a:rPr lang="es-ES" dirty="0" smtClean="0"/>
              <a:t>Es un instrumento que seguirá evolucionando y nosotros con él.</a:t>
            </a:r>
            <a:endParaRPr lang="es-ES" dirty="0"/>
          </a:p>
        </p:txBody>
      </p:sp>
    </p:spTree>
    <p:extLst>
      <p:ext uri="{BB962C8B-B14F-4D97-AF65-F5344CB8AC3E}">
        <p14:creationId xmlns:p14="http://schemas.microsoft.com/office/powerpoint/2010/main" val="1596169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082351" y="2220686"/>
            <a:ext cx="10375640" cy="1996751"/>
          </a:xfrm>
        </p:spPr>
        <p:txBody>
          <a:bodyPr>
            <a:normAutofit/>
          </a:bodyPr>
          <a:lstStyle/>
          <a:p>
            <a:pPr algn="l"/>
            <a:r>
              <a:rPr lang="es-ES" sz="2400" u="sng" dirty="0">
                <a:hlinkClick r:id="rId2"/>
              </a:rPr>
              <a:t>https://disenowebakus.net/web-1.php</a:t>
            </a:r>
            <a:r>
              <a:rPr lang="es-ES" sz="2400" dirty="0"/>
              <a:t/>
            </a:r>
            <a:br>
              <a:rPr lang="es-ES" sz="2400" dirty="0"/>
            </a:br>
            <a:r>
              <a:rPr lang="es-ES" sz="2400" u="sng" dirty="0" smtClean="0"/>
              <a:t/>
            </a:r>
            <a:br>
              <a:rPr lang="es-ES" sz="2400" u="sng" dirty="0" smtClean="0"/>
            </a:br>
            <a:r>
              <a:rPr lang="es-ES" sz="2400" u="sng" dirty="0"/>
              <a:t/>
            </a:r>
            <a:br>
              <a:rPr lang="es-ES" sz="2400" u="sng" dirty="0"/>
            </a:br>
            <a:r>
              <a:rPr lang="es-ES" sz="2400" u="sng" dirty="0" smtClean="0"/>
              <a:t/>
            </a:r>
            <a:br>
              <a:rPr lang="es-ES" sz="2400" u="sng" dirty="0" smtClean="0"/>
            </a:br>
            <a:r>
              <a:rPr lang="es-ES" sz="2400" u="sng" dirty="0">
                <a:hlinkClick r:id="rId3"/>
              </a:rPr>
              <a:t>https://concepto.de/web-2-0/#ixzz8B4nuH8Or</a:t>
            </a:r>
            <a:endParaRPr lang="es-ES" sz="2400" dirty="0"/>
          </a:p>
        </p:txBody>
      </p:sp>
    </p:spTree>
    <p:extLst>
      <p:ext uri="{BB962C8B-B14F-4D97-AF65-F5344CB8AC3E}">
        <p14:creationId xmlns:p14="http://schemas.microsoft.com/office/powerpoint/2010/main" val="284197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B31D25-712D-46FD-A9DF-85443E55562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7E0B37-40BF-4857-B2E5-B52E6B39D4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158AC7-AA74-4FE4-9207-24EA2187AA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de laboratorio</Template>
  <TotalTime>0</TotalTime>
  <Words>552</Words>
  <Application>Microsoft Office PowerPoint</Application>
  <PresentationFormat>Panorámica</PresentationFormat>
  <Paragraphs>25</Paragraphs>
  <Slides>7</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vt:i4>
      </vt:variant>
    </vt:vector>
  </HeadingPairs>
  <TitlesOfParts>
    <vt:vector size="15" baseType="lpstr">
      <vt:lpstr>Arial</vt:lpstr>
      <vt:lpstr>Bell MT</vt:lpstr>
      <vt:lpstr>Bodoni MT Black</vt:lpstr>
      <vt:lpstr>Calibri</vt:lpstr>
      <vt:lpstr>Times New Roman</vt:lpstr>
      <vt:lpstr>Tw Cen MT</vt:lpstr>
      <vt:lpstr>Wingdings</vt:lpstr>
      <vt:lpstr>Gota</vt:lpstr>
      <vt:lpstr>Presentación de PowerPoint</vt:lpstr>
      <vt:lpstr>¿Qué es la Web 1.0?   Web 1.0 es el término utilizado para referirse a la primera etapa de desarrollo en la World Wide Web que se caracterizó por sitios web estáticos simples. Durante ese tiempo, la web estaba experimentando una gran transformación. La mayoría de los sitios web en la década de 1990 se habían creado originalmente con páginas HTML estáticas y algunos estilos simples incrustados en el marcado HTML. A fines de la década de 1990 y principios de la década de 2000, las características interactivas del sitio web redefinieron lo que se podía lograr en un navegador web y marcaron un punto importante de evolución en el mundo del desarrollo web. </vt:lpstr>
      <vt:lpstr>Presentación de PowerPoint</vt:lpstr>
      <vt:lpstr>¿QUÉ ES LA WEB 2?0?  CUANDO HABLAMOS DE LA WEB 2.0 O LA WEB SOCIAL, NOS REFERIMOS A UN MODELO DE PÁGINAS WEB QUE FACILITAN LA TRANSMISIÓN DE INFORMACIÓN, LA INTEROPERATIVIDAD Y LA COLABORACIÓN ENTRE SUS USUARIOS, MEDIANTE UN DISEÑO CENTRADO EN SUS NECESIDADES, MÁS QUE EN LAS DE LA EMPRESA. EN OTRAS PALABRAS, SE TRATA DE UNA TENDENCIA EN LA INTERNET QUE ABOGA POR UNA RED MÁS INTERACTIVA, MENOS UNILATERAL, EN LA QUE LOS USUARIOS NO OCUPEN UN ROL MERAMENTE PASIVO.</vt:lpstr>
      <vt:lpstr>La Web 2.0 supone un paso adelante en la evolución de Internet, para incorporar al usuario como un agente activo en su funcionamiento, y no como un mero cliente o receptor de la información. Esto pasa por sitios web dinámicos, en los que al usuario se le permita interactuar, generar contenido, o formar parte de comunidades virtuales. El término se originó en 2004, producto de la conferencia de Tim O’Reilly sobre el futuro de Internet, y juega con la denominación usual para los programas informáticos (1.0, 1.1., 1.2, 2.0, etc.) a medida que se actualizan y mejoran. Sin embargo, no se refiere realmente a una mejoría técnica de la red, como a una manera distinta de entenderla. Algunos ejemplos de páginas Web 2.0 son las redes sociales, las wiki, las páginas de ventas por Internet u otros proyectos colaborativos en los que los usuarios deben generar contenido y no simplemente consumirlo. Todas ellas tienen en común una disposición hacia la interactividad y la construcción de un sentido de comunidad entre personas que pueden ser desconocidas o estar a miles de kilómetros de distancia.</vt:lpstr>
      <vt:lpstr>Presentación de PowerPoint</vt:lpstr>
      <vt:lpstr>https://disenowebakus.net/web-1.php    https://concepto.de/web-2-0/#ixzz8B4nuH8Or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2023-08-22T01:48:04Z</dcterms:created>
  <dcterms:modified xsi:type="dcterms:W3CDTF">2023-08-22T02:25:58Z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