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aecb51f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aecb51f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aecb51f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aecb51f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aecb51f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aecb51f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aecb51fa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aecb51f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aecb51fa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aecb51fa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6350"/>
            <a:ext cx="8520600" cy="1448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lang="en-GB" sz="2080"/>
              <a:t>Computer Security Project - CSE 406</a:t>
            </a:r>
            <a:endParaRPr sz="2080"/>
          </a:p>
          <a:p>
            <a:pPr indent="0" lvl="0" marL="0" rtl="0" algn="ctr">
              <a:lnSpc>
                <a:spcPct val="115000"/>
              </a:lnSpc>
              <a:spcBef>
                <a:spcPts val="0"/>
              </a:spcBef>
              <a:spcAft>
                <a:spcPts val="0"/>
              </a:spcAft>
              <a:buClr>
                <a:schemeClr val="dk1"/>
              </a:buClr>
              <a:buSzPts val="990"/>
              <a:buFont typeface="Arial"/>
              <a:buNone/>
            </a:pPr>
            <a:r>
              <a:rPr lang="en-GB" sz="2680"/>
              <a:t>Tool: </a:t>
            </a:r>
            <a:r>
              <a:rPr b="1" lang="en-GB" sz="2680"/>
              <a:t>John The Ripper</a:t>
            </a:r>
            <a:endParaRPr b="1" sz="2680"/>
          </a:p>
          <a:p>
            <a:pPr indent="0" lvl="0" marL="0" rtl="0" algn="ctr">
              <a:spcBef>
                <a:spcPts val="0"/>
              </a:spcBef>
              <a:spcAft>
                <a:spcPts val="0"/>
              </a:spcAft>
              <a:buSzPts val="990"/>
              <a:buNone/>
            </a:pPr>
            <a:r>
              <a:t/>
            </a:r>
            <a:endParaRPr sz="2080"/>
          </a:p>
        </p:txBody>
      </p:sp>
      <p:sp>
        <p:nvSpPr>
          <p:cNvPr id="55" name="Google Shape;55;p13"/>
          <p:cNvSpPr txBox="1"/>
          <p:nvPr>
            <p:ph idx="1" type="subTitle"/>
          </p:nvPr>
        </p:nvSpPr>
        <p:spPr>
          <a:xfrm>
            <a:off x="311700" y="1913300"/>
            <a:ext cx="8520600" cy="1448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34"/>
              <a:buNone/>
            </a:pPr>
            <a:r>
              <a:rPr lang="en-GB" sz="1220">
                <a:solidFill>
                  <a:schemeClr val="dk1"/>
                </a:solidFill>
              </a:rPr>
              <a:t>Supervisor:</a:t>
            </a:r>
            <a:endParaRPr sz="1220">
              <a:solidFill>
                <a:schemeClr val="dk1"/>
              </a:solidFill>
            </a:endParaRPr>
          </a:p>
          <a:p>
            <a:pPr indent="0" lvl="0" marL="0" rtl="0" algn="ctr">
              <a:lnSpc>
                <a:spcPct val="100000"/>
              </a:lnSpc>
              <a:spcBef>
                <a:spcPts val="800"/>
              </a:spcBef>
              <a:spcAft>
                <a:spcPts val="0"/>
              </a:spcAft>
              <a:buSzPts val="935"/>
              <a:buNone/>
            </a:pPr>
            <a:r>
              <a:rPr lang="en-GB" sz="1220">
                <a:solidFill>
                  <a:srgbClr val="333333"/>
                </a:solidFill>
              </a:rPr>
              <a:t>Abdur Rashid Tushar</a:t>
            </a:r>
            <a:endParaRPr sz="1220">
              <a:solidFill>
                <a:srgbClr val="333333"/>
              </a:solidFill>
            </a:endParaRPr>
          </a:p>
          <a:p>
            <a:pPr indent="0" lvl="0" marL="0" rtl="0" algn="ctr">
              <a:lnSpc>
                <a:spcPct val="100000"/>
              </a:lnSpc>
              <a:spcBef>
                <a:spcPts val="800"/>
              </a:spcBef>
              <a:spcAft>
                <a:spcPts val="0"/>
              </a:spcAft>
              <a:buSzPts val="935"/>
              <a:buNone/>
            </a:pPr>
            <a:r>
              <a:rPr lang="en-GB" sz="1220">
                <a:solidFill>
                  <a:srgbClr val="333333"/>
                </a:solidFill>
                <a:highlight>
                  <a:srgbClr val="FFFFFF"/>
                </a:highlight>
              </a:rPr>
              <a:t>Lecturer</a:t>
            </a:r>
            <a:endParaRPr sz="1220">
              <a:solidFill>
                <a:srgbClr val="333333"/>
              </a:solidFill>
            </a:endParaRPr>
          </a:p>
          <a:p>
            <a:pPr indent="0" lvl="0" marL="0" rtl="0" algn="ctr">
              <a:lnSpc>
                <a:spcPct val="100000"/>
              </a:lnSpc>
              <a:spcBef>
                <a:spcPts val="800"/>
              </a:spcBef>
              <a:spcAft>
                <a:spcPts val="0"/>
              </a:spcAft>
              <a:buSzPts val="234"/>
              <a:buNone/>
            </a:pPr>
            <a:r>
              <a:rPr lang="en-GB" sz="1220">
                <a:solidFill>
                  <a:schemeClr val="dk1"/>
                </a:solidFill>
              </a:rPr>
              <a:t>CSE, BUET</a:t>
            </a:r>
            <a:endParaRPr sz="1220">
              <a:solidFill>
                <a:schemeClr val="dk1"/>
              </a:solidFill>
            </a:endParaRPr>
          </a:p>
          <a:p>
            <a:pPr indent="0" lvl="0" marL="0" rtl="0" algn="ctr">
              <a:lnSpc>
                <a:spcPct val="100000"/>
              </a:lnSpc>
              <a:spcBef>
                <a:spcPts val="0"/>
              </a:spcBef>
              <a:spcAft>
                <a:spcPts val="0"/>
              </a:spcAft>
              <a:buSzPts val="234"/>
              <a:buNone/>
            </a:pPr>
            <a:r>
              <a:t/>
            </a:r>
            <a:endParaRPr sz="1220"/>
          </a:p>
        </p:txBody>
      </p:sp>
      <p:sp>
        <p:nvSpPr>
          <p:cNvPr id="56" name="Google Shape;56;p13"/>
          <p:cNvSpPr txBox="1"/>
          <p:nvPr/>
        </p:nvSpPr>
        <p:spPr>
          <a:xfrm>
            <a:off x="3072000" y="3570250"/>
            <a:ext cx="3000000" cy="76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GB" sz="1150">
                <a:solidFill>
                  <a:srgbClr val="333333"/>
                </a:solidFill>
                <a:highlight>
                  <a:srgbClr val="FFFFFF"/>
                </a:highlight>
              </a:rPr>
              <a:t>Presented By:</a:t>
            </a:r>
            <a:endParaRPr sz="1150">
              <a:solidFill>
                <a:srgbClr val="333333"/>
              </a:solidFill>
              <a:highlight>
                <a:srgbClr val="FFFFFF"/>
              </a:highlight>
            </a:endParaRPr>
          </a:p>
          <a:p>
            <a:pPr indent="0" lvl="0" marL="0" rtl="0" algn="ctr">
              <a:lnSpc>
                <a:spcPct val="115000"/>
              </a:lnSpc>
              <a:spcBef>
                <a:spcPts val="0"/>
              </a:spcBef>
              <a:spcAft>
                <a:spcPts val="0"/>
              </a:spcAft>
              <a:buNone/>
            </a:pPr>
            <a:r>
              <a:rPr lang="en-GB" sz="1150">
                <a:solidFill>
                  <a:srgbClr val="333333"/>
                </a:solidFill>
                <a:highlight>
                  <a:srgbClr val="FFFFFF"/>
                </a:highlight>
              </a:rPr>
              <a:t>Rayan Islam - 1905106</a:t>
            </a:r>
            <a:endParaRPr sz="1150">
              <a:solidFill>
                <a:srgbClr val="333333"/>
              </a:solidFill>
              <a:highlight>
                <a:srgbClr val="FFFFFF"/>
              </a:highlight>
            </a:endParaRPr>
          </a:p>
          <a:p>
            <a:pPr indent="0" lvl="0" marL="0" rtl="0" algn="ctr">
              <a:lnSpc>
                <a:spcPct val="115000"/>
              </a:lnSpc>
              <a:spcBef>
                <a:spcPts val="0"/>
              </a:spcBef>
              <a:spcAft>
                <a:spcPts val="0"/>
              </a:spcAft>
              <a:buNone/>
            </a:pPr>
            <a:r>
              <a:rPr lang="en-GB" sz="1150">
                <a:solidFill>
                  <a:srgbClr val="333333"/>
                </a:solidFill>
                <a:highlight>
                  <a:srgbClr val="FFFFFF"/>
                </a:highlight>
              </a:rPr>
              <a:t>Fahad Ahmed Akash - 1905107</a:t>
            </a:r>
            <a:endParaRPr sz="115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092150"/>
            <a:ext cx="8520600" cy="7602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1500"/>
              </a:spcBef>
              <a:spcAft>
                <a:spcPts val="0"/>
              </a:spcAft>
              <a:buSzPts val="990"/>
              <a:buNone/>
            </a:pPr>
            <a:r>
              <a:rPr b="1" lang="en-GB" sz="2580">
                <a:latin typeface="Roboto"/>
                <a:ea typeface="Roboto"/>
                <a:cs typeface="Roboto"/>
                <a:sym typeface="Roboto"/>
              </a:rPr>
              <a:t>Title: John the Ripper: A Password Cracking Tool</a:t>
            </a:r>
            <a:endParaRPr b="1" sz="2580">
              <a:latin typeface="Roboto"/>
              <a:ea typeface="Roboto"/>
              <a:cs typeface="Roboto"/>
              <a:sym typeface="Roboto"/>
            </a:endParaRPr>
          </a:p>
          <a:p>
            <a:pPr indent="0" lvl="0" marL="0" rtl="0" algn="l">
              <a:spcBef>
                <a:spcPts val="1500"/>
              </a:spcBef>
              <a:spcAft>
                <a:spcPts val="0"/>
              </a:spcAft>
              <a:buSzPts val="990"/>
              <a:buNone/>
            </a:pPr>
            <a:r>
              <a:t/>
            </a:r>
            <a:endParaRPr sz="2920"/>
          </a:p>
        </p:txBody>
      </p:sp>
      <p:sp>
        <p:nvSpPr>
          <p:cNvPr id="62" name="Google Shape;62;p14"/>
          <p:cNvSpPr txBox="1"/>
          <p:nvPr>
            <p:ph idx="1" type="body"/>
          </p:nvPr>
        </p:nvSpPr>
        <p:spPr>
          <a:xfrm>
            <a:off x="311700" y="2152150"/>
            <a:ext cx="8520600" cy="209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chemeClr val="dk1"/>
                </a:solidFill>
              </a:rPr>
              <a:t>John the Ripper is a password cracking. The tool is used by security professionals to test the strength of passwords. It is very </a:t>
            </a:r>
            <a:r>
              <a:rPr lang="en-GB" sz="1600">
                <a:solidFill>
                  <a:schemeClr val="dk1"/>
                </a:solidFill>
              </a:rPr>
              <a:t>powerful and versatile. </a:t>
            </a:r>
            <a:r>
              <a:rPr lang="en-GB" sz="1600">
                <a:solidFill>
                  <a:schemeClr val="dk1"/>
                </a:solidFill>
              </a:rPr>
              <a:t>It employs various techniques such as brute-force attacks, dictionary attacks, and hybrid attacks to uncover weak passwords in different environments. Originally developed for Unix systems, it has since been ported to numerous platforms, making it widely accessible for security testing purposes.</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a:latin typeface="Roboto"/>
                <a:ea typeface="Roboto"/>
                <a:cs typeface="Roboto"/>
                <a:sym typeface="Roboto"/>
              </a:rPr>
              <a:t>Installation Guide:</a:t>
            </a:r>
            <a:endParaRPr sz="3700"/>
          </a:p>
        </p:txBody>
      </p:sp>
      <p:sp>
        <p:nvSpPr>
          <p:cNvPr id="68" name="Google Shape;68;p15"/>
          <p:cNvSpPr txBox="1"/>
          <p:nvPr>
            <p:ph idx="1" type="body"/>
          </p:nvPr>
        </p:nvSpPr>
        <p:spPr>
          <a:xfrm>
            <a:off x="311700" y="1092125"/>
            <a:ext cx="8520600" cy="3897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1500"/>
              </a:spcBef>
              <a:spcAft>
                <a:spcPts val="0"/>
              </a:spcAft>
              <a:buClr>
                <a:schemeClr val="dk1"/>
              </a:buClr>
              <a:buSzPts val="1100"/>
              <a:buFont typeface="Arial"/>
              <a:buNone/>
            </a:pPr>
            <a:r>
              <a:rPr lang="en-GB" sz="1600">
                <a:solidFill>
                  <a:schemeClr val="dk1"/>
                </a:solidFill>
                <a:latin typeface="Roboto"/>
                <a:ea typeface="Roboto"/>
                <a:cs typeface="Roboto"/>
                <a:sym typeface="Roboto"/>
              </a:rPr>
              <a:t>To install John the Ripper from its GitHub repository, follow these steps:</a:t>
            </a:r>
            <a:endParaRPr sz="1600">
              <a:solidFill>
                <a:schemeClr val="dk1"/>
              </a:solidFill>
              <a:latin typeface="Roboto"/>
              <a:ea typeface="Roboto"/>
              <a:cs typeface="Roboto"/>
              <a:sym typeface="Roboto"/>
            </a:endParaRPr>
          </a:p>
          <a:p>
            <a:pPr indent="-330234" lvl="0" marL="457200" rtl="0" algn="l">
              <a:lnSpc>
                <a:spcPct val="100000"/>
              </a:lnSpc>
              <a:spcBef>
                <a:spcPts val="1500"/>
              </a:spcBef>
              <a:spcAft>
                <a:spcPts val="0"/>
              </a:spcAft>
              <a:buClr>
                <a:schemeClr val="dk1"/>
              </a:buClr>
              <a:buSzPts val="1601"/>
              <a:buFont typeface="Roboto"/>
              <a:buChar char="●"/>
            </a:pPr>
            <a:r>
              <a:rPr lang="en-GB" sz="1600" u="sng">
                <a:solidFill>
                  <a:schemeClr val="dk1"/>
                </a:solidFill>
                <a:latin typeface="Roboto"/>
                <a:ea typeface="Roboto"/>
                <a:cs typeface="Roboto"/>
                <a:sym typeface="Roboto"/>
              </a:rPr>
              <a:t>Clone the repository</a:t>
            </a:r>
            <a:r>
              <a:rPr lang="en-GB" sz="1600">
                <a:solidFill>
                  <a:schemeClr val="dk1"/>
                </a:solidFill>
                <a:latin typeface="Roboto"/>
                <a:ea typeface="Roboto"/>
                <a:cs typeface="Roboto"/>
                <a:sym typeface="Roboto"/>
              </a:rPr>
              <a:t>:</a:t>
            </a:r>
            <a:endParaRPr sz="1600">
              <a:solidFill>
                <a:schemeClr val="dk1"/>
              </a:solidFill>
              <a:latin typeface="Roboto"/>
              <a:ea typeface="Roboto"/>
              <a:cs typeface="Roboto"/>
              <a:sym typeface="Roboto"/>
            </a:endParaRPr>
          </a:p>
          <a:p>
            <a:pPr indent="457200" lvl="0" marL="457200" rtl="0" algn="l">
              <a:lnSpc>
                <a:spcPct val="100000"/>
              </a:lnSpc>
              <a:spcBef>
                <a:spcPts val="1500"/>
              </a:spcBef>
              <a:spcAft>
                <a:spcPts val="0"/>
              </a:spcAft>
              <a:buNone/>
            </a:pPr>
            <a:r>
              <a:rPr lang="en-GB" sz="1450">
                <a:solidFill>
                  <a:schemeClr val="dk1"/>
                </a:solidFill>
                <a:latin typeface="Roboto Mono"/>
                <a:ea typeface="Roboto Mono"/>
                <a:cs typeface="Roboto Mono"/>
                <a:sym typeface="Roboto Mono"/>
              </a:rPr>
              <a:t>git clone https://github.com/magnumripper/JohnTheRipper.git</a:t>
            </a:r>
            <a:endParaRPr sz="1450">
              <a:solidFill>
                <a:schemeClr val="dk1"/>
              </a:solidFill>
              <a:latin typeface="Roboto Mono"/>
              <a:ea typeface="Roboto Mono"/>
              <a:cs typeface="Roboto Mono"/>
              <a:sym typeface="Roboto Mono"/>
            </a:endParaRPr>
          </a:p>
          <a:p>
            <a:pPr indent="-330234" lvl="0" marL="457200" rtl="0" algn="l">
              <a:lnSpc>
                <a:spcPct val="100000"/>
              </a:lnSpc>
              <a:spcBef>
                <a:spcPts val="1500"/>
              </a:spcBef>
              <a:spcAft>
                <a:spcPts val="0"/>
              </a:spcAft>
              <a:buClr>
                <a:schemeClr val="dk1"/>
              </a:buClr>
              <a:buSzPts val="1601"/>
              <a:buFont typeface="Roboto"/>
              <a:buChar char="●"/>
            </a:pPr>
            <a:r>
              <a:rPr lang="en-GB" sz="1600" u="sng">
                <a:solidFill>
                  <a:schemeClr val="dk1"/>
                </a:solidFill>
                <a:latin typeface="Roboto"/>
                <a:ea typeface="Roboto"/>
                <a:cs typeface="Roboto"/>
                <a:sym typeface="Roboto"/>
              </a:rPr>
              <a:t>Navigate to the JohnTheRipper directory:</a:t>
            </a:r>
            <a:endParaRPr sz="1300" u="sng">
              <a:solidFill>
                <a:schemeClr val="dk1"/>
              </a:solidFill>
              <a:latin typeface="Roboto"/>
              <a:ea typeface="Roboto"/>
              <a:cs typeface="Roboto"/>
              <a:sym typeface="Roboto"/>
            </a:endParaRPr>
          </a:p>
          <a:p>
            <a:pPr indent="0" lvl="0" marL="914400" rtl="0" algn="l">
              <a:lnSpc>
                <a:spcPct val="100000"/>
              </a:lnSpc>
              <a:spcBef>
                <a:spcPts val="1500"/>
              </a:spcBef>
              <a:spcAft>
                <a:spcPts val="0"/>
              </a:spcAft>
              <a:buNone/>
            </a:pPr>
            <a:r>
              <a:rPr lang="en-GB" sz="1431">
                <a:solidFill>
                  <a:schemeClr val="dk1"/>
                </a:solidFill>
              </a:rPr>
              <a:t>cd JohnTheRipper/src</a:t>
            </a:r>
            <a:endParaRPr sz="1431">
              <a:solidFill>
                <a:schemeClr val="dk1"/>
              </a:solidFill>
            </a:endParaRPr>
          </a:p>
          <a:p>
            <a:pPr indent="0" lvl="0" marL="914400" rtl="0" algn="l">
              <a:lnSpc>
                <a:spcPct val="100000"/>
              </a:lnSpc>
              <a:spcBef>
                <a:spcPts val="1200"/>
              </a:spcBef>
              <a:spcAft>
                <a:spcPts val="0"/>
              </a:spcAft>
              <a:buNone/>
            </a:pPr>
            <a:r>
              <a:rPr lang="en-GB" sz="1431">
                <a:solidFill>
                  <a:schemeClr val="dk1"/>
                </a:solidFill>
              </a:rPr>
              <a:t>./configure</a:t>
            </a:r>
            <a:endParaRPr sz="1431">
              <a:solidFill>
                <a:schemeClr val="dk1"/>
              </a:solidFill>
            </a:endParaRPr>
          </a:p>
          <a:p>
            <a:pPr indent="0" lvl="0" marL="914400" rtl="0" algn="l">
              <a:lnSpc>
                <a:spcPct val="100000"/>
              </a:lnSpc>
              <a:spcBef>
                <a:spcPts val="1200"/>
              </a:spcBef>
              <a:spcAft>
                <a:spcPts val="0"/>
              </a:spcAft>
              <a:buNone/>
            </a:pPr>
            <a:r>
              <a:rPr lang="en-GB" sz="1431">
                <a:solidFill>
                  <a:schemeClr val="dk1"/>
                </a:solidFill>
              </a:rPr>
              <a:t>make</a:t>
            </a:r>
            <a:endParaRPr sz="1431">
              <a:solidFill>
                <a:schemeClr val="dk1"/>
              </a:solidFill>
            </a:endParaRPr>
          </a:p>
          <a:p>
            <a:pPr indent="0" lvl="0" marL="914400" rtl="0" algn="l">
              <a:lnSpc>
                <a:spcPct val="100000"/>
              </a:lnSpc>
              <a:spcBef>
                <a:spcPts val="1200"/>
              </a:spcBef>
              <a:spcAft>
                <a:spcPts val="0"/>
              </a:spcAft>
              <a:buNone/>
            </a:pPr>
            <a:r>
              <a:rPr lang="en-GB" sz="1431">
                <a:solidFill>
                  <a:schemeClr val="dk1"/>
                </a:solidFill>
              </a:rPr>
              <a:t>make install</a:t>
            </a:r>
            <a:endParaRPr sz="1431">
              <a:solidFill>
                <a:schemeClr val="dk1"/>
              </a:solidFill>
            </a:endParaRPr>
          </a:p>
          <a:p>
            <a:pPr indent="0" lvl="0" marL="914400" rtl="0" algn="l">
              <a:lnSpc>
                <a:spcPct val="100000"/>
              </a:lnSpc>
              <a:spcBef>
                <a:spcPts val="1200"/>
              </a:spcBef>
              <a:spcAft>
                <a:spcPts val="0"/>
              </a:spcAft>
              <a:buNone/>
            </a:pPr>
            <a:r>
              <a:rPr lang="en-GB" sz="1431">
                <a:solidFill>
                  <a:schemeClr val="dk1"/>
                </a:solidFill>
              </a:rPr>
              <a:t>cd ../run</a:t>
            </a:r>
            <a:endParaRPr sz="681">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sz="1200">
              <a:solidFill>
                <a:srgbClr val="ECECEC"/>
              </a:solidFill>
              <a:highlight>
                <a:schemeClr val="accent2"/>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Key Features:</a:t>
            </a:r>
            <a:endParaRPr b="1" sz="2020"/>
          </a:p>
        </p:txBody>
      </p:sp>
      <p:sp>
        <p:nvSpPr>
          <p:cNvPr id="74" name="Google Shape;74;p16"/>
          <p:cNvSpPr txBox="1"/>
          <p:nvPr>
            <p:ph idx="1" type="body"/>
          </p:nvPr>
        </p:nvSpPr>
        <p:spPr>
          <a:xfrm>
            <a:off x="311700" y="1163175"/>
            <a:ext cx="8520600" cy="2124000"/>
          </a:xfrm>
          <a:prstGeom prst="rect">
            <a:avLst/>
          </a:prstGeom>
        </p:spPr>
        <p:txBody>
          <a:bodyPr anchorCtr="0" anchor="t" bIns="91425" lIns="91425" spcFirstLastPara="1" rIns="91425" wrap="square" tIns="91425">
            <a:noAutofit/>
          </a:bodyPr>
          <a:lstStyle/>
          <a:p>
            <a:pPr indent="-382111" lvl="0" marL="457200" rtl="0" algn="l">
              <a:lnSpc>
                <a:spcPct val="95000"/>
              </a:lnSpc>
              <a:spcBef>
                <a:spcPts val="1500"/>
              </a:spcBef>
              <a:spcAft>
                <a:spcPts val="0"/>
              </a:spcAft>
              <a:buClr>
                <a:schemeClr val="dk1"/>
              </a:buClr>
              <a:buSzPts val="2418"/>
              <a:buFont typeface="Roboto"/>
              <a:buChar char="●"/>
            </a:pPr>
            <a:r>
              <a:rPr lang="en-GB" sz="2417">
                <a:solidFill>
                  <a:schemeClr val="dk1"/>
                </a:solidFill>
                <a:latin typeface="Roboto"/>
                <a:ea typeface="Roboto"/>
                <a:cs typeface="Roboto"/>
                <a:sym typeface="Roboto"/>
              </a:rPr>
              <a:t>Brute-force attacks</a:t>
            </a:r>
            <a:endParaRPr sz="2417">
              <a:solidFill>
                <a:schemeClr val="dk1"/>
              </a:solidFill>
              <a:latin typeface="Roboto"/>
              <a:ea typeface="Roboto"/>
              <a:cs typeface="Roboto"/>
              <a:sym typeface="Roboto"/>
            </a:endParaRPr>
          </a:p>
          <a:p>
            <a:pPr indent="-382111" lvl="0" marL="457200" rtl="0" algn="l">
              <a:lnSpc>
                <a:spcPct val="95000"/>
              </a:lnSpc>
              <a:spcBef>
                <a:spcPts val="0"/>
              </a:spcBef>
              <a:spcAft>
                <a:spcPts val="0"/>
              </a:spcAft>
              <a:buClr>
                <a:schemeClr val="dk1"/>
              </a:buClr>
              <a:buSzPts val="2418"/>
              <a:buFont typeface="Roboto"/>
              <a:buChar char="●"/>
            </a:pPr>
            <a:r>
              <a:rPr lang="en-GB" sz="2417">
                <a:solidFill>
                  <a:schemeClr val="dk1"/>
                </a:solidFill>
                <a:latin typeface="Roboto"/>
                <a:ea typeface="Roboto"/>
                <a:cs typeface="Roboto"/>
                <a:sym typeface="Roboto"/>
              </a:rPr>
              <a:t>Dictionary attacks</a:t>
            </a:r>
            <a:endParaRPr sz="2417">
              <a:solidFill>
                <a:schemeClr val="dk1"/>
              </a:solidFill>
              <a:latin typeface="Roboto"/>
              <a:ea typeface="Roboto"/>
              <a:cs typeface="Roboto"/>
              <a:sym typeface="Roboto"/>
            </a:endParaRPr>
          </a:p>
          <a:p>
            <a:pPr indent="-382111" lvl="0" marL="457200" rtl="0" algn="l">
              <a:lnSpc>
                <a:spcPct val="95000"/>
              </a:lnSpc>
              <a:spcBef>
                <a:spcPts val="0"/>
              </a:spcBef>
              <a:spcAft>
                <a:spcPts val="0"/>
              </a:spcAft>
              <a:buClr>
                <a:schemeClr val="dk1"/>
              </a:buClr>
              <a:buSzPts val="2418"/>
              <a:buFont typeface="Roboto"/>
              <a:buChar char="●"/>
            </a:pPr>
            <a:r>
              <a:rPr lang="en-GB" sz="2417">
                <a:solidFill>
                  <a:schemeClr val="dk1"/>
                </a:solidFill>
                <a:latin typeface="Roboto"/>
                <a:ea typeface="Roboto"/>
                <a:cs typeface="Roboto"/>
                <a:sym typeface="Roboto"/>
              </a:rPr>
              <a:t>Incremental mode</a:t>
            </a:r>
            <a:endParaRPr sz="2417">
              <a:solidFill>
                <a:schemeClr val="dk1"/>
              </a:solidFill>
              <a:latin typeface="Roboto"/>
              <a:ea typeface="Roboto"/>
              <a:cs typeface="Roboto"/>
              <a:sym typeface="Roboto"/>
            </a:endParaRPr>
          </a:p>
          <a:p>
            <a:pPr indent="0" lvl="0" marL="457200" rtl="0" algn="l">
              <a:lnSpc>
                <a:spcPct val="95000"/>
              </a:lnSpc>
              <a:spcBef>
                <a:spcPts val="1500"/>
              </a:spcBef>
              <a:spcAft>
                <a:spcPts val="0"/>
              </a:spcAft>
              <a:buSzPts val="852"/>
              <a:buNone/>
            </a:pPr>
            <a:r>
              <a:t/>
            </a:r>
            <a:endParaRPr sz="2185">
              <a:solidFill>
                <a:srgbClr val="ECECEC"/>
              </a:solidFill>
              <a:latin typeface="Roboto"/>
              <a:ea typeface="Roboto"/>
              <a:cs typeface="Roboto"/>
              <a:sym typeface="Roboto"/>
            </a:endParaRPr>
          </a:p>
          <a:p>
            <a:pPr indent="0" lvl="0" marL="0" rtl="0" algn="l">
              <a:lnSpc>
                <a:spcPct val="95000"/>
              </a:lnSpc>
              <a:spcBef>
                <a:spcPts val="1500"/>
              </a:spcBef>
              <a:spcAft>
                <a:spcPts val="1200"/>
              </a:spcAft>
              <a:buSzPts val="852"/>
              <a:buNone/>
            </a:pPr>
            <a:r>
              <a:t/>
            </a:r>
            <a:endParaRPr sz="24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Different Attacks:</a:t>
            </a:r>
            <a:endParaRPr/>
          </a:p>
        </p:txBody>
      </p:sp>
      <p:sp>
        <p:nvSpPr>
          <p:cNvPr id="80" name="Google Shape;80;p17"/>
          <p:cNvSpPr txBox="1"/>
          <p:nvPr>
            <p:ph idx="1" type="body"/>
          </p:nvPr>
        </p:nvSpPr>
        <p:spPr>
          <a:xfrm>
            <a:off x="311700" y="1270250"/>
            <a:ext cx="8520600" cy="2027700"/>
          </a:xfrm>
          <a:prstGeom prst="rect">
            <a:avLst/>
          </a:prstGeom>
        </p:spPr>
        <p:txBody>
          <a:bodyPr anchorCtr="0" anchor="t" bIns="91425" lIns="91425" spcFirstLastPara="1" rIns="91425" wrap="square" tIns="91425">
            <a:normAutofit fontScale="40000"/>
          </a:bodyPr>
          <a:lstStyle/>
          <a:p>
            <a:pPr indent="-259080" lvl="0" marL="457200" rtl="0" algn="l">
              <a:spcBef>
                <a:spcPts val="1500"/>
              </a:spcBef>
              <a:spcAft>
                <a:spcPts val="0"/>
              </a:spcAft>
              <a:buClr>
                <a:schemeClr val="dk1"/>
              </a:buClr>
              <a:buSzPct val="29671"/>
              <a:buFont typeface="Roboto"/>
              <a:buChar char="●"/>
            </a:pPr>
            <a:r>
              <a:rPr lang="en-GB" sz="4044">
                <a:solidFill>
                  <a:schemeClr val="dk1"/>
                </a:solidFill>
                <a:latin typeface="Roboto"/>
                <a:ea typeface="Roboto"/>
                <a:cs typeface="Roboto"/>
                <a:sym typeface="Roboto"/>
              </a:rPr>
              <a:t>Single Crack Mode:  </a:t>
            </a:r>
            <a:r>
              <a:rPr lang="en-GB" sz="3894">
                <a:solidFill>
                  <a:schemeClr val="dk1"/>
                </a:solidFill>
                <a:latin typeface="Courier New"/>
                <a:ea typeface="Courier New"/>
                <a:cs typeface="Courier New"/>
                <a:sym typeface="Courier New"/>
              </a:rPr>
              <a:t>./</a:t>
            </a:r>
            <a:r>
              <a:rPr lang="en-GB" sz="3894">
                <a:solidFill>
                  <a:schemeClr val="dk1"/>
                </a:solidFill>
                <a:latin typeface="Courier New"/>
                <a:ea typeface="Courier New"/>
                <a:cs typeface="Courier New"/>
                <a:sym typeface="Courier New"/>
              </a:rPr>
              <a:t>john --single &lt;hash_file</a:t>
            </a:r>
            <a:r>
              <a:rPr lang="en-GB" sz="3894">
                <a:solidFill>
                  <a:schemeClr val="dk1"/>
                </a:solidFill>
                <a:latin typeface="Courier New"/>
                <a:ea typeface="Courier New"/>
                <a:cs typeface="Courier New"/>
                <a:sym typeface="Courier New"/>
              </a:rPr>
              <a:t>&gt; </a:t>
            </a:r>
            <a:endParaRPr sz="4044">
              <a:solidFill>
                <a:schemeClr val="dk1"/>
              </a:solidFill>
              <a:latin typeface="Roboto"/>
              <a:ea typeface="Roboto"/>
              <a:cs typeface="Roboto"/>
              <a:sym typeface="Roboto"/>
            </a:endParaRPr>
          </a:p>
          <a:p>
            <a:pPr indent="-259080" lvl="0" marL="457200" rtl="0" algn="l">
              <a:spcBef>
                <a:spcPts val="0"/>
              </a:spcBef>
              <a:spcAft>
                <a:spcPts val="0"/>
              </a:spcAft>
              <a:buClr>
                <a:schemeClr val="dk1"/>
              </a:buClr>
              <a:buSzPct val="29671"/>
              <a:buFont typeface="Roboto"/>
              <a:buChar char="●"/>
            </a:pPr>
            <a:r>
              <a:rPr lang="en-GB" sz="4044">
                <a:solidFill>
                  <a:schemeClr val="dk1"/>
                </a:solidFill>
                <a:latin typeface="Roboto"/>
                <a:ea typeface="Roboto"/>
                <a:cs typeface="Roboto"/>
                <a:sym typeface="Roboto"/>
              </a:rPr>
              <a:t>Wordlist Mode:  </a:t>
            </a:r>
            <a:r>
              <a:rPr lang="en-GB" sz="3894">
                <a:solidFill>
                  <a:schemeClr val="dk1"/>
                </a:solidFill>
                <a:latin typeface="Courier New"/>
                <a:ea typeface="Courier New"/>
                <a:cs typeface="Courier New"/>
                <a:sym typeface="Courier New"/>
              </a:rPr>
              <a:t>./john --wordlist=&lt;word_list_file&gt; &lt;hash_file&gt;  (</a:t>
            </a:r>
            <a:r>
              <a:rPr i="1" lang="en-GB" sz="3894">
                <a:solidFill>
                  <a:schemeClr val="dk1"/>
                </a:solidFill>
                <a:latin typeface="Courier New"/>
                <a:ea typeface="Courier New"/>
                <a:cs typeface="Courier New"/>
                <a:sym typeface="Courier New"/>
              </a:rPr>
              <a:t>Dictionary Attack</a:t>
            </a:r>
            <a:r>
              <a:rPr lang="en-GB" sz="3894">
                <a:solidFill>
                  <a:schemeClr val="dk1"/>
                </a:solidFill>
                <a:latin typeface="Courier New"/>
                <a:ea typeface="Courier New"/>
                <a:cs typeface="Courier New"/>
                <a:sym typeface="Courier New"/>
              </a:rPr>
              <a:t>)</a:t>
            </a:r>
            <a:endParaRPr sz="4044">
              <a:solidFill>
                <a:schemeClr val="dk1"/>
              </a:solidFill>
              <a:latin typeface="Roboto"/>
              <a:ea typeface="Roboto"/>
              <a:cs typeface="Roboto"/>
              <a:sym typeface="Roboto"/>
            </a:endParaRPr>
          </a:p>
          <a:p>
            <a:pPr indent="-259080" lvl="0" marL="457200" rtl="0" algn="l">
              <a:spcBef>
                <a:spcPts val="0"/>
              </a:spcBef>
              <a:spcAft>
                <a:spcPts val="0"/>
              </a:spcAft>
              <a:buClr>
                <a:schemeClr val="dk1"/>
              </a:buClr>
              <a:buSzPct val="29671"/>
              <a:buFont typeface="Roboto"/>
              <a:buChar char="●"/>
            </a:pPr>
            <a:r>
              <a:rPr lang="en-GB" sz="4044">
                <a:solidFill>
                  <a:schemeClr val="dk1"/>
                </a:solidFill>
                <a:latin typeface="Roboto"/>
                <a:ea typeface="Roboto"/>
                <a:cs typeface="Roboto"/>
                <a:sym typeface="Roboto"/>
              </a:rPr>
              <a:t>Incremental:  ./</a:t>
            </a:r>
            <a:r>
              <a:rPr lang="en-GB" sz="3894">
                <a:solidFill>
                  <a:schemeClr val="dk1"/>
                </a:solidFill>
                <a:latin typeface="Courier New"/>
                <a:ea typeface="Courier New"/>
                <a:cs typeface="Courier New"/>
                <a:sym typeface="Courier New"/>
              </a:rPr>
              <a:t>john --incremental &lt;hash_file&gt;  (</a:t>
            </a:r>
            <a:r>
              <a:rPr i="1" lang="en-GB" sz="3894">
                <a:solidFill>
                  <a:schemeClr val="dk1"/>
                </a:solidFill>
                <a:latin typeface="Courier New"/>
                <a:ea typeface="Courier New"/>
                <a:cs typeface="Courier New"/>
                <a:sym typeface="Courier New"/>
              </a:rPr>
              <a:t>Bruteforce Attack</a:t>
            </a:r>
            <a:r>
              <a:rPr lang="en-GB" sz="3894">
                <a:solidFill>
                  <a:schemeClr val="dk1"/>
                </a:solidFill>
                <a:latin typeface="Courier New"/>
                <a:ea typeface="Courier New"/>
                <a:cs typeface="Courier New"/>
                <a:sym typeface="Courier New"/>
              </a:rPr>
              <a:t>)</a:t>
            </a:r>
            <a:endParaRPr sz="4044">
              <a:solidFill>
                <a:schemeClr val="dk1"/>
              </a:solidFill>
              <a:latin typeface="Roboto"/>
              <a:ea typeface="Roboto"/>
              <a:cs typeface="Roboto"/>
              <a:sym typeface="Roboto"/>
            </a:endParaRPr>
          </a:p>
          <a:p>
            <a:pPr indent="0" lvl="0" marL="457200" rtl="0" algn="l">
              <a:spcBef>
                <a:spcPts val="1500"/>
              </a:spcBef>
              <a:spcAft>
                <a:spcPts val="0"/>
              </a:spcAft>
              <a:buNone/>
            </a:pPr>
            <a:r>
              <a:t/>
            </a:r>
            <a:endParaRPr sz="1050">
              <a:solidFill>
                <a:schemeClr val="dk1"/>
              </a:solidFill>
              <a:latin typeface="Courier New"/>
              <a:ea typeface="Courier New"/>
              <a:cs typeface="Courier New"/>
              <a:sym typeface="Courier New"/>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120"/>
              <a:t>Failures:</a:t>
            </a:r>
            <a:endParaRPr b="1" sz="312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t/>
            </a:r>
            <a:endParaRPr sz="1500">
              <a:solidFill>
                <a:srgbClr val="ECECEC"/>
              </a:solidFill>
              <a:latin typeface="Roboto"/>
              <a:ea typeface="Roboto"/>
              <a:cs typeface="Roboto"/>
              <a:sym typeface="Roboto"/>
            </a:endParaRPr>
          </a:p>
          <a:p>
            <a:pPr indent="-323850" lvl="0" marL="457200" rtl="0" algn="l">
              <a:spcBef>
                <a:spcPts val="1500"/>
              </a:spcBef>
              <a:spcAft>
                <a:spcPts val="0"/>
              </a:spcAft>
              <a:buClr>
                <a:schemeClr val="dk1"/>
              </a:buClr>
              <a:buSzPts val="1500"/>
              <a:buFont typeface="Roboto"/>
              <a:buChar char="●"/>
            </a:pPr>
            <a:r>
              <a:rPr b="1" lang="en-GB" sz="1500">
                <a:solidFill>
                  <a:schemeClr val="dk1"/>
                </a:solidFill>
                <a:latin typeface="Roboto"/>
                <a:ea typeface="Roboto"/>
                <a:cs typeface="Roboto"/>
                <a:sym typeface="Roboto"/>
              </a:rPr>
              <a:t>Strong Passwords</a:t>
            </a:r>
            <a:r>
              <a:rPr lang="en-GB" sz="1500">
                <a:solidFill>
                  <a:schemeClr val="dk1"/>
                </a:solidFill>
                <a:latin typeface="Roboto"/>
                <a:ea typeface="Roboto"/>
                <a:cs typeface="Roboto"/>
                <a:sym typeface="Roboto"/>
              </a:rPr>
              <a:t>: Passwords that are sufficiently complex and long may remain uncrackable by John the Ripper, especially if they are not included in any dictionary or have random character sequences.</a:t>
            </a:r>
            <a:endParaRPr sz="1500">
              <a:solidFill>
                <a:schemeClr val="dk1"/>
              </a:solidFill>
              <a:latin typeface="Roboto"/>
              <a:ea typeface="Roboto"/>
              <a:cs typeface="Roboto"/>
              <a:sym typeface="Roboto"/>
            </a:endParaRPr>
          </a:p>
          <a:p>
            <a:pPr indent="0" lvl="0" marL="457200" rtl="0" algn="l">
              <a:spcBef>
                <a:spcPts val="15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1500"/>
              </a:spcBef>
              <a:spcAft>
                <a:spcPts val="0"/>
              </a:spcAft>
              <a:buClr>
                <a:schemeClr val="dk1"/>
              </a:buClr>
              <a:buSzPts val="1500"/>
              <a:buFont typeface="Roboto"/>
              <a:buChar char="●"/>
            </a:pPr>
            <a:r>
              <a:rPr b="1" lang="en-GB" sz="1500">
                <a:solidFill>
                  <a:schemeClr val="dk1"/>
                </a:solidFill>
                <a:latin typeface="Roboto"/>
                <a:ea typeface="Roboto"/>
                <a:cs typeface="Roboto"/>
                <a:sym typeface="Roboto"/>
              </a:rPr>
              <a:t>Salted Hashes</a:t>
            </a:r>
            <a:r>
              <a:rPr lang="en-GB" sz="1500">
                <a:solidFill>
                  <a:schemeClr val="dk1"/>
                </a:solidFill>
                <a:latin typeface="Roboto"/>
                <a:ea typeface="Roboto"/>
                <a:cs typeface="Roboto"/>
                <a:sym typeface="Roboto"/>
              </a:rPr>
              <a:t>: If the passwords are stored using cryptographic hashing algorithms with salts, it significantly increases the difficulty of cracking them, and John the Ripper may not be successful without additional resources or time.</a:t>
            </a:r>
            <a:endParaRPr sz="1500">
              <a:solidFill>
                <a:schemeClr val="dk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