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7" r:id="rId2"/>
    <p:sldId id="258" r:id="rId3"/>
    <p:sldId id="259" r:id="rId4"/>
    <p:sldId id="268" r:id="rId5"/>
    <p:sldId id="269" r:id="rId6"/>
    <p:sldId id="271" r:id="rId7"/>
    <p:sldId id="272" r:id="rId8"/>
    <p:sldId id="260" r:id="rId9"/>
    <p:sldId id="261" r:id="rId10"/>
    <p:sldId id="273" r:id="rId11"/>
    <p:sldId id="274" r:id="rId12"/>
    <p:sldId id="275" r:id="rId13"/>
    <p:sldId id="276" r:id="rId14"/>
    <p:sldId id="279" r:id="rId15"/>
    <p:sldId id="262" r:id="rId16"/>
    <p:sldId id="263" r:id="rId17"/>
    <p:sldId id="264" r:id="rId18"/>
    <p:sldId id="265" r:id="rId19"/>
    <p:sldId id="277" r:id="rId20"/>
    <p:sldId id="278" r:id="rId21"/>
    <p:sldId id="266" r:id="rId22"/>
    <p:sldId id="267" r:id="rId23"/>
  </p:sldIdLst>
  <p:sldSz cx="18288000" cy="10287000"/>
  <p:notesSz cx="6858000" cy="9144000"/>
  <p:embeddedFontLst>
    <p:embeddedFont>
      <p:font typeface="Arimo" panose="020B0604020202020204" charset="0"/>
      <p:regular r:id="rId25"/>
    </p:embeddedFont>
    <p:embeddedFont>
      <p:font typeface="Arimo Bold" panose="020B0604020202020204" charset="0"/>
      <p:bold r:id="rId26"/>
    </p:embeddedFont>
    <p:embeddedFont>
      <p:font typeface="Bebas Neue" panose="020B0606020202050201" pitchFamily="34" charset="0"/>
      <p:regular r:id="rId27"/>
    </p:embeddedFont>
    <p:embeddedFont>
      <p:font typeface="League Spartan" panose="020B0604020202020204" charset="0"/>
      <p:bold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3"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54"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5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56"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7"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58"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98"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699"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700" name="Date Placeholder 3"/>
          <p:cNvSpPr>
            <a:spLocks noGrp="1"/>
          </p:cNvSpPr>
          <p:nvPr>
            <p:ph type="dt" sz="half" idx="10"/>
          </p:nvPr>
        </p:nvSpPr>
        <p:spPr/>
        <p:txBody>
          <a:bodyPr/>
          <a:lstStyle/>
          <a:p>
            <a:fld id="{1D8BD707-D9CF-40AE-B4C6-C98DA3205C09}" type="datetimeFigureOut">
              <a:rPr lang="en-US" smtClean="0"/>
              <a:t>10/27/2024</a:t>
            </a:fld>
            <a:endParaRPr lang="en-US"/>
          </a:p>
        </p:txBody>
      </p:sp>
      <p:sp>
        <p:nvSpPr>
          <p:cNvPr id="1048701" name="Footer Placeholder 4"/>
          <p:cNvSpPr>
            <a:spLocks noGrp="1"/>
          </p:cNvSpPr>
          <p:nvPr>
            <p:ph type="ftr" sz="quarter" idx="11"/>
          </p:nvPr>
        </p:nvSpPr>
        <p:spPr/>
        <p:txBody>
          <a:bodyPr/>
          <a:lstStyle/>
          <a:p>
            <a:endParaRPr lang="en-US"/>
          </a:p>
        </p:txBody>
      </p:sp>
      <p:sp>
        <p:nvSpPr>
          <p:cNvPr id="1048702"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3" name="Title 1"/>
          <p:cNvSpPr>
            <a:spLocks noGrp="1"/>
          </p:cNvSpPr>
          <p:nvPr>
            <p:ph type="title"/>
          </p:nvPr>
        </p:nvSpPr>
        <p:spPr/>
        <p:txBody>
          <a:bodyPr/>
          <a:lstStyle/>
          <a:p>
            <a:r>
              <a:rPr lang="en-US"/>
              <a:t>Click to edit Master title style</a:t>
            </a:r>
          </a:p>
        </p:txBody>
      </p:sp>
      <p:sp>
        <p:nvSpPr>
          <p:cNvPr id="104872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5" name="Date Placeholder 3"/>
          <p:cNvSpPr>
            <a:spLocks noGrp="1"/>
          </p:cNvSpPr>
          <p:nvPr>
            <p:ph type="dt" sz="half" idx="10"/>
          </p:nvPr>
        </p:nvSpPr>
        <p:spPr/>
        <p:txBody>
          <a:bodyPr/>
          <a:lstStyle/>
          <a:p>
            <a:fld id="{1D8BD707-D9CF-40AE-B4C6-C98DA3205C09}" type="datetimeFigureOut">
              <a:rPr lang="en-US" smtClean="0"/>
              <a:t>10/27/2024</a:t>
            </a:fld>
            <a:endParaRPr lang="en-US"/>
          </a:p>
        </p:txBody>
      </p:sp>
      <p:sp>
        <p:nvSpPr>
          <p:cNvPr id="1048726" name="Footer Placeholder 4"/>
          <p:cNvSpPr>
            <a:spLocks noGrp="1"/>
          </p:cNvSpPr>
          <p:nvPr>
            <p:ph type="ftr" sz="quarter" idx="11"/>
          </p:nvPr>
        </p:nvSpPr>
        <p:spPr/>
        <p:txBody>
          <a:bodyPr/>
          <a:lstStyle/>
          <a:p>
            <a:endParaRPr lang="en-US"/>
          </a:p>
        </p:txBody>
      </p:sp>
      <p:sp>
        <p:nvSpPr>
          <p:cNvPr id="1048727"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7"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708"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9" name="Date Placeholder 3"/>
          <p:cNvSpPr>
            <a:spLocks noGrp="1"/>
          </p:cNvSpPr>
          <p:nvPr>
            <p:ph type="dt" sz="half" idx="10"/>
          </p:nvPr>
        </p:nvSpPr>
        <p:spPr/>
        <p:txBody>
          <a:bodyPr/>
          <a:lstStyle/>
          <a:p>
            <a:fld id="{1D8BD707-D9CF-40AE-B4C6-C98DA3205C09}" type="datetimeFigureOut">
              <a:rPr lang="en-US" smtClean="0"/>
              <a:t>10/27/2024</a:t>
            </a:fld>
            <a:endParaRPr lang="en-US"/>
          </a:p>
        </p:txBody>
      </p:sp>
      <p:sp>
        <p:nvSpPr>
          <p:cNvPr id="1048710" name="Footer Placeholder 4"/>
          <p:cNvSpPr>
            <a:spLocks noGrp="1"/>
          </p:cNvSpPr>
          <p:nvPr>
            <p:ph type="ftr" sz="quarter" idx="11"/>
          </p:nvPr>
        </p:nvSpPr>
        <p:spPr/>
        <p:txBody>
          <a:bodyPr/>
          <a:lstStyle/>
          <a:p>
            <a:endParaRPr lang="en-US"/>
          </a:p>
        </p:txBody>
      </p:sp>
      <p:sp>
        <p:nvSpPr>
          <p:cNvPr id="1048711"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12" name="Title 1"/>
          <p:cNvSpPr>
            <a:spLocks noGrp="1"/>
          </p:cNvSpPr>
          <p:nvPr>
            <p:ph type="title"/>
          </p:nvPr>
        </p:nvSpPr>
        <p:spPr/>
        <p:txBody>
          <a:bodyPr/>
          <a:lstStyle/>
          <a:p>
            <a:r>
              <a:rPr lang="en-US"/>
              <a:t>Click to edit Master title style</a:t>
            </a:r>
          </a:p>
        </p:txBody>
      </p:sp>
      <p:sp>
        <p:nvSpPr>
          <p:cNvPr id="104871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4" name="Date Placeholder 3"/>
          <p:cNvSpPr>
            <a:spLocks noGrp="1"/>
          </p:cNvSpPr>
          <p:nvPr>
            <p:ph type="dt" sz="half" idx="10"/>
          </p:nvPr>
        </p:nvSpPr>
        <p:spPr/>
        <p:txBody>
          <a:bodyPr/>
          <a:lstStyle/>
          <a:p>
            <a:fld id="{1D8BD707-D9CF-40AE-B4C6-C98DA3205C09}" type="datetimeFigureOut">
              <a:rPr lang="en-US" smtClean="0"/>
              <a:t>10/27/2024</a:t>
            </a:fld>
            <a:endParaRPr lang="en-US"/>
          </a:p>
        </p:txBody>
      </p:sp>
      <p:sp>
        <p:nvSpPr>
          <p:cNvPr id="1048715" name="Footer Placeholder 4"/>
          <p:cNvSpPr>
            <a:spLocks noGrp="1"/>
          </p:cNvSpPr>
          <p:nvPr>
            <p:ph type="ftr" sz="quarter" idx="11"/>
          </p:nvPr>
        </p:nvSpPr>
        <p:spPr/>
        <p:txBody>
          <a:bodyPr/>
          <a:lstStyle/>
          <a:p>
            <a:endParaRPr lang="en-US"/>
          </a:p>
        </p:txBody>
      </p:sp>
      <p:sp>
        <p:nvSpPr>
          <p:cNvPr id="104871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28"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29"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30" name="Date Placeholder 3"/>
          <p:cNvSpPr>
            <a:spLocks noGrp="1"/>
          </p:cNvSpPr>
          <p:nvPr>
            <p:ph type="dt" sz="half" idx="10"/>
          </p:nvPr>
        </p:nvSpPr>
        <p:spPr/>
        <p:txBody>
          <a:bodyPr/>
          <a:lstStyle/>
          <a:p>
            <a:fld id="{1D8BD707-D9CF-40AE-B4C6-C98DA3205C09}" type="datetimeFigureOut">
              <a:rPr lang="en-US" smtClean="0"/>
              <a:t>10/27/2024</a:t>
            </a:fld>
            <a:endParaRPr lang="en-US"/>
          </a:p>
        </p:txBody>
      </p:sp>
      <p:sp>
        <p:nvSpPr>
          <p:cNvPr id="1048731" name="Footer Placeholder 4"/>
          <p:cNvSpPr>
            <a:spLocks noGrp="1"/>
          </p:cNvSpPr>
          <p:nvPr>
            <p:ph type="ftr" sz="quarter" idx="11"/>
          </p:nvPr>
        </p:nvSpPr>
        <p:spPr/>
        <p:txBody>
          <a:bodyPr/>
          <a:lstStyle/>
          <a:p>
            <a:endParaRPr lang="en-US"/>
          </a:p>
        </p:txBody>
      </p:sp>
      <p:sp>
        <p:nvSpPr>
          <p:cNvPr id="1048732"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33" name="Title 1"/>
          <p:cNvSpPr>
            <a:spLocks noGrp="1"/>
          </p:cNvSpPr>
          <p:nvPr>
            <p:ph type="title"/>
          </p:nvPr>
        </p:nvSpPr>
        <p:spPr/>
        <p:txBody>
          <a:bodyPr/>
          <a:lstStyle/>
          <a:p>
            <a:r>
              <a:rPr lang="en-US"/>
              <a:t>Click to edit Master title style</a:t>
            </a:r>
          </a:p>
        </p:txBody>
      </p:sp>
      <p:sp>
        <p:nvSpPr>
          <p:cNvPr id="1048734"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5"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6" name="Date Placeholder 4"/>
          <p:cNvSpPr>
            <a:spLocks noGrp="1"/>
          </p:cNvSpPr>
          <p:nvPr>
            <p:ph type="dt" sz="half" idx="10"/>
          </p:nvPr>
        </p:nvSpPr>
        <p:spPr/>
        <p:txBody>
          <a:bodyPr/>
          <a:lstStyle/>
          <a:p>
            <a:fld id="{1D8BD707-D9CF-40AE-B4C6-C98DA3205C09}" type="datetimeFigureOut">
              <a:rPr lang="en-US" smtClean="0"/>
              <a:t>10/27/2024</a:t>
            </a:fld>
            <a:endParaRPr lang="en-US"/>
          </a:p>
        </p:txBody>
      </p:sp>
      <p:sp>
        <p:nvSpPr>
          <p:cNvPr id="1048737" name="Footer Placeholder 5"/>
          <p:cNvSpPr>
            <a:spLocks noGrp="1"/>
          </p:cNvSpPr>
          <p:nvPr>
            <p:ph type="ftr" sz="quarter" idx="11"/>
          </p:nvPr>
        </p:nvSpPr>
        <p:spPr/>
        <p:txBody>
          <a:bodyPr/>
          <a:lstStyle/>
          <a:p>
            <a:endParaRPr lang="en-US"/>
          </a:p>
        </p:txBody>
      </p:sp>
      <p:sp>
        <p:nvSpPr>
          <p:cNvPr id="1048738"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39" name="Title 1"/>
          <p:cNvSpPr>
            <a:spLocks noGrp="1"/>
          </p:cNvSpPr>
          <p:nvPr>
            <p:ph type="title"/>
          </p:nvPr>
        </p:nvSpPr>
        <p:spPr/>
        <p:txBody>
          <a:bodyPr/>
          <a:lstStyle/>
          <a:p>
            <a:r>
              <a:rPr lang="en-US"/>
              <a:t>Click to edit Master title style</a:t>
            </a:r>
          </a:p>
        </p:txBody>
      </p:sp>
      <p:sp>
        <p:nvSpPr>
          <p:cNvPr id="1048740" name="Text Placeholder 2"/>
          <p:cNvSpPr>
            <a:spLocks noGrp="1"/>
          </p:cNvSpPr>
          <p:nvPr>
            <p:ph type="body" idx="1"/>
          </p:nvPr>
        </p:nvSpPr>
        <p:spPr>
          <a:xfrm>
            <a:off x="457200" y="1535113"/>
            <a:ext cx="4040188"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2" name="Text Placeholder 4"/>
          <p:cNvSpPr>
            <a:spLocks noGrp="1"/>
          </p:cNvSpPr>
          <p:nvPr>
            <p:ph type="body" sz="quarter" idx="3"/>
          </p:nvPr>
        </p:nvSpPr>
        <p:spPr>
          <a:xfrm>
            <a:off x="4645025" y="1535113"/>
            <a:ext cx="4041775"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4" name="Date Placeholder 6"/>
          <p:cNvSpPr>
            <a:spLocks noGrp="1"/>
          </p:cNvSpPr>
          <p:nvPr>
            <p:ph type="dt" sz="half" idx="10"/>
          </p:nvPr>
        </p:nvSpPr>
        <p:spPr/>
        <p:txBody>
          <a:bodyPr/>
          <a:lstStyle/>
          <a:p>
            <a:fld id="{1D8BD707-D9CF-40AE-B4C6-C98DA3205C09}" type="datetimeFigureOut">
              <a:rPr lang="en-US" smtClean="0"/>
              <a:t>10/27/2024</a:t>
            </a:fld>
            <a:endParaRPr lang="en-US"/>
          </a:p>
        </p:txBody>
      </p:sp>
      <p:sp>
        <p:nvSpPr>
          <p:cNvPr id="1048745" name="Footer Placeholder 7"/>
          <p:cNvSpPr>
            <a:spLocks noGrp="1"/>
          </p:cNvSpPr>
          <p:nvPr>
            <p:ph type="ftr" sz="quarter" idx="11"/>
          </p:nvPr>
        </p:nvSpPr>
        <p:spPr/>
        <p:txBody>
          <a:bodyPr/>
          <a:lstStyle/>
          <a:p>
            <a:endParaRPr lang="en-US"/>
          </a:p>
        </p:txBody>
      </p:sp>
      <p:sp>
        <p:nvSpPr>
          <p:cNvPr id="1048746"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3" name="Title 1"/>
          <p:cNvSpPr>
            <a:spLocks noGrp="1"/>
          </p:cNvSpPr>
          <p:nvPr>
            <p:ph type="title"/>
          </p:nvPr>
        </p:nvSpPr>
        <p:spPr/>
        <p:txBody>
          <a:bodyPr/>
          <a:lstStyle/>
          <a:p>
            <a:r>
              <a:rPr lang="en-US"/>
              <a:t>Click to edit Master title style</a:t>
            </a:r>
          </a:p>
        </p:txBody>
      </p:sp>
      <p:sp>
        <p:nvSpPr>
          <p:cNvPr id="1048704" name="Date Placeholder 2"/>
          <p:cNvSpPr>
            <a:spLocks noGrp="1"/>
          </p:cNvSpPr>
          <p:nvPr>
            <p:ph type="dt" sz="half" idx="10"/>
          </p:nvPr>
        </p:nvSpPr>
        <p:spPr/>
        <p:txBody>
          <a:bodyPr/>
          <a:lstStyle/>
          <a:p>
            <a:fld id="{1D8BD707-D9CF-40AE-B4C6-C98DA3205C09}" type="datetimeFigureOut">
              <a:rPr lang="en-US" smtClean="0"/>
              <a:t>10/27/2024</a:t>
            </a:fld>
            <a:endParaRPr lang="en-US"/>
          </a:p>
        </p:txBody>
      </p:sp>
      <p:sp>
        <p:nvSpPr>
          <p:cNvPr id="1048705" name="Footer Placeholder 3"/>
          <p:cNvSpPr>
            <a:spLocks noGrp="1"/>
          </p:cNvSpPr>
          <p:nvPr>
            <p:ph type="ftr" sz="quarter" idx="11"/>
          </p:nvPr>
        </p:nvSpPr>
        <p:spPr/>
        <p:txBody>
          <a:bodyPr/>
          <a:lstStyle/>
          <a:p>
            <a:endParaRPr lang="en-US"/>
          </a:p>
        </p:txBody>
      </p:sp>
      <p:sp>
        <p:nvSpPr>
          <p:cNvPr id="1048706"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1D8BD707-D9CF-40AE-B4C6-C98DA3205C09}" type="datetimeFigureOut">
              <a:rPr lang="en-US" smtClean="0"/>
              <a:t>10/27/2024</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47"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4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9"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0" name="Date Placeholder 4"/>
          <p:cNvSpPr>
            <a:spLocks noGrp="1"/>
          </p:cNvSpPr>
          <p:nvPr>
            <p:ph type="dt" sz="half" idx="10"/>
          </p:nvPr>
        </p:nvSpPr>
        <p:spPr/>
        <p:txBody>
          <a:bodyPr/>
          <a:lstStyle/>
          <a:p>
            <a:fld id="{1D8BD707-D9CF-40AE-B4C6-C98DA3205C09}" type="datetimeFigureOut">
              <a:rPr lang="en-US" smtClean="0"/>
              <a:t>10/27/2024</a:t>
            </a:fld>
            <a:endParaRPr lang="en-US"/>
          </a:p>
        </p:txBody>
      </p:sp>
      <p:sp>
        <p:nvSpPr>
          <p:cNvPr id="1048751" name="Footer Placeholder 5"/>
          <p:cNvSpPr>
            <a:spLocks noGrp="1"/>
          </p:cNvSpPr>
          <p:nvPr>
            <p:ph type="ftr" sz="quarter" idx="11"/>
          </p:nvPr>
        </p:nvSpPr>
        <p:spPr/>
        <p:txBody>
          <a:bodyPr/>
          <a:lstStyle/>
          <a:p>
            <a:endParaRPr lang="en-US"/>
          </a:p>
        </p:txBody>
      </p:sp>
      <p:sp>
        <p:nvSpPr>
          <p:cNvPr id="1048752"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17"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718"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719"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0" name="Date Placeholder 4"/>
          <p:cNvSpPr>
            <a:spLocks noGrp="1"/>
          </p:cNvSpPr>
          <p:nvPr>
            <p:ph type="dt" sz="half" idx="10"/>
          </p:nvPr>
        </p:nvSpPr>
        <p:spPr/>
        <p:txBody>
          <a:bodyPr/>
          <a:lstStyle/>
          <a:p>
            <a:fld id="{1D8BD707-D9CF-40AE-B4C6-C98DA3205C09}" type="datetimeFigureOut">
              <a:rPr lang="en-US" smtClean="0"/>
              <a:t>10/27/2024</a:t>
            </a:fld>
            <a:endParaRPr lang="en-US"/>
          </a:p>
        </p:txBody>
      </p:sp>
      <p:sp>
        <p:nvSpPr>
          <p:cNvPr id="1048721" name="Footer Placeholder 5"/>
          <p:cNvSpPr>
            <a:spLocks noGrp="1"/>
          </p:cNvSpPr>
          <p:nvPr>
            <p:ph type="ftr" sz="quarter" idx="11"/>
          </p:nvPr>
        </p:nvSpPr>
        <p:spPr/>
        <p:txBody>
          <a:bodyPr/>
          <a:lstStyle/>
          <a:p>
            <a:endParaRPr lang="en-US"/>
          </a:p>
        </p:txBody>
      </p:sp>
      <p:sp>
        <p:nvSpPr>
          <p:cNvPr id="1048722"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10/27/2024</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stretch>
              <a:fillRect/>
            </a:stretch>
          </a:blipFill>
        </p:spPr>
      </p:sp>
      <p:sp>
        <p:nvSpPr>
          <p:cNvPr id="1048585"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stretch>
              <a:fillRect/>
            </a:stretch>
          </a:blipFill>
        </p:spPr>
      </p:sp>
      <p:sp>
        <p:nvSpPr>
          <p:cNvPr id="1048586"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stretch>
              <a:fillRect/>
            </a:stretch>
          </a:blipFill>
        </p:spPr>
      </p:sp>
      <p:sp>
        <p:nvSpPr>
          <p:cNvPr id="1048587"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stretch>
              <a:fillRect/>
            </a:stretch>
          </a:blipFill>
        </p:spPr>
      </p:sp>
      <p:sp>
        <p:nvSpPr>
          <p:cNvPr id="1048588"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stretch>
              <a:fillRect/>
            </a:stretch>
          </a:blipFill>
        </p:spPr>
      </p:sp>
      <p:sp>
        <p:nvSpPr>
          <p:cNvPr id="1048589" name="Freeform 7"/>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stretch>
              <a:fillRect/>
            </a:stretch>
          </a:blipFill>
        </p:spPr>
      </p:sp>
      <p:sp>
        <p:nvSpPr>
          <p:cNvPr id="1048590" name="Freeform 8"/>
          <p:cNvSpPr/>
          <p:nvPr/>
        </p:nvSpPr>
        <p:spPr>
          <a:xfrm rot="2548192">
            <a:off x="368978" y="-172546"/>
            <a:ext cx="1319443" cy="2483119"/>
          </a:xfrm>
          <a:custGeom>
            <a:avLst/>
            <a:gdLst/>
            <a:ahLst/>
            <a:cxnLst/>
            <a:rect l="l" t="t" r="r" b="b"/>
            <a:pathLst>
              <a:path w="1319443" h="2483119">
                <a:moveTo>
                  <a:pt x="0" y="0"/>
                </a:moveTo>
                <a:lnTo>
                  <a:pt x="1319444" y="0"/>
                </a:lnTo>
                <a:lnTo>
                  <a:pt x="1319444" y="2483119"/>
                </a:lnTo>
                <a:lnTo>
                  <a:pt x="0" y="2483119"/>
                </a:lnTo>
                <a:lnTo>
                  <a:pt x="0" y="0"/>
                </a:lnTo>
                <a:close/>
              </a:path>
            </a:pathLst>
          </a:custGeom>
          <a:blipFill>
            <a:blip r:embed="rId3"/>
            <a:stretch>
              <a:fillRect/>
            </a:stretch>
          </a:blipFill>
        </p:spPr>
      </p:sp>
      <p:sp>
        <p:nvSpPr>
          <p:cNvPr id="1048591" name="Freeform 9"/>
          <p:cNvSpPr/>
          <p:nvPr/>
        </p:nvSpPr>
        <p:spPr>
          <a:xfrm rot="4623612" flipH="1" flipV="1">
            <a:off x="15546641" y="7018104"/>
            <a:ext cx="2951197" cy="3606751"/>
          </a:xfrm>
          <a:custGeom>
            <a:avLst/>
            <a:gdLst/>
            <a:ahLst/>
            <a:cxnLst/>
            <a:rect l="l" t="t" r="r" b="b"/>
            <a:pathLst>
              <a:path w="2951197" h="3606751">
                <a:moveTo>
                  <a:pt x="2951197" y="3606751"/>
                </a:moveTo>
                <a:lnTo>
                  <a:pt x="0" y="3606751"/>
                </a:lnTo>
                <a:lnTo>
                  <a:pt x="0" y="0"/>
                </a:lnTo>
                <a:lnTo>
                  <a:pt x="2951197" y="0"/>
                </a:lnTo>
                <a:lnTo>
                  <a:pt x="2951197" y="3606751"/>
                </a:lnTo>
                <a:close/>
              </a:path>
            </a:pathLst>
          </a:custGeom>
          <a:blipFill>
            <a:blip r:embed="rId4"/>
            <a:stretch>
              <a:fillRect/>
            </a:stretch>
          </a:blipFill>
        </p:spPr>
      </p:sp>
      <p:sp>
        <p:nvSpPr>
          <p:cNvPr id="1048592" name="Freeform 10"/>
          <p:cNvSpPr/>
          <p:nvPr/>
        </p:nvSpPr>
        <p:spPr>
          <a:xfrm>
            <a:off x="1028700" y="512038"/>
            <a:ext cx="16323335" cy="9415300"/>
          </a:xfrm>
          <a:custGeom>
            <a:avLst/>
            <a:gdLst/>
            <a:ahLst/>
            <a:cxnLst/>
            <a:rect l="l" t="t" r="r" b="b"/>
            <a:pathLst>
              <a:path w="16323335" h="9415300">
                <a:moveTo>
                  <a:pt x="0" y="0"/>
                </a:moveTo>
                <a:lnTo>
                  <a:pt x="16323335" y="0"/>
                </a:lnTo>
                <a:lnTo>
                  <a:pt x="16323335" y="9415300"/>
                </a:lnTo>
                <a:lnTo>
                  <a:pt x="0" y="9415300"/>
                </a:lnTo>
                <a:lnTo>
                  <a:pt x="0" y="0"/>
                </a:lnTo>
                <a:close/>
              </a:path>
            </a:pathLst>
          </a:custGeom>
          <a:blipFill>
            <a:blip r:embed="rId5"/>
            <a:stretch>
              <a:fillRect/>
            </a:stretch>
          </a:blipFill>
        </p:spPr>
      </p:sp>
      <p:sp>
        <p:nvSpPr>
          <p:cNvPr id="1048593" name="Freeform 11"/>
          <p:cNvSpPr/>
          <p:nvPr/>
        </p:nvSpPr>
        <p:spPr>
          <a:xfrm rot="5400000">
            <a:off x="1078623" y="8488653"/>
            <a:ext cx="703795" cy="1995295"/>
          </a:xfrm>
          <a:custGeom>
            <a:avLst/>
            <a:gdLst/>
            <a:ahLst/>
            <a:cxnLst/>
            <a:rect l="l" t="t" r="r" b="b"/>
            <a:pathLst>
              <a:path w="703795" h="1995295">
                <a:moveTo>
                  <a:pt x="0" y="0"/>
                </a:moveTo>
                <a:lnTo>
                  <a:pt x="703795" y="0"/>
                </a:lnTo>
                <a:lnTo>
                  <a:pt x="703795" y="1995294"/>
                </a:lnTo>
                <a:lnTo>
                  <a:pt x="0" y="1995294"/>
                </a:lnTo>
                <a:lnTo>
                  <a:pt x="0" y="0"/>
                </a:lnTo>
                <a:close/>
              </a:path>
            </a:pathLst>
          </a:custGeom>
          <a:blipFill>
            <a:blip r:embed="rId6"/>
            <a:stretch>
              <a:fillRect/>
            </a:stretch>
          </a:blipFill>
        </p:spPr>
      </p:sp>
      <p:sp>
        <p:nvSpPr>
          <p:cNvPr id="1048594" name="Freeform 12"/>
          <p:cNvSpPr/>
          <p:nvPr/>
        </p:nvSpPr>
        <p:spPr>
          <a:xfrm>
            <a:off x="12526567"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7"/>
            <a:stretch>
              <a:fillRect/>
            </a:stretch>
          </a:blipFill>
        </p:spPr>
      </p:sp>
      <p:sp>
        <p:nvSpPr>
          <p:cNvPr id="1048595" name="Freeform 13"/>
          <p:cNvSpPr/>
          <p:nvPr/>
        </p:nvSpPr>
        <p:spPr>
          <a:xfrm>
            <a:off x="16778822" y="2430274"/>
            <a:ext cx="1146427" cy="1487111"/>
          </a:xfrm>
          <a:custGeom>
            <a:avLst/>
            <a:gdLst/>
            <a:ahLst/>
            <a:cxnLst/>
            <a:rect l="l" t="t" r="r" b="b"/>
            <a:pathLst>
              <a:path w="1146427" h="1487111">
                <a:moveTo>
                  <a:pt x="0" y="0"/>
                </a:moveTo>
                <a:lnTo>
                  <a:pt x="1146427" y="0"/>
                </a:lnTo>
                <a:lnTo>
                  <a:pt x="1146427" y="1487111"/>
                </a:lnTo>
                <a:lnTo>
                  <a:pt x="0" y="1487111"/>
                </a:lnTo>
                <a:lnTo>
                  <a:pt x="0" y="0"/>
                </a:lnTo>
                <a:close/>
              </a:path>
            </a:pathLst>
          </a:custGeom>
          <a:blipFill>
            <a:blip r:embed="rId8"/>
            <a:stretch>
              <a:fillRect/>
            </a:stretch>
          </a:blipFill>
        </p:spPr>
      </p:sp>
      <p:sp>
        <p:nvSpPr>
          <p:cNvPr id="1048596" name="TextBox 14"/>
          <p:cNvSpPr txBox="1"/>
          <p:nvPr/>
        </p:nvSpPr>
        <p:spPr>
          <a:xfrm>
            <a:off x="4554867" y="4207706"/>
            <a:ext cx="9271000" cy="1422400"/>
          </a:xfrm>
          <a:prstGeom prst="rect">
            <a:avLst/>
          </a:prstGeom>
        </p:spPr>
        <p:txBody>
          <a:bodyPr lIns="0" tIns="0" rIns="0" bIns="0" rtlCol="0" anchor="t">
            <a:spAutoFit/>
          </a:bodyPr>
          <a:lstStyle/>
          <a:p>
            <a:pPr algn="ctr">
              <a:lnSpc>
                <a:spcPts val="11200"/>
              </a:lnSpc>
              <a:spcBef>
                <a:spcPct val="0"/>
              </a:spcBef>
            </a:pPr>
            <a:r>
              <a:rPr lang="en-US" sz="8000" dirty="0">
                <a:solidFill>
                  <a:srgbClr val="FFFFFF"/>
                </a:solidFill>
                <a:latin typeface="League Spartan" panose="00000800000000000000"/>
                <a:ea typeface="League Spartan" panose="00000800000000000000"/>
                <a:cs typeface="League Spartan" panose="00000800000000000000"/>
                <a:sym typeface="League Spartan" panose="00000800000000000000"/>
              </a:rPr>
              <a:t>Website </a:t>
            </a:r>
            <a:r>
              <a:rPr lang="en-US" sz="8000" dirty="0" err="1">
                <a:solidFill>
                  <a:srgbClr val="FFFFFF"/>
                </a:solidFill>
                <a:latin typeface="League Spartan" panose="00000800000000000000"/>
                <a:ea typeface="League Spartan" panose="00000800000000000000"/>
                <a:cs typeface="League Spartan" panose="00000800000000000000"/>
                <a:sym typeface="League Spartan" panose="00000800000000000000"/>
              </a:rPr>
              <a:t>Jusfabel</a:t>
            </a:r>
            <a:endParaRPr lang="en-US" sz="8000" dirty="0">
              <a:solidFill>
                <a:srgbClr val="FFFFFF"/>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1048597" name="TextBox 15"/>
          <p:cNvSpPr txBox="1"/>
          <p:nvPr/>
        </p:nvSpPr>
        <p:spPr>
          <a:xfrm>
            <a:off x="3682316" y="2911552"/>
            <a:ext cx="11251917" cy="642999"/>
          </a:xfrm>
          <a:prstGeom prst="rect">
            <a:avLst/>
          </a:prstGeom>
        </p:spPr>
        <p:txBody>
          <a:bodyPr lIns="0" tIns="0" rIns="0" bIns="0" rtlCol="0" anchor="t">
            <a:spAutoFit/>
          </a:bodyPr>
          <a:lstStyle/>
          <a:p>
            <a:pPr algn="ctr">
              <a:lnSpc>
                <a:spcPts val="5085"/>
              </a:lnSpc>
              <a:spcBef>
                <a:spcPct val="0"/>
              </a:spcBef>
            </a:pPr>
            <a:r>
              <a:rPr lang="en-US" sz="3630" b="1">
                <a:solidFill>
                  <a:srgbClr val="FFFFFF"/>
                </a:solidFill>
                <a:latin typeface="Arimo Bold" panose="020B0704020202020204"/>
                <a:ea typeface="Arimo Bold" panose="020B0704020202020204"/>
                <a:cs typeface="Arimo Bold" panose="020B0704020202020204"/>
                <a:sym typeface="Arimo Bold" panose="020B0704020202020204"/>
              </a:rPr>
              <a:t>Kelompok 1- Pengelolaan Proyek Sistem Infromasi </a:t>
            </a:r>
          </a:p>
        </p:txBody>
      </p:sp>
      <p:sp>
        <p:nvSpPr>
          <p:cNvPr id="1048598" name="TextBox 16"/>
          <p:cNvSpPr txBox="1"/>
          <p:nvPr/>
        </p:nvSpPr>
        <p:spPr>
          <a:xfrm>
            <a:off x="5431517" y="6036553"/>
            <a:ext cx="7303691" cy="1747145"/>
          </a:xfrm>
          <a:prstGeom prst="rect">
            <a:avLst/>
          </a:prstGeom>
        </p:spPr>
        <p:txBody>
          <a:bodyPr lIns="0" tIns="0" rIns="0" bIns="0" rtlCol="0" anchor="t">
            <a:spAutoFit/>
          </a:bodyPr>
          <a:lstStyle/>
          <a:p>
            <a:pPr algn="ctr">
              <a:lnSpc>
                <a:spcPts val="7245"/>
              </a:lnSpc>
            </a:pPr>
            <a:r>
              <a:rPr lang="en-US" sz="4500" b="1" dirty="0" err="1">
                <a:solidFill>
                  <a:srgbClr val="FFFFFF"/>
                </a:solidFill>
                <a:latin typeface="Arimo Bold" panose="020B0704020202020204"/>
                <a:ea typeface="Arimo Bold" panose="020B0704020202020204"/>
                <a:cs typeface="Arimo Bold" panose="020B0704020202020204"/>
                <a:sym typeface="Arimo Bold" panose="020B0704020202020204"/>
              </a:rPr>
              <a:t>Toko</a:t>
            </a:r>
            <a:r>
              <a:rPr lang="en-US" sz="4500" b="1" dirty="0">
                <a:solidFill>
                  <a:srgbClr val="FFFFFF"/>
                </a:solidFill>
                <a:latin typeface="Arimo Bold" panose="020B0704020202020204"/>
                <a:ea typeface="Arimo Bold" panose="020B0704020202020204"/>
                <a:cs typeface="Arimo Bold" panose="020B0704020202020204"/>
                <a:sym typeface="Arimo Bold" panose="020B0704020202020204"/>
              </a:rPr>
              <a:t> </a:t>
            </a:r>
            <a:r>
              <a:rPr lang="en-US" sz="4500" b="1" dirty="0" err="1">
                <a:solidFill>
                  <a:srgbClr val="FFFFFF"/>
                </a:solidFill>
                <a:latin typeface="Arimo Bold" panose="020B0704020202020204"/>
                <a:ea typeface="Arimo Bold" panose="020B0704020202020204"/>
                <a:cs typeface="Arimo Bold" panose="020B0704020202020204"/>
                <a:sym typeface="Arimo Bold" panose="020B0704020202020204"/>
              </a:rPr>
              <a:t>Jusfabel</a:t>
            </a:r>
            <a:r>
              <a:rPr lang="en-US" sz="4500" b="1" dirty="0">
                <a:solidFill>
                  <a:srgbClr val="FFFFFF"/>
                </a:solidFill>
                <a:latin typeface="Arimo Bold" panose="020B0704020202020204"/>
                <a:ea typeface="Arimo Bold" panose="020B0704020202020204"/>
                <a:cs typeface="Arimo Bold" panose="020B0704020202020204"/>
                <a:sym typeface="Arimo Bold" panose="020B0704020202020204"/>
              </a:rPr>
              <a:t> Art Carpet</a:t>
            </a:r>
          </a:p>
          <a:p>
            <a:pPr algn="ctr">
              <a:lnSpc>
                <a:spcPts val="7245"/>
              </a:lnSpc>
            </a:pPr>
            <a:r>
              <a:rPr lang="en-US" sz="4500" b="1" dirty="0">
                <a:solidFill>
                  <a:srgbClr val="FFFFFF"/>
                </a:solidFill>
                <a:latin typeface="Arimo Bold" panose="020B0704020202020204"/>
                <a:ea typeface="Arimo Bold" panose="020B0704020202020204"/>
                <a:cs typeface="Arimo Bold" panose="020B0704020202020204"/>
                <a:sym typeface="Arimo Bold" panose="020B0704020202020204"/>
              </a:rPr>
              <a:t>Usaha </a:t>
            </a:r>
            <a:r>
              <a:rPr lang="en-US" sz="4500" b="1" dirty="0" err="1">
                <a:solidFill>
                  <a:srgbClr val="FFFFFF"/>
                </a:solidFill>
                <a:latin typeface="Arimo Bold" panose="020B0704020202020204"/>
                <a:ea typeface="Arimo Bold" panose="020B0704020202020204"/>
                <a:cs typeface="Arimo Bold" panose="020B0704020202020204"/>
                <a:sym typeface="Arimo Bold" panose="020B0704020202020204"/>
              </a:rPr>
              <a:t>Karpet</a:t>
            </a:r>
            <a:r>
              <a:rPr lang="en-US" sz="4500" b="1" dirty="0">
                <a:solidFill>
                  <a:srgbClr val="FFFFFF"/>
                </a:solidFill>
                <a:latin typeface="Arimo Bold" panose="020B0704020202020204"/>
                <a:ea typeface="Arimo Bold" panose="020B0704020202020204"/>
                <a:cs typeface="Arimo Bold" panose="020B0704020202020204"/>
                <a:sym typeface="Arimo Bold" panose="020B0704020202020204"/>
              </a:rPr>
              <a:t> </a:t>
            </a:r>
            <a:r>
              <a:rPr lang="en-US" sz="4500" b="1" dirty="0" err="1">
                <a:solidFill>
                  <a:srgbClr val="FFFFFF"/>
                </a:solidFill>
                <a:latin typeface="Arimo Bold" panose="020B0704020202020204"/>
                <a:ea typeface="Arimo Bold" panose="020B0704020202020204"/>
                <a:cs typeface="Arimo Bold" panose="020B0704020202020204"/>
                <a:sym typeface="Arimo Bold" panose="020B0704020202020204"/>
              </a:rPr>
              <a:t>Artistik</a:t>
            </a:r>
            <a:endParaRPr lang="en-US" sz="4500" b="1" dirty="0">
              <a:solidFill>
                <a:srgbClr val="FFFFFF"/>
              </a:solidFill>
              <a:latin typeface="Arimo Bold" panose="020B0704020202020204"/>
              <a:ea typeface="Arimo Bold" panose="020B0704020202020204"/>
              <a:cs typeface="Arimo Bold" panose="020B0704020202020204"/>
              <a:sym typeface="Arimo Bold" panose="020B07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grpSp>
        <p:nvGrpSpPr>
          <p:cNvPr id="33" name="Group 2"/>
          <p:cNvGrpSpPr/>
          <p:nvPr/>
        </p:nvGrpSpPr>
        <p:grpSpPr>
          <a:xfrm>
            <a:off x="1028700" y="2830195"/>
            <a:ext cx="16230600" cy="6773545"/>
            <a:chOff x="0" y="0"/>
            <a:chExt cx="4274726" cy="1692986"/>
          </a:xfrm>
        </p:grpSpPr>
        <p:sp>
          <p:nvSpPr>
            <p:cNvPr id="1048625" name="Freeform 3"/>
            <p:cNvSpPr/>
            <p:nvPr/>
          </p:nvSpPr>
          <p:spPr>
            <a:xfrm>
              <a:off x="0" y="0"/>
              <a:ext cx="4274726" cy="1692986"/>
            </a:xfrm>
            <a:custGeom>
              <a:avLst/>
              <a:gdLst/>
              <a:ahLst/>
              <a:cxnLst/>
              <a:rect l="l" t="t" r="r" b="b"/>
              <a:pathLst>
                <a:path w="4274726" h="1692986">
                  <a:moveTo>
                    <a:pt x="0" y="0"/>
                  </a:moveTo>
                  <a:lnTo>
                    <a:pt x="4274726" y="0"/>
                  </a:lnTo>
                  <a:lnTo>
                    <a:pt x="4274726" y="1692986"/>
                  </a:lnTo>
                  <a:lnTo>
                    <a:pt x="0" y="1692986"/>
                  </a:lnTo>
                  <a:close/>
                </a:path>
              </a:pathLst>
            </a:custGeom>
            <a:solidFill>
              <a:srgbClr val="FFFFFF"/>
            </a:solidFill>
          </p:spPr>
        </p:sp>
        <p:sp>
          <p:nvSpPr>
            <p:cNvPr id="1048626" name="TextBox 4"/>
            <p:cNvSpPr txBox="1"/>
            <p:nvPr/>
          </p:nvSpPr>
          <p:spPr>
            <a:xfrm>
              <a:off x="0" y="-47625"/>
              <a:ext cx="4274726" cy="1740611"/>
            </a:xfrm>
            <a:prstGeom prst="rect">
              <a:avLst/>
            </a:prstGeom>
          </p:spPr>
          <p:txBody>
            <a:bodyPr lIns="50800" tIns="50800" rIns="50800" bIns="50800" rtlCol="0" anchor="ctr"/>
            <a:lstStyle/>
            <a:p>
              <a:pPr algn="ctr">
                <a:lnSpc>
                  <a:spcPts val="2660"/>
                </a:lnSpc>
              </a:pPr>
              <a:endParaRPr/>
            </a:p>
          </p:txBody>
        </p:sp>
      </p:grpSp>
      <p:sp>
        <p:nvSpPr>
          <p:cNvPr id="1048627" name="TextBox 5"/>
          <p:cNvSpPr txBox="1"/>
          <p:nvPr/>
        </p:nvSpPr>
        <p:spPr>
          <a:xfrm>
            <a:off x="1190625" y="2944495"/>
            <a:ext cx="15772765" cy="6587490"/>
          </a:xfrm>
          <a:prstGeom prst="rect">
            <a:avLst/>
          </a:prstGeom>
        </p:spPr>
        <p:txBody>
          <a:bodyPr lIns="0" tIns="0" rIns="0" bIns="0" rtlCol="0" anchor="t">
            <a:noAutofit/>
          </a:bodyPr>
          <a:lstStyle/>
          <a:p>
            <a:pPr algn="just">
              <a:lnSpc>
                <a:spcPts val="6300"/>
              </a:lnSpc>
            </a:pPr>
            <a:r>
              <a:rPr lang="en-US" sz="3600" dirty="0" err="1">
                <a:solidFill>
                  <a:srgbClr val="23354B"/>
                </a:solidFill>
                <a:latin typeface="Arimo" panose="020B0604020202020204"/>
                <a:ea typeface="Arimo" panose="020B0604020202020204"/>
                <a:cs typeface="Arimo" panose="020B0604020202020204"/>
                <a:sym typeface="Arimo" panose="020B0604020202020204"/>
              </a:rPr>
              <a:t>Manfaat</a:t>
            </a:r>
            <a:r>
              <a:rPr lang="en-US" sz="3600" dirty="0">
                <a:solidFill>
                  <a:srgbClr val="23354B"/>
                </a:solidFill>
                <a:latin typeface="Arimo" panose="020B0604020202020204"/>
                <a:ea typeface="Arimo" panose="020B0604020202020204"/>
                <a:cs typeface="Arimo" panose="020B0604020202020204"/>
                <a:sym typeface="Arimo" panose="020B0604020202020204"/>
              </a:rPr>
              <a:t> yang di </a:t>
            </a:r>
            <a:r>
              <a:rPr lang="en-US" sz="3600" dirty="0" err="1">
                <a:solidFill>
                  <a:srgbClr val="23354B"/>
                </a:solidFill>
                <a:latin typeface="Arimo" panose="020B0604020202020204"/>
                <a:ea typeface="Arimo" panose="020B0604020202020204"/>
                <a:cs typeface="Arimo" panose="020B0604020202020204"/>
                <a:sym typeface="Arimo" panose="020B0604020202020204"/>
              </a:rPr>
              <a:t>harapkan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dari</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sisi</a:t>
            </a:r>
            <a:r>
              <a:rPr lang="en-US" sz="3600" dirty="0">
                <a:solidFill>
                  <a:srgbClr val="23354B"/>
                </a:solidFill>
                <a:latin typeface="Arimo" panose="020B0604020202020204"/>
                <a:ea typeface="Arimo" panose="020B0604020202020204"/>
                <a:cs typeface="Arimo" panose="020B0604020202020204"/>
                <a:sym typeface="Arimo" panose="020B0604020202020204"/>
              </a:rPr>
              <a:t> customer dan </a:t>
            </a:r>
            <a:r>
              <a:rPr lang="en-US" sz="3600" dirty="0" err="1">
                <a:solidFill>
                  <a:srgbClr val="23354B"/>
                </a:solidFill>
                <a:latin typeface="Arimo" panose="020B0604020202020204"/>
                <a:ea typeface="Arimo" panose="020B0604020202020204"/>
                <a:cs typeface="Arimo" panose="020B0604020202020204"/>
                <a:sym typeface="Arimo" panose="020B0604020202020204"/>
              </a:rPr>
              <a:t>pemilik</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usaha</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adalah</a:t>
            </a:r>
            <a:r>
              <a:rPr lang="en-US" sz="3600" dirty="0">
                <a:solidFill>
                  <a:srgbClr val="23354B"/>
                </a:solidFill>
                <a:latin typeface="Arimo" panose="020B0604020202020204"/>
                <a:ea typeface="Arimo" panose="020B0604020202020204"/>
                <a:cs typeface="Arimo" panose="020B0604020202020204"/>
                <a:sym typeface="Arimo" panose="020B0604020202020204"/>
              </a:rPr>
              <a:t> :</a:t>
            </a:r>
          </a:p>
          <a:p>
            <a:pPr marL="971550" lvl="1" indent="-485775" algn="just">
              <a:lnSpc>
                <a:spcPts val="6300"/>
              </a:lnSpc>
              <a:buFont typeface="Arial" panose="020B0604020202020204"/>
              <a:buChar char="•"/>
            </a:pPr>
            <a:r>
              <a:rPr lang="en-US" sz="3600" dirty="0" err="1">
                <a:solidFill>
                  <a:srgbClr val="23354B"/>
                </a:solidFill>
                <a:latin typeface="Arimo" panose="020B0604020202020204"/>
                <a:ea typeface="Arimo" panose="020B0604020202020204"/>
                <a:cs typeface="Arimo" panose="020B0604020202020204"/>
                <a:sym typeface="Arimo" panose="020B0604020202020204"/>
              </a:rPr>
              <a:t>Akses</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Lebih</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Mudah</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ke</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Informasi</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Produk</a:t>
            </a:r>
            <a:r>
              <a:rPr lang="en-US" sz="3600" dirty="0">
                <a:solidFill>
                  <a:srgbClr val="23354B"/>
                </a:solidFill>
                <a:latin typeface="Arimo" panose="020B0604020202020204"/>
                <a:ea typeface="Arimo" panose="020B0604020202020204"/>
                <a:cs typeface="Arimo" panose="020B0604020202020204"/>
                <a:sym typeface="Arimo" panose="020B0604020202020204"/>
              </a:rPr>
              <a:t>:</a:t>
            </a:r>
          </a:p>
          <a:p>
            <a:pPr marL="1057275" lvl="1" indent="-571500" algn="just">
              <a:lnSpc>
                <a:spcPts val="6300"/>
              </a:lnSpc>
              <a:buFont typeface="Wingdings" panose="05000000000000000000" charset="0"/>
              <a:buChar char="v"/>
            </a:pPr>
            <a:r>
              <a:rPr lang="en-US" sz="3600" dirty="0">
                <a:solidFill>
                  <a:srgbClr val="23354B"/>
                </a:solidFill>
                <a:latin typeface="Arimo" panose="020B0604020202020204"/>
                <a:ea typeface="Arimo" panose="020B0604020202020204"/>
                <a:cs typeface="Arimo" panose="020B0604020202020204"/>
                <a:sym typeface="Arimo" panose="020B0604020202020204"/>
              </a:rPr>
              <a:t>Dari Sisi Customer       </a:t>
            </a:r>
            <a:r>
              <a:rPr lang="en-US" sz="3600" dirty="0" err="1">
                <a:solidFill>
                  <a:srgbClr val="23354B"/>
                </a:solidFill>
                <a:latin typeface="Arimo" panose="020B0604020202020204"/>
                <a:ea typeface="Arimo" panose="020B0604020202020204"/>
                <a:cs typeface="Arimo" panose="020B0604020202020204"/>
                <a:sym typeface="Arimo" panose="020B0604020202020204"/>
              </a:rPr>
              <a:t>Pelanggan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dapat</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mengakses</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informasi</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produk</a:t>
            </a:r>
            <a:r>
              <a:rPr lang="en-US" sz="3600" dirty="0">
                <a:solidFill>
                  <a:srgbClr val="23354B"/>
                </a:solidFill>
                <a:latin typeface="Arimo" panose="020B0604020202020204"/>
                <a:ea typeface="Arimo" panose="020B0604020202020204"/>
                <a:cs typeface="Arimo" panose="020B0604020202020204"/>
                <a:sym typeface="Arimo" panose="020B0604020202020204"/>
              </a:rPr>
              <a:t> yang </a:t>
            </a:r>
            <a:r>
              <a:rPr lang="en-US" sz="3600" dirty="0" err="1">
                <a:solidFill>
                  <a:srgbClr val="23354B"/>
                </a:solidFill>
                <a:latin typeface="Arimo" panose="020B0604020202020204"/>
                <a:ea typeface="Arimo" panose="020B0604020202020204"/>
                <a:cs typeface="Arimo" panose="020B0604020202020204"/>
                <a:sym typeface="Arimo" panose="020B0604020202020204"/>
              </a:rPr>
              <a:t>lengkap</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termasuk</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deskripsi</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spesifikasi</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harga</a:t>
            </a:r>
            <a:r>
              <a:rPr lang="en-US" sz="3600" dirty="0">
                <a:solidFill>
                  <a:srgbClr val="23354B"/>
                </a:solidFill>
                <a:latin typeface="Arimo" panose="020B0604020202020204"/>
                <a:ea typeface="Arimo" panose="020B0604020202020204"/>
                <a:cs typeface="Arimo" panose="020B0604020202020204"/>
                <a:sym typeface="Arimo" panose="020B0604020202020204"/>
              </a:rPr>
              <a:t>, dan </a:t>
            </a:r>
            <a:r>
              <a:rPr lang="en-US" sz="3600" dirty="0" err="1">
                <a:solidFill>
                  <a:srgbClr val="23354B"/>
                </a:solidFill>
                <a:latin typeface="Arimo" panose="020B0604020202020204"/>
                <a:ea typeface="Arimo" panose="020B0604020202020204"/>
                <a:cs typeface="Arimo" panose="020B0604020202020204"/>
                <a:sym typeface="Arimo" panose="020B0604020202020204"/>
              </a:rPr>
              <a:t>ulasan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pelanggan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dengan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mudah</a:t>
            </a:r>
            <a:r>
              <a:rPr lang="en-US" sz="3600" dirty="0">
                <a:solidFill>
                  <a:srgbClr val="23354B"/>
                </a:solidFill>
                <a:latin typeface="Arimo" panose="020B0604020202020204"/>
                <a:ea typeface="Arimo" panose="020B0604020202020204"/>
                <a:cs typeface="Arimo" panose="020B0604020202020204"/>
                <a:sym typeface="Arimo" panose="020B0604020202020204"/>
              </a:rPr>
              <a:t>.</a:t>
            </a:r>
          </a:p>
          <a:p>
            <a:pPr marL="1057275" lvl="1" indent="-571500" algn="just">
              <a:lnSpc>
                <a:spcPts val="6300"/>
              </a:lnSpc>
              <a:buFont typeface="Wingdings" panose="05000000000000000000" charset="0"/>
              <a:buChar char="v"/>
            </a:pPr>
            <a:r>
              <a:rPr lang="en-US" sz="3600" dirty="0">
                <a:solidFill>
                  <a:srgbClr val="23354B"/>
                </a:solidFill>
                <a:latin typeface="Arimo" panose="020B0604020202020204"/>
                <a:ea typeface="Arimo" panose="020B0604020202020204"/>
                <a:cs typeface="Arimo" panose="020B0604020202020204"/>
                <a:sym typeface="Arimo" panose="020B0604020202020204"/>
              </a:rPr>
              <a:t>Dari Sisi Perusahaan      </a:t>
            </a:r>
            <a:r>
              <a:rPr lang="en-US" sz="3600" dirty="0" err="1">
                <a:solidFill>
                  <a:srgbClr val="23354B"/>
                </a:solidFill>
                <a:latin typeface="Arimo" panose="020B0604020202020204"/>
                <a:ea typeface="Arimo" panose="020B0604020202020204"/>
                <a:cs typeface="Arimo" panose="020B0604020202020204"/>
                <a:sym typeface="Arimo" panose="020B0604020202020204"/>
              </a:rPr>
              <a:t>Dengan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menyediakan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informasi</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produk</a:t>
            </a:r>
            <a:r>
              <a:rPr lang="en-US" sz="3600" dirty="0">
                <a:solidFill>
                  <a:srgbClr val="23354B"/>
                </a:solidFill>
                <a:latin typeface="Arimo" panose="020B0604020202020204"/>
                <a:ea typeface="Arimo" panose="020B0604020202020204"/>
                <a:cs typeface="Arimo" panose="020B0604020202020204"/>
                <a:sym typeface="Arimo" panose="020B0604020202020204"/>
              </a:rPr>
              <a:t> yang </a:t>
            </a:r>
            <a:r>
              <a:rPr lang="en-US" sz="3600" dirty="0" err="1">
                <a:solidFill>
                  <a:srgbClr val="23354B"/>
                </a:solidFill>
                <a:latin typeface="Arimo" panose="020B0604020202020204"/>
                <a:ea typeface="Arimo" panose="020B0604020202020204"/>
                <a:cs typeface="Arimo" panose="020B0604020202020204"/>
                <a:sym typeface="Arimo" panose="020B0604020202020204"/>
              </a:rPr>
              <a:t>jelas</a:t>
            </a:r>
            <a:r>
              <a:rPr lang="en-US" sz="3600" dirty="0">
                <a:solidFill>
                  <a:srgbClr val="23354B"/>
                </a:solidFill>
                <a:latin typeface="Arimo" panose="020B0604020202020204"/>
                <a:ea typeface="Arimo" panose="020B0604020202020204"/>
                <a:cs typeface="Arimo" panose="020B0604020202020204"/>
                <a:sym typeface="Arimo" panose="020B0604020202020204"/>
              </a:rPr>
              <a:t> dan </a:t>
            </a:r>
            <a:r>
              <a:rPr lang="en-US" sz="3600" dirty="0" err="1">
                <a:solidFill>
                  <a:srgbClr val="23354B"/>
                </a:solidFill>
                <a:latin typeface="Arimo" panose="020B0604020202020204"/>
                <a:ea typeface="Arimo" panose="020B0604020202020204"/>
                <a:cs typeface="Arimo" panose="020B0604020202020204"/>
                <a:sym typeface="Arimo" panose="020B0604020202020204"/>
              </a:rPr>
              <a:t>terperinci</a:t>
            </a:r>
            <a:r>
              <a:rPr lang="en-US" sz="3600" dirty="0">
                <a:solidFill>
                  <a:srgbClr val="23354B"/>
                </a:solidFill>
                <a:latin typeface="Arimo" panose="020B0604020202020204"/>
                <a:ea typeface="Arimo" panose="020B0604020202020204"/>
                <a:cs typeface="Arimo" panose="020B0604020202020204"/>
                <a:sym typeface="Arimo" panose="020B0604020202020204"/>
              </a:rPr>
              <a:t> di website dapat memberikan kesan baik kepada pengguna</a:t>
            </a:r>
          </a:p>
          <a:p>
            <a:pPr marL="1057275" lvl="1" indent="-571500" algn="just">
              <a:lnSpc>
                <a:spcPts val="6300"/>
              </a:lnSpc>
              <a:buFont typeface="Wingdings" panose="05000000000000000000" charset="0"/>
              <a:buChar char="v"/>
            </a:pPr>
            <a:endParaRPr lang="en-US" sz="3600" dirty="0">
              <a:solidFill>
                <a:srgbClr val="23354B"/>
              </a:solidFill>
              <a:latin typeface="Arimo" panose="020B0604020202020204"/>
              <a:ea typeface="Arimo" panose="020B0604020202020204"/>
              <a:cs typeface="Arimo" panose="020B0604020202020204"/>
              <a:sym typeface="Arimo" panose="020B0604020202020204"/>
            </a:endParaRPr>
          </a:p>
        </p:txBody>
      </p:sp>
      <p:sp>
        <p:nvSpPr>
          <p:cNvPr id="1048628"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stretch>
              <a:fillRect/>
            </a:stretch>
          </a:blipFill>
        </p:spPr>
      </p:sp>
      <p:sp>
        <p:nvSpPr>
          <p:cNvPr id="1048629" name="TextBox 7"/>
          <p:cNvSpPr txBox="1"/>
          <p:nvPr/>
        </p:nvSpPr>
        <p:spPr>
          <a:xfrm>
            <a:off x="1612056" y="1159535"/>
            <a:ext cx="14929148" cy="1435735"/>
          </a:xfrm>
          <a:prstGeom prst="rect">
            <a:avLst/>
          </a:prstGeom>
        </p:spPr>
        <p:txBody>
          <a:bodyPr lIns="0" tIns="0" rIns="0" bIns="0" rtlCol="0" anchor="t">
            <a:spAutoFit/>
          </a:bodyPr>
          <a:lstStyle/>
          <a:p>
            <a:pPr algn="ctr">
              <a:lnSpc>
                <a:spcPts val="11200"/>
              </a:lnSpc>
              <a:spcBef>
                <a:spcPct val="0"/>
              </a:spcBef>
            </a:pPr>
            <a:r>
              <a:rPr lang="en-US" sz="6500">
                <a:solidFill>
                  <a:srgbClr val="FFFFFF"/>
                </a:solidFill>
                <a:latin typeface="League Spartan" panose="00000800000000000000"/>
                <a:ea typeface="League Spartan" panose="00000800000000000000"/>
                <a:cs typeface="League Spartan" panose="00000800000000000000"/>
                <a:sym typeface="League Spartan" panose="00000800000000000000"/>
              </a:rPr>
              <a:t>Manfaat Pembuatan Proyek</a:t>
            </a:r>
          </a:p>
        </p:txBody>
      </p:sp>
      <p:sp>
        <p:nvSpPr>
          <p:cNvPr id="1048630" name="Freeform 8"/>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stretch>
              <a:fillRect/>
            </a:stretch>
          </a:blipFill>
        </p:spPr>
      </p:sp>
      <p:sp>
        <p:nvSpPr>
          <p:cNvPr id="1048631" name="Freeform 9"/>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3"/>
            <a:stretch>
              <a:fillRect/>
            </a:stretch>
          </a:blipFill>
        </p:spPr>
      </p:sp>
      <p:sp>
        <p:nvSpPr>
          <p:cNvPr id="1048632" name="Freeform 10"/>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3"/>
            <a:stretch>
              <a:fillRect/>
            </a:stretch>
          </a:blipFill>
        </p:spPr>
      </p:sp>
      <p:cxnSp>
        <p:nvCxnSpPr>
          <p:cNvPr id="2" name="Konektor Panah Lurus 1"/>
          <p:cNvCxnSpPr/>
          <p:nvPr/>
        </p:nvCxnSpPr>
        <p:spPr>
          <a:xfrm flipV="1">
            <a:off x="6324600" y="5067300"/>
            <a:ext cx="827405" cy="7620"/>
          </a:xfrm>
          <a:prstGeom prst="straightConnector1">
            <a:avLst/>
          </a:prstGeom>
          <a:ln>
            <a:tailEnd type="arrow" w="med" len="med"/>
          </a:ln>
        </p:spPr>
        <p:style>
          <a:lnRef idx="3">
            <a:schemeClr val="accent1"/>
          </a:lnRef>
          <a:fillRef idx="0">
            <a:srgbClr val="FFFFFF"/>
          </a:fillRef>
          <a:effectRef idx="0">
            <a:srgbClr val="FFFFFF"/>
          </a:effectRef>
          <a:fontRef idx="minor">
            <a:schemeClr val="tx1"/>
          </a:fontRef>
        </p:style>
      </p:cxnSp>
      <p:cxnSp>
        <p:nvCxnSpPr>
          <p:cNvPr id="3" name="Konektor Panah Lurus 2"/>
          <p:cNvCxnSpPr/>
          <p:nvPr/>
        </p:nvCxnSpPr>
        <p:spPr>
          <a:xfrm flipV="1">
            <a:off x="6705600" y="7429500"/>
            <a:ext cx="827405" cy="7620"/>
          </a:xfrm>
          <a:prstGeom prst="straightConnector1">
            <a:avLst/>
          </a:prstGeom>
          <a:ln>
            <a:tailEnd type="arrow" w="med" len="med"/>
          </a:ln>
        </p:spPr>
        <p:style>
          <a:lnRef idx="3">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grpSp>
        <p:nvGrpSpPr>
          <p:cNvPr id="33" name="Group 2"/>
          <p:cNvGrpSpPr/>
          <p:nvPr/>
        </p:nvGrpSpPr>
        <p:grpSpPr>
          <a:xfrm>
            <a:off x="1028700" y="2830195"/>
            <a:ext cx="16230600" cy="6698615"/>
            <a:chOff x="0" y="0"/>
            <a:chExt cx="4274726" cy="1692986"/>
          </a:xfrm>
        </p:grpSpPr>
        <p:sp>
          <p:nvSpPr>
            <p:cNvPr id="1048625" name="Freeform 3"/>
            <p:cNvSpPr/>
            <p:nvPr/>
          </p:nvSpPr>
          <p:spPr>
            <a:xfrm>
              <a:off x="0" y="0"/>
              <a:ext cx="4274726" cy="1692986"/>
            </a:xfrm>
            <a:custGeom>
              <a:avLst/>
              <a:gdLst/>
              <a:ahLst/>
              <a:cxnLst/>
              <a:rect l="l" t="t" r="r" b="b"/>
              <a:pathLst>
                <a:path w="4274726" h="1692986">
                  <a:moveTo>
                    <a:pt x="0" y="0"/>
                  </a:moveTo>
                  <a:lnTo>
                    <a:pt x="4274726" y="0"/>
                  </a:lnTo>
                  <a:lnTo>
                    <a:pt x="4274726" y="1692986"/>
                  </a:lnTo>
                  <a:lnTo>
                    <a:pt x="0" y="1692986"/>
                  </a:lnTo>
                  <a:close/>
                </a:path>
              </a:pathLst>
            </a:custGeom>
            <a:solidFill>
              <a:srgbClr val="FFFFFF"/>
            </a:solidFill>
          </p:spPr>
        </p:sp>
        <p:sp>
          <p:nvSpPr>
            <p:cNvPr id="1048626" name="TextBox 4"/>
            <p:cNvSpPr txBox="1"/>
            <p:nvPr/>
          </p:nvSpPr>
          <p:spPr>
            <a:xfrm>
              <a:off x="0" y="-47625"/>
              <a:ext cx="4274726" cy="1740611"/>
            </a:xfrm>
            <a:prstGeom prst="rect">
              <a:avLst/>
            </a:prstGeom>
          </p:spPr>
          <p:txBody>
            <a:bodyPr lIns="50800" tIns="50800" rIns="50800" bIns="50800" rtlCol="0" anchor="ctr"/>
            <a:lstStyle/>
            <a:p>
              <a:pPr algn="ctr">
                <a:lnSpc>
                  <a:spcPts val="2660"/>
                </a:lnSpc>
              </a:pPr>
              <a:endParaRPr/>
            </a:p>
          </p:txBody>
        </p:sp>
      </p:grpSp>
      <p:sp>
        <p:nvSpPr>
          <p:cNvPr id="1048627" name="TextBox 5"/>
          <p:cNvSpPr txBox="1"/>
          <p:nvPr/>
        </p:nvSpPr>
        <p:spPr>
          <a:xfrm>
            <a:off x="1190388" y="2944196"/>
            <a:ext cx="15772484" cy="6463030"/>
          </a:xfrm>
          <a:prstGeom prst="rect">
            <a:avLst/>
          </a:prstGeom>
        </p:spPr>
        <p:txBody>
          <a:bodyPr lIns="0" tIns="0" rIns="0" bIns="0" rtlCol="0" anchor="t">
            <a:spAutoFit/>
          </a:bodyPr>
          <a:lstStyle/>
          <a:p>
            <a:pPr algn="just">
              <a:lnSpc>
                <a:spcPts val="6300"/>
              </a:lnSpc>
            </a:pPr>
            <a:r>
              <a:rPr lang="en-US" sz="3600" dirty="0" err="1">
                <a:solidFill>
                  <a:srgbClr val="23354B"/>
                </a:solidFill>
                <a:latin typeface="Arimo" panose="020B0604020202020204"/>
                <a:ea typeface="Arimo" panose="020B0604020202020204"/>
                <a:cs typeface="Arimo" panose="020B0604020202020204"/>
                <a:sym typeface="Arimo" panose="020B0604020202020204"/>
              </a:rPr>
              <a:t>Manfaat</a:t>
            </a:r>
            <a:r>
              <a:rPr lang="en-US" sz="3600" dirty="0">
                <a:solidFill>
                  <a:srgbClr val="23354B"/>
                </a:solidFill>
                <a:latin typeface="Arimo" panose="020B0604020202020204"/>
                <a:ea typeface="Arimo" panose="020B0604020202020204"/>
                <a:cs typeface="Arimo" panose="020B0604020202020204"/>
                <a:sym typeface="Arimo" panose="020B0604020202020204"/>
              </a:rPr>
              <a:t> yang di </a:t>
            </a:r>
            <a:r>
              <a:rPr lang="en-US" sz="3600" dirty="0" err="1">
                <a:solidFill>
                  <a:srgbClr val="23354B"/>
                </a:solidFill>
                <a:latin typeface="Arimo" panose="020B0604020202020204"/>
                <a:ea typeface="Arimo" panose="020B0604020202020204"/>
                <a:cs typeface="Arimo" panose="020B0604020202020204"/>
                <a:sym typeface="Arimo" panose="020B0604020202020204"/>
              </a:rPr>
              <a:t>harapkan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dari</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sisi</a:t>
            </a:r>
            <a:r>
              <a:rPr lang="en-US" sz="3600" dirty="0">
                <a:solidFill>
                  <a:srgbClr val="23354B"/>
                </a:solidFill>
                <a:latin typeface="Arimo" panose="020B0604020202020204"/>
                <a:ea typeface="Arimo" panose="020B0604020202020204"/>
                <a:cs typeface="Arimo" panose="020B0604020202020204"/>
                <a:sym typeface="Arimo" panose="020B0604020202020204"/>
              </a:rPr>
              <a:t> customer dan </a:t>
            </a:r>
            <a:r>
              <a:rPr lang="en-US" sz="3600" dirty="0" err="1">
                <a:solidFill>
                  <a:srgbClr val="23354B"/>
                </a:solidFill>
                <a:latin typeface="Arimo" panose="020B0604020202020204"/>
                <a:ea typeface="Arimo" panose="020B0604020202020204"/>
                <a:cs typeface="Arimo" panose="020B0604020202020204"/>
                <a:sym typeface="Arimo" panose="020B0604020202020204"/>
              </a:rPr>
              <a:t>pemilik</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usaha</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adalah</a:t>
            </a:r>
            <a:r>
              <a:rPr lang="en-US" sz="3600" dirty="0">
                <a:solidFill>
                  <a:srgbClr val="23354B"/>
                </a:solidFill>
                <a:latin typeface="Arimo" panose="020B0604020202020204"/>
                <a:ea typeface="Arimo" panose="020B0604020202020204"/>
                <a:cs typeface="Arimo" panose="020B0604020202020204"/>
                <a:sym typeface="Arimo" panose="020B0604020202020204"/>
              </a:rPr>
              <a:t> :</a:t>
            </a:r>
          </a:p>
          <a:p>
            <a:pPr marL="971550" lvl="1" indent="-485775" algn="just">
              <a:lnSpc>
                <a:spcPts val="6300"/>
              </a:lnSpc>
              <a:buFont typeface="Arial" panose="020B0604020202020204"/>
              <a:buChar char="•"/>
            </a:pPr>
            <a:r>
              <a:rPr lang="en-US" sz="3600" dirty="0" err="1">
                <a:solidFill>
                  <a:srgbClr val="23354B"/>
                </a:solidFill>
                <a:latin typeface="Arimo" panose="020B0604020202020204"/>
                <a:ea typeface="Arimo" panose="020B0604020202020204"/>
                <a:cs typeface="Arimo" panose="020B0604020202020204"/>
                <a:sym typeface="Arimo" panose="020B0604020202020204"/>
              </a:rPr>
              <a:t>Meningkatkan</a:t>
            </a:r>
            <a:r>
              <a:rPr lang="en-US" sz="3600" dirty="0">
                <a:solidFill>
                  <a:srgbClr val="23354B"/>
                </a:solidFill>
                <a:latin typeface="Arimo" panose="020B0604020202020204"/>
                <a:ea typeface="Arimo" panose="020B0604020202020204"/>
                <a:cs typeface="Arimo" panose="020B0604020202020204"/>
                <a:sym typeface="Arimo" panose="020B0604020202020204"/>
              </a:rPr>
              <a:t> Branding Usaha:</a:t>
            </a:r>
          </a:p>
          <a:p>
            <a:pPr marL="1057275" lvl="1" indent="-571500" algn="just">
              <a:lnSpc>
                <a:spcPts val="6300"/>
              </a:lnSpc>
              <a:buFont typeface="Wingdings" panose="05000000000000000000" charset="0"/>
              <a:buChar char="v"/>
            </a:pPr>
            <a:r>
              <a:rPr lang="en-US" sz="3600" dirty="0">
                <a:solidFill>
                  <a:srgbClr val="23354B"/>
                </a:solidFill>
                <a:latin typeface="Arimo" panose="020B0604020202020204"/>
                <a:ea typeface="Arimo" panose="020B0604020202020204"/>
                <a:cs typeface="Arimo" panose="020B0604020202020204"/>
                <a:sym typeface="Arimo" panose="020B0604020202020204"/>
              </a:rPr>
              <a:t>Dari Sisi Customer       Ketika </a:t>
            </a:r>
            <a:r>
              <a:rPr lang="en-US" sz="3600" dirty="0" err="1">
                <a:solidFill>
                  <a:srgbClr val="23354B"/>
                </a:solidFill>
                <a:latin typeface="Arimo" panose="020B0604020202020204"/>
                <a:ea typeface="Arimo" panose="020B0604020202020204"/>
                <a:cs typeface="Arimo" panose="020B0604020202020204"/>
                <a:sym typeface="Arimo" panose="020B0604020202020204"/>
              </a:rPr>
              <a:t>pelanggan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melihat</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konsistensi</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dalam</a:t>
            </a:r>
            <a:r>
              <a:rPr lang="en-US" sz="3600" dirty="0">
                <a:solidFill>
                  <a:srgbClr val="23354B"/>
                </a:solidFill>
                <a:latin typeface="Arimo" panose="020B0604020202020204"/>
                <a:ea typeface="Arimo" panose="020B0604020202020204"/>
                <a:cs typeface="Arimo" panose="020B0604020202020204"/>
                <a:sym typeface="Arimo" panose="020B0604020202020204"/>
              </a:rPr>
              <a:t> branding dan </a:t>
            </a:r>
            <a:r>
              <a:rPr lang="en-US" sz="3600" dirty="0" err="1">
                <a:solidFill>
                  <a:srgbClr val="23354B"/>
                </a:solidFill>
                <a:latin typeface="Arimo" panose="020B0604020202020204"/>
                <a:ea typeface="Arimo" panose="020B0604020202020204"/>
                <a:cs typeface="Arimo" panose="020B0604020202020204"/>
                <a:sym typeface="Arimo" panose="020B0604020202020204"/>
              </a:rPr>
              <a:t>komunikasi</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Jusfabel</a:t>
            </a:r>
            <a:r>
              <a:rPr lang="en-US" sz="3600" dirty="0">
                <a:solidFill>
                  <a:srgbClr val="23354B"/>
                </a:solidFill>
                <a:latin typeface="Arimo" panose="020B0604020202020204"/>
                <a:ea typeface="Arimo" panose="020B0604020202020204"/>
                <a:cs typeface="Arimo" panose="020B0604020202020204"/>
                <a:sym typeface="Arimo" panose="020B0604020202020204"/>
              </a:rPr>
              <a:t> Art Carpet, </a:t>
            </a:r>
            <a:r>
              <a:rPr lang="en-US" sz="3600" dirty="0" err="1">
                <a:solidFill>
                  <a:srgbClr val="23354B"/>
                </a:solidFill>
                <a:latin typeface="Arimo" panose="020B0604020202020204"/>
                <a:ea typeface="Arimo" panose="020B0604020202020204"/>
                <a:cs typeface="Arimo" panose="020B0604020202020204"/>
                <a:sym typeface="Arimo" panose="020B0604020202020204"/>
              </a:rPr>
              <a:t>mereka</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cenderung</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merasa</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lebih</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terhubung</a:t>
            </a:r>
            <a:r>
              <a:rPr lang="en-US" sz="3600" dirty="0">
                <a:solidFill>
                  <a:srgbClr val="23354B"/>
                </a:solidFill>
                <a:latin typeface="Arimo" panose="020B0604020202020204"/>
                <a:ea typeface="Arimo" panose="020B0604020202020204"/>
                <a:cs typeface="Arimo" panose="020B0604020202020204"/>
                <a:sym typeface="Arimo" panose="020B0604020202020204"/>
              </a:rPr>
              <a:t> dan </a:t>
            </a:r>
            <a:r>
              <a:rPr lang="en-US" sz="3600" dirty="0" err="1">
                <a:solidFill>
                  <a:srgbClr val="23354B"/>
                </a:solidFill>
                <a:latin typeface="Arimo" panose="020B0604020202020204"/>
                <a:ea typeface="Arimo" panose="020B0604020202020204"/>
                <a:cs typeface="Arimo" panose="020B0604020202020204"/>
                <a:sym typeface="Arimo" panose="020B0604020202020204"/>
              </a:rPr>
              <a:t>percaya</a:t>
            </a:r>
            <a:r>
              <a:rPr lang="en-US" sz="3600" dirty="0">
                <a:solidFill>
                  <a:srgbClr val="23354B"/>
                </a:solidFill>
                <a:latin typeface="Arimo" panose="020B0604020202020204"/>
                <a:ea typeface="Arimo" panose="020B0604020202020204"/>
                <a:cs typeface="Arimo" panose="020B0604020202020204"/>
                <a:sym typeface="Arimo" panose="020B0604020202020204"/>
              </a:rPr>
              <a:t> pada </a:t>
            </a:r>
            <a:r>
              <a:rPr lang="en-US" sz="3600" dirty="0" err="1">
                <a:solidFill>
                  <a:srgbClr val="23354B"/>
                </a:solidFill>
                <a:latin typeface="Arimo" panose="020B0604020202020204"/>
                <a:ea typeface="Arimo" panose="020B0604020202020204"/>
                <a:cs typeface="Arimo" panose="020B0604020202020204"/>
                <a:sym typeface="Arimo" panose="020B0604020202020204"/>
              </a:rPr>
              <a:t>merek</a:t>
            </a:r>
            <a:r>
              <a:rPr lang="en-US" sz="3600" dirty="0">
                <a:solidFill>
                  <a:srgbClr val="23354B"/>
                </a:solidFill>
                <a:latin typeface="Arimo" panose="020B0604020202020204"/>
                <a:ea typeface="Arimo" panose="020B0604020202020204"/>
                <a:cs typeface="Arimo" panose="020B0604020202020204"/>
                <a:sym typeface="Arimo" panose="020B0604020202020204"/>
              </a:rPr>
              <a:t>.</a:t>
            </a:r>
          </a:p>
          <a:p>
            <a:pPr marL="1057275" lvl="1" indent="-571500" algn="just">
              <a:lnSpc>
                <a:spcPts val="6300"/>
              </a:lnSpc>
              <a:buFont typeface="Wingdings" panose="05000000000000000000" charset="0"/>
              <a:buChar char="v"/>
            </a:pPr>
            <a:r>
              <a:rPr lang="en-US" sz="3600" dirty="0">
                <a:solidFill>
                  <a:srgbClr val="23354B"/>
                </a:solidFill>
                <a:latin typeface="Arimo" panose="020B0604020202020204"/>
                <a:ea typeface="Arimo" panose="020B0604020202020204"/>
                <a:cs typeface="Arimo" panose="020B0604020202020204"/>
                <a:sym typeface="Arimo" panose="020B0604020202020204"/>
              </a:rPr>
              <a:t>Dari Sisi Perusahaan         </a:t>
            </a:r>
            <a:r>
              <a:rPr lang="en-US" sz="3600" dirty="0" err="1">
                <a:solidFill>
                  <a:srgbClr val="23354B"/>
                </a:solidFill>
                <a:latin typeface="Arimo" panose="020B0604020202020204"/>
                <a:ea typeface="Arimo" panose="020B0604020202020204"/>
                <a:cs typeface="Arimo" panose="020B0604020202020204"/>
                <a:sym typeface="Arimo" panose="020B0604020202020204"/>
              </a:rPr>
              <a:t>Dengan</a:t>
            </a:r>
            <a:r>
              <a:rPr lang="en-US" sz="3600" dirty="0">
                <a:solidFill>
                  <a:srgbClr val="23354B"/>
                </a:solidFill>
                <a:latin typeface="Arimo" panose="020B0604020202020204"/>
                <a:ea typeface="Arimo" panose="020B0604020202020204"/>
                <a:cs typeface="Arimo" panose="020B0604020202020204"/>
                <a:sym typeface="Arimo" panose="020B0604020202020204"/>
              </a:rPr>
              <a:t> strategi branding yang </a:t>
            </a:r>
            <a:r>
              <a:rPr lang="en-US" sz="3600" dirty="0" err="1">
                <a:solidFill>
                  <a:srgbClr val="23354B"/>
                </a:solidFill>
                <a:latin typeface="Arimo" panose="020B0604020202020204"/>
                <a:ea typeface="Arimo" panose="020B0604020202020204"/>
                <a:cs typeface="Arimo" panose="020B0604020202020204"/>
                <a:sym typeface="Arimo" panose="020B0604020202020204"/>
              </a:rPr>
              <a:t>efektif</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melalui</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desain</a:t>
            </a:r>
            <a:r>
              <a:rPr lang="en-US" sz="3600" dirty="0">
                <a:solidFill>
                  <a:srgbClr val="23354B"/>
                </a:solidFill>
                <a:latin typeface="Arimo" panose="020B0604020202020204"/>
                <a:ea typeface="Arimo" panose="020B0604020202020204"/>
                <a:cs typeface="Arimo" panose="020B0604020202020204"/>
                <a:sym typeface="Arimo" panose="020B0604020202020204"/>
              </a:rPr>
              <a:t> visual, </a:t>
            </a:r>
            <a:r>
              <a:rPr lang="en-US" sz="3600" dirty="0" err="1">
                <a:solidFill>
                  <a:srgbClr val="23354B"/>
                </a:solidFill>
                <a:latin typeface="Arimo" panose="020B0604020202020204"/>
                <a:ea typeface="Arimo" panose="020B0604020202020204"/>
                <a:cs typeface="Arimo" panose="020B0604020202020204"/>
                <a:sym typeface="Arimo" panose="020B0604020202020204"/>
              </a:rPr>
              <a:t>pesan</a:t>
            </a:r>
            <a:r>
              <a:rPr lang="en-US" sz="3600" dirty="0">
                <a:solidFill>
                  <a:srgbClr val="23354B"/>
                </a:solidFill>
                <a:latin typeface="Arimo" panose="020B0604020202020204"/>
                <a:ea typeface="Arimo" panose="020B0604020202020204"/>
                <a:cs typeface="Arimo" panose="020B0604020202020204"/>
                <a:sym typeface="Arimo" panose="020B0604020202020204"/>
              </a:rPr>
              <a:t> yang </a:t>
            </a:r>
            <a:r>
              <a:rPr lang="en-US" sz="3600" dirty="0" err="1">
                <a:solidFill>
                  <a:srgbClr val="23354B"/>
                </a:solidFill>
                <a:latin typeface="Arimo" panose="020B0604020202020204"/>
                <a:ea typeface="Arimo" panose="020B0604020202020204"/>
                <a:cs typeface="Arimo" panose="020B0604020202020204"/>
                <a:sym typeface="Arimo" panose="020B0604020202020204"/>
              </a:rPr>
              <a:t>konsisten</a:t>
            </a:r>
            <a:r>
              <a:rPr lang="en-US" sz="3600" dirty="0">
                <a:solidFill>
                  <a:srgbClr val="23354B"/>
                </a:solidFill>
                <a:latin typeface="Arimo" panose="020B0604020202020204"/>
                <a:ea typeface="Arimo" panose="020B0604020202020204"/>
                <a:cs typeface="Arimo" panose="020B0604020202020204"/>
                <a:sym typeface="Arimo" panose="020B0604020202020204"/>
              </a:rPr>
              <a:t>, dan </a:t>
            </a:r>
            <a:r>
              <a:rPr lang="en-US" sz="3600" dirty="0" err="1">
                <a:solidFill>
                  <a:srgbClr val="23354B"/>
                </a:solidFill>
                <a:latin typeface="Arimo" panose="020B0604020202020204"/>
                <a:ea typeface="Arimo" panose="020B0604020202020204"/>
                <a:cs typeface="Arimo" panose="020B0604020202020204"/>
                <a:sym typeface="Arimo" panose="020B0604020202020204"/>
              </a:rPr>
              <a:t>kehadiran</a:t>
            </a:r>
            <a:r>
              <a:rPr lang="en-US" sz="3600" dirty="0">
                <a:solidFill>
                  <a:srgbClr val="23354B"/>
                </a:solidFill>
                <a:latin typeface="Arimo" panose="020B0604020202020204"/>
                <a:ea typeface="Arimo" panose="020B0604020202020204"/>
                <a:cs typeface="Arimo" panose="020B0604020202020204"/>
                <a:sym typeface="Arimo" panose="020B0604020202020204"/>
              </a:rPr>
              <a:t> yang </a:t>
            </a:r>
            <a:r>
              <a:rPr lang="en-US" sz="3600" dirty="0" err="1">
                <a:solidFill>
                  <a:srgbClr val="23354B"/>
                </a:solidFill>
                <a:latin typeface="Arimo" panose="020B0604020202020204"/>
                <a:ea typeface="Arimo" panose="020B0604020202020204"/>
                <a:cs typeface="Arimo" panose="020B0604020202020204"/>
                <a:sym typeface="Arimo" panose="020B0604020202020204"/>
              </a:rPr>
              <a:t>kuat</a:t>
            </a:r>
            <a:r>
              <a:rPr lang="en-US" sz="3600" dirty="0">
                <a:solidFill>
                  <a:srgbClr val="23354B"/>
                </a:solidFill>
                <a:latin typeface="Arimo" panose="020B0604020202020204"/>
                <a:ea typeface="Arimo" panose="020B0604020202020204"/>
                <a:cs typeface="Arimo" panose="020B0604020202020204"/>
                <a:sym typeface="Arimo" panose="020B0604020202020204"/>
              </a:rPr>
              <a:t> di media social </a:t>
            </a:r>
            <a:r>
              <a:rPr lang="en-US" sz="3600" dirty="0" err="1">
                <a:solidFill>
                  <a:srgbClr val="23354B"/>
                </a:solidFill>
                <a:latin typeface="Arimo" panose="020B0604020202020204"/>
                <a:ea typeface="Arimo" panose="020B0604020202020204"/>
                <a:cs typeface="Arimo" panose="020B0604020202020204"/>
                <a:sym typeface="Arimo" panose="020B0604020202020204"/>
              </a:rPr>
              <a:t>Jusfabel</a:t>
            </a:r>
            <a:r>
              <a:rPr lang="en-US" sz="3600" dirty="0">
                <a:solidFill>
                  <a:srgbClr val="23354B"/>
                </a:solidFill>
                <a:latin typeface="Arimo" panose="020B0604020202020204"/>
                <a:ea typeface="Arimo" panose="020B0604020202020204"/>
                <a:cs typeface="Arimo" panose="020B0604020202020204"/>
                <a:sym typeface="Arimo" panose="020B0604020202020204"/>
              </a:rPr>
              <a:t> Art Carpet </a:t>
            </a:r>
            <a:r>
              <a:rPr lang="en-US" sz="3600" dirty="0" err="1">
                <a:solidFill>
                  <a:srgbClr val="23354B"/>
                </a:solidFill>
                <a:latin typeface="Arimo" panose="020B0604020202020204"/>
                <a:ea typeface="Arimo" panose="020B0604020202020204"/>
                <a:cs typeface="Arimo" panose="020B0604020202020204"/>
                <a:sym typeface="Arimo" panose="020B0604020202020204"/>
              </a:rPr>
              <a:t>dapat</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membangun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identitas</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merek</a:t>
            </a:r>
            <a:r>
              <a:rPr lang="en-US" sz="3600" dirty="0">
                <a:solidFill>
                  <a:srgbClr val="23354B"/>
                </a:solidFill>
                <a:latin typeface="Arimo" panose="020B0604020202020204"/>
                <a:ea typeface="Arimo" panose="020B0604020202020204"/>
                <a:cs typeface="Arimo" panose="020B0604020202020204"/>
                <a:sym typeface="Arimo" panose="020B0604020202020204"/>
              </a:rPr>
              <a:t> yang </a:t>
            </a:r>
            <a:r>
              <a:rPr lang="en-US" sz="3600" dirty="0" err="1">
                <a:solidFill>
                  <a:srgbClr val="23354B"/>
                </a:solidFill>
                <a:latin typeface="Arimo" panose="020B0604020202020204"/>
                <a:ea typeface="Arimo" panose="020B0604020202020204"/>
                <a:cs typeface="Arimo" panose="020B0604020202020204"/>
                <a:sym typeface="Arimo" panose="020B0604020202020204"/>
              </a:rPr>
              <a:t>kuat</a:t>
            </a:r>
            <a:r>
              <a:rPr lang="en-US" sz="3600" dirty="0">
                <a:solidFill>
                  <a:srgbClr val="23354B"/>
                </a:solidFill>
                <a:latin typeface="Arimo" panose="020B0604020202020204"/>
                <a:ea typeface="Arimo" panose="020B0604020202020204"/>
                <a:cs typeface="Arimo" panose="020B0604020202020204"/>
                <a:sym typeface="Arimo" panose="020B0604020202020204"/>
              </a:rPr>
              <a:t>.</a:t>
            </a:r>
          </a:p>
        </p:txBody>
      </p:sp>
      <p:sp>
        <p:nvSpPr>
          <p:cNvPr id="1048628"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stretch>
              <a:fillRect/>
            </a:stretch>
          </a:blipFill>
        </p:spPr>
      </p:sp>
      <p:sp>
        <p:nvSpPr>
          <p:cNvPr id="1048629" name="TextBox 7"/>
          <p:cNvSpPr txBox="1"/>
          <p:nvPr/>
        </p:nvSpPr>
        <p:spPr>
          <a:xfrm>
            <a:off x="1612056" y="1159535"/>
            <a:ext cx="14929148" cy="1435735"/>
          </a:xfrm>
          <a:prstGeom prst="rect">
            <a:avLst/>
          </a:prstGeom>
        </p:spPr>
        <p:txBody>
          <a:bodyPr lIns="0" tIns="0" rIns="0" bIns="0" rtlCol="0" anchor="t">
            <a:spAutoFit/>
          </a:bodyPr>
          <a:lstStyle/>
          <a:p>
            <a:pPr algn="ctr">
              <a:lnSpc>
                <a:spcPts val="11200"/>
              </a:lnSpc>
              <a:spcBef>
                <a:spcPct val="0"/>
              </a:spcBef>
            </a:pPr>
            <a:r>
              <a:rPr lang="en-US" sz="6000">
                <a:solidFill>
                  <a:srgbClr val="FFFFFF"/>
                </a:solidFill>
                <a:latin typeface="League Spartan" panose="00000800000000000000"/>
                <a:ea typeface="League Spartan" panose="00000800000000000000"/>
                <a:cs typeface="League Spartan" panose="00000800000000000000"/>
                <a:sym typeface="League Spartan" panose="00000800000000000000"/>
              </a:rPr>
              <a:t>Manfaat Pembuatan Proyek</a:t>
            </a:r>
          </a:p>
        </p:txBody>
      </p:sp>
      <p:sp>
        <p:nvSpPr>
          <p:cNvPr id="1048630" name="Freeform 8"/>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stretch>
              <a:fillRect/>
            </a:stretch>
          </a:blipFill>
        </p:spPr>
      </p:sp>
      <p:sp>
        <p:nvSpPr>
          <p:cNvPr id="1048631" name="Freeform 9"/>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3"/>
            <a:stretch>
              <a:fillRect/>
            </a:stretch>
          </a:blipFill>
        </p:spPr>
      </p:sp>
      <p:sp>
        <p:nvSpPr>
          <p:cNvPr id="1048632" name="Freeform 10"/>
          <p:cNvSpPr/>
          <p:nvPr/>
        </p:nvSpPr>
        <p:spPr>
          <a:xfrm rot="5400000" flipH="1" flipV="1">
            <a:off x="14493756" y="-440012"/>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3"/>
            <a:stretch>
              <a:fillRect/>
            </a:stretch>
          </a:blipFill>
        </p:spPr>
      </p:sp>
      <p:cxnSp>
        <p:nvCxnSpPr>
          <p:cNvPr id="2" name="Konektor Panah Lurus 1"/>
          <p:cNvCxnSpPr/>
          <p:nvPr/>
        </p:nvCxnSpPr>
        <p:spPr>
          <a:xfrm flipV="1">
            <a:off x="6400800" y="5067300"/>
            <a:ext cx="827405" cy="7620"/>
          </a:xfrm>
          <a:prstGeom prst="straightConnector1">
            <a:avLst/>
          </a:prstGeom>
          <a:ln>
            <a:tailEnd type="arrow" w="med" len="med"/>
          </a:ln>
        </p:spPr>
        <p:style>
          <a:lnRef idx="3">
            <a:schemeClr val="accent1"/>
          </a:lnRef>
          <a:fillRef idx="0">
            <a:srgbClr val="FFFFFF"/>
          </a:fillRef>
          <a:effectRef idx="0">
            <a:srgbClr val="FFFFFF"/>
          </a:effectRef>
          <a:fontRef idx="minor">
            <a:schemeClr val="tx1"/>
          </a:fontRef>
        </p:style>
      </p:cxnSp>
      <p:cxnSp>
        <p:nvCxnSpPr>
          <p:cNvPr id="3" name="Konektor Panah Lurus 2"/>
          <p:cNvCxnSpPr/>
          <p:nvPr/>
        </p:nvCxnSpPr>
        <p:spPr>
          <a:xfrm flipV="1">
            <a:off x="6705600" y="7437120"/>
            <a:ext cx="827405" cy="7620"/>
          </a:xfrm>
          <a:prstGeom prst="straightConnector1">
            <a:avLst/>
          </a:prstGeom>
          <a:ln>
            <a:tailEnd type="arrow" w="med" len="med"/>
          </a:ln>
        </p:spPr>
        <p:style>
          <a:lnRef idx="3">
            <a:schemeClr val="accent1"/>
          </a:lnRef>
          <a:fillRef idx="0">
            <a:srgbClr val="FFFFFF"/>
          </a:fillRef>
          <a:effectRef idx="0">
            <a:srgbClr val="FFFFFF"/>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grpSp>
        <p:nvGrpSpPr>
          <p:cNvPr id="33" name="Group 2"/>
          <p:cNvGrpSpPr/>
          <p:nvPr/>
        </p:nvGrpSpPr>
        <p:grpSpPr>
          <a:xfrm>
            <a:off x="1028700" y="2830195"/>
            <a:ext cx="16230600" cy="6849745"/>
            <a:chOff x="0" y="0"/>
            <a:chExt cx="4274726" cy="1692986"/>
          </a:xfrm>
        </p:grpSpPr>
        <p:sp>
          <p:nvSpPr>
            <p:cNvPr id="1048625" name="Freeform 3"/>
            <p:cNvSpPr/>
            <p:nvPr/>
          </p:nvSpPr>
          <p:spPr>
            <a:xfrm>
              <a:off x="0" y="0"/>
              <a:ext cx="4274726" cy="1692986"/>
            </a:xfrm>
            <a:custGeom>
              <a:avLst/>
              <a:gdLst/>
              <a:ahLst/>
              <a:cxnLst/>
              <a:rect l="l" t="t" r="r" b="b"/>
              <a:pathLst>
                <a:path w="4274726" h="1692986">
                  <a:moveTo>
                    <a:pt x="0" y="0"/>
                  </a:moveTo>
                  <a:lnTo>
                    <a:pt x="4274726" y="0"/>
                  </a:lnTo>
                  <a:lnTo>
                    <a:pt x="4274726" y="1692986"/>
                  </a:lnTo>
                  <a:lnTo>
                    <a:pt x="0" y="1692986"/>
                  </a:lnTo>
                  <a:close/>
                </a:path>
              </a:pathLst>
            </a:custGeom>
            <a:solidFill>
              <a:srgbClr val="FFFFFF"/>
            </a:solidFill>
          </p:spPr>
        </p:sp>
        <p:sp>
          <p:nvSpPr>
            <p:cNvPr id="1048626" name="TextBox 4"/>
            <p:cNvSpPr txBox="1"/>
            <p:nvPr/>
          </p:nvSpPr>
          <p:spPr>
            <a:xfrm>
              <a:off x="0" y="-47625"/>
              <a:ext cx="4274726" cy="1740611"/>
            </a:xfrm>
            <a:prstGeom prst="rect">
              <a:avLst/>
            </a:prstGeom>
          </p:spPr>
          <p:txBody>
            <a:bodyPr lIns="50800" tIns="50800" rIns="50800" bIns="50800" rtlCol="0" anchor="ctr"/>
            <a:lstStyle/>
            <a:p>
              <a:pPr algn="ctr">
                <a:lnSpc>
                  <a:spcPts val="2660"/>
                </a:lnSpc>
              </a:pPr>
              <a:endParaRPr/>
            </a:p>
          </p:txBody>
        </p:sp>
      </p:grpSp>
      <p:sp>
        <p:nvSpPr>
          <p:cNvPr id="1048627" name="TextBox 5"/>
          <p:cNvSpPr txBox="1"/>
          <p:nvPr/>
        </p:nvSpPr>
        <p:spPr>
          <a:xfrm>
            <a:off x="1190388" y="2944196"/>
            <a:ext cx="15772484" cy="6463030"/>
          </a:xfrm>
          <a:prstGeom prst="rect">
            <a:avLst/>
          </a:prstGeom>
        </p:spPr>
        <p:txBody>
          <a:bodyPr lIns="0" tIns="0" rIns="0" bIns="0" rtlCol="0" anchor="t">
            <a:spAutoFit/>
          </a:bodyPr>
          <a:lstStyle/>
          <a:p>
            <a:pPr algn="just">
              <a:lnSpc>
                <a:spcPts val="6300"/>
              </a:lnSpc>
            </a:pPr>
            <a:r>
              <a:rPr lang="en-US" sz="3600" dirty="0" err="1">
                <a:solidFill>
                  <a:srgbClr val="23354B"/>
                </a:solidFill>
                <a:latin typeface="Arimo" panose="020B0604020202020204"/>
                <a:ea typeface="Arimo" panose="020B0604020202020204"/>
                <a:cs typeface="Arimo" panose="020B0604020202020204"/>
                <a:sym typeface="Arimo" panose="020B0604020202020204"/>
              </a:rPr>
              <a:t>Manfaat</a:t>
            </a:r>
            <a:r>
              <a:rPr lang="en-US" sz="3600" dirty="0">
                <a:solidFill>
                  <a:srgbClr val="23354B"/>
                </a:solidFill>
                <a:latin typeface="Arimo" panose="020B0604020202020204"/>
                <a:ea typeface="Arimo" panose="020B0604020202020204"/>
                <a:cs typeface="Arimo" panose="020B0604020202020204"/>
                <a:sym typeface="Arimo" panose="020B0604020202020204"/>
              </a:rPr>
              <a:t> yang di </a:t>
            </a:r>
            <a:r>
              <a:rPr lang="en-US" sz="3600" dirty="0" err="1">
                <a:solidFill>
                  <a:srgbClr val="23354B"/>
                </a:solidFill>
                <a:latin typeface="Arimo" panose="020B0604020202020204"/>
                <a:ea typeface="Arimo" panose="020B0604020202020204"/>
                <a:cs typeface="Arimo" panose="020B0604020202020204"/>
                <a:sym typeface="Arimo" panose="020B0604020202020204"/>
              </a:rPr>
              <a:t>harapkan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dari</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sisi</a:t>
            </a:r>
            <a:r>
              <a:rPr lang="en-US" sz="3600" dirty="0">
                <a:solidFill>
                  <a:srgbClr val="23354B"/>
                </a:solidFill>
                <a:latin typeface="Arimo" panose="020B0604020202020204"/>
                <a:ea typeface="Arimo" panose="020B0604020202020204"/>
                <a:cs typeface="Arimo" panose="020B0604020202020204"/>
                <a:sym typeface="Arimo" panose="020B0604020202020204"/>
              </a:rPr>
              <a:t> customer dan </a:t>
            </a:r>
            <a:r>
              <a:rPr lang="en-US" sz="3600" dirty="0" err="1">
                <a:solidFill>
                  <a:srgbClr val="23354B"/>
                </a:solidFill>
                <a:latin typeface="Arimo" panose="020B0604020202020204"/>
                <a:ea typeface="Arimo" panose="020B0604020202020204"/>
                <a:cs typeface="Arimo" panose="020B0604020202020204"/>
                <a:sym typeface="Arimo" panose="020B0604020202020204"/>
              </a:rPr>
              <a:t>pemilik</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usaha</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adalah</a:t>
            </a:r>
            <a:r>
              <a:rPr lang="en-US" sz="3600" dirty="0">
                <a:solidFill>
                  <a:srgbClr val="23354B"/>
                </a:solidFill>
                <a:latin typeface="Arimo" panose="020B0604020202020204"/>
                <a:ea typeface="Arimo" panose="020B0604020202020204"/>
                <a:cs typeface="Arimo" panose="020B0604020202020204"/>
                <a:sym typeface="Arimo" panose="020B0604020202020204"/>
              </a:rPr>
              <a:t> :</a:t>
            </a:r>
          </a:p>
          <a:p>
            <a:pPr marL="971550" lvl="1" indent="-485775" algn="just">
              <a:lnSpc>
                <a:spcPts val="6300"/>
              </a:lnSpc>
              <a:buFont typeface="Arial" panose="020B0604020202020204"/>
              <a:buChar char="•"/>
            </a:pPr>
            <a:r>
              <a:rPr lang="en-US" sz="3600" dirty="0" err="1">
                <a:solidFill>
                  <a:srgbClr val="23354B"/>
                </a:solidFill>
                <a:latin typeface="Arimo" panose="020B0604020202020204"/>
                <a:ea typeface="Arimo" panose="020B0604020202020204"/>
                <a:cs typeface="Arimo" panose="020B0604020202020204"/>
                <a:sym typeface="Arimo" panose="020B0604020202020204"/>
              </a:rPr>
              <a:t>Meningkatkan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Layanan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Pelanggan</a:t>
            </a:r>
            <a:r>
              <a:rPr lang="en-US" sz="3600" dirty="0">
                <a:solidFill>
                  <a:srgbClr val="23354B"/>
                </a:solidFill>
                <a:latin typeface="Arimo" panose="020B0604020202020204"/>
                <a:ea typeface="Arimo" panose="020B0604020202020204"/>
                <a:cs typeface="Arimo" panose="020B0604020202020204"/>
                <a:sym typeface="Arimo" panose="020B0604020202020204"/>
              </a:rPr>
              <a:t>:</a:t>
            </a:r>
          </a:p>
          <a:p>
            <a:pPr marL="1057275" lvl="1" indent="-571500" algn="just">
              <a:lnSpc>
                <a:spcPts val="6300"/>
              </a:lnSpc>
              <a:buFont typeface="Wingdings" panose="05000000000000000000" charset="0"/>
              <a:buChar char="v"/>
            </a:pPr>
            <a:r>
              <a:rPr lang="en-US" sz="3600" dirty="0">
                <a:solidFill>
                  <a:srgbClr val="23354B"/>
                </a:solidFill>
                <a:latin typeface="Arimo" panose="020B0604020202020204"/>
                <a:ea typeface="Arimo" panose="020B0604020202020204"/>
                <a:cs typeface="Arimo" panose="020B0604020202020204"/>
                <a:sym typeface="Arimo" panose="020B0604020202020204"/>
              </a:rPr>
              <a:t>Dari Sisi Customer       </a:t>
            </a:r>
            <a:r>
              <a:rPr lang="en-US" sz="3600" dirty="0" err="1">
                <a:solidFill>
                  <a:srgbClr val="23354B"/>
                </a:solidFill>
                <a:latin typeface="Arimo" panose="020B0604020202020204"/>
                <a:ea typeface="Arimo" panose="020B0604020202020204"/>
                <a:cs typeface="Arimo" panose="020B0604020202020204"/>
                <a:sym typeface="Arimo" panose="020B0604020202020204"/>
              </a:rPr>
              <a:t>Pelanggan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dapat</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menghubungi</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perusahaan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dengan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lebih</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mudah</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melalui</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saluran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komunikasi</a:t>
            </a:r>
            <a:r>
              <a:rPr lang="en-US" sz="3600" dirty="0">
                <a:solidFill>
                  <a:srgbClr val="23354B"/>
                </a:solidFill>
                <a:latin typeface="Arimo" panose="020B0604020202020204"/>
                <a:ea typeface="Arimo" panose="020B0604020202020204"/>
                <a:cs typeface="Arimo" panose="020B0604020202020204"/>
                <a:sym typeface="Arimo" panose="020B0604020202020204"/>
              </a:rPr>
              <a:t> yang </a:t>
            </a:r>
            <a:r>
              <a:rPr lang="en-US" sz="3600" dirty="0" err="1">
                <a:solidFill>
                  <a:srgbClr val="23354B"/>
                </a:solidFill>
                <a:latin typeface="Arimo" panose="020B0604020202020204"/>
                <a:ea typeface="Arimo" panose="020B0604020202020204"/>
                <a:cs typeface="Arimo" panose="020B0604020202020204"/>
                <a:sym typeface="Arimo" panose="020B0604020202020204"/>
              </a:rPr>
              <a:t>beragam</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seperti</a:t>
            </a:r>
            <a:r>
              <a:rPr lang="en-US" sz="3600" dirty="0">
                <a:solidFill>
                  <a:srgbClr val="23354B"/>
                </a:solidFill>
                <a:latin typeface="Arimo" panose="020B0604020202020204"/>
                <a:ea typeface="Arimo" panose="020B0604020202020204"/>
                <a:cs typeface="Arimo" panose="020B0604020202020204"/>
                <a:sym typeface="Arimo" panose="020B0604020202020204"/>
              </a:rPr>
              <a:t> WhatsApp </a:t>
            </a:r>
            <a:r>
              <a:rPr lang="en-US" sz="3600" dirty="0" err="1">
                <a:solidFill>
                  <a:srgbClr val="23354B"/>
                </a:solidFill>
                <a:latin typeface="Arimo" panose="020B0604020202020204"/>
                <a:ea typeface="Arimo" panose="020B0604020202020204"/>
                <a:cs typeface="Arimo" panose="020B0604020202020204"/>
                <a:sym typeface="Arimo" panose="020B0604020202020204"/>
              </a:rPr>
              <a:t>atau</a:t>
            </a:r>
            <a:r>
              <a:rPr lang="en-US" sz="3600" dirty="0">
                <a:solidFill>
                  <a:srgbClr val="23354B"/>
                </a:solidFill>
                <a:latin typeface="Arimo" panose="020B0604020202020204"/>
                <a:ea typeface="Arimo" panose="020B0604020202020204"/>
                <a:cs typeface="Arimo" panose="020B0604020202020204"/>
                <a:sym typeface="Arimo" panose="020B0604020202020204"/>
              </a:rPr>
              <a:t> media social </a:t>
            </a:r>
            <a:r>
              <a:rPr lang="en-US" sz="3600" dirty="0" err="1">
                <a:solidFill>
                  <a:srgbClr val="23354B"/>
                </a:solidFill>
                <a:latin typeface="Arimo" panose="020B0604020202020204"/>
                <a:ea typeface="Arimo" panose="020B0604020202020204"/>
                <a:cs typeface="Arimo" panose="020B0604020202020204"/>
                <a:sym typeface="Arimo" panose="020B0604020202020204"/>
              </a:rPr>
              <a:t>lainnya</a:t>
            </a:r>
            <a:r>
              <a:rPr lang="en-US" sz="3600" dirty="0">
                <a:solidFill>
                  <a:srgbClr val="23354B"/>
                </a:solidFill>
                <a:latin typeface="Arimo" panose="020B0604020202020204"/>
                <a:ea typeface="Arimo" panose="020B0604020202020204"/>
                <a:cs typeface="Arimo" panose="020B0604020202020204"/>
                <a:sym typeface="Arimo" panose="020B0604020202020204"/>
              </a:rPr>
              <a:t>.</a:t>
            </a:r>
          </a:p>
          <a:p>
            <a:pPr marL="1057275" lvl="1" indent="-571500" algn="just">
              <a:lnSpc>
                <a:spcPts val="6300"/>
              </a:lnSpc>
              <a:buFont typeface="Wingdings" panose="05000000000000000000" charset="0"/>
              <a:buChar char="v"/>
            </a:pPr>
            <a:r>
              <a:rPr lang="en-US" sz="3600" dirty="0">
                <a:solidFill>
                  <a:srgbClr val="23354B"/>
                </a:solidFill>
                <a:latin typeface="Arimo" panose="020B0604020202020204"/>
                <a:ea typeface="Arimo" panose="020B0604020202020204"/>
                <a:cs typeface="Arimo" panose="020B0604020202020204"/>
                <a:sym typeface="Arimo" panose="020B0604020202020204"/>
              </a:rPr>
              <a:t>Dari Sisi Perusahaan       </a:t>
            </a:r>
            <a:r>
              <a:rPr lang="en-US" sz="3600" dirty="0" err="1">
                <a:solidFill>
                  <a:srgbClr val="23354B"/>
                </a:solidFill>
                <a:latin typeface="Arimo" panose="020B0604020202020204"/>
                <a:ea typeface="Arimo" panose="020B0604020202020204"/>
                <a:cs typeface="Arimo" panose="020B0604020202020204"/>
                <a:sym typeface="Arimo" panose="020B0604020202020204"/>
              </a:rPr>
              <a:t>Dengan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menyediakan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layanan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pelanggan</a:t>
            </a:r>
            <a:r>
              <a:rPr lang="en-US" sz="3600" dirty="0">
                <a:solidFill>
                  <a:srgbClr val="23354B"/>
                </a:solidFill>
                <a:latin typeface="Arimo" panose="020B0604020202020204"/>
                <a:ea typeface="Arimo" panose="020B0604020202020204"/>
                <a:cs typeface="Arimo" panose="020B0604020202020204"/>
                <a:sym typeface="Arimo" panose="020B0604020202020204"/>
              </a:rPr>
              <a:t> yang </a:t>
            </a:r>
            <a:r>
              <a:rPr lang="en-US" sz="3600" dirty="0" err="1">
                <a:solidFill>
                  <a:srgbClr val="23354B"/>
                </a:solidFill>
                <a:latin typeface="Arimo" panose="020B0604020202020204"/>
                <a:ea typeface="Arimo" panose="020B0604020202020204"/>
                <a:cs typeface="Arimo" panose="020B0604020202020204"/>
                <a:sym typeface="Arimo" panose="020B0604020202020204"/>
              </a:rPr>
              <a:t>responsif</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pemilik</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usaha</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dapat</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membangun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hubungan</a:t>
            </a:r>
            <a:r>
              <a:rPr lang="en-US" sz="3600" dirty="0">
                <a:solidFill>
                  <a:srgbClr val="23354B"/>
                </a:solidFill>
                <a:latin typeface="Arimo" panose="020B0604020202020204"/>
                <a:ea typeface="Arimo" panose="020B0604020202020204"/>
                <a:cs typeface="Arimo" panose="020B0604020202020204"/>
                <a:sym typeface="Arimo" panose="020B0604020202020204"/>
              </a:rPr>
              <a:t> yang </a:t>
            </a:r>
            <a:r>
              <a:rPr lang="en-US" sz="3600" dirty="0" err="1">
                <a:solidFill>
                  <a:srgbClr val="23354B"/>
                </a:solidFill>
                <a:latin typeface="Arimo" panose="020B0604020202020204"/>
                <a:ea typeface="Arimo" panose="020B0604020202020204"/>
                <a:cs typeface="Arimo" panose="020B0604020202020204"/>
                <a:sym typeface="Arimo" panose="020B0604020202020204"/>
              </a:rPr>
              <a:t>lebih</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kuat</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dengan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pelanggan</a:t>
            </a:r>
            <a:r>
              <a:rPr lang="en-US" sz="3600" dirty="0">
                <a:solidFill>
                  <a:srgbClr val="23354B"/>
                </a:solidFill>
                <a:latin typeface="Arimo" panose="020B0604020202020204"/>
                <a:ea typeface="Arimo" panose="020B0604020202020204"/>
                <a:cs typeface="Arimo" panose="020B0604020202020204"/>
                <a:sym typeface="Arimo" panose="020B0604020202020204"/>
              </a:rPr>
              <a:t>. </a:t>
            </a:r>
          </a:p>
        </p:txBody>
      </p:sp>
      <p:sp>
        <p:nvSpPr>
          <p:cNvPr id="1048628"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stretch>
              <a:fillRect/>
            </a:stretch>
          </a:blipFill>
        </p:spPr>
      </p:sp>
      <p:sp>
        <p:nvSpPr>
          <p:cNvPr id="1048629" name="TextBox 7"/>
          <p:cNvSpPr txBox="1"/>
          <p:nvPr/>
        </p:nvSpPr>
        <p:spPr>
          <a:xfrm>
            <a:off x="1612056" y="1159535"/>
            <a:ext cx="14929148" cy="1435735"/>
          </a:xfrm>
          <a:prstGeom prst="rect">
            <a:avLst/>
          </a:prstGeom>
        </p:spPr>
        <p:txBody>
          <a:bodyPr lIns="0" tIns="0" rIns="0" bIns="0" rtlCol="0" anchor="t">
            <a:spAutoFit/>
          </a:bodyPr>
          <a:lstStyle/>
          <a:p>
            <a:pPr algn="ctr">
              <a:lnSpc>
                <a:spcPts val="11200"/>
              </a:lnSpc>
              <a:spcBef>
                <a:spcPct val="0"/>
              </a:spcBef>
            </a:pPr>
            <a:r>
              <a:rPr lang="en-US" sz="6000">
                <a:solidFill>
                  <a:srgbClr val="FFFFFF"/>
                </a:solidFill>
                <a:latin typeface="League Spartan" panose="00000800000000000000"/>
                <a:ea typeface="League Spartan" panose="00000800000000000000"/>
                <a:cs typeface="League Spartan" panose="00000800000000000000"/>
                <a:sym typeface="League Spartan" panose="00000800000000000000"/>
              </a:rPr>
              <a:t>Manfaat Pembuatan Proyek</a:t>
            </a:r>
          </a:p>
        </p:txBody>
      </p:sp>
      <p:sp>
        <p:nvSpPr>
          <p:cNvPr id="1048630" name="Freeform 8"/>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stretch>
              <a:fillRect/>
            </a:stretch>
          </a:blipFill>
        </p:spPr>
      </p:sp>
      <p:sp>
        <p:nvSpPr>
          <p:cNvPr id="1048631" name="Freeform 9"/>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3"/>
            <a:stretch>
              <a:fillRect/>
            </a:stretch>
          </a:blipFill>
        </p:spPr>
      </p:sp>
      <p:sp>
        <p:nvSpPr>
          <p:cNvPr id="1048632" name="Freeform 10"/>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3"/>
            <a:stretch>
              <a:fillRect/>
            </a:stretch>
          </a:blipFill>
        </p:spPr>
      </p:sp>
      <p:cxnSp>
        <p:nvCxnSpPr>
          <p:cNvPr id="2" name="Konektor Panah Lurus 1"/>
          <p:cNvCxnSpPr/>
          <p:nvPr/>
        </p:nvCxnSpPr>
        <p:spPr>
          <a:xfrm flipV="1">
            <a:off x="6400800" y="5082540"/>
            <a:ext cx="827405" cy="7620"/>
          </a:xfrm>
          <a:prstGeom prst="straightConnector1">
            <a:avLst/>
          </a:prstGeom>
          <a:ln>
            <a:tailEnd type="arrow" w="med" len="med"/>
          </a:ln>
        </p:spPr>
        <p:style>
          <a:lnRef idx="3">
            <a:schemeClr val="accent1"/>
          </a:lnRef>
          <a:fillRef idx="0">
            <a:srgbClr val="FFFFFF"/>
          </a:fillRef>
          <a:effectRef idx="0">
            <a:srgbClr val="FFFFFF"/>
          </a:effectRef>
          <a:fontRef idx="minor">
            <a:schemeClr val="tx1"/>
          </a:fontRef>
        </p:style>
      </p:cxnSp>
      <p:cxnSp>
        <p:nvCxnSpPr>
          <p:cNvPr id="3" name="Konektor Panah Lurus 2"/>
          <p:cNvCxnSpPr/>
          <p:nvPr/>
        </p:nvCxnSpPr>
        <p:spPr>
          <a:xfrm flipV="1">
            <a:off x="6934200" y="7485380"/>
            <a:ext cx="827405" cy="7620"/>
          </a:xfrm>
          <a:prstGeom prst="straightConnector1">
            <a:avLst/>
          </a:prstGeom>
          <a:ln>
            <a:tailEnd type="arrow" w="med" len="med"/>
          </a:ln>
        </p:spPr>
        <p:style>
          <a:lnRef idx="3">
            <a:schemeClr val="accent1"/>
          </a:lnRef>
          <a:fillRef idx="0">
            <a:srgbClr val="FFFFFF"/>
          </a:fillRef>
          <a:effectRef idx="0">
            <a:srgbClr val="FFFFFF"/>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grpSp>
        <p:nvGrpSpPr>
          <p:cNvPr id="33" name="Group 2"/>
          <p:cNvGrpSpPr/>
          <p:nvPr/>
        </p:nvGrpSpPr>
        <p:grpSpPr>
          <a:xfrm>
            <a:off x="1028700" y="2830245"/>
            <a:ext cx="16230600" cy="6428055"/>
            <a:chOff x="0" y="0"/>
            <a:chExt cx="4274726" cy="1692986"/>
          </a:xfrm>
        </p:grpSpPr>
        <p:sp>
          <p:nvSpPr>
            <p:cNvPr id="1048625" name="Freeform 3"/>
            <p:cNvSpPr/>
            <p:nvPr/>
          </p:nvSpPr>
          <p:spPr>
            <a:xfrm>
              <a:off x="0" y="0"/>
              <a:ext cx="4274726" cy="1692986"/>
            </a:xfrm>
            <a:custGeom>
              <a:avLst/>
              <a:gdLst/>
              <a:ahLst/>
              <a:cxnLst/>
              <a:rect l="l" t="t" r="r" b="b"/>
              <a:pathLst>
                <a:path w="4274726" h="1692986">
                  <a:moveTo>
                    <a:pt x="0" y="0"/>
                  </a:moveTo>
                  <a:lnTo>
                    <a:pt x="4274726" y="0"/>
                  </a:lnTo>
                  <a:lnTo>
                    <a:pt x="4274726" y="1692986"/>
                  </a:lnTo>
                  <a:lnTo>
                    <a:pt x="0" y="1692986"/>
                  </a:lnTo>
                  <a:close/>
                </a:path>
              </a:pathLst>
            </a:custGeom>
            <a:solidFill>
              <a:srgbClr val="FFFFFF"/>
            </a:solidFill>
          </p:spPr>
        </p:sp>
        <p:sp>
          <p:nvSpPr>
            <p:cNvPr id="1048626" name="TextBox 4"/>
            <p:cNvSpPr txBox="1"/>
            <p:nvPr/>
          </p:nvSpPr>
          <p:spPr>
            <a:xfrm>
              <a:off x="0" y="-47625"/>
              <a:ext cx="4274726" cy="1740611"/>
            </a:xfrm>
            <a:prstGeom prst="rect">
              <a:avLst/>
            </a:prstGeom>
          </p:spPr>
          <p:txBody>
            <a:bodyPr lIns="50800" tIns="50800" rIns="50800" bIns="50800" rtlCol="0" anchor="ctr"/>
            <a:lstStyle/>
            <a:p>
              <a:pPr algn="ctr">
                <a:lnSpc>
                  <a:spcPts val="2660"/>
                </a:lnSpc>
              </a:pPr>
              <a:endParaRPr/>
            </a:p>
          </p:txBody>
        </p:sp>
      </p:grpSp>
      <p:sp>
        <p:nvSpPr>
          <p:cNvPr id="1048627" name="TextBox 5"/>
          <p:cNvSpPr txBox="1"/>
          <p:nvPr/>
        </p:nvSpPr>
        <p:spPr>
          <a:xfrm>
            <a:off x="1190388" y="2944196"/>
            <a:ext cx="15772484" cy="5655310"/>
          </a:xfrm>
          <a:prstGeom prst="rect">
            <a:avLst/>
          </a:prstGeom>
        </p:spPr>
        <p:txBody>
          <a:bodyPr lIns="0" tIns="0" rIns="0" bIns="0" rtlCol="0" anchor="t">
            <a:spAutoFit/>
          </a:bodyPr>
          <a:lstStyle/>
          <a:p>
            <a:pPr algn="just">
              <a:lnSpc>
                <a:spcPts val="6300"/>
              </a:lnSpc>
            </a:pPr>
            <a:r>
              <a:rPr lang="en-US" sz="3600" dirty="0" err="1">
                <a:solidFill>
                  <a:srgbClr val="23354B"/>
                </a:solidFill>
                <a:latin typeface="Arimo" panose="020B0604020202020204"/>
                <a:ea typeface="Arimo" panose="020B0604020202020204"/>
                <a:cs typeface="Arimo" panose="020B0604020202020204"/>
                <a:sym typeface="Arimo" panose="020B0604020202020204"/>
              </a:rPr>
              <a:t>Manfaat</a:t>
            </a:r>
            <a:r>
              <a:rPr lang="en-US" sz="3600" dirty="0">
                <a:solidFill>
                  <a:srgbClr val="23354B"/>
                </a:solidFill>
                <a:latin typeface="Arimo" panose="020B0604020202020204"/>
                <a:ea typeface="Arimo" panose="020B0604020202020204"/>
                <a:cs typeface="Arimo" panose="020B0604020202020204"/>
                <a:sym typeface="Arimo" panose="020B0604020202020204"/>
              </a:rPr>
              <a:t> yang di </a:t>
            </a:r>
            <a:r>
              <a:rPr lang="en-US" sz="3600" dirty="0" err="1">
                <a:solidFill>
                  <a:srgbClr val="23354B"/>
                </a:solidFill>
                <a:latin typeface="Arimo" panose="020B0604020202020204"/>
                <a:ea typeface="Arimo" panose="020B0604020202020204"/>
                <a:cs typeface="Arimo" panose="020B0604020202020204"/>
                <a:sym typeface="Arimo" panose="020B0604020202020204"/>
              </a:rPr>
              <a:t>harapkan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dari</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sisi</a:t>
            </a:r>
            <a:r>
              <a:rPr lang="en-US" sz="3600" dirty="0">
                <a:solidFill>
                  <a:srgbClr val="23354B"/>
                </a:solidFill>
                <a:latin typeface="Arimo" panose="020B0604020202020204"/>
                <a:ea typeface="Arimo" panose="020B0604020202020204"/>
                <a:cs typeface="Arimo" panose="020B0604020202020204"/>
                <a:sym typeface="Arimo" panose="020B0604020202020204"/>
              </a:rPr>
              <a:t> customer dan </a:t>
            </a:r>
            <a:r>
              <a:rPr lang="en-US" sz="3600" dirty="0" err="1">
                <a:solidFill>
                  <a:srgbClr val="23354B"/>
                </a:solidFill>
                <a:latin typeface="Arimo" panose="020B0604020202020204"/>
                <a:ea typeface="Arimo" panose="020B0604020202020204"/>
                <a:cs typeface="Arimo" panose="020B0604020202020204"/>
                <a:sym typeface="Arimo" panose="020B0604020202020204"/>
              </a:rPr>
              <a:t>pemilik</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usaha</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adalah</a:t>
            </a:r>
            <a:r>
              <a:rPr lang="en-US" sz="3600" dirty="0">
                <a:solidFill>
                  <a:srgbClr val="23354B"/>
                </a:solidFill>
                <a:latin typeface="Arimo" panose="020B0604020202020204"/>
                <a:ea typeface="Arimo" panose="020B0604020202020204"/>
                <a:cs typeface="Arimo" panose="020B0604020202020204"/>
                <a:sym typeface="Arimo" panose="020B0604020202020204"/>
              </a:rPr>
              <a:t> :</a:t>
            </a:r>
          </a:p>
          <a:p>
            <a:pPr marL="971550" lvl="1" indent="-485775" algn="just">
              <a:lnSpc>
                <a:spcPts val="6300"/>
              </a:lnSpc>
              <a:buFont typeface="Arial" panose="020B0604020202020204"/>
              <a:buChar char="•"/>
            </a:pPr>
            <a:r>
              <a:rPr lang="en-US" sz="3600" dirty="0" err="1">
                <a:solidFill>
                  <a:srgbClr val="23354B"/>
                </a:solidFill>
                <a:latin typeface="Arimo" panose="020B0604020202020204"/>
                <a:ea typeface="Arimo" panose="020B0604020202020204"/>
                <a:cs typeface="Arimo" panose="020B0604020202020204"/>
                <a:sym typeface="Arimo" panose="020B0604020202020204"/>
              </a:rPr>
              <a:t>Flekbilitas</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Pembaruan</a:t>
            </a:r>
            <a:r>
              <a:rPr lang="en-US" sz="3600" dirty="0">
                <a:solidFill>
                  <a:srgbClr val="23354B"/>
                </a:solidFill>
                <a:latin typeface="Arimo" panose="020B0604020202020204"/>
                <a:ea typeface="Arimo" panose="020B0604020202020204"/>
                <a:cs typeface="Arimo" panose="020B0604020202020204"/>
                <a:sym typeface="Arimo" panose="020B0604020202020204"/>
              </a:rPr>
              <a:t>:</a:t>
            </a:r>
          </a:p>
          <a:p>
            <a:pPr marL="1057275" lvl="1" indent="-571500" algn="just">
              <a:lnSpc>
                <a:spcPts val="6300"/>
              </a:lnSpc>
              <a:buFont typeface="Wingdings" panose="05000000000000000000" charset="0"/>
              <a:buChar char="v"/>
            </a:pPr>
            <a:r>
              <a:rPr lang="en-US" sz="3600" dirty="0">
                <a:solidFill>
                  <a:srgbClr val="23354B"/>
                </a:solidFill>
                <a:latin typeface="Arimo" panose="020B0604020202020204"/>
                <a:ea typeface="Arimo" panose="020B0604020202020204"/>
                <a:cs typeface="Arimo" panose="020B0604020202020204"/>
                <a:sym typeface="Arimo" panose="020B0604020202020204"/>
              </a:rPr>
              <a:t>Dari Sisi Customer       </a:t>
            </a:r>
            <a:r>
              <a:rPr lang="en-US" sz="3600" dirty="0" err="1">
                <a:solidFill>
                  <a:srgbClr val="23354B"/>
                </a:solidFill>
                <a:latin typeface="Arimo" panose="020B0604020202020204"/>
                <a:ea typeface="Arimo" panose="020B0604020202020204"/>
                <a:cs typeface="Arimo" panose="020B0604020202020204"/>
                <a:sym typeface="Arimo" panose="020B0604020202020204"/>
              </a:rPr>
              <a:t>Pelanggan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dapat</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menerima</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informasi</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terbaru</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tentang</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produk</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penawaran</a:t>
            </a:r>
            <a:r>
              <a:rPr lang="en-US" sz="3600" dirty="0">
                <a:solidFill>
                  <a:srgbClr val="23354B"/>
                </a:solidFill>
                <a:latin typeface="Arimo" panose="020B0604020202020204"/>
                <a:ea typeface="Arimo" panose="020B0604020202020204"/>
                <a:cs typeface="Arimo" panose="020B0604020202020204"/>
                <a:sym typeface="Arimo" panose="020B0604020202020204"/>
              </a:rPr>
              <a:t>, dan </a:t>
            </a:r>
            <a:r>
              <a:rPr lang="en-US" sz="3600" dirty="0" err="1">
                <a:solidFill>
                  <a:srgbClr val="23354B"/>
                </a:solidFill>
                <a:latin typeface="Arimo" panose="020B0604020202020204"/>
                <a:ea typeface="Arimo" panose="020B0604020202020204"/>
                <a:cs typeface="Arimo" panose="020B0604020202020204"/>
                <a:sym typeface="Arimo" panose="020B0604020202020204"/>
              </a:rPr>
              <a:t>tren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melalui</a:t>
            </a:r>
            <a:r>
              <a:rPr lang="en-US" sz="3600" dirty="0">
                <a:solidFill>
                  <a:srgbClr val="23354B"/>
                </a:solidFill>
                <a:latin typeface="Arimo" panose="020B0604020202020204"/>
                <a:ea typeface="Arimo" panose="020B0604020202020204"/>
                <a:cs typeface="Arimo" panose="020B0604020202020204"/>
                <a:sym typeface="Arimo" panose="020B0604020202020204"/>
              </a:rPr>
              <a:t> media </a:t>
            </a:r>
            <a:r>
              <a:rPr lang="en-US" sz="3600" dirty="0" err="1">
                <a:solidFill>
                  <a:srgbClr val="23354B"/>
                </a:solidFill>
                <a:latin typeface="Arimo" panose="020B0604020202020204"/>
                <a:ea typeface="Arimo" panose="020B0604020202020204"/>
                <a:cs typeface="Arimo" panose="020B0604020202020204"/>
                <a:sym typeface="Arimo" panose="020B0604020202020204"/>
              </a:rPr>
              <a:t>sosial</a:t>
            </a:r>
            <a:r>
              <a:rPr lang="en-US" sz="3600" dirty="0">
                <a:solidFill>
                  <a:srgbClr val="23354B"/>
                </a:solidFill>
                <a:latin typeface="Arimo" panose="020B0604020202020204"/>
                <a:ea typeface="Arimo" panose="020B0604020202020204"/>
                <a:cs typeface="Arimo" panose="020B0604020202020204"/>
                <a:sym typeface="Arimo" panose="020B0604020202020204"/>
              </a:rPr>
              <a:t> dan </a:t>
            </a:r>
            <a:r>
              <a:rPr lang="en-US" sz="3600" dirty="0" err="1">
                <a:solidFill>
                  <a:srgbClr val="23354B"/>
                </a:solidFill>
                <a:latin typeface="Arimo" panose="020B0604020202020204"/>
                <a:ea typeface="Arimo" panose="020B0604020202020204"/>
                <a:cs typeface="Arimo" panose="020B0604020202020204"/>
                <a:sym typeface="Arimo" panose="020B0604020202020204"/>
              </a:rPr>
              <a:t>whatsapp</a:t>
            </a:r>
            <a:r>
              <a:rPr lang="en-US" sz="3600" dirty="0">
                <a:solidFill>
                  <a:srgbClr val="23354B"/>
                </a:solidFill>
                <a:latin typeface="Arimo" panose="020B0604020202020204"/>
                <a:ea typeface="Arimo" panose="020B0604020202020204"/>
                <a:cs typeface="Arimo" panose="020B0604020202020204"/>
                <a:sym typeface="Arimo" panose="020B0604020202020204"/>
              </a:rPr>
              <a:t>.</a:t>
            </a:r>
          </a:p>
          <a:p>
            <a:pPr marL="1057275" lvl="1" indent="-571500" algn="just">
              <a:lnSpc>
                <a:spcPts val="6300"/>
              </a:lnSpc>
              <a:buFont typeface="Wingdings" panose="05000000000000000000" charset="0"/>
              <a:buChar char="v"/>
            </a:pPr>
            <a:r>
              <a:rPr lang="en-US" sz="3600" dirty="0">
                <a:solidFill>
                  <a:srgbClr val="23354B"/>
                </a:solidFill>
                <a:latin typeface="Arimo" panose="020B0604020202020204"/>
                <a:ea typeface="Arimo" panose="020B0604020202020204"/>
                <a:cs typeface="Arimo" panose="020B0604020202020204"/>
                <a:sym typeface="Arimo" panose="020B0604020202020204"/>
              </a:rPr>
              <a:t>Dari Sisi Perusahaan      </a:t>
            </a:r>
            <a:r>
              <a:rPr lang="en-US" sz="3600" dirty="0" err="1">
                <a:solidFill>
                  <a:srgbClr val="23354B"/>
                </a:solidFill>
                <a:latin typeface="Arimo" panose="020B0604020202020204"/>
                <a:ea typeface="Arimo" panose="020B0604020202020204"/>
                <a:cs typeface="Arimo" panose="020B0604020202020204"/>
                <a:sym typeface="Arimo" panose="020B0604020202020204"/>
              </a:rPr>
              <a:t>Pemilik</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usaha</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dapat</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dengan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mudah</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memperbarui</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informasi</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produk</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promosi</a:t>
            </a:r>
            <a:r>
              <a:rPr lang="en-US" sz="3600" dirty="0">
                <a:solidFill>
                  <a:srgbClr val="23354B"/>
                </a:solidFill>
                <a:latin typeface="Arimo" panose="020B0604020202020204"/>
                <a:ea typeface="Arimo" panose="020B0604020202020204"/>
                <a:cs typeface="Arimo" panose="020B0604020202020204"/>
                <a:sym typeface="Arimo" panose="020B0604020202020204"/>
              </a:rPr>
              <a:t>, dan </a:t>
            </a:r>
            <a:r>
              <a:rPr lang="en-US" sz="3600" dirty="0" err="1">
                <a:solidFill>
                  <a:srgbClr val="23354B"/>
                </a:solidFill>
                <a:latin typeface="Arimo" panose="020B0604020202020204"/>
                <a:ea typeface="Arimo" panose="020B0604020202020204"/>
                <a:cs typeface="Arimo" panose="020B0604020202020204"/>
                <a:sym typeface="Arimo" panose="020B0604020202020204"/>
              </a:rPr>
              <a:t>konten</a:t>
            </a:r>
            <a:r>
              <a:rPr lang="en-US" sz="3600" dirty="0">
                <a:solidFill>
                  <a:srgbClr val="23354B"/>
                </a:solidFill>
                <a:latin typeface="Arimo" panose="020B0604020202020204"/>
                <a:ea typeface="Arimo" panose="020B0604020202020204"/>
                <a:cs typeface="Arimo" panose="020B0604020202020204"/>
                <a:sym typeface="Arimo" panose="020B0604020202020204"/>
              </a:rPr>
              <a:t> marketing </a:t>
            </a:r>
            <a:r>
              <a:rPr lang="en-US" sz="3600" dirty="0" err="1">
                <a:solidFill>
                  <a:srgbClr val="23354B"/>
                </a:solidFill>
                <a:latin typeface="Arimo" panose="020B0604020202020204"/>
                <a:ea typeface="Arimo" panose="020B0604020202020204"/>
                <a:cs typeface="Arimo" panose="020B0604020202020204"/>
                <a:sym typeface="Arimo" panose="020B0604020202020204"/>
              </a:rPr>
              <a:t>tanpa</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memerlukan</a:t>
            </a:r>
            <a:r>
              <a:rPr lang="en-US" sz="3600" dirty="0">
                <a:solidFill>
                  <a:srgbClr val="23354B"/>
                </a:solidFill>
                <a:latin typeface="Arimo" panose="020B0604020202020204"/>
                <a:ea typeface="Arimo" panose="020B0604020202020204"/>
                <a:cs typeface="Arimo" panose="020B0604020202020204"/>
                <a:sym typeface="Arimo" panose="020B0604020202020204"/>
              </a:rPr>
              <a:t> proses yang </a:t>
            </a:r>
            <a:r>
              <a:rPr lang="en-US" sz="3600" dirty="0" err="1">
                <a:solidFill>
                  <a:srgbClr val="23354B"/>
                </a:solidFill>
                <a:latin typeface="Arimo" panose="020B0604020202020204"/>
                <a:ea typeface="Arimo" panose="020B0604020202020204"/>
                <a:cs typeface="Arimo" panose="020B0604020202020204"/>
                <a:sym typeface="Arimo" panose="020B0604020202020204"/>
              </a:rPr>
              <a:t>rumit</a:t>
            </a:r>
            <a:r>
              <a:rPr lang="en-US" sz="3600" dirty="0">
                <a:solidFill>
                  <a:srgbClr val="23354B"/>
                </a:solidFill>
                <a:latin typeface="Arimo" panose="020B0604020202020204"/>
                <a:ea typeface="Arimo" panose="020B0604020202020204"/>
                <a:cs typeface="Arimo" panose="020B0604020202020204"/>
                <a:sym typeface="Arimo" panose="020B0604020202020204"/>
              </a:rPr>
              <a:t>. </a:t>
            </a:r>
          </a:p>
        </p:txBody>
      </p:sp>
      <p:sp>
        <p:nvSpPr>
          <p:cNvPr id="1048628"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stretch>
              <a:fillRect/>
            </a:stretch>
          </a:blipFill>
        </p:spPr>
      </p:sp>
      <p:sp>
        <p:nvSpPr>
          <p:cNvPr id="1048629" name="TextBox 7"/>
          <p:cNvSpPr txBox="1"/>
          <p:nvPr/>
        </p:nvSpPr>
        <p:spPr>
          <a:xfrm>
            <a:off x="1612056" y="1159535"/>
            <a:ext cx="14929148" cy="1435735"/>
          </a:xfrm>
          <a:prstGeom prst="rect">
            <a:avLst/>
          </a:prstGeom>
        </p:spPr>
        <p:txBody>
          <a:bodyPr lIns="0" tIns="0" rIns="0" bIns="0" rtlCol="0" anchor="t">
            <a:spAutoFit/>
          </a:bodyPr>
          <a:lstStyle/>
          <a:p>
            <a:pPr algn="ctr">
              <a:lnSpc>
                <a:spcPts val="11200"/>
              </a:lnSpc>
              <a:spcBef>
                <a:spcPct val="0"/>
              </a:spcBef>
            </a:pPr>
            <a:r>
              <a:rPr lang="en-US" sz="6000">
                <a:solidFill>
                  <a:srgbClr val="FFFFFF"/>
                </a:solidFill>
                <a:latin typeface="League Spartan" panose="00000800000000000000"/>
                <a:ea typeface="League Spartan" panose="00000800000000000000"/>
                <a:cs typeface="League Spartan" panose="00000800000000000000"/>
                <a:sym typeface="League Spartan" panose="00000800000000000000"/>
              </a:rPr>
              <a:t>Manfaat Pembuatan Proyek</a:t>
            </a:r>
          </a:p>
        </p:txBody>
      </p:sp>
      <p:sp>
        <p:nvSpPr>
          <p:cNvPr id="1048630" name="Freeform 8"/>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stretch>
              <a:fillRect/>
            </a:stretch>
          </a:blipFill>
        </p:spPr>
      </p:sp>
      <p:sp>
        <p:nvSpPr>
          <p:cNvPr id="1048631" name="Freeform 9"/>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3"/>
            <a:stretch>
              <a:fillRect/>
            </a:stretch>
          </a:blipFill>
        </p:spPr>
      </p:sp>
      <p:sp>
        <p:nvSpPr>
          <p:cNvPr id="1048632" name="Freeform 10"/>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3"/>
            <a:stretch>
              <a:fillRect/>
            </a:stretch>
          </a:blipFill>
        </p:spPr>
      </p:sp>
      <p:cxnSp>
        <p:nvCxnSpPr>
          <p:cNvPr id="2" name="Konektor Panah Lurus 1"/>
          <p:cNvCxnSpPr/>
          <p:nvPr/>
        </p:nvCxnSpPr>
        <p:spPr>
          <a:xfrm flipV="1">
            <a:off x="6400800" y="5082540"/>
            <a:ext cx="827405" cy="7620"/>
          </a:xfrm>
          <a:prstGeom prst="straightConnector1">
            <a:avLst/>
          </a:prstGeom>
          <a:ln>
            <a:tailEnd type="arrow" w="med" len="med"/>
          </a:ln>
        </p:spPr>
        <p:style>
          <a:lnRef idx="3">
            <a:schemeClr val="accent1"/>
          </a:lnRef>
          <a:fillRef idx="0">
            <a:srgbClr val="FFFFFF"/>
          </a:fillRef>
          <a:effectRef idx="0">
            <a:srgbClr val="FFFFFF"/>
          </a:effectRef>
          <a:fontRef idx="minor">
            <a:schemeClr val="tx1"/>
          </a:fontRef>
        </p:style>
      </p:cxnSp>
      <p:cxnSp>
        <p:nvCxnSpPr>
          <p:cNvPr id="3" name="Konektor Panah Lurus 2"/>
          <p:cNvCxnSpPr/>
          <p:nvPr/>
        </p:nvCxnSpPr>
        <p:spPr>
          <a:xfrm flipV="1">
            <a:off x="7467600" y="6667500"/>
            <a:ext cx="827405" cy="7620"/>
          </a:xfrm>
          <a:prstGeom prst="straightConnector1">
            <a:avLst/>
          </a:prstGeom>
          <a:ln>
            <a:tailEnd type="arrow" w="med" len="med"/>
          </a:ln>
        </p:spPr>
        <p:style>
          <a:lnRef idx="3">
            <a:schemeClr val="accent1"/>
          </a:lnRef>
          <a:fillRef idx="0">
            <a:srgbClr val="FFFFFF"/>
          </a:fillRef>
          <a:effectRef idx="0">
            <a:srgbClr val="FFFFFF"/>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a:extLst>
            <a:ext uri="{FF2B5EF4-FFF2-40B4-BE49-F238E27FC236}">
              <a16:creationId xmlns:a16="http://schemas.microsoft.com/office/drawing/2014/main" id="{7985A0C7-5130-A481-0A1D-36EFE145CA6E}"/>
            </a:ext>
          </a:extLst>
        </p:cNvPr>
        <p:cNvGrpSpPr/>
        <p:nvPr/>
      </p:nvGrpSpPr>
      <p:grpSpPr>
        <a:xfrm>
          <a:off x="0" y="0"/>
          <a:ext cx="0" cy="0"/>
          <a:chOff x="0" y="0"/>
          <a:chExt cx="0" cy="0"/>
        </a:xfrm>
      </p:grpSpPr>
      <p:grpSp>
        <p:nvGrpSpPr>
          <p:cNvPr id="33" name="Group 2">
            <a:extLst>
              <a:ext uri="{FF2B5EF4-FFF2-40B4-BE49-F238E27FC236}">
                <a16:creationId xmlns:a16="http://schemas.microsoft.com/office/drawing/2014/main" id="{E97D6EB1-FF19-E796-4BCB-177B1671DB24}"/>
              </a:ext>
            </a:extLst>
          </p:cNvPr>
          <p:cNvGrpSpPr/>
          <p:nvPr/>
        </p:nvGrpSpPr>
        <p:grpSpPr>
          <a:xfrm>
            <a:off x="1028700" y="2830245"/>
            <a:ext cx="16230600" cy="6428055"/>
            <a:chOff x="0" y="0"/>
            <a:chExt cx="4274726" cy="1692986"/>
          </a:xfrm>
        </p:grpSpPr>
        <p:sp>
          <p:nvSpPr>
            <p:cNvPr id="1048625" name="Freeform 3">
              <a:extLst>
                <a:ext uri="{FF2B5EF4-FFF2-40B4-BE49-F238E27FC236}">
                  <a16:creationId xmlns:a16="http://schemas.microsoft.com/office/drawing/2014/main" id="{D28125A1-48FD-DEC4-0254-7F4DB1BA60C6}"/>
                </a:ext>
              </a:extLst>
            </p:cNvPr>
            <p:cNvSpPr/>
            <p:nvPr/>
          </p:nvSpPr>
          <p:spPr>
            <a:xfrm>
              <a:off x="0" y="0"/>
              <a:ext cx="4274726" cy="1692986"/>
            </a:xfrm>
            <a:custGeom>
              <a:avLst/>
              <a:gdLst/>
              <a:ahLst/>
              <a:cxnLst/>
              <a:rect l="l" t="t" r="r" b="b"/>
              <a:pathLst>
                <a:path w="4274726" h="1692986">
                  <a:moveTo>
                    <a:pt x="0" y="0"/>
                  </a:moveTo>
                  <a:lnTo>
                    <a:pt x="4274726" y="0"/>
                  </a:lnTo>
                  <a:lnTo>
                    <a:pt x="4274726" y="1692986"/>
                  </a:lnTo>
                  <a:lnTo>
                    <a:pt x="0" y="1692986"/>
                  </a:lnTo>
                  <a:close/>
                </a:path>
              </a:pathLst>
            </a:custGeom>
            <a:solidFill>
              <a:srgbClr val="FFFFFF"/>
            </a:solidFill>
          </p:spPr>
          <p:txBody>
            <a:bodyPr/>
            <a:lstStyle/>
            <a:p>
              <a:pPr marL="285750" indent="-285750">
                <a:buFont typeface="Arial" panose="020B0604020202020204" pitchFamily="34" charset="0"/>
                <a:buChar char="•"/>
              </a:pPr>
              <a:r>
                <a:rPr lang="en-US" sz="3600" dirty="0"/>
                <a:t>Fitur Checkout: </a:t>
              </a:r>
              <a:r>
                <a:rPr lang="en-ID" sz="3600" dirty="0"/>
                <a:t>Fitur checkout </a:t>
              </a:r>
              <a:r>
                <a:rPr lang="en-ID" sz="3600" dirty="0" err="1"/>
                <a:t>dalam</a:t>
              </a:r>
              <a:r>
                <a:rPr lang="en-ID" sz="3600" dirty="0"/>
                <a:t> e-commerce </a:t>
              </a:r>
              <a:r>
                <a:rPr lang="en-ID" sz="3600" dirty="0" err="1"/>
                <a:t>adalah</a:t>
              </a:r>
              <a:r>
                <a:rPr lang="en-ID" sz="3600" dirty="0"/>
                <a:t> proses yang </a:t>
              </a:r>
              <a:r>
                <a:rPr lang="en-ID" sz="3600" dirty="0" err="1"/>
                <a:t>memungkinkan</a:t>
              </a:r>
              <a:r>
                <a:rPr lang="en-ID" sz="3600" dirty="0"/>
                <a:t> </a:t>
              </a:r>
              <a:r>
                <a:rPr lang="en-ID" sz="3600" dirty="0" err="1"/>
                <a:t>pelanggan</a:t>
              </a:r>
              <a:r>
                <a:rPr lang="en-ID" sz="3600" dirty="0"/>
                <a:t> </a:t>
              </a:r>
              <a:r>
                <a:rPr lang="en-ID" sz="3600" dirty="0" err="1"/>
                <a:t>menyelesaikan</a:t>
              </a:r>
              <a:r>
                <a:rPr lang="en-ID" sz="3600" dirty="0"/>
                <a:t> </a:t>
              </a:r>
              <a:r>
                <a:rPr lang="en-ID" sz="3600" dirty="0" err="1"/>
                <a:t>pembelian</a:t>
              </a:r>
              <a:r>
                <a:rPr lang="en-ID" sz="3600" dirty="0"/>
                <a:t> </a:t>
              </a:r>
              <a:r>
                <a:rPr lang="en-ID" sz="3600" dirty="0" err="1"/>
                <a:t>mereka</a:t>
              </a:r>
              <a:r>
                <a:rPr lang="en-ID" sz="3600" dirty="0"/>
                <a:t>.</a:t>
              </a:r>
            </a:p>
            <a:p>
              <a:pPr marL="285750" indent="-285750">
                <a:buFont typeface="Arial" panose="020B0604020202020204" pitchFamily="34" charset="0"/>
                <a:buChar char="•"/>
              </a:pPr>
              <a:r>
                <a:rPr lang="en-ID" sz="3600" dirty="0"/>
                <a:t>Fitur Link </a:t>
              </a:r>
              <a:r>
                <a:rPr lang="en-ID" sz="3600" dirty="0" err="1"/>
                <a:t>ke</a:t>
              </a:r>
              <a:r>
                <a:rPr lang="en-ID" sz="3600" dirty="0"/>
                <a:t> </a:t>
              </a:r>
              <a:r>
                <a:rPr lang="en-ID" sz="3600" dirty="0" err="1"/>
                <a:t>Whatsapp</a:t>
              </a:r>
              <a:r>
                <a:rPr lang="en-ID" sz="3600" dirty="0"/>
                <a:t> dan Social Media </a:t>
              </a:r>
              <a:r>
                <a:rPr lang="en-ID" sz="3600" dirty="0" err="1"/>
                <a:t>adalah</a:t>
              </a:r>
              <a:r>
                <a:rPr lang="en-ID" sz="3600" dirty="0"/>
                <a:t> </a:t>
              </a:r>
              <a:r>
                <a:rPr lang="en-ID" sz="3600" dirty="0" err="1"/>
                <a:t>untuk</a:t>
              </a:r>
              <a:r>
                <a:rPr lang="en-ID" sz="3600" dirty="0"/>
                <a:t> </a:t>
              </a:r>
              <a:r>
                <a:rPr lang="en-ID" sz="3600" dirty="0" err="1"/>
                <a:t>pelanggan</a:t>
              </a:r>
              <a:r>
                <a:rPr lang="en-ID" sz="3600" dirty="0"/>
                <a:t> </a:t>
              </a:r>
              <a:r>
                <a:rPr lang="en-ID" sz="3600" dirty="0" err="1"/>
                <a:t>dapat</a:t>
              </a:r>
              <a:r>
                <a:rPr lang="en-ID" sz="3600" dirty="0"/>
                <a:t> </a:t>
              </a:r>
              <a:r>
                <a:rPr lang="en-ID" sz="3600" dirty="0" err="1"/>
                <a:t>menghubungi</a:t>
              </a:r>
              <a:r>
                <a:rPr lang="en-ID" sz="3600" dirty="0"/>
                <a:t> customer service </a:t>
              </a:r>
              <a:r>
                <a:rPr lang="en-ID" sz="3600" dirty="0" err="1"/>
                <a:t>atau</a:t>
              </a:r>
              <a:r>
                <a:rPr lang="en-ID" sz="3600" dirty="0"/>
                <a:t> </a:t>
              </a:r>
              <a:r>
                <a:rPr lang="en-ID" sz="3600" dirty="0" err="1"/>
                <a:t>penjual</a:t>
              </a:r>
              <a:r>
                <a:rPr lang="en-ID" sz="3600" dirty="0"/>
                <a:t> </a:t>
              </a:r>
              <a:r>
                <a:rPr lang="en-ID" sz="3600" dirty="0" err="1"/>
                <a:t>secara</a:t>
              </a:r>
              <a:r>
                <a:rPr lang="en-ID" sz="3600" dirty="0"/>
                <a:t> </a:t>
              </a:r>
              <a:r>
                <a:rPr lang="en-ID" sz="3600" dirty="0" err="1"/>
                <a:t>langsung</a:t>
              </a:r>
              <a:r>
                <a:rPr lang="en-ID" sz="3600" dirty="0"/>
                <a:t> </a:t>
              </a:r>
              <a:r>
                <a:rPr lang="en-ID" sz="3600" dirty="0" err="1"/>
                <a:t>melalui</a:t>
              </a:r>
              <a:r>
                <a:rPr lang="en-ID" sz="3600" dirty="0"/>
                <a:t> WhatsApp </a:t>
              </a:r>
              <a:r>
                <a:rPr lang="en-ID" sz="3600" dirty="0" err="1"/>
                <a:t>untuk</a:t>
              </a:r>
              <a:r>
                <a:rPr lang="en-ID" sz="3600" dirty="0"/>
                <a:t> </a:t>
              </a:r>
              <a:r>
                <a:rPr lang="en-ID" sz="3600" dirty="0" err="1"/>
                <a:t>pertanyaan</a:t>
              </a:r>
              <a:r>
                <a:rPr lang="en-ID" sz="3600" dirty="0"/>
                <a:t> </a:t>
              </a:r>
              <a:r>
                <a:rPr lang="en-ID" sz="3600" dirty="0" err="1"/>
                <a:t>atau</a:t>
              </a:r>
              <a:r>
                <a:rPr lang="en-ID" sz="3600" dirty="0"/>
                <a:t> </a:t>
              </a:r>
              <a:r>
                <a:rPr lang="en-ID" sz="3600" dirty="0" err="1"/>
                <a:t>klarifikasi</a:t>
              </a:r>
              <a:r>
                <a:rPr lang="en-ID" sz="3600" dirty="0"/>
                <a:t>.</a:t>
              </a:r>
            </a:p>
            <a:p>
              <a:pPr marL="285750" indent="-285750">
                <a:buFont typeface="Arial" panose="020B0604020202020204" pitchFamily="34" charset="0"/>
                <a:buChar char="•"/>
              </a:pPr>
              <a:r>
                <a:rPr lang="en-ID" sz="3600" dirty="0"/>
                <a:t>Fitur </a:t>
              </a:r>
              <a:r>
                <a:rPr lang="en-ID" sz="3600" dirty="0" err="1"/>
                <a:t>Deskripsi</a:t>
              </a:r>
              <a:r>
                <a:rPr lang="en-ID" sz="3600" dirty="0"/>
                <a:t> </a:t>
              </a:r>
              <a:r>
                <a:rPr lang="en-ID" sz="3600" dirty="0" err="1"/>
                <a:t>Produk</a:t>
              </a:r>
              <a:r>
                <a:rPr lang="en-ID" sz="3600" dirty="0"/>
                <a:t> </a:t>
              </a:r>
              <a:r>
                <a:rPr lang="en-ID" sz="3600" dirty="0" err="1"/>
                <a:t>adalah</a:t>
              </a:r>
              <a:r>
                <a:rPr lang="en-ID" sz="3600" dirty="0"/>
                <a:t> Fitur </a:t>
              </a:r>
              <a:r>
                <a:rPr lang="en-ID" sz="3600" dirty="0" err="1"/>
                <a:t>penting</a:t>
              </a:r>
              <a:r>
                <a:rPr lang="en-ID" sz="3600" dirty="0"/>
                <a:t> yang </a:t>
              </a:r>
              <a:r>
                <a:rPr lang="en-ID" sz="3600" dirty="0" err="1"/>
                <a:t>memberikan</a:t>
              </a:r>
              <a:r>
                <a:rPr lang="en-ID" sz="3600" dirty="0"/>
                <a:t> </a:t>
              </a:r>
              <a:r>
                <a:rPr lang="en-ID" sz="3600" dirty="0" err="1"/>
                <a:t>informasi</a:t>
              </a:r>
              <a:r>
                <a:rPr lang="en-ID" sz="3600" dirty="0"/>
                <a:t> </a:t>
              </a:r>
              <a:r>
                <a:rPr lang="en-ID" sz="3600" dirty="0" err="1"/>
                <a:t>mendetail</a:t>
              </a:r>
              <a:r>
                <a:rPr lang="en-ID" sz="3600" dirty="0"/>
                <a:t> </a:t>
              </a:r>
              <a:r>
                <a:rPr lang="en-ID" sz="3600" dirty="0" err="1"/>
                <a:t>tentang</a:t>
              </a:r>
              <a:r>
                <a:rPr lang="en-ID" sz="3600" dirty="0"/>
                <a:t> </a:t>
              </a:r>
              <a:r>
                <a:rPr lang="en-ID" sz="3600" dirty="0" err="1"/>
                <a:t>suatu</a:t>
              </a:r>
              <a:r>
                <a:rPr lang="en-ID" sz="3600" dirty="0"/>
                <a:t> </a:t>
              </a:r>
              <a:r>
                <a:rPr lang="en-ID" sz="3600" dirty="0" err="1"/>
                <a:t>produk</a:t>
              </a:r>
              <a:r>
                <a:rPr lang="en-ID" sz="3600" dirty="0"/>
                <a:t>. </a:t>
              </a:r>
            </a:p>
          </p:txBody>
        </p:sp>
        <p:sp>
          <p:nvSpPr>
            <p:cNvPr id="1048626" name="TextBox 4">
              <a:extLst>
                <a:ext uri="{FF2B5EF4-FFF2-40B4-BE49-F238E27FC236}">
                  <a16:creationId xmlns:a16="http://schemas.microsoft.com/office/drawing/2014/main" id="{6A9AF3E6-4A88-E552-51CD-93CCBD8FA4C2}"/>
                </a:ext>
              </a:extLst>
            </p:cNvPr>
            <p:cNvSpPr txBox="1"/>
            <p:nvPr/>
          </p:nvSpPr>
          <p:spPr>
            <a:xfrm>
              <a:off x="0" y="-47625"/>
              <a:ext cx="4274726" cy="1740611"/>
            </a:xfrm>
            <a:prstGeom prst="rect">
              <a:avLst/>
            </a:prstGeom>
          </p:spPr>
          <p:txBody>
            <a:bodyPr lIns="50800" tIns="50800" rIns="50800" bIns="50800" rtlCol="0" anchor="ctr"/>
            <a:lstStyle/>
            <a:p>
              <a:pPr algn="ctr">
                <a:lnSpc>
                  <a:spcPts val="2660"/>
                </a:lnSpc>
              </a:pPr>
              <a:endParaRPr/>
            </a:p>
          </p:txBody>
        </p:sp>
      </p:grpSp>
      <p:sp>
        <p:nvSpPr>
          <p:cNvPr id="1048628" name="Freeform 6">
            <a:extLst>
              <a:ext uri="{FF2B5EF4-FFF2-40B4-BE49-F238E27FC236}">
                <a16:creationId xmlns:a16="http://schemas.microsoft.com/office/drawing/2014/main" id="{DF635D57-6E59-6AC7-770F-AE5CECA55519}"/>
              </a:ext>
            </a:extLst>
          </p:cNvPr>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stretch>
              <a:fillRect/>
            </a:stretch>
          </a:blipFill>
        </p:spPr>
      </p:sp>
      <p:sp>
        <p:nvSpPr>
          <p:cNvPr id="1048629" name="TextBox 7">
            <a:extLst>
              <a:ext uri="{FF2B5EF4-FFF2-40B4-BE49-F238E27FC236}">
                <a16:creationId xmlns:a16="http://schemas.microsoft.com/office/drawing/2014/main" id="{F8772C55-752C-D26A-817B-95271ED40B86}"/>
              </a:ext>
            </a:extLst>
          </p:cNvPr>
          <p:cNvSpPr txBox="1"/>
          <p:nvPr/>
        </p:nvSpPr>
        <p:spPr>
          <a:xfrm>
            <a:off x="1612056" y="1159535"/>
            <a:ext cx="14929148" cy="1415772"/>
          </a:xfrm>
          <a:prstGeom prst="rect">
            <a:avLst/>
          </a:prstGeom>
        </p:spPr>
        <p:txBody>
          <a:bodyPr lIns="0" tIns="0" rIns="0" bIns="0" rtlCol="0" anchor="t">
            <a:spAutoFit/>
          </a:bodyPr>
          <a:lstStyle/>
          <a:p>
            <a:pPr algn="ctr">
              <a:lnSpc>
                <a:spcPts val="11200"/>
              </a:lnSpc>
              <a:spcBef>
                <a:spcPct val="0"/>
              </a:spcBef>
            </a:pPr>
            <a:r>
              <a:rPr lang="en-US" sz="8000" b="1" dirty="0">
                <a:solidFill>
                  <a:srgbClr val="FFFFFF"/>
                </a:solidFill>
                <a:latin typeface="Bebas Neue" panose="020B0606020202050201" pitchFamily="34" charset="0"/>
                <a:ea typeface="League Spartan" panose="00000800000000000000"/>
                <a:cs typeface="Arial" panose="020B0604020202020204" pitchFamily="34" charset="0"/>
                <a:sym typeface="League Spartan" panose="00000800000000000000"/>
              </a:rPr>
              <a:t>Fitur </a:t>
            </a:r>
            <a:r>
              <a:rPr lang="en-US" sz="8000" b="1" dirty="0" err="1">
                <a:solidFill>
                  <a:srgbClr val="FFFFFF"/>
                </a:solidFill>
                <a:latin typeface="Bebas Neue" panose="020B0606020202050201" pitchFamily="34" charset="0"/>
                <a:ea typeface="League Spartan" panose="00000800000000000000"/>
                <a:cs typeface="Arial" panose="020B0604020202020204" pitchFamily="34" charset="0"/>
                <a:sym typeface="League Spartan" panose="00000800000000000000"/>
              </a:rPr>
              <a:t>tambahan</a:t>
            </a:r>
            <a:r>
              <a:rPr lang="en-US" sz="8000" b="1" dirty="0">
                <a:solidFill>
                  <a:srgbClr val="FFFFFF"/>
                </a:solidFill>
                <a:latin typeface="Bebas Neue" panose="020B0606020202050201" pitchFamily="34" charset="0"/>
                <a:ea typeface="League Spartan" panose="00000800000000000000"/>
                <a:cs typeface="Arial" panose="020B0604020202020204" pitchFamily="34" charset="0"/>
                <a:sym typeface="League Spartan" panose="00000800000000000000"/>
              </a:rPr>
              <a:t> di website </a:t>
            </a:r>
            <a:r>
              <a:rPr lang="en-US" sz="8000" b="1" dirty="0" err="1">
                <a:solidFill>
                  <a:srgbClr val="FFFFFF"/>
                </a:solidFill>
                <a:latin typeface="Bebas Neue" panose="020B0606020202050201" pitchFamily="34" charset="0"/>
                <a:ea typeface="League Spartan" panose="00000800000000000000"/>
                <a:cs typeface="Arial" panose="020B0604020202020204" pitchFamily="34" charset="0"/>
                <a:sym typeface="League Spartan" panose="00000800000000000000"/>
              </a:rPr>
              <a:t>jusfabel</a:t>
            </a:r>
            <a:endParaRPr lang="en-US" sz="8000" b="1" dirty="0">
              <a:solidFill>
                <a:srgbClr val="FFFFFF"/>
              </a:solidFill>
              <a:latin typeface="Bebas Neue" panose="020B0606020202050201" pitchFamily="34" charset="0"/>
              <a:ea typeface="League Spartan" panose="00000800000000000000"/>
              <a:cs typeface="Arial" panose="020B0604020202020204" pitchFamily="34" charset="0"/>
              <a:sym typeface="League Spartan" panose="00000800000000000000"/>
            </a:endParaRPr>
          </a:p>
        </p:txBody>
      </p:sp>
      <p:sp>
        <p:nvSpPr>
          <p:cNvPr id="1048630" name="Freeform 8">
            <a:extLst>
              <a:ext uri="{FF2B5EF4-FFF2-40B4-BE49-F238E27FC236}">
                <a16:creationId xmlns:a16="http://schemas.microsoft.com/office/drawing/2014/main" id="{7AF090C2-5792-F0AB-DF13-8A837E44B153}"/>
              </a:ext>
            </a:extLst>
          </p:cNvPr>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stretch>
              <a:fillRect/>
            </a:stretch>
          </a:blipFill>
        </p:spPr>
      </p:sp>
      <p:sp>
        <p:nvSpPr>
          <p:cNvPr id="1048631" name="Freeform 9">
            <a:extLst>
              <a:ext uri="{FF2B5EF4-FFF2-40B4-BE49-F238E27FC236}">
                <a16:creationId xmlns:a16="http://schemas.microsoft.com/office/drawing/2014/main" id="{82049857-1104-A10A-35EF-4A057B354047}"/>
              </a:ext>
            </a:extLst>
          </p:cNvPr>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3"/>
            <a:stretch>
              <a:fillRect/>
            </a:stretch>
          </a:blipFill>
        </p:spPr>
      </p:sp>
      <p:sp>
        <p:nvSpPr>
          <p:cNvPr id="1048632" name="Freeform 10">
            <a:extLst>
              <a:ext uri="{FF2B5EF4-FFF2-40B4-BE49-F238E27FC236}">
                <a16:creationId xmlns:a16="http://schemas.microsoft.com/office/drawing/2014/main" id="{9BEF923E-532C-763C-BE5E-A5F22A84D829}"/>
              </a:ext>
            </a:extLst>
          </p:cNvPr>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3"/>
            <a:stretch>
              <a:fillRect/>
            </a:stretch>
          </a:blipFill>
        </p:spPr>
      </p:sp>
    </p:spTree>
    <p:extLst>
      <p:ext uri="{BB962C8B-B14F-4D97-AF65-F5344CB8AC3E}">
        <p14:creationId xmlns:p14="http://schemas.microsoft.com/office/powerpoint/2010/main" val="3064078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stretch>
              <a:fillRect/>
            </a:stretch>
          </a:blipFill>
        </p:spPr>
      </p:sp>
      <p:sp>
        <p:nvSpPr>
          <p:cNvPr id="1048634"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stretch>
              <a:fillRect/>
            </a:stretch>
          </a:blipFill>
        </p:spPr>
      </p:sp>
      <p:sp>
        <p:nvSpPr>
          <p:cNvPr id="1048635"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stretch>
              <a:fillRect/>
            </a:stretch>
          </a:blipFill>
        </p:spPr>
      </p:sp>
      <p:sp>
        <p:nvSpPr>
          <p:cNvPr id="1048636"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stretch>
              <a:fillRect/>
            </a:stretch>
          </a:blipFill>
        </p:spPr>
      </p:sp>
      <p:sp>
        <p:nvSpPr>
          <p:cNvPr id="1048637"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stretch>
              <a:fillRect/>
            </a:stretch>
          </a:blipFill>
        </p:spPr>
      </p:sp>
      <p:sp>
        <p:nvSpPr>
          <p:cNvPr id="1048638"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3"/>
            <a:stretch>
              <a:fillRect/>
            </a:stretch>
          </a:blipFill>
        </p:spPr>
      </p:sp>
      <p:sp>
        <p:nvSpPr>
          <p:cNvPr id="1048639"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stretch>
              <a:fillRect/>
            </a:stretch>
          </a:blipFill>
        </p:spPr>
      </p:sp>
      <p:sp>
        <p:nvSpPr>
          <p:cNvPr id="1048640" name="Freeform 9"/>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4"/>
            <a:stretch>
              <a:fillRect/>
            </a:stretch>
          </a:blipFill>
        </p:spPr>
      </p:sp>
      <p:sp>
        <p:nvSpPr>
          <p:cNvPr id="1048641" name="Freeform 10"/>
          <p:cNvSpPr/>
          <p:nvPr/>
        </p:nvSpPr>
        <p:spPr>
          <a:xfrm>
            <a:off x="8378835" y="2638487"/>
            <a:ext cx="6862896" cy="6838816"/>
          </a:xfrm>
          <a:custGeom>
            <a:avLst/>
            <a:gdLst/>
            <a:ahLst/>
            <a:cxnLst/>
            <a:rect l="l" t="t" r="r" b="b"/>
            <a:pathLst>
              <a:path w="6862896" h="6838816">
                <a:moveTo>
                  <a:pt x="0" y="0"/>
                </a:moveTo>
                <a:lnTo>
                  <a:pt x="6862896" y="0"/>
                </a:lnTo>
                <a:lnTo>
                  <a:pt x="6862896" y="6838816"/>
                </a:lnTo>
                <a:lnTo>
                  <a:pt x="0" y="6838816"/>
                </a:lnTo>
                <a:lnTo>
                  <a:pt x="0" y="0"/>
                </a:lnTo>
                <a:close/>
              </a:path>
            </a:pathLst>
          </a:custGeom>
          <a:blipFill>
            <a:blip r:embed="rId5"/>
            <a:stretch>
              <a:fillRect/>
            </a:stretch>
          </a:blipFill>
        </p:spPr>
      </p:sp>
      <p:sp>
        <p:nvSpPr>
          <p:cNvPr id="1048642" name="TextBox 11"/>
          <p:cNvSpPr txBox="1"/>
          <p:nvPr/>
        </p:nvSpPr>
        <p:spPr>
          <a:xfrm>
            <a:off x="2591758" y="543653"/>
            <a:ext cx="12327493" cy="1600200"/>
          </a:xfrm>
          <a:prstGeom prst="rect">
            <a:avLst/>
          </a:prstGeom>
        </p:spPr>
        <p:txBody>
          <a:bodyPr lIns="0" tIns="0" rIns="0" bIns="0" rtlCol="0" anchor="t">
            <a:spAutoFit/>
          </a:bodyPr>
          <a:lstStyle/>
          <a:p>
            <a:pPr algn="ctr">
              <a:lnSpc>
                <a:spcPts val="12600"/>
              </a:lnSpc>
              <a:spcBef>
                <a:spcPct val="0"/>
              </a:spcBef>
            </a:pPr>
            <a:r>
              <a:rPr lang="en-US" sz="9000">
                <a:solidFill>
                  <a:srgbClr val="23354B"/>
                </a:solidFill>
                <a:latin typeface="League Spartan" panose="00000800000000000000"/>
                <a:ea typeface="League Spartan" panose="00000800000000000000"/>
                <a:cs typeface="League Spartan" panose="00000800000000000000"/>
                <a:sym typeface="League Spartan" panose="00000800000000000000"/>
              </a:rPr>
              <a:t>Pendekatan Proyek</a:t>
            </a:r>
          </a:p>
        </p:txBody>
      </p:sp>
      <p:sp>
        <p:nvSpPr>
          <p:cNvPr id="1048643" name="TextBox 12"/>
          <p:cNvSpPr txBox="1"/>
          <p:nvPr/>
        </p:nvSpPr>
        <p:spPr>
          <a:xfrm>
            <a:off x="1220610" y="3677471"/>
            <a:ext cx="5850701" cy="3721100"/>
          </a:xfrm>
          <a:prstGeom prst="rect">
            <a:avLst/>
          </a:prstGeom>
        </p:spPr>
        <p:txBody>
          <a:bodyPr lIns="0" tIns="0" rIns="0" bIns="0" rtlCol="0" anchor="t">
            <a:spAutoFit/>
          </a:bodyPr>
          <a:lstStyle/>
          <a:p>
            <a:pPr algn="l">
              <a:lnSpc>
                <a:spcPts val="4900"/>
              </a:lnSpc>
              <a:spcBef>
                <a:spcPct val="0"/>
              </a:spcBef>
            </a:pPr>
            <a:r>
              <a:rPr lang="en-US" sz="3500">
                <a:solidFill>
                  <a:srgbClr val="000000"/>
                </a:solidFill>
                <a:latin typeface="Arimo" panose="020B0604020202020204"/>
                <a:ea typeface="Arimo" panose="020B0604020202020204"/>
                <a:cs typeface="Arimo" panose="020B0604020202020204"/>
                <a:sym typeface="Arimo" panose="020B0604020202020204"/>
              </a:rPr>
              <a:t>Metode yang digunakan pada proyek ini adalah metode SDLC yang terdiri dari  Perencanaan, Analisis, Desain, Implementasi, uji coba dan pemeliharaan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1048644" name="Freeform 2"/>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stretch>
              <a:fillRect/>
            </a:stretch>
          </a:blipFill>
        </p:spPr>
      </p:sp>
      <p:sp>
        <p:nvSpPr>
          <p:cNvPr id="1048645" name="Freeform 3"/>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stretch>
              <a:fillRect/>
            </a:stretch>
          </a:blipFill>
        </p:spPr>
      </p:sp>
      <p:sp>
        <p:nvSpPr>
          <p:cNvPr id="1048646" name="Freeform 4"/>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3"/>
            <a:stretch>
              <a:fillRect/>
            </a:stretch>
          </a:blipFill>
        </p:spPr>
      </p:sp>
      <p:sp>
        <p:nvSpPr>
          <p:cNvPr id="1048647" name="Freeform 5"/>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3"/>
            <a:stretch>
              <a:fillRect/>
            </a:stretch>
          </a:blipFill>
        </p:spPr>
      </p:sp>
      <p:sp>
        <p:nvSpPr>
          <p:cNvPr id="1048648" name="TextBox 7"/>
          <p:cNvSpPr txBox="1"/>
          <p:nvPr/>
        </p:nvSpPr>
        <p:spPr>
          <a:xfrm>
            <a:off x="1104165" y="3979140"/>
            <a:ext cx="2981416" cy="2540000"/>
          </a:xfrm>
          <a:prstGeom prst="rect">
            <a:avLst/>
          </a:prstGeom>
        </p:spPr>
        <p:txBody>
          <a:bodyPr lIns="0" tIns="0" rIns="0" bIns="0" rtlCol="0" anchor="t">
            <a:spAutoFit/>
          </a:bodyPr>
          <a:lstStyle/>
          <a:p>
            <a:pPr algn="just">
              <a:lnSpc>
                <a:spcPts val="4525"/>
              </a:lnSpc>
            </a:pPr>
            <a:r>
              <a:rPr lang="en-US" sz="2940" b="1">
                <a:solidFill>
                  <a:srgbClr val="23354B"/>
                </a:solidFill>
                <a:latin typeface="Arimo Bold" panose="020B0704020202020204"/>
                <a:ea typeface="Arimo Bold" panose="020B0704020202020204"/>
                <a:cs typeface="Arimo Bold" panose="020B0704020202020204"/>
                <a:sym typeface="Arimo Bold" panose="020B0704020202020204"/>
              </a:rPr>
              <a:t>Adelio Bifarrel</a:t>
            </a:r>
          </a:p>
          <a:p>
            <a:pPr algn="just">
              <a:lnSpc>
                <a:spcPts val="4525"/>
              </a:lnSpc>
            </a:pPr>
            <a:endParaRPr lang="en-US" sz="2940" b="1">
              <a:solidFill>
                <a:srgbClr val="23354B"/>
              </a:solidFill>
              <a:latin typeface="Arimo Bold" panose="020B0704020202020204"/>
              <a:ea typeface="Arimo Bold" panose="020B0704020202020204"/>
              <a:cs typeface="Arimo Bold" panose="020B0704020202020204"/>
              <a:sym typeface="Arimo Bold" panose="020B0704020202020204"/>
            </a:endParaRPr>
          </a:p>
          <a:p>
            <a:pPr algn="just">
              <a:lnSpc>
                <a:spcPts val="4525"/>
              </a:lnSpc>
            </a:pPr>
            <a:r>
              <a:rPr lang="en-US" sz="2940" b="1">
                <a:solidFill>
                  <a:srgbClr val="23354B"/>
                </a:solidFill>
                <a:latin typeface="Arimo Bold" panose="020B0704020202020204"/>
                <a:ea typeface="Arimo Bold" panose="020B0704020202020204"/>
                <a:cs typeface="Arimo Bold" panose="020B0704020202020204"/>
                <a:sym typeface="Arimo Bold" panose="020B0704020202020204"/>
              </a:rPr>
              <a:t>Project manager</a:t>
            </a:r>
          </a:p>
          <a:p>
            <a:pPr algn="just">
              <a:lnSpc>
                <a:spcPts val="6500"/>
              </a:lnSpc>
            </a:pPr>
            <a:endParaRPr lang="en-US" sz="2940" b="1">
              <a:solidFill>
                <a:srgbClr val="23354B"/>
              </a:solidFill>
              <a:latin typeface="Arimo Bold" panose="020B0704020202020204"/>
              <a:ea typeface="Arimo Bold" panose="020B0704020202020204"/>
              <a:cs typeface="Arimo Bold" panose="020B0704020202020204"/>
              <a:sym typeface="Arimo Bold" panose="020B0704020202020204"/>
            </a:endParaRPr>
          </a:p>
        </p:txBody>
      </p:sp>
      <p:sp>
        <p:nvSpPr>
          <p:cNvPr id="1048649" name="TextBox 8"/>
          <p:cNvSpPr txBox="1"/>
          <p:nvPr/>
        </p:nvSpPr>
        <p:spPr>
          <a:xfrm>
            <a:off x="2274570" y="3086100"/>
            <a:ext cx="13641705" cy="3868420"/>
          </a:xfrm>
          <a:prstGeom prst="rect">
            <a:avLst/>
          </a:prstGeom>
        </p:spPr>
        <p:txBody>
          <a:bodyPr lIns="0" tIns="0" rIns="0" bIns="0" rtlCol="0" anchor="t">
            <a:noAutofit/>
          </a:bodyPr>
          <a:lstStyle/>
          <a:p>
            <a:pPr algn="ctr">
              <a:lnSpc>
                <a:spcPts val="14000"/>
              </a:lnSpc>
              <a:spcBef>
                <a:spcPct val="0"/>
              </a:spcBef>
            </a:pPr>
            <a:r>
              <a:rPr lang="en-US" altLang="en-US" sz="10000" b="1" dirty="0" err="1">
                <a:solidFill>
                  <a:srgbClr val="FFFFFF"/>
                </a:solidFill>
                <a:latin typeface="League Spartan" panose="00000800000000000000"/>
                <a:ea typeface="League Spartan" panose="00000800000000000000"/>
                <a:cs typeface="League Spartan" panose="00000800000000000000"/>
                <a:sym typeface="League Spartan" panose="00000800000000000000"/>
              </a:rPr>
              <a:t>Sumber</a:t>
            </a:r>
            <a:r>
              <a:rPr lang="en-US" altLang="en-US" sz="10000" b="1" dirty="0">
                <a:solidFill>
                  <a:srgbClr val="FFFFFF"/>
                </a:solidFill>
                <a:latin typeface="League Spartan" panose="00000800000000000000"/>
                <a:ea typeface="League Spartan" panose="00000800000000000000"/>
                <a:cs typeface="League Spartan" panose="00000800000000000000"/>
                <a:sym typeface="League Spartan" panose="00000800000000000000"/>
              </a:rPr>
              <a:t> Daya </a:t>
            </a:r>
            <a:r>
              <a:rPr lang="en-US" altLang="en-US" sz="10000" b="1" dirty="0" err="1">
                <a:solidFill>
                  <a:srgbClr val="FFFFFF"/>
                </a:solidFill>
                <a:latin typeface="League Spartan" panose="00000800000000000000"/>
                <a:ea typeface="League Spartan" panose="00000800000000000000"/>
                <a:cs typeface="League Spartan" panose="00000800000000000000"/>
                <a:sym typeface="League Spartan" panose="00000800000000000000"/>
              </a:rPr>
              <a:t>Proyek</a:t>
            </a:r>
            <a:endParaRPr lang="zh-CN" alt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1048650" name="Freeform 2"/>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stretch>
              <a:fillRect/>
            </a:stretch>
          </a:blipFill>
        </p:spPr>
      </p:sp>
      <p:sp>
        <p:nvSpPr>
          <p:cNvPr id="1048651" name="Freeform 3"/>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stretch>
              <a:fillRect/>
            </a:stretch>
          </a:blipFill>
        </p:spPr>
      </p:sp>
      <p:sp>
        <p:nvSpPr>
          <p:cNvPr id="1048652" name="Freeform 4"/>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3"/>
            <a:stretch>
              <a:fillRect/>
            </a:stretch>
          </a:blipFill>
        </p:spPr>
      </p:sp>
      <p:sp>
        <p:nvSpPr>
          <p:cNvPr id="1048653" name="Freeform 5"/>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3"/>
            <a:stretch>
              <a:fillRect/>
            </a:stretch>
          </a:blipFill>
        </p:spPr>
      </p:sp>
      <p:sp>
        <p:nvSpPr>
          <p:cNvPr id="1048654" name="Freeform 6"/>
          <p:cNvSpPr/>
          <p:nvPr/>
        </p:nvSpPr>
        <p:spPr>
          <a:xfrm>
            <a:off x="684544" y="3275687"/>
            <a:ext cx="16918912" cy="5504049"/>
          </a:xfrm>
          <a:custGeom>
            <a:avLst/>
            <a:gdLst/>
            <a:ahLst/>
            <a:cxnLst/>
            <a:rect l="l" t="t" r="r" b="b"/>
            <a:pathLst>
              <a:path w="16918912" h="5504049">
                <a:moveTo>
                  <a:pt x="0" y="0"/>
                </a:moveTo>
                <a:lnTo>
                  <a:pt x="16918912" y="0"/>
                </a:lnTo>
                <a:lnTo>
                  <a:pt x="16918912" y="5504049"/>
                </a:lnTo>
                <a:lnTo>
                  <a:pt x="0" y="5504049"/>
                </a:lnTo>
                <a:lnTo>
                  <a:pt x="0" y="0"/>
                </a:lnTo>
                <a:close/>
              </a:path>
            </a:pathLst>
          </a:custGeom>
          <a:blipFill>
            <a:blip r:embed="rId4"/>
            <a:stretch>
              <a:fillRect/>
            </a:stretch>
          </a:blipFill>
        </p:spPr>
      </p:sp>
      <p:sp>
        <p:nvSpPr>
          <p:cNvPr id="1048655" name="TextBox 7"/>
          <p:cNvSpPr txBox="1"/>
          <p:nvPr/>
        </p:nvSpPr>
        <p:spPr>
          <a:xfrm>
            <a:off x="1104165" y="3979140"/>
            <a:ext cx="2981416" cy="3111500"/>
          </a:xfrm>
          <a:prstGeom prst="rect">
            <a:avLst/>
          </a:prstGeom>
        </p:spPr>
        <p:txBody>
          <a:bodyPr lIns="0" tIns="0" rIns="0" bIns="0" rtlCol="0" anchor="t">
            <a:spAutoFit/>
          </a:bodyPr>
          <a:lstStyle/>
          <a:p>
            <a:pPr algn="just">
              <a:lnSpc>
                <a:spcPts val="4525"/>
              </a:lnSpc>
            </a:pPr>
            <a:r>
              <a:rPr lang="en-US" sz="2940" b="1">
                <a:solidFill>
                  <a:srgbClr val="23354B"/>
                </a:solidFill>
                <a:latin typeface="Arimo Bold" panose="020B0704020202020204"/>
                <a:ea typeface="Arimo Bold" panose="020B0704020202020204"/>
                <a:cs typeface="Arimo Bold" panose="020B0704020202020204"/>
                <a:sym typeface="Arimo Bold" panose="020B0704020202020204"/>
              </a:rPr>
              <a:t>Adelio Bifarrel</a:t>
            </a:r>
          </a:p>
          <a:p>
            <a:pPr algn="just">
              <a:lnSpc>
                <a:spcPts val="4525"/>
              </a:lnSpc>
            </a:pPr>
            <a:endParaRPr lang="en-US" sz="2940" b="1">
              <a:solidFill>
                <a:srgbClr val="23354B"/>
              </a:solidFill>
              <a:latin typeface="Arimo Bold" panose="020B0704020202020204"/>
              <a:ea typeface="Arimo Bold" panose="020B0704020202020204"/>
              <a:cs typeface="Arimo Bold" panose="020B0704020202020204"/>
              <a:sym typeface="Arimo Bold" panose="020B0704020202020204"/>
            </a:endParaRPr>
          </a:p>
          <a:p>
            <a:pPr algn="just">
              <a:lnSpc>
                <a:spcPts val="4525"/>
              </a:lnSpc>
            </a:pPr>
            <a:r>
              <a:rPr lang="en-US" sz="2940" b="1">
                <a:solidFill>
                  <a:srgbClr val="23354B"/>
                </a:solidFill>
                <a:latin typeface="Arimo Bold" panose="020B0704020202020204"/>
                <a:ea typeface="Arimo Bold" panose="020B0704020202020204"/>
                <a:cs typeface="Arimo Bold" panose="020B0704020202020204"/>
                <a:sym typeface="Arimo Bold" panose="020B0704020202020204"/>
              </a:rPr>
              <a:t>Project manager</a:t>
            </a:r>
          </a:p>
          <a:p>
            <a:pPr algn="just">
              <a:lnSpc>
                <a:spcPts val="4525"/>
              </a:lnSpc>
            </a:pPr>
            <a:r>
              <a:rPr lang="en-US" altLang="en-US" sz="2940" b="1">
                <a:solidFill>
                  <a:srgbClr val="23354B"/>
                </a:solidFill>
                <a:latin typeface="Arimo Bold" panose="020B0704020202020204"/>
                <a:ea typeface="Arimo Bold" panose="020B0704020202020204"/>
                <a:cs typeface="Arimo Bold" panose="020B0704020202020204"/>
                <a:sym typeface="Arimo Bold" panose="020B0704020202020204"/>
              </a:rPr>
              <a:t>dan programmer</a:t>
            </a:r>
            <a:endParaRPr lang="zh-CN" altLang="en-US"/>
          </a:p>
          <a:p>
            <a:pPr algn="just">
              <a:lnSpc>
                <a:spcPts val="6500"/>
              </a:lnSpc>
            </a:pPr>
            <a:endParaRPr lang="zh-CN" altLang="en-US"/>
          </a:p>
        </p:txBody>
      </p:sp>
      <p:sp>
        <p:nvSpPr>
          <p:cNvPr id="1048656" name="TextBox 8"/>
          <p:cNvSpPr txBox="1"/>
          <p:nvPr/>
        </p:nvSpPr>
        <p:spPr>
          <a:xfrm>
            <a:off x="2594873" y="646219"/>
            <a:ext cx="13641598" cy="1795145"/>
          </a:xfrm>
          <a:prstGeom prst="rect">
            <a:avLst/>
          </a:prstGeom>
        </p:spPr>
        <p:txBody>
          <a:bodyPr lIns="0" tIns="0" rIns="0" bIns="0" rtlCol="0" anchor="t">
            <a:spAutoFit/>
          </a:bodyPr>
          <a:lstStyle/>
          <a:p>
            <a:pPr algn="ctr">
              <a:lnSpc>
                <a:spcPts val="14000"/>
              </a:lnSpc>
              <a:spcBef>
                <a:spcPct val="0"/>
              </a:spcBef>
            </a:pPr>
            <a:r>
              <a:rPr lang="en-US" sz="8000" dirty="0">
                <a:solidFill>
                  <a:srgbClr val="FFFFFF"/>
                </a:solidFill>
                <a:latin typeface="League Spartan" panose="00000800000000000000"/>
                <a:ea typeface="League Spartan" panose="00000800000000000000"/>
                <a:cs typeface="League Spartan" panose="00000800000000000000"/>
                <a:sym typeface="League Spartan" panose="00000800000000000000"/>
              </a:rPr>
              <a:t>Tenaga </a:t>
            </a:r>
            <a:r>
              <a:rPr lang="en-US" sz="8000" dirty="0" err="1">
                <a:solidFill>
                  <a:srgbClr val="FFFFFF"/>
                </a:solidFill>
                <a:latin typeface="League Spartan" panose="00000800000000000000"/>
                <a:ea typeface="League Spartan" panose="00000800000000000000"/>
                <a:cs typeface="League Spartan" panose="00000800000000000000"/>
                <a:sym typeface="League Spartan" panose="00000800000000000000"/>
              </a:rPr>
              <a:t>kerja</a:t>
            </a:r>
            <a:endParaRPr lang="en-US" sz="8000" dirty="0">
              <a:solidFill>
                <a:srgbClr val="FFFFFF"/>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1048657" name="TextBox 9"/>
          <p:cNvSpPr txBox="1"/>
          <p:nvPr/>
        </p:nvSpPr>
        <p:spPr>
          <a:xfrm>
            <a:off x="5514829" y="4017240"/>
            <a:ext cx="2952272" cy="2315808"/>
          </a:xfrm>
          <a:prstGeom prst="rect">
            <a:avLst/>
          </a:prstGeom>
        </p:spPr>
        <p:txBody>
          <a:bodyPr lIns="0" tIns="0" rIns="0" bIns="0" rtlCol="0" anchor="t">
            <a:spAutoFit/>
          </a:bodyPr>
          <a:lstStyle/>
          <a:p>
            <a:pPr algn="l">
              <a:lnSpc>
                <a:spcPts val="4120"/>
              </a:lnSpc>
            </a:pPr>
            <a:r>
              <a:rPr lang="en-US" sz="2940" b="1">
                <a:solidFill>
                  <a:srgbClr val="23354B"/>
                </a:solidFill>
                <a:latin typeface="Arimo Bold" panose="020B0704020202020204"/>
                <a:ea typeface="Arimo Bold" panose="020B0704020202020204"/>
                <a:cs typeface="Arimo Bold" panose="020B0704020202020204"/>
                <a:sym typeface="Arimo Bold" panose="020B0704020202020204"/>
              </a:rPr>
              <a:t>Muhammad Radia Widiazto </a:t>
            </a:r>
          </a:p>
          <a:p>
            <a:pPr algn="just">
              <a:lnSpc>
                <a:spcPts val="5980"/>
              </a:lnSpc>
            </a:pPr>
            <a:endParaRPr lang="en-US" sz="2940" b="1">
              <a:solidFill>
                <a:srgbClr val="23354B"/>
              </a:solidFill>
              <a:latin typeface="Arimo Bold" panose="020B0704020202020204"/>
              <a:ea typeface="Arimo Bold" panose="020B0704020202020204"/>
              <a:cs typeface="Arimo Bold" panose="020B0704020202020204"/>
              <a:sym typeface="Arimo Bold" panose="020B0704020202020204"/>
            </a:endParaRPr>
          </a:p>
          <a:p>
            <a:pPr algn="just">
              <a:lnSpc>
                <a:spcPts val="4120"/>
              </a:lnSpc>
              <a:spcBef>
                <a:spcPct val="0"/>
              </a:spcBef>
            </a:pPr>
            <a:r>
              <a:rPr lang="en-US" sz="2940" b="1">
                <a:solidFill>
                  <a:srgbClr val="23354B"/>
                </a:solidFill>
                <a:latin typeface="Arimo Bold" panose="020B0704020202020204"/>
                <a:ea typeface="Arimo Bold" panose="020B0704020202020204"/>
                <a:cs typeface="Arimo Bold" panose="020B0704020202020204"/>
                <a:sym typeface="Arimo Bold" panose="020B0704020202020204"/>
              </a:rPr>
              <a:t>Tester</a:t>
            </a:r>
          </a:p>
        </p:txBody>
      </p:sp>
      <p:sp>
        <p:nvSpPr>
          <p:cNvPr id="1048658" name="TextBox 10"/>
          <p:cNvSpPr txBox="1"/>
          <p:nvPr/>
        </p:nvSpPr>
        <p:spPr>
          <a:xfrm>
            <a:off x="9810126" y="4026765"/>
            <a:ext cx="3019349" cy="1981200"/>
          </a:xfrm>
          <a:prstGeom prst="rect">
            <a:avLst/>
          </a:prstGeom>
        </p:spPr>
        <p:txBody>
          <a:bodyPr lIns="0" tIns="0" rIns="0" bIns="0" rtlCol="0" anchor="t">
            <a:spAutoFit/>
          </a:bodyPr>
          <a:lstStyle/>
          <a:p>
            <a:pPr algn="l">
              <a:lnSpc>
                <a:spcPts val="4200"/>
              </a:lnSpc>
            </a:pPr>
            <a:r>
              <a:rPr lang="en-US" sz="3000" b="1">
                <a:solidFill>
                  <a:srgbClr val="23354B"/>
                </a:solidFill>
                <a:latin typeface="Arimo Bold" panose="020B0704020202020204"/>
                <a:ea typeface="Arimo Bold" panose="020B0704020202020204"/>
                <a:cs typeface="Arimo Bold" panose="020B0704020202020204"/>
                <a:sym typeface="Arimo Bold" panose="020B0704020202020204"/>
              </a:rPr>
              <a:t>Ratri Yulia A</a:t>
            </a:r>
            <a:r>
              <a:rPr lang="en-US" altLang="en-US" sz="3000" b="1">
                <a:solidFill>
                  <a:srgbClr val="23354B"/>
                </a:solidFill>
                <a:latin typeface="Arimo Bold" panose="020B0704020202020204"/>
                <a:ea typeface="Arimo Bold" panose="020B0704020202020204"/>
                <a:cs typeface="Arimo Bold" panose="020B0704020202020204"/>
                <a:sym typeface="Arimo Bold" panose="020B0704020202020204"/>
              </a:rPr>
              <a:t>.T</a:t>
            </a:r>
            <a:r>
              <a:rPr lang="en-US" sz="3000" b="1">
                <a:solidFill>
                  <a:srgbClr val="23354B"/>
                </a:solidFill>
                <a:latin typeface="Arimo Bold" panose="020B0704020202020204"/>
                <a:ea typeface="Arimo Bold" panose="020B0704020202020204"/>
                <a:cs typeface="Arimo Bold" panose="020B0704020202020204"/>
                <a:sym typeface="Arimo Bold" panose="020B0704020202020204"/>
              </a:rPr>
              <a:t>  </a:t>
            </a:r>
            <a:endParaRPr lang="zh-CN" altLang="en-US"/>
          </a:p>
          <a:p>
            <a:pPr algn="l">
              <a:lnSpc>
                <a:spcPts val="3780"/>
              </a:lnSpc>
            </a:pPr>
            <a:endParaRPr lang="zh-CN" altLang="en-US"/>
          </a:p>
          <a:p>
            <a:pPr algn="l">
              <a:lnSpc>
                <a:spcPts val="3780"/>
              </a:lnSpc>
              <a:spcBef>
                <a:spcPct val="0"/>
              </a:spcBef>
            </a:pPr>
            <a:r>
              <a:rPr lang="en-US" sz="2700" b="1">
                <a:solidFill>
                  <a:srgbClr val="23354B"/>
                </a:solidFill>
                <a:latin typeface="Arimo Bold" panose="020B0704020202020204"/>
                <a:ea typeface="Arimo Bold" panose="020B0704020202020204"/>
                <a:cs typeface="Arimo Bold" panose="020B0704020202020204"/>
                <a:sym typeface="Arimo Bold" panose="020B0704020202020204"/>
              </a:rPr>
              <a:t>Designer dan system analyst</a:t>
            </a:r>
          </a:p>
        </p:txBody>
      </p:sp>
      <p:sp>
        <p:nvSpPr>
          <p:cNvPr id="1048659" name="TextBox 11"/>
          <p:cNvSpPr txBox="1"/>
          <p:nvPr/>
        </p:nvSpPr>
        <p:spPr>
          <a:xfrm>
            <a:off x="14171187" y="3929897"/>
            <a:ext cx="2827691" cy="2041137"/>
          </a:xfrm>
          <a:prstGeom prst="rect">
            <a:avLst/>
          </a:prstGeom>
        </p:spPr>
        <p:txBody>
          <a:bodyPr lIns="0" tIns="0" rIns="0" bIns="0" rtlCol="0" anchor="t">
            <a:spAutoFit/>
          </a:bodyPr>
          <a:lstStyle/>
          <a:p>
            <a:pPr algn="l">
              <a:lnSpc>
                <a:spcPts val="4200"/>
              </a:lnSpc>
            </a:pPr>
            <a:r>
              <a:rPr lang="en-US" sz="3000" b="1">
                <a:solidFill>
                  <a:srgbClr val="23354B"/>
                </a:solidFill>
                <a:latin typeface="Arimo Bold" panose="020B0704020202020204"/>
                <a:ea typeface="Arimo Bold" panose="020B0704020202020204"/>
                <a:cs typeface="Arimo Bold" panose="020B0704020202020204"/>
                <a:sym typeface="Arimo Bold" panose="020B0704020202020204"/>
              </a:rPr>
              <a:t>Robertus Ega Kurniawan</a:t>
            </a:r>
          </a:p>
          <a:p>
            <a:pPr algn="l">
              <a:lnSpc>
                <a:spcPts val="3890"/>
              </a:lnSpc>
            </a:pPr>
            <a:endParaRPr lang="en-US" sz="3000" b="1">
              <a:solidFill>
                <a:srgbClr val="23354B"/>
              </a:solidFill>
              <a:latin typeface="Arimo Bold" panose="020B0704020202020204"/>
              <a:ea typeface="Arimo Bold" panose="020B0704020202020204"/>
              <a:cs typeface="Arimo Bold" panose="020B0704020202020204"/>
              <a:sym typeface="Arimo Bold" panose="020B0704020202020204"/>
            </a:endParaRPr>
          </a:p>
          <a:p>
            <a:pPr algn="l">
              <a:lnSpc>
                <a:spcPts val="3890"/>
              </a:lnSpc>
              <a:spcBef>
                <a:spcPct val="0"/>
              </a:spcBef>
            </a:pPr>
            <a:r>
              <a:rPr lang="en-US" sz="2780" b="1">
                <a:solidFill>
                  <a:srgbClr val="23354B"/>
                </a:solidFill>
                <a:latin typeface="Arimo Bold" panose="020B0704020202020204"/>
                <a:ea typeface="Arimo Bold" panose="020B0704020202020204"/>
                <a:cs typeface="Arimo Bold" panose="020B0704020202020204"/>
                <a:sym typeface="Arimo Bold" panose="020B0704020202020204"/>
              </a:rPr>
              <a:t>Programmer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stretch>
              <a:fillRect/>
            </a:stretch>
          </a:blipFill>
        </p:spPr>
      </p:sp>
      <p:sp>
        <p:nvSpPr>
          <p:cNvPr id="1048661" name="Freeform 3"/>
          <p:cNvSpPr/>
          <p:nvPr/>
        </p:nvSpPr>
        <p:spPr>
          <a:xfrm>
            <a:off x="3964697" y="170949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stretch>
              <a:fillRect/>
            </a:stretch>
          </a:blipFill>
        </p:spPr>
      </p:sp>
      <p:sp>
        <p:nvSpPr>
          <p:cNvPr id="1048662"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stretch>
              <a:fillRect/>
            </a:stretch>
          </a:blipFill>
        </p:spPr>
      </p:sp>
      <p:sp>
        <p:nvSpPr>
          <p:cNvPr id="1048663"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3"/>
            <a:stretch>
              <a:fillRect/>
            </a:stretch>
          </a:blipFill>
        </p:spPr>
      </p:sp>
      <p:sp>
        <p:nvSpPr>
          <p:cNvPr id="1048664"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stretch>
              <a:fillRect/>
            </a:stretch>
          </a:blipFill>
        </p:spPr>
      </p:sp>
      <p:sp>
        <p:nvSpPr>
          <p:cNvPr id="1048665" name="TextBox 9"/>
          <p:cNvSpPr txBox="1"/>
          <p:nvPr/>
        </p:nvSpPr>
        <p:spPr>
          <a:xfrm>
            <a:off x="1926059" y="636990"/>
            <a:ext cx="13983494" cy="1600199"/>
          </a:xfrm>
          <a:prstGeom prst="rect">
            <a:avLst/>
          </a:prstGeom>
        </p:spPr>
        <p:txBody>
          <a:bodyPr lIns="0" tIns="0" rIns="0" bIns="0" rtlCol="0" anchor="t">
            <a:spAutoFit/>
          </a:bodyPr>
          <a:lstStyle/>
          <a:p>
            <a:pPr algn="ctr">
              <a:lnSpc>
                <a:spcPts val="12600"/>
              </a:lnSpc>
              <a:spcBef>
                <a:spcPct val="0"/>
              </a:spcBef>
            </a:pPr>
            <a:r>
              <a:rPr lang="en-US" altLang="en-US" sz="9000" dirty="0">
                <a:solidFill>
                  <a:srgbClr val="23354B"/>
                </a:solidFill>
                <a:latin typeface="League Spartan" panose="00000800000000000000"/>
                <a:ea typeface="League Spartan" panose="00000800000000000000"/>
                <a:cs typeface="League Spartan" panose="00000800000000000000"/>
                <a:sym typeface="League Spartan" panose="00000800000000000000"/>
              </a:rPr>
              <a:t>Material</a:t>
            </a:r>
            <a:endParaRPr lang="zh-CN" altLang="en-US" dirty="0"/>
          </a:p>
        </p:txBody>
      </p:sp>
      <p:sp>
        <p:nvSpPr>
          <p:cNvPr id="1048666" name="Freeform 10"/>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4"/>
            <a:stretch>
              <a:fillRect/>
            </a:stretch>
          </a:blipFill>
        </p:spPr>
      </p:sp>
      <p:sp>
        <p:nvSpPr>
          <p:cNvPr id="1048667" name="Freeform 11"/>
          <p:cNvSpPr/>
          <p:nvPr/>
        </p:nvSpPr>
        <p:spPr>
          <a:xfrm rot="5400000">
            <a:off x="16161927" y="8557580"/>
            <a:ext cx="901902" cy="2556938"/>
          </a:xfrm>
          <a:custGeom>
            <a:avLst/>
            <a:gdLst/>
            <a:ahLst/>
            <a:cxnLst/>
            <a:rect l="l" t="t" r="r" b="b"/>
            <a:pathLst>
              <a:path w="901902" h="2556938">
                <a:moveTo>
                  <a:pt x="0" y="0"/>
                </a:moveTo>
                <a:lnTo>
                  <a:pt x="901902" y="0"/>
                </a:lnTo>
                <a:lnTo>
                  <a:pt x="901902" y="2556938"/>
                </a:lnTo>
                <a:lnTo>
                  <a:pt x="0" y="2556938"/>
                </a:lnTo>
                <a:lnTo>
                  <a:pt x="0" y="0"/>
                </a:lnTo>
                <a:close/>
              </a:path>
            </a:pathLst>
          </a:custGeom>
          <a:blipFill>
            <a:blip r:embed="rId5"/>
            <a:stretch>
              <a:fillRect/>
            </a:stretch>
          </a:blipFill>
        </p:spPr>
      </p:sp>
      <p:grpSp>
        <p:nvGrpSpPr>
          <p:cNvPr id="38" name="Group 12"/>
          <p:cNvGrpSpPr/>
          <p:nvPr/>
        </p:nvGrpSpPr>
        <p:grpSpPr>
          <a:xfrm>
            <a:off x="492179" y="2822516"/>
            <a:ext cx="5248785" cy="2506110"/>
            <a:chOff x="0" y="0"/>
            <a:chExt cx="6998379" cy="3341480"/>
          </a:xfrm>
        </p:grpSpPr>
        <p:sp>
          <p:nvSpPr>
            <p:cNvPr id="1048668" name="Freeform 13"/>
            <p:cNvSpPr/>
            <p:nvPr/>
          </p:nvSpPr>
          <p:spPr>
            <a:xfrm>
              <a:off x="0" y="0"/>
              <a:ext cx="6998379" cy="3341480"/>
            </a:xfrm>
            <a:custGeom>
              <a:avLst/>
              <a:gdLst/>
              <a:ahLst/>
              <a:cxnLst/>
              <a:rect l="l" t="t" r="r" b="b"/>
              <a:pathLst>
                <a:path w="6998379" h="3341480">
                  <a:moveTo>
                    <a:pt x="0" y="0"/>
                  </a:moveTo>
                  <a:lnTo>
                    <a:pt x="6998379" y="0"/>
                  </a:lnTo>
                  <a:lnTo>
                    <a:pt x="6998379" y="3341480"/>
                  </a:lnTo>
                  <a:lnTo>
                    <a:pt x="0" y="3341480"/>
                  </a:lnTo>
                  <a:lnTo>
                    <a:pt x="0" y="0"/>
                  </a:lnTo>
                  <a:close/>
                </a:path>
              </a:pathLst>
            </a:custGeom>
            <a:blipFill>
              <a:blip r:embed="rId6"/>
              <a:stretch>
                <a:fillRect/>
              </a:stretch>
            </a:blipFill>
          </p:spPr>
        </p:sp>
        <p:sp>
          <p:nvSpPr>
            <p:cNvPr id="1048669" name="TextBox 14"/>
            <p:cNvSpPr txBox="1"/>
            <p:nvPr/>
          </p:nvSpPr>
          <p:spPr>
            <a:xfrm>
              <a:off x="510330" y="231245"/>
              <a:ext cx="6223118" cy="2286001"/>
            </a:xfrm>
            <a:prstGeom prst="rect">
              <a:avLst/>
            </a:prstGeom>
          </p:spPr>
          <p:txBody>
            <a:bodyPr lIns="0" tIns="0" rIns="0" bIns="0" rtlCol="0" anchor="t">
              <a:spAutoFit/>
            </a:bodyPr>
            <a:lstStyle/>
            <a:p>
              <a:pPr algn="l">
                <a:lnSpc>
                  <a:spcPts val="4475"/>
                </a:lnSpc>
                <a:spcBef>
                  <a:spcPct val="0"/>
                </a:spcBef>
              </a:pPr>
              <a:r>
                <a:rPr lang="en-US" sz="3195">
                  <a:solidFill>
                    <a:srgbClr val="FFFFFF"/>
                  </a:solidFill>
                  <a:latin typeface="Arimo" panose="020B0604020202020204"/>
                  <a:ea typeface="Arimo" panose="020B0604020202020204"/>
                  <a:cs typeface="Arimo" panose="020B0604020202020204"/>
                  <a:sym typeface="Arimo" panose="020B0604020202020204"/>
                </a:rPr>
                <a:t>Design tools : figma sebagai software design untuk perancangan UI/UX</a:t>
              </a:r>
            </a:p>
          </p:txBody>
        </p:sp>
      </p:grpSp>
      <p:grpSp>
        <p:nvGrpSpPr>
          <p:cNvPr id="39" name="Group 15"/>
          <p:cNvGrpSpPr/>
          <p:nvPr/>
        </p:nvGrpSpPr>
        <p:grpSpPr>
          <a:xfrm>
            <a:off x="11944951" y="2822516"/>
            <a:ext cx="5314349" cy="2537415"/>
            <a:chOff x="0" y="0"/>
            <a:chExt cx="7085799" cy="3383220"/>
          </a:xfrm>
        </p:grpSpPr>
        <p:sp>
          <p:nvSpPr>
            <p:cNvPr id="1048670" name="Freeform 16"/>
            <p:cNvSpPr/>
            <p:nvPr/>
          </p:nvSpPr>
          <p:spPr>
            <a:xfrm>
              <a:off x="0" y="0"/>
              <a:ext cx="7085799" cy="3383220"/>
            </a:xfrm>
            <a:custGeom>
              <a:avLst/>
              <a:gdLst/>
              <a:ahLst/>
              <a:cxnLst/>
              <a:rect l="l" t="t" r="r" b="b"/>
              <a:pathLst>
                <a:path w="7085799" h="3383220">
                  <a:moveTo>
                    <a:pt x="0" y="0"/>
                  </a:moveTo>
                  <a:lnTo>
                    <a:pt x="7085799" y="0"/>
                  </a:lnTo>
                  <a:lnTo>
                    <a:pt x="7085799" y="3383220"/>
                  </a:lnTo>
                  <a:lnTo>
                    <a:pt x="0" y="3383220"/>
                  </a:lnTo>
                  <a:lnTo>
                    <a:pt x="0" y="0"/>
                  </a:lnTo>
                  <a:close/>
                </a:path>
              </a:pathLst>
            </a:custGeom>
            <a:blipFill>
              <a:blip r:embed="rId6"/>
              <a:stretch>
                <a:fillRect/>
              </a:stretch>
            </a:blipFill>
          </p:spPr>
        </p:sp>
        <p:sp>
          <p:nvSpPr>
            <p:cNvPr id="1048671" name="TextBox 17"/>
            <p:cNvSpPr txBox="1"/>
            <p:nvPr/>
          </p:nvSpPr>
          <p:spPr>
            <a:xfrm>
              <a:off x="583655" y="349114"/>
              <a:ext cx="6502144" cy="2216057"/>
            </a:xfrm>
            <a:prstGeom prst="rect">
              <a:avLst/>
            </a:prstGeom>
          </p:spPr>
          <p:txBody>
            <a:bodyPr lIns="0" tIns="0" rIns="0" bIns="0" rtlCol="0" anchor="t">
              <a:spAutoFit/>
            </a:bodyPr>
            <a:lstStyle/>
            <a:p>
              <a:pPr algn="l">
                <a:lnSpc>
                  <a:spcPts val="4430"/>
                </a:lnSpc>
                <a:spcBef>
                  <a:spcPct val="0"/>
                </a:spcBef>
              </a:pPr>
              <a:r>
                <a:rPr lang="en-US" sz="3165">
                  <a:solidFill>
                    <a:srgbClr val="FFFFFF"/>
                  </a:solidFill>
                  <a:latin typeface="Arimo" panose="020B0604020202020204"/>
                  <a:ea typeface="Arimo" panose="020B0604020202020204"/>
                  <a:cs typeface="Arimo" panose="020B0604020202020204"/>
                  <a:sym typeface="Arimo" panose="020B0604020202020204"/>
                </a:rPr>
                <a:t>Source control : Gitbhub untuk kolaborasi dalam pengembangan proyek</a:t>
              </a:r>
            </a:p>
          </p:txBody>
        </p:sp>
      </p:grpSp>
      <p:grpSp>
        <p:nvGrpSpPr>
          <p:cNvPr id="40" name="Group 18"/>
          <p:cNvGrpSpPr/>
          <p:nvPr/>
        </p:nvGrpSpPr>
        <p:grpSpPr>
          <a:xfrm>
            <a:off x="490768" y="5969202"/>
            <a:ext cx="5026478" cy="2399966"/>
            <a:chOff x="0" y="0"/>
            <a:chExt cx="6701971" cy="3199955"/>
          </a:xfrm>
        </p:grpSpPr>
        <p:sp>
          <p:nvSpPr>
            <p:cNvPr id="1048672" name="Freeform 19"/>
            <p:cNvSpPr/>
            <p:nvPr/>
          </p:nvSpPr>
          <p:spPr>
            <a:xfrm>
              <a:off x="0" y="0"/>
              <a:ext cx="6701971" cy="3199955"/>
            </a:xfrm>
            <a:custGeom>
              <a:avLst/>
              <a:gdLst/>
              <a:ahLst/>
              <a:cxnLst/>
              <a:rect l="l" t="t" r="r" b="b"/>
              <a:pathLst>
                <a:path w="6701971" h="3199955">
                  <a:moveTo>
                    <a:pt x="0" y="0"/>
                  </a:moveTo>
                  <a:lnTo>
                    <a:pt x="6701971" y="0"/>
                  </a:lnTo>
                  <a:lnTo>
                    <a:pt x="6701971" y="3199955"/>
                  </a:lnTo>
                  <a:lnTo>
                    <a:pt x="0" y="3199955"/>
                  </a:lnTo>
                  <a:lnTo>
                    <a:pt x="0" y="0"/>
                  </a:lnTo>
                  <a:close/>
                </a:path>
              </a:pathLst>
            </a:custGeom>
            <a:blipFill>
              <a:blip r:embed="rId6"/>
              <a:stretch>
                <a:fillRect/>
              </a:stretch>
            </a:blipFill>
          </p:spPr>
        </p:sp>
        <p:sp>
          <p:nvSpPr>
            <p:cNvPr id="1048673" name="TextBox 20"/>
            <p:cNvSpPr txBox="1"/>
            <p:nvPr/>
          </p:nvSpPr>
          <p:spPr>
            <a:xfrm>
              <a:off x="421252" y="426424"/>
              <a:ext cx="5513382" cy="2108481"/>
            </a:xfrm>
            <a:prstGeom prst="rect">
              <a:avLst/>
            </a:prstGeom>
          </p:spPr>
          <p:txBody>
            <a:bodyPr lIns="0" tIns="0" rIns="0" bIns="0" rtlCol="0" anchor="t">
              <a:spAutoFit/>
            </a:bodyPr>
            <a:lstStyle/>
            <a:p>
              <a:pPr algn="l">
                <a:lnSpc>
                  <a:spcPts val="4205"/>
                </a:lnSpc>
                <a:spcBef>
                  <a:spcPct val="0"/>
                </a:spcBef>
              </a:pPr>
              <a:r>
                <a:rPr lang="en-US" sz="3005">
                  <a:solidFill>
                    <a:srgbClr val="FFFFFF"/>
                  </a:solidFill>
                  <a:latin typeface="Arimo" panose="020B0604020202020204"/>
                  <a:ea typeface="Arimo" panose="020B0604020202020204"/>
                  <a:cs typeface="Arimo" panose="020B0604020202020204"/>
                  <a:sym typeface="Arimo" panose="020B0604020202020204"/>
                </a:rPr>
                <a:t>Database : MySQL sebagai penyimpanan database</a:t>
              </a:r>
            </a:p>
          </p:txBody>
        </p:sp>
      </p:grpSp>
      <p:sp>
        <p:nvSpPr>
          <p:cNvPr id="1048674" name="TextBox 21"/>
          <p:cNvSpPr txBox="1"/>
          <p:nvPr/>
        </p:nvSpPr>
        <p:spPr>
          <a:xfrm>
            <a:off x="12429758" y="5268694"/>
            <a:ext cx="3920598" cy="1204651"/>
          </a:xfrm>
          <a:prstGeom prst="rect">
            <a:avLst/>
          </a:prstGeom>
        </p:spPr>
        <p:txBody>
          <a:bodyPr lIns="0" tIns="0" rIns="0" bIns="0" rtlCol="0" anchor="t">
            <a:spAutoFit/>
          </a:bodyPr>
          <a:lstStyle/>
          <a:p>
            <a:pPr algn="l">
              <a:lnSpc>
                <a:spcPts val="4775"/>
              </a:lnSpc>
              <a:spcBef>
                <a:spcPct val="0"/>
              </a:spcBef>
            </a:pPr>
            <a:r>
              <a:rPr lang="en-US" sz="3410">
                <a:solidFill>
                  <a:srgbClr val="FFFFFF"/>
                </a:solidFill>
                <a:latin typeface="Arimo" panose="020B0604020202020204"/>
                <a:ea typeface="Arimo" panose="020B0604020202020204"/>
                <a:cs typeface="Arimo" panose="020B0604020202020204"/>
                <a:sym typeface="Arimo" panose="020B0604020202020204"/>
              </a:rPr>
              <a:t>Koneksi internet yang stabil</a:t>
            </a:r>
          </a:p>
        </p:txBody>
      </p:sp>
      <p:sp>
        <p:nvSpPr>
          <p:cNvPr id="1048675" name="Freeform 28"/>
          <p:cNvSpPr/>
          <p:nvPr/>
        </p:nvSpPr>
        <p:spPr>
          <a:xfrm>
            <a:off x="12054505" y="5815150"/>
            <a:ext cx="5532984" cy="2512808"/>
          </a:xfrm>
          <a:custGeom>
            <a:avLst/>
            <a:gdLst/>
            <a:ahLst/>
            <a:cxnLst/>
            <a:rect l="l" t="t" r="r" b="b"/>
            <a:pathLst>
              <a:path w="5110259" h="2439969">
                <a:moveTo>
                  <a:pt x="0" y="0"/>
                </a:moveTo>
                <a:lnTo>
                  <a:pt x="5110260" y="0"/>
                </a:lnTo>
                <a:lnTo>
                  <a:pt x="5110260" y="2439968"/>
                </a:lnTo>
                <a:lnTo>
                  <a:pt x="0" y="2439968"/>
                </a:lnTo>
                <a:lnTo>
                  <a:pt x="0" y="0"/>
                </a:lnTo>
                <a:close/>
              </a:path>
            </a:pathLst>
          </a:custGeom>
          <a:blipFill>
            <a:blip r:embed="rId6"/>
            <a:stretch>
              <a:fillRect/>
            </a:stretch>
          </a:blipFill>
        </p:spPr>
      </p:sp>
      <p:sp>
        <p:nvSpPr>
          <p:cNvPr id="1048676" name="TextBox 29"/>
          <p:cNvSpPr txBox="1"/>
          <p:nvPr/>
        </p:nvSpPr>
        <p:spPr>
          <a:xfrm>
            <a:off x="12313691" y="6053790"/>
            <a:ext cx="4576869" cy="1676400"/>
          </a:xfrm>
          <a:prstGeom prst="rect">
            <a:avLst/>
          </a:prstGeom>
        </p:spPr>
        <p:txBody>
          <a:bodyPr lIns="0" tIns="0" rIns="0" bIns="0" rtlCol="0" anchor="t">
            <a:spAutoFit/>
          </a:bodyPr>
          <a:lstStyle/>
          <a:p>
            <a:pPr algn="l">
              <a:lnSpc>
                <a:spcPts val="4370"/>
              </a:lnSpc>
              <a:spcBef>
                <a:spcPct val="0"/>
              </a:spcBef>
            </a:pPr>
            <a:r>
              <a:rPr lang="en-US" altLang="en-US" sz="3120">
                <a:solidFill>
                  <a:srgbClr val="FFFFFF"/>
                </a:solidFill>
                <a:latin typeface="Arimo" panose="020B0604020202020204"/>
                <a:ea typeface="Arimo" panose="020B0604020202020204"/>
                <a:cs typeface="Arimo" panose="020B0604020202020204"/>
                <a:sym typeface="Arimo" panose="020B0604020202020204"/>
              </a:rPr>
              <a:t>Framwork</a:t>
            </a:r>
            <a:r>
              <a:rPr lang="en-US" sz="3120">
                <a:solidFill>
                  <a:srgbClr val="FFFFFF"/>
                </a:solidFill>
                <a:latin typeface="Arimo" panose="020B0604020202020204"/>
                <a:ea typeface="Arimo" panose="020B0604020202020204"/>
                <a:cs typeface="Arimo" panose="020B0604020202020204"/>
                <a:sym typeface="Arimo" panose="020B0604020202020204"/>
              </a:rPr>
              <a:t> : </a:t>
            </a:r>
            <a:r>
              <a:rPr lang="en-US" altLang="en-US" sz="3120">
                <a:solidFill>
                  <a:srgbClr val="FFFFFF"/>
                </a:solidFill>
                <a:latin typeface="Arimo" panose="020B0604020202020204"/>
                <a:ea typeface="Arimo" panose="020B0604020202020204"/>
                <a:cs typeface="Arimo" panose="020B0604020202020204"/>
                <a:sym typeface="Arimo" panose="020B0604020202020204"/>
              </a:rPr>
              <a:t>bootstrap dan jQuery untuk pengembangan frontend</a:t>
            </a:r>
            <a:endParaRPr lang="zh-CN" altLang="en-US"/>
          </a:p>
        </p:txBody>
      </p:sp>
      <p:sp>
        <p:nvSpPr>
          <p:cNvPr id="1048677" name="Freeform 28"/>
          <p:cNvSpPr/>
          <p:nvPr/>
        </p:nvSpPr>
        <p:spPr>
          <a:xfrm>
            <a:off x="5812039" y="5897073"/>
            <a:ext cx="5532984" cy="2544224"/>
          </a:xfrm>
          <a:custGeom>
            <a:avLst/>
            <a:gdLst/>
            <a:ahLst/>
            <a:cxnLst/>
            <a:rect l="l" t="t" r="r" b="b"/>
            <a:pathLst>
              <a:path w="5110259" h="2439969">
                <a:moveTo>
                  <a:pt x="0" y="0"/>
                </a:moveTo>
                <a:lnTo>
                  <a:pt x="5110260" y="0"/>
                </a:lnTo>
                <a:lnTo>
                  <a:pt x="5110260" y="2439968"/>
                </a:lnTo>
                <a:lnTo>
                  <a:pt x="0" y="2439968"/>
                </a:lnTo>
                <a:lnTo>
                  <a:pt x="0" y="0"/>
                </a:lnTo>
                <a:close/>
              </a:path>
            </a:pathLst>
          </a:custGeom>
          <a:blipFill>
            <a:blip r:embed="rId6"/>
            <a:stretch>
              <a:fillRect/>
            </a:stretch>
          </a:blipFill>
        </p:spPr>
      </p:sp>
      <p:sp>
        <p:nvSpPr>
          <p:cNvPr id="1048678" name="TextBox 29"/>
          <p:cNvSpPr txBox="1"/>
          <p:nvPr/>
        </p:nvSpPr>
        <p:spPr>
          <a:xfrm>
            <a:off x="6132127" y="6193980"/>
            <a:ext cx="4576869" cy="1676400"/>
          </a:xfrm>
          <a:prstGeom prst="rect">
            <a:avLst/>
          </a:prstGeom>
        </p:spPr>
        <p:txBody>
          <a:bodyPr lIns="0" tIns="0" rIns="0" bIns="0" rtlCol="0" anchor="t">
            <a:spAutoFit/>
          </a:bodyPr>
          <a:lstStyle/>
          <a:p>
            <a:pPr algn="l">
              <a:lnSpc>
                <a:spcPts val="4370"/>
              </a:lnSpc>
              <a:spcBef>
                <a:spcPct val="0"/>
              </a:spcBef>
            </a:pPr>
            <a:r>
              <a:rPr lang="en-US" altLang="en-US" sz="3120">
                <a:solidFill>
                  <a:srgbClr val="FFFFFF"/>
                </a:solidFill>
                <a:latin typeface="Arimo" panose="020B0604020202020204"/>
                <a:ea typeface="Arimo" panose="020B0604020202020204"/>
                <a:cs typeface="Arimo" panose="020B0604020202020204"/>
                <a:sym typeface="Arimo" panose="020B0604020202020204"/>
              </a:rPr>
              <a:t>Uji coba website : menggunakan 2 browser yaitu chrome dan edge</a:t>
            </a:r>
            <a:endParaRPr lang="zh-CN" altLang="en-US"/>
          </a:p>
        </p:txBody>
      </p:sp>
      <p:sp>
        <p:nvSpPr>
          <p:cNvPr id="1048679" name="Freeform 28"/>
          <p:cNvSpPr/>
          <p:nvPr/>
        </p:nvSpPr>
        <p:spPr>
          <a:xfrm>
            <a:off x="5977116" y="2822516"/>
            <a:ext cx="5532984" cy="2874929"/>
          </a:xfrm>
          <a:custGeom>
            <a:avLst/>
            <a:gdLst/>
            <a:ahLst/>
            <a:cxnLst/>
            <a:rect l="l" t="t" r="r" b="b"/>
            <a:pathLst>
              <a:path w="5110259" h="2439969">
                <a:moveTo>
                  <a:pt x="0" y="0"/>
                </a:moveTo>
                <a:lnTo>
                  <a:pt x="5110260" y="0"/>
                </a:lnTo>
                <a:lnTo>
                  <a:pt x="5110260" y="2439968"/>
                </a:lnTo>
                <a:lnTo>
                  <a:pt x="0" y="2439968"/>
                </a:lnTo>
                <a:lnTo>
                  <a:pt x="0" y="0"/>
                </a:lnTo>
                <a:close/>
              </a:path>
            </a:pathLst>
          </a:custGeom>
          <a:blipFill>
            <a:blip r:embed="rId6"/>
            <a:stretch>
              <a:fillRect/>
            </a:stretch>
          </a:blipFill>
        </p:spPr>
      </p:sp>
      <p:sp>
        <p:nvSpPr>
          <p:cNvPr id="1048680" name="TextBox 29"/>
          <p:cNvSpPr txBox="1"/>
          <p:nvPr/>
        </p:nvSpPr>
        <p:spPr>
          <a:xfrm>
            <a:off x="6324331" y="3238417"/>
            <a:ext cx="4576869" cy="1680845"/>
          </a:xfrm>
          <a:prstGeom prst="rect">
            <a:avLst/>
          </a:prstGeom>
        </p:spPr>
        <p:txBody>
          <a:bodyPr lIns="0" tIns="0" rIns="0" bIns="0" rtlCol="0" anchor="t">
            <a:spAutoFit/>
          </a:bodyPr>
          <a:lstStyle/>
          <a:p>
            <a:pPr algn="l">
              <a:lnSpc>
                <a:spcPts val="4370"/>
              </a:lnSpc>
              <a:spcBef>
                <a:spcPct val="0"/>
              </a:spcBef>
            </a:pPr>
            <a:r>
              <a:rPr lang="en-US" altLang="en-US" sz="3120">
                <a:solidFill>
                  <a:srgbClr val="FFFFFF"/>
                </a:solidFill>
                <a:latin typeface="Arimo" panose="020B0604020202020204"/>
                <a:ea typeface="Arimo" panose="020B0604020202020204"/>
                <a:cs typeface="Arimo" panose="020B0604020202020204"/>
                <a:sym typeface="Arimo" panose="020B0604020202020204"/>
              </a:rPr>
              <a:t>Bahasa pemrograman : HTML, CSS, JavaScript dan PHP</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D4D89-BF08-6BF7-89EA-A0B0F90523CC}"/>
            </a:ext>
          </a:extLst>
        </p:cNvPr>
        <p:cNvGrpSpPr/>
        <p:nvPr/>
      </p:nvGrpSpPr>
      <p:grpSpPr>
        <a:xfrm>
          <a:off x="0" y="0"/>
          <a:ext cx="0" cy="0"/>
          <a:chOff x="0" y="0"/>
          <a:chExt cx="0" cy="0"/>
        </a:xfrm>
      </p:grpSpPr>
      <p:sp>
        <p:nvSpPr>
          <p:cNvPr id="1048660" name="Freeform 2">
            <a:extLst>
              <a:ext uri="{FF2B5EF4-FFF2-40B4-BE49-F238E27FC236}">
                <a16:creationId xmlns:a16="http://schemas.microsoft.com/office/drawing/2014/main" id="{26A523A2-8631-1494-BC3C-1B65340A4591}"/>
              </a:ext>
            </a:extLst>
          </p:cNvPr>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stretch>
              <a:fillRect/>
            </a:stretch>
          </a:blipFill>
        </p:spPr>
      </p:sp>
      <p:sp>
        <p:nvSpPr>
          <p:cNvPr id="1048661" name="Freeform 3">
            <a:extLst>
              <a:ext uri="{FF2B5EF4-FFF2-40B4-BE49-F238E27FC236}">
                <a16:creationId xmlns:a16="http://schemas.microsoft.com/office/drawing/2014/main" id="{1EA42831-7F3B-9F76-1DFF-E5EA5A43B6D2}"/>
              </a:ext>
            </a:extLst>
          </p:cNvPr>
          <p:cNvSpPr/>
          <p:nvPr/>
        </p:nvSpPr>
        <p:spPr>
          <a:xfrm>
            <a:off x="3964697" y="170949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stretch>
              <a:fillRect/>
            </a:stretch>
          </a:blipFill>
        </p:spPr>
      </p:sp>
      <p:sp>
        <p:nvSpPr>
          <p:cNvPr id="1048663" name="Freeform 7">
            <a:extLst>
              <a:ext uri="{FF2B5EF4-FFF2-40B4-BE49-F238E27FC236}">
                <a16:creationId xmlns:a16="http://schemas.microsoft.com/office/drawing/2014/main" id="{4140A778-AC26-D93B-074D-3F88ABA3BCAD}"/>
              </a:ext>
            </a:extLst>
          </p:cNvPr>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3"/>
            <a:stretch>
              <a:fillRect/>
            </a:stretch>
          </a:blipFill>
        </p:spPr>
      </p:sp>
      <p:sp>
        <p:nvSpPr>
          <p:cNvPr id="1048666" name="Freeform 10">
            <a:extLst>
              <a:ext uri="{FF2B5EF4-FFF2-40B4-BE49-F238E27FC236}">
                <a16:creationId xmlns:a16="http://schemas.microsoft.com/office/drawing/2014/main" id="{DCC6B459-BFB7-4591-C991-7804BABCD24F}"/>
              </a:ext>
            </a:extLst>
          </p:cNvPr>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4"/>
            <a:stretch>
              <a:fillRect/>
            </a:stretch>
          </a:blipFill>
        </p:spPr>
      </p:sp>
      <p:sp>
        <p:nvSpPr>
          <p:cNvPr id="1048667" name="Freeform 11">
            <a:extLst>
              <a:ext uri="{FF2B5EF4-FFF2-40B4-BE49-F238E27FC236}">
                <a16:creationId xmlns:a16="http://schemas.microsoft.com/office/drawing/2014/main" id="{2AC1392D-868F-21AE-05D7-9F36C1304013}"/>
              </a:ext>
            </a:extLst>
          </p:cNvPr>
          <p:cNvSpPr/>
          <p:nvPr/>
        </p:nvSpPr>
        <p:spPr>
          <a:xfrm rot="5400000">
            <a:off x="16161927" y="8557580"/>
            <a:ext cx="901902" cy="2556938"/>
          </a:xfrm>
          <a:custGeom>
            <a:avLst/>
            <a:gdLst/>
            <a:ahLst/>
            <a:cxnLst/>
            <a:rect l="l" t="t" r="r" b="b"/>
            <a:pathLst>
              <a:path w="901902" h="2556938">
                <a:moveTo>
                  <a:pt x="0" y="0"/>
                </a:moveTo>
                <a:lnTo>
                  <a:pt x="901902" y="0"/>
                </a:lnTo>
                <a:lnTo>
                  <a:pt x="901902" y="2556938"/>
                </a:lnTo>
                <a:lnTo>
                  <a:pt x="0" y="2556938"/>
                </a:lnTo>
                <a:lnTo>
                  <a:pt x="0" y="0"/>
                </a:lnTo>
                <a:close/>
              </a:path>
            </a:pathLst>
          </a:custGeom>
          <a:blipFill>
            <a:blip r:embed="rId5"/>
            <a:stretch>
              <a:fillRect/>
            </a:stretch>
          </a:blipFill>
        </p:spPr>
      </p:sp>
      <p:sp>
        <p:nvSpPr>
          <p:cNvPr id="1048676" name="TextBox 29">
            <a:extLst>
              <a:ext uri="{FF2B5EF4-FFF2-40B4-BE49-F238E27FC236}">
                <a16:creationId xmlns:a16="http://schemas.microsoft.com/office/drawing/2014/main" id="{9207DAAA-C440-57E2-5A87-D3776E7A8E0C}"/>
              </a:ext>
            </a:extLst>
          </p:cNvPr>
          <p:cNvSpPr txBox="1"/>
          <p:nvPr/>
        </p:nvSpPr>
        <p:spPr>
          <a:xfrm>
            <a:off x="12313691" y="6053790"/>
            <a:ext cx="4576869" cy="1676400"/>
          </a:xfrm>
          <a:prstGeom prst="rect">
            <a:avLst/>
          </a:prstGeom>
        </p:spPr>
        <p:txBody>
          <a:bodyPr lIns="0" tIns="0" rIns="0" bIns="0" rtlCol="0" anchor="t">
            <a:spAutoFit/>
          </a:bodyPr>
          <a:lstStyle/>
          <a:p>
            <a:pPr algn="l">
              <a:lnSpc>
                <a:spcPts val="4370"/>
              </a:lnSpc>
              <a:spcBef>
                <a:spcPct val="0"/>
              </a:spcBef>
            </a:pPr>
            <a:r>
              <a:rPr lang="en-US" altLang="en-US" sz="3120">
                <a:solidFill>
                  <a:srgbClr val="FFFFFF"/>
                </a:solidFill>
                <a:latin typeface="Arimo" panose="020B0604020202020204"/>
                <a:ea typeface="Arimo" panose="020B0604020202020204"/>
                <a:cs typeface="Arimo" panose="020B0604020202020204"/>
                <a:sym typeface="Arimo" panose="020B0604020202020204"/>
              </a:rPr>
              <a:t>Framwork</a:t>
            </a:r>
            <a:r>
              <a:rPr lang="en-US" sz="3120">
                <a:solidFill>
                  <a:srgbClr val="FFFFFF"/>
                </a:solidFill>
                <a:latin typeface="Arimo" panose="020B0604020202020204"/>
                <a:ea typeface="Arimo" panose="020B0604020202020204"/>
                <a:cs typeface="Arimo" panose="020B0604020202020204"/>
                <a:sym typeface="Arimo" panose="020B0604020202020204"/>
              </a:rPr>
              <a:t> : </a:t>
            </a:r>
            <a:r>
              <a:rPr lang="en-US" altLang="en-US" sz="3120">
                <a:solidFill>
                  <a:srgbClr val="FFFFFF"/>
                </a:solidFill>
                <a:latin typeface="Arimo" panose="020B0604020202020204"/>
                <a:ea typeface="Arimo" panose="020B0604020202020204"/>
                <a:cs typeface="Arimo" panose="020B0604020202020204"/>
                <a:sym typeface="Arimo" panose="020B0604020202020204"/>
              </a:rPr>
              <a:t>bootstrap dan jQuery untuk pengembangan frontend</a:t>
            </a:r>
            <a:endParaRPr lang="zh-CN" altLang="en-US"/>
          </a:p>
        </p:txBody>
      </p:sp>
      <p:sp>
        <p:nvSpPr>
          <p:cNvPr id="2" name="TextBox 9">
            <a:extLst>
              <a:ext uri="{FF2B5EF4-FFF2-40B4-BE49-F238E27FC236}">
                <a16:creationId xmlns:a16="http://schemas.microsoft.com/office/drawing/2014/main" id="{9D4F99B2-CB82-E9F1-C241-AE78E5C5BD32}"/>
              </a:ext>
            </a:extLst>
          </p:cNvPr>
          <p:cNvSpPr txBox="1"/>
          <p:nvPr/>
        </p:nvSpPr>
        <p:spPr>
          <a:xfrm>
            <a:off x="1926060" y="372874"/>
            <a:ext cx="13983494" cy="1488869"/>
          </a:xfrm>
          <a:prstGeom prst="rect">
            <a:avLst/>
          </a:prstGeom>
        </p:spPr>
        <p:txBody>
          <a:bodyPr lIns="0" tIns="0" rIns="0" bIns="0" rtlCol="0" anchor="t">
            <a:spAutoFit/>
          </a:bodyPr>
          <a:lstStyle/>
          <a:p>
            <a:pPr algn="ctr">
              <a:lnSpc>
                <a:spcPts val="12600"/>
              </a:lnSpc>
              <a:spcBef>
                <a:spcPct val="0"/>
              </a:spcBef>
            </a:pPr>
            <a:r>
              <a:rPr lang="en-US" altLang="en-US" sz="7200" dirty="0">
                <a:solidFill>
                  <a:srgbClr val="23354B"/>
                </a:solidFill>
                <a:latin typeface="League Spartan" panose="00000800000000000000"/>
                <a:ea typeface="League Spartan" panose="00000800000000000000"/>
                <a:cs typeface="League Spartan" panose="00000800000000000000"/>
                <a:sym typeface="League Spartan" panose="00000800000000000000"/>
              </a:rPr>
              <a:t>WBS</a:t>
            </a:r>
          </a:p>
        </p:txBody>
      </p:sp>
      <p:pic>
        <p:nvPicPr>
          <p:cNvPr id="5" name="Picture 4">
            <a:extLst>
              <a:ext uri="{FF2B5EF4-FFF2-40B4-BE49-F238E27FC236}">
                <a16:creationId xmlns:a16="http://schemas.microsoft.com/office/drawing/2014/main" id="{A307B08F-C2DF-D3E0-C928-1341A54402A2}"/>
              </a:ext>
            </a:extLst>
          </p:cNvPr>
          <p:cNvPicPr>
            <a:picLocks noChangeAspect="1"/>
          </p:cNvPicPr>
          <p:nvPr/>
        </p:nvPicPr>
        <p:blipFill>
          <a:blip r:embed="rId6"/>
          <a:stretch>
            <a:fillRect/>
          </a:stretch>
        </p:blipFill>
        <p:spPr>
          <a:xfrm>
            <a:off x="2359537" y="1669405"/>
            <a:ext cx="13724055" cy="8186744"/>
          </a:xfrm>
          <a:prstGeom prst="rect">
            <a:avLst/>
          </a:prstGeom>
        </p:spPr>
      </p:pic>
    </p:spTree>
    <p:extLst>
      <p:ext uri="{BB962C8B-B14F-4D97-AF65-F5344CB8AC3E}">
        <p14:creationId xmlns:p14="http://schemas.microsoft.com/office/powerpoint/2010/main" val="2286090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grpSp>
        <p:nvGrpSpPr>
          <p:cNvPr id="28" name="Group 2"/>
          <p:cNvGrpSpPr/>
          <p:nvPr/>
        </p:nvGrpSpPr>
        <p:grpSpPr>
          <a:xfrm>
            <a:off x="1028700" y="2079012"/>
            <a:ext cx="16336876" cy="7603918"/>
            <a:chOff x="0" y="0"/>
            <a:chExt cx="4302716" cy="2002678"/>
          </a:xfrm>
        </p:grpSpPr>
        <p:sp>
          <p:nvSpPr>
            <p:cNvPr id="1048599" name="Freeform 3"/>
            <p:cNvSpPr/>
            <p:nvPr/>
          </p:nvSpPr>
          <p:spPr>
            <a:xfrm>
              <a:off x="0" y="0"/>
              <a:ext cx="4302716" cy="2002678"/>
            </a:xfrm>
            <a:custGeom>
              <a:avLst/>
              <a:gdLst/>
              <a:ahLst/>
              <a:cxnLst/>
              <a:rect l="l" t="t" r="r" b="b"/>
              <a:pathLst>
                <a:path w="4302716" h="2002678">
                  <a:moveTo>
                    <a:pt x="0" y="0"/>
                  </a:moveTo>
                  <a:lnTo>
                    <a:pt x="4302716" y="0"/>
                  </a:lnTo>
                  <a:lnTo>
                    <a:pt x="4302716" y="2002678"/>
                  </a:lnTo>
                  <a:lnTo>
                    <a:pt x="0" y="2002678"/>
                  </a:lnTo>
                  <a:close/>
                </a:path>
              </a:pathLst>
            </a:custGeom>
            <a:solidFill>
              <a:srgbClr val="FFFFFF"/>
            </a:solidFill>
          </p:spPr>
        </p:sp>
        <p:sp>
          <p:nvSpPr>
            <p:cNvPr id="1048600" name="TextBox 4"/>
            <p:cNvSpPr txBox="1"/>
            <p:nvPr/>
          </p:nvSpPr>
          <p:spPr>
            <a:xfrm>
              <a:off x="0" y="-47625"/>
              <a:ext cx="4302716" cy="2050303"/>
            </a:xfrm>
            <a:prstGeom prst="rect">
              <a:avLst/>
            </a:prstGeom>
          </p:spPr>
          <p:txBody>
            <a:bodyPr lIns="50800" tIns="50800" rIns="50800" bIns="50800" rtlCol="0" anchor="ctr"/>
            <a:lstStyle/>
            <a:p>
              <a:pPr algn="ctr">
                <a:lnSpc>
                  <a:spcPts val="2660"/>
                </a:lnSpc>
              </a:pPr>
              <a:endParaRPr/>
            </a:p>
          </p:txBody>
        </p:sp>
      </p:grpSp>
      <p:sp>
        <p:nvSpPr>
          <p:cNvPr id="1048601" name="TextBox 5"/>
          <p:cNvSpPr txBox="1"/>
          <p:nvPr/>
        </p:nvSpPr>
        <p:spPr>
          <a:xfrm>
            <a:off x="1157894" y="2208530"/>
            <a:ext cx="15804732" cy="6096000"/>
          </a:xfrm>
          <a:prstGeom prst="rect">
            <a:avLst/>
          </a:prstGeom>
        </p:spPr>
        <p:txBody>
          <a:bodyPr lIns="0" tIns="0" rIns="0" bIns="0" rtlCol="0" anchor="t">
            <a:spAutoFit/>
          </a:bodyPr>
          <a:lstStyle/>
          <a:p>
            <a:pPr algn="just">
              <a:lnSpc>
                <a:spcPts val="4760"/>
              </a:lnSpc>
            </a:pP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Jusfabel</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Art Carpet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adalah</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perusahaan</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yang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berkomitmen</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menghadirkan</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karpet</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artistik</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berkualitas</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tinggi</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dengan</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berbagai</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motif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unik</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untuk</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memperindah</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setiap</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ruangan</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Sejak</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berdiri</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pada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tahun</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2012 di Jl. Waru No. 136,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Ciater</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 Tangerang Selatan,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Justfabel</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telah</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menjadi</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bagian</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penting</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dari</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komunitas</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lokal</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Meskipun</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menawarkan</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produk</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yang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menarik</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perusahaan</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menghadapi</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tantangan</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dalam</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pemasaran</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dan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aksesibilitas</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dikarenakan</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belum</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memiliki</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website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penjualan</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atau</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e-commerce yang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memudahkan</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pelanggan</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menemukan</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pilihan</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karpet</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sebelum</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mengunjungi</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toko</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fisik</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Keterbatasan</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promosi</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digital juga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menghambat</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jangkauan</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kepada</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pelanggan</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potensial</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sehingga</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potensi</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pertumbuhan</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usaha</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ini</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belum</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sepenuhnya</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 </a:t>
            </a:r>
            <a:r>
              <a:rPr lang="en-US" altLang="en-US" sz="3400" dirty="0" err="1">
                <a:solidFill>
                  <a:srgbClr val="23354B"/>
                </a:solidFill>
                <a:latin typeface="Arimo" panose="020B0604020202020204"/>
                <a:ea typeface="Arimo" panose="020B0604020202020204"/>
                <a:cs typeface="Arimo" panose="020B0604020202020204"/>
                <a:sym typeface="Arimo" panose="020B0604020202020204"/>
              </a:rPr>
              <a:t>terealisasi</a:t>
            </a:r>
            <a:r>
              <a:rPr lang="en-US" altLang="en-US" sz="3400" dirty="0">
                <a:solidFill>
                  <a:srgbClr val="23354B"/>
                </a:solidFill>
                <a:latin typeface="Arimo" panose="020B0604020202020204"/>
                <a:ea typeface="Arimo" panose="020B0604020202020204"/>
                <a:cs typeface="Arimo" panose="020B0604020202020204"/>
                <a:sym typeface="Arimo" panose="020B0604020202020204"/>
              </a:rPr>
              <a:t>.</a:t>
            </a:r>
            <a:endParaRPr lang="en-US" sz="3400" dirty="0">
              <a:solidFill>
                <a:srgbClr val="23354B"/>
              </a:solidFill>
              <a:latin typeface="Arimo" panose="020B0604020202020204"/>
              <a:ea typeface="Arimo" panose="020B0604020202020204"/>
              <a:cs typeface="Arimo" panose="020B0604020202020204"/>
              <a:sym typeface="Arimo" panose="020B0604020202020204"/>
            </a:endParaRPr>
          </a:p>
        </p:txBody>
      </p:sp>
      <p:sp>
        <p:nvSpPr>
          <p:cNvPr id="1048602"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stretch>
              <a:fillRect/>
            </a:stretch>
          </a:blipFill>
        </p:spPr>
      </p:sp>
      <p:sp>
        <p:nvSpPr>
          <p:cNvPr id="1048603" name="TextBox 7"/>
          <p:cNvSpPr txBox="1"/>
          <p:nvPr/>
        </p:nvSpPr>
        <p:spPr>
          <a:xfrm>
            <a:off x="1752771" y="311132"/>
            <a:ext cx="14915158" cy="1579880"/>
          </a:xfrm>
          <a:prstGeom prst="rect">
            <a:avLst/>
          </a:prstGeom>
        </p:spPr>
        <p:txBody>
          <a:bodyPr wrap="square" lIns="0" tIns="0" rIns="0" bIns="0" rtlCol="0" anchor="t">
            <a:spAutoFit/>
          </a:bodyPr>
          <a:lstStyle/>
          <a:p>
            <a:pPr algn="ctr">
              <a:lnSpc>
                <a:spcPts val="12320"/>
              </a:lnSpc>
              <a:spcBef>
                <a:spcPct val="0"/>
              </a:spcBef>
            </a:pPr>
            <a:r>
              <a:rPr lang="en-US" sz="7000" dirty="0" err="1">
                <a:solidFill>
                  <a:srgbClr val="FFFFFF"/>
                </a:solidFill>
                <a:latin typeface="League Spartan" panose="00000800000000000000"/>
                <a:ea typeface="League Spartan" panose="00000800000000000000"/>
                <a:cs typeface="League Spartan" panose="00000800000000000000"/>
                <a:sym typeface="League Spartan" panose="00000800000000000000"/>
              </a:rPr>
              <a:t>Latar</a:t>
            </a:r>
            <a:r>
              <a:rPr lang="en-US" sz="7000" dirty="0">
                <a:solidFill>
                  <a:srgbClr val="FFFFFF"/>
                </a:solidFill>
                <a:latin typeface="League Spartan" panose="00000800000000000000"/>
                <a:ea typeface="League Spartan" panose="00000800000000000000"/>
                <a:cs typeface="League Spartan" panose="00000800000000000000"/>
                <a:sym typeface="League Spartan" panose="00000800000000000000"/>
              </a:rPr>
              <a:t> </a:t>
            </a:r>
            <a:r>
              <a:rPr lang="en-US" sz="7000" dirty="0" err="1">
                <a:solidFill>
                  <a:srgbClr val="FFFFFF"/>
                </a:solidFill>
                <a:latin typeface="League Spartan" panose="00000800000000000000"/>
                <a:ea typeface="League Spartan" panose="00000800000000000000"/>
                <a:cs typeface="League Spartan" panose="00000800000000000000"/>
                <a:sym typeface="League Spartan" panose="00000800000000000000"/>
              </a:rPr>
              <a:t>Belakang</a:t>
            </a:r>
            <a:r>
              <a:rPr lang="en-US" sz="7000" dirty="0">
                <a:solidFill>
                  <a:srgbClr val="FFFFFF"/>
                </a:solidFill>
                <a:latin typeface="League Spartan" panose="00000800000000000000"/>
                <a:ea typeface="League Spartan" panose="00000800000000000000"/>
                <a:cs typeface="League Spartan" panose="00000800000000000000"/>
                <a:sym typeface="League Spartan" panose="00000800000000000000"/>
              </a:rPr>
              <a:t> Usaha</a:t>
            </a:r>
          </a:p>
        </p:txBody>
      </p:sp>
      <p:sp>
        <p:nvSpPr>
          <p:cNvPr id="1048604" name="Freeform 8"/>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stretch>
              <a:fillRect/>
            </a:stretch>
          </a:blipFill>
        </p:spPr>
      </p:sp>
      <p:sp>
        <p:nvSpPr>
          <p:cNvPr id="1048605" name="Freeform 9"/>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3"/>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567D0-3A0F-5076-B910-65096D3E2609}"/>
            </a:ext>
          </a:extLst>
        </p:cNvPr>
        <p:cNvGrpSpPr/>
        <p:nvPr/>
      </p:nvGrpSpPr>
      <p:grpSpPr>
        <a:xfrm>
          <a:off x="0" y="0"/>
          <a:ext cx="0" cy="0"/>
          <a:chOff x="0" y="0"/>
          <a:chExt cx="0" cy="0"/>
        </a:xfrm>
      </p:grpSpPr>
      <p:sp>
        <p:nvSpPr>
          <p:cNvPr id="1048660" name="Freeform 2">
            <a:extLst>
              <a:ext uri="{FF2B5EF4-FFF2-40B4-BE49-F238E27FC236}">
                <a16:creationId xmlns:a16="http://schemas.microsoft.com/office/drawing/2014/main" id="{29AD4A5C-72D5-213E-FADC-28E13A544998}"/>
              </a:ext>
            </a:extLst>
          </p:cNvPr>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stretch>
              <a:fillRect/>
            </a:stretch>
          </a:blipFill>
        </p:spPr>
      </p:sp>
      <p:sp>
        <p:nvSpPr>
          <p:cNvPr id="1048661" name="Freeform 3">
            <a:extLst>
              <a:ext uri="{FF2B5EF4-FFF2-40B4-BE49-F238E27FC236}">
                <a16:creationId xmlns:a16="http://schemas.microsoft.com/office/drawing/2014/main" id="{7DACB56B-8C61-A0B7-31B9-0793A77A9199}"/>
              </a:ext>
            </a:extLst>
          </p:cNvPr>
          <p:cNvSpPr/>
          <p:nvPr/>
        </p:nvSpPr>
        <p:spPr>
          <a:xfrm>
            <a:off x="3964697" y="170949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stretch>
              <a:fillRect/>
            </a:stretch>
          </a:blipFill>
        </p:spPr>
      </p:sp>
      <p:sp>
        <p:nvSpPr>
          <p:cNvPr id="1048663" name="Freeform 7">
            <a:extLst>
              <a:ext uri="{FF2B5EF4-FFF2-40B4-BE49-F238E27FC236}">
                <a16:creationId xmlns:a16="http://schemas.microsoft.com/office/drawing/2014/main" id="{F52C8421-CB8A-D2CF-5756-9B6AA4541A72}"/>
              </a:ext>
            </a:extLst>
          </p:cNvPr>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3"/>
            <a:stretch>
              <a:fillRect/>
            </a:stretch>
          </a:blipFill>
        </p:spPr>
      </p:sp>
      <p:sp>
        <p:nvSpPr>
          <p:cNvPr id="1048666" name="Freeform 10">
            <a:extLst>
              <a:ext uri="{FF2B5EF4-FFF2-40B4-BE49-F238E27FC236}">
                <a16:creationId xmlns:a16="http://schemas.microsoft.com/office/drawing/2014/main" id="{63BC0970-8DBC-29D7-0BD3-D4BA0B28C024}"/>
              </a:ext>
            </a:extLst>
          </p:cNvPr>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4"/>
            <a:stretch>
              <a:fillRect/>
            </a:stretch>
          </a:blipFill>
        </p:spPr>
      </p:sp>
      <p:sp>
        <p:nvSpPr>
          <p:cNvPr id="1048667" name="Freeform 11">
            <a:extLst>
              <a:ext uri="{FF2B5EF4-FFF2-40B4-BE49-F238E27FC236}">
                <a16:creationId xmlns:a16="http://schemas.microsoft.com/office/drawing/2014/main" id="{DFD29656-E7DA-C81B-E7B5-D02DC8B28AF6}"/>
              </a:ext>
            </a:extLst>
          </p:cNvPr>
          <p:cNvSpPr/>
          <p:nvPr/>
        </p:nvSpPr>
        <p:spPr>
          <a:xfrm rot="5400000">
            <a:off x="16161927" y="8557580"/>
            <a:ext cx="901902" cy="2556938"/>
          </a:xfrm>
          <a:custGeom>
            <a:avLst/>
            <a:gdLst/>
            <a:ahLst/>
            <a:cxnLst/>
            <a:rect l="l" t="t" r="r" b="b"/>
            <a:pathLst>
              <a:path w="901902" h="2556938">
                <a:moveTo>
                  <a:pt x="0" y="0"/>
                </a:moveTo>
                <a:lnTo>
                  <a:pt x="901902" y="0"/>
                </a:lnTo>
                <a:lnTo>
                  <a:pt x="901902" y="2556938"/>
                </a:lnTo>
                <a:lnTo>
                  <a:pt x="0" y="2556938"/>
                </a:lnTo>
                <a:lnTo>
                  <a:pt x="0" y="0"/>
                </a:lnTo>
                <a:close/>
              </a:path>
            </a:pathLst>
          </a:custGeom>
          <a:blipFill>
            <a:blip r:embed="rId5"/>
            <a:stretch>
              <a:fillRect/>
            </a:stretch>
          </a:blipFill>
        </p:spPr>
      </p:sp>
      <p:sp>
        <p:nvSpPr>
          <p:cNvPr id="1048676" name="TextBox 29">
            <a:extLst>
              <a:ext uri="{FF2B5EF4-FFF2-40B4-BE49-F238E27FC236}">
                <a16:creationId xmlns:a16="http://schemas.microsoft.com/office/drawing/2014/main" id="{3477D9AB-A1A3-C9A8-0B4C-B13F55DF9275}"/>
              </a:ext>
            </a:extLst>
          </p:cNvPr>
          <p:cNvSpPr txBox="1"/>
          <p:nvPr/>
        </p:nvSpPr>
        <p:spPr>
          <a:xfrm>
            <a:off x="12313691" y="6053790"/>
            <a:ext cx="4576869" cy="1676400"/>
          </a:xfrm>
          <a:prstGeom prst="rect">
            <a:avLst/>
          </a:prstGeom>
        </p:spPr>
        <p:txBody>
          <a:bodyPr lIns="0" tIns="0" rIns="0" bIns="0" rtlCol="0" anchor="t">
            <a:spAutoFit/>
          </a:bodyPr>
          <a:lstStyle/>
          <a:p>
            <a:pPr algn="l">
              <a:lnSpc>
                <a:spcPts val="4370"/>
              </a:lnSpc>
              <a:spcBef>
                <a:spcPct val="0"/>
              </a:spcBef>
            </a:pPr>
            <a:r>
              <a:rPr lang="en-US" altLang="en-US" sz="3120">
                <a:solidFill>
                  <a:srgbClr val="FFFFFF"/>
                </a:solidFill>
                <a:latin typeface="Arimo" panose="020B0604020202020204"/>
                <a:ea typeface="Arimo" panose="020B0604020202020204"/>
                <a:cs typeface="Arimo" panose="020B0604020202020204"/>
                <a:sym typeface="Arimo" panose="020B0604020202020204"/>
              </a:rPr>
              <a:t>Framwork</a:t>
            </a:r>
            <a:r>
              <a:rPr lang="en-US" sz="3120">
                <a:solidFill>
                  <a:srgbClr val="FFFFFF"/>
                </a:solidFill>
                <a:latin typeface="Arimo" panose="020B0604020202020204"/>
                <a:ea typeface="Arimo" panose="020B0604020202020204"/>
                <a:cs typeface="Arimo" panose="020B0604020202020204"/>
                <a:sym typeface="Arimo" panose="020B0604020202020204"/>
              </a:rPr>
              <a:t> : </a:t>
            </a:r>
            <a:r>
              <a:rPr lang="en-US" altLang="en-US" sz="3120">
                <a:solidFill>
                  <a:srgbClr val="FFFFFF"/>
                </a:solidFill>
                <a:latin typeface="Arimo" panose="020B0604020202020204"/>
                <a:ea typeface="Arimo" panose="020B0604020202020204"/>
                <a:cs typeface="Arimo" panose="020B0604020202020204"/>
                <a:sym typeface="Arimo" panose="020B0604020202020204"/>
              </a:rPr>
              <a:t>bootstrap dan jQuery untuk pengembangan frontend</a:t>
            </a:r>
            <a:endParaRPr lang="zh-CN" altLang="en-US"/>
          </a:p>
        </p:txBody>
      </p:sp>
      <p:sp>
        <p:nvSpPr>
          <p:cNvPr id="3" name="TextBox 8">
            <a:extLst>
              <a:ext uri="{FF2B5EF4-FFF2-40B4-BE49-F238E27FC236}">
                <a16:creationId xmlns:a16="http://schemas.microsoft.com/office/drawing/2014/main" id="{CCDC83DC-EDC5-55B8-7CBC-C22EA99EB487}"/>
              </a:ext>
            </a:extLst>
          </p:cNvPr>
          <p:cNvSpPr txBox="1"/>
          <p:nvPr/>
        </p:nvSpPr>
        <p:spPr>
          <a:xfrm>
            <a:off x="1739416" y="35517"/>
            <a:ext cx="13641705" cy="3868420"/>
          </a:xfrm>
          <a:prstGeom prst="rect">
            <a:avLst/>
          </a:prstGeom>
        </p:spPr>
        <p:txBody>
          <a:bodyPr lIns="0" tIns="0" rIns="0" bIns="0" rtlCol="0" anchor="t">
            <a:noAutofit/>
          </a:bodyPr>
          <a:lstStyle/>
          <a:p>
            <a:pPr algn="ctr">
              <a:lnSpc>
                <a:spcPts val="14000"/>
              </a:lnSpc>
              <a:spcBef>
                <a:spcPct val="0"/>
              </a:spcBef>
            </a:pPr>
            <a:r>
              <a:rPr lang="en-US" altLang="zh-CN" sz="10000" b="1" dirty="0" err="1">
                <a:solidFill>
                  <a:srgbClr val="002060"/>
                </a:solidFill>
                <a:latin typeface="League Spartan" panose="00000800000000000000"/>
                <a:sym typeface="League Spartan" panose="00000800000000000000"/>
              </a:rPr>
              <a:t>gant</a:t>
            </a:r>
            <a:r>
              <a:rPr lang="en-US" altLang="zh-CN" sz="10000" b="1" dirty="0">
                <a:solidFill>
                  <a:srgbClr val="002060"/>
                </a:solidFill>
                <a:latin typeface="League Spartan" panose="00000800000000000000"/>
                <a:sym typeface="League Spartan" panose="00000800000000000000"/>
              </a:rPr>
              <a:t> chart</a:t>
            </a:r>
            <a:endParaRPr lang="zh-CN" altLang="en-US" b="1" dirty="0">
              <a:solidFill>
                <a:srgbClr val="002060"/>
              </a:solidFill>
            </a:endParaRPr>
          </a:p>
        </p:txBody>
      </p:sp>
      <p:pic>
        <p:nvPicPr>
          <p:cNvPr id="5" name="Picture 4">
            <a:extLst>
              <a:ext uri="{FF2B5EF4-FFF2-40B4-BE49-F238E27FC236}">
                <a16:creationId xmlns:a16="http://schemas.microsoft.com/office/drawing/2014/main" id="{AAB86D92-97AF-C991-E1E3-1AF89C358F56}"/>
              </a:ext>
            </a:extLst>
          </p:cNvPr>
          <p:cNvPicPr>
            <a:picLocks noChangeAspect="1"/>
          </p:cNvPicPr>
          <p:nvPr/>
        </p:nvPicPr>
        <p:blipFill>
          <a:blip r:embed="rId6"/>
          <a:stretch>
            <a:fillRect/>
          </a:stretch>
        </p:blipFill>
        <p:spPr>
          <a:xfrm>
            <a:off x="258416" y="2332556"/>
            <a:ext cx="17849020" cy="5108641"/>
          </a:xfrm>
          <a:prstGeom prst="rect">
            <a:avLst/>
          </a:prstGeom>
        </p:spPr>
      </p:pic>
    </p:spTree>
    <p:extLst>
      <p:ext uri="{BB962C8B-B14F-4D97-AF65-F5344CB8AC3E}">
        <p14:creationId xmlns:p14="http://schemas.microsoft.com/office/powerpoint/2010/main" val="2990768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stretch>
              <a:fillRect/>
            </a:stretch>
          </a:blipFill>
        </p:spPr>
      </p:sp>
      <p:sp>
        <p:nvSpPr>
          <p:cNvPr id="1048682"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stretch>
              <a:fillRect/>
            </a:stretch>
          </a:blipFill>
        </p:spPr>
      </p:sp>
      <p:sp>
        <p:nvSpPr>
          <p:cNvPr id="1048683"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stretch>
              <a:fillRect/>
            </a:stretch>
          </a:blipFill>
        </p:spPr>
      </p:sp>
      <p:sp>
        <p:nvSpPr>
          <p:cNvPr id="1048684"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stretch>
              <a:fillRect/>
            </a:stretch>
          </a:blipFill>
        </p:spPr>
      </p:sp>
      <p:sp>
        <p:nvSpPr>
          <p:cNvPr id="1048686" name="Freeform 7"/>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3"/>
            <a:stretch>
              <a:fillRect/>
            </a:stretch>
          </a:blipFill>
        </p:spPr>
      </p:sp>
      <p:sp>
        <p:nvSpPr>
          <p:cNvPr id="1048687" name="Freeform 8"/>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stretch>
              <a:fillRect/>
            </a:stretch>
          </a:blipFill>
        </p:spPr>
      </p:sp>
      <p:sp>
        <p:nvSpPr>
          <p:cNvPr id="1048688" name="TextBox 9"/>
          <p:cNvSpPr txBox="1"/>
          <p:nvPr/>
        </p:nvSpPr>
        <p:spPr>
          <a:xfrm>
            <a:off x="4724400" y="847725"/>
            <a:ext cx="8588375" cy="1615440"/>
          </a:xfrm>
          <a:prstGeom prst="rect">
            <a:avLst/>
          </a:prstGeom>
        </p:spPr>
        <p:txBody>
          <a:bodyPr wrap="square" lIns="0" tIns="0" rIns="0" bIns="0" rtlCol="0" anchor="t">
            <a:spAutoFit/>
          </a:bodyPr>
          <a:lstStyle/>
          <a:p>
            <a:pPr algn="ctr">
              <a:lnSpc>
                <a:spcPts val="12600"/>
              </a:lnSpc>
              <a:spcBef>
                <a:spcPct val="0"/>
              </a:spcBef>
            </a:pPr>
            <a:r>
              <a:rPr lang="en-US" sz="9000">
                <a:solidFill>
                  <a:srgbClr val="23354B"/>
                </a:solidFill>
                <a:latin typeface="League Spartan" panose="00000800000000000000"/>
                <a:ea typeface="League Spartan" panose="00000800000000000000"/>
                <a:cs typeface="League Spartan" panose="00000800000000000000"/>
                <a:sym typeface="League Spartan" panose="00000800000000000000"/>
              </a:rPr>
              <a:t>Kesimpulan</a:t>
            </a:r>
          </a:p>
        </p:txBody>
      </p:sp>
      <p:sp>
        <p:nvSpPr>
          <p:cNvPr id="1048689" name="Freeform 10"/>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4"/>
            <a:stretch>
              <a:fillRect/>
            </a:stretch>
          </a:blipFill>
        </p:spPr>
      </p:sp>
      <p:sp>
        <p:nvSpPr>
          <p:cNvPr id="1048690" name="Freeform 11"/>
          <p:cNvSpPr/>
          <p:nvPr/>
        </p:nvSpPr>
        <p:spPr>
          <a:xfrm rot="5400000">
            <a:off x="16161927" y="8557580"/>
            <a:ext cx="901902" cy="2556938"/>
          </a:xfrm>
          <a:custGeom>
            <a:avLst/>
            <a:gdLst/>
            <a:ahLst/>
            <a:cxnLst/>
            <a:rect l="l" t="t" r="r" b="b"/>
            <a:pathLst>
              <a:path w="901902" h="2556938">
                <a:moveTo>
                  <a:pt x="0" y="0"/>
                </a:moveTo>
                <a:lnTo>
                  <a:pt x="901902" y="0"/>
                </a:lnTo>
                <a:lnTo>
                  <a:pt x="901902" y="2556938"/>
                </a:lnTo>
                <a:lnTo>
                  <a:pt x="0" y="2556938"/>
                </a:lnTo>
                <a:lnTo>
                  <a:pt x="0" y="0"/>
                </a:lnTo>
                <a:close/>
              </a:path>
            </a:pathLst>
          </a:custGeom>
          <a:blipFill>
            <a:blip r:embed="rId5"/>
            <a:stretch>
              <a:fillRect/>
            </a:stretch>
          </a:blipFill>
        </p:spPr>
      </p:sp>
      <p:sp>
        <p:nvSpPr>
          <p:cNvPr id="1048691" name="TextBox 12"/>
          <p:cNvSpPr txBox="1"/>
          <p:nvPr/>
        </p:nvSpPr>
        <p:spPr>
          <a:xfrm>
            <a:off x="12429758" y="5268694"/>
            <a:ext cx="3920598" cy="1204651"/>
          </a:xfrm>
          <a:prstGeom prst="rect">
            <a:avLst/>
          </a:prstGeom>
        </p:spPr>
        <p:txBody>
          <a:bodyPr lIns="0" tIns="0" rIns="0" bIns="0" rtlCol="0" anchor="t">
            <a:spAutoFit/>
          </a:bodyPr>
          <a:lstStyle/>
          <a:p>
            <a:pPr algn="l">
              <a:lnSpc>
                <a:spcPts val="4775"/>
              </a:lnSpc>
              <a:spcBef>
                <a:spcPct val="0"/>
              </a:spcBef>
            </a:pPr>
            <a:r>
              <a:rPr lang="en-US" sz="3410">
                <a:solidFill>
                  <a:srgbClr val="FFFFFF"/>
                </a:solidFill>
                <a:latin typeface="Arimo" panose="020B0604020202020204"/>
                <a:ea typeface="Arimo" panose="020B0604020202020204"/>
                <a:cs typeface="Arimo" panose="020B0604020202020204"/>
                <a:sym typeface="Arimo" panose="020B0604020202020204"/>
              </a:rPr>
              <a:t>Koneksi internet yang stabil</a:t>
            </a:r>
          </a:p>
        </p:txBody>
      </p:sp>
      <p:sp>
        <p:nvSpPr>
          <p:cNvPr id="1048692" name="TextBox 13"/>
          <p:cNvSpPr txBox="1"/>
          <p:nvPr/>
        </p:nvSpPr>
        <p:spPr>
          <a:xfrm>
            <a:off x="1867032" y="3058346"/>
            <a:ext cx="15392268" cy="4972067"/>
          </a:xfrm>
          <a:prstGeom prst="rect">
            <a:avLst/>
          </a:prstGeom>
        </p:spPr>
        <p:txBody>
          <a:bodyPr lIns="0" tIns="0" rIns="0" bIns="0" rtlCol="0" anchor="t">
            <a:spAutoFit/>
          </a:bodyPr>
          <a:lstStyle/>
          <a:p>
            <a:pPr algn="just">
              <a:lnSpc>
                <a:spcPts val="4900"/>
              </a:lnSpc>
              <a:spcBef>
                <a:spcPct val="0"/>
              </a:spcBef>
            </a:pPr>
            <a:r>
              <a:rPr lang="en-US" sz="3500" dirty="0" err="1">
                <a:solidFill>
                  <a:srgbClr val="000000"/>
                </a:solidFill>
                <a:latin typeface="Arimo" panose="020B0604020202020204"/>
                <a:ea typeface="Arimo" panose="020B0604020202020204"/>
                <a:cs typeface="Arimo" panose="020B0604020202020204"/>
                <a:sym typeface="Arimo" panose="020B0604020202020204"/>
              </a:rPr>
              <a:t>Proyek</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ini</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bertujuan</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untuk</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memenuhi</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kebutuhan</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bisnis</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Justfabel</a:t>
            </a:r>
            <a:r>
              <a:rPr lang="en-US" sz="3500" dirty="0">
                <a:solidFill>
                  <a:srgbClr val="000000"/>
                </a:solidFill>
                <a:latin typeface="Arimo" panose="020B0604020202020204"/>
                <a:ea typeface="Arimo" panose="020B0604020202020204"/>
                <a:cs typeface="Arimo" panose="020B0604020202020204"/>
                <a:sym typeface="Arimo" panose="020B0604020202020204"/>
              </a:rPr>
              <a:t> Art Carpet, </a:t>
            </a:r>
            <a:r>
              <a:rPr lang="en-US" sz="3500" dirty="0" err="1">
                <a:solidFill>
                  <a:srgbClr val="000000"/>
                </a:solidFill>
                <a:latin typeface="Arimo" panose="020B0604020202020204"/>
                <a:ea typeface="Arimo" panose="020B0604020202020204"/>
                <a:cs typeface="Arimo" panose="020B0604020202020204"/>
                <a:sym typeface="Arimo" panose="020B0604020202020204"/>
              </a:rPr>
              <a:t>serta</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mengimplementasikan</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solusi</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nyata</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untuk</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mendukung</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pengembangan</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usaha</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melalui</a:t>
            </a:r>
            <a:r>
              <a:rPr lang="en-US" sz="3500" dirty="0">
                <a:solidFill>
                  <a:srgbClr val="000000"/>
                </a:solidFill>
                <a:latin typeface="Arimo" panose="020B0604020202020204"/>
                <a:ea typeface="Arimo" panose="020B0604020202020204"/>
                <a:cs typeface="Arimo" panose="020B0604020202020204"/>
                <a:sym typeface="Arimo" panose="020B0604020202020204"/>
              </a:rPr>
              <a:t> media digital. </a:t>
            </a:r>
            <a:r>
              <a:rPr lang="en-US" sz="3500" dirty="0" err="1">
                <a:solidFill>
                  <a:srgbClr val="000000"/>
                </a:solidFill>
                <a:latin typeface="Arimo" panose="020B0604020202020204"/>
                <a:ea typeface="Arimo" panose="020B0604020202020204"/>
                <a:cs typeface="Arimo" panose="020B0604020202020204"/>
                <a:sym typeface="Arimo" panose="020B0604020202020204"/>
              </a:rPr>
              <a:t>Dengan</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menghadirkan</a:t>
            </a:r>
            <a:r>
              <a:rPr lang="en-US" sz="3500" dirty="0">
                <a:solidFill>
                  <a:srgbClr val="000000"/>
                </a:solidFill>
                <a:latin typeface="Arimo" panose="020B0604020202020204"/>
                <a:ea typeface="Arimo" panose="020B0604020202020204"/>
                <a:cs typeface="Arimo" panose="020B0604020202020204"/>
                <a:sym typeface="Arimo" panose="020B0604020202020204"/>
              </a:rPr>
              <a:t> website e-commerce yang modern, platform </a:t>
            </a:r>
            <a:r>
              <a:rPr lang="en-US" sz="3500" dirty="0" err="1">
                <a:solidFill>
                  <a:srgbClr val="000000"/>
                </a:solidFill>
                <a:latin typeface="Arimo" panose="020B0604020202020204"/>
                <a:ea typeface="Arimo" panose="020B0604020202020204"/>
                <a:cs typeface="Arimo" panose="020B0604020202020204"/>
                <a:sym typeface="Arimo" panose="020B0604020202020204"/>
              </a:rPr>
              <a:t>ini</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menjadi</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alat</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promosi</a:t>
            </a:r>
            <a:r>
              <a:rPr lang="en-US" sz="3500" dirty="0">
                <a:solidFill>
                  <a:srgbClr val="000000"/>
                </a:solidFill>
                <a:latin typeface="Arimo" panose="020B0604020202020204"/>
                <a:ea typeface="Arimo" panose="020B0604020202020204"/>
                <a:cs typeface="Arimo" panose="020B0604020202020204"/>
                <a:sym typeface="Arimo" panose="020B0604020202020204"/>
              </a:rPr>
              <a:t> yang </a:t>
            </a:r>
            <a:r>
              <a:rPr lang="en-US" sz="3500" dirty="0" err="1">
                <a:solidFill>
                  <a:srgbClr val="000000"/>
                </a:solidFill>
                <a:latin typeface="Arimo" panose="020B0604020202020204"/>
                <a:ea typeface="Arimo" panose="020B0604020202020204"/>
                <a:cs typeface="Arimo" panose="020B0604020202020204"/>
                <a:sym typeface="Arimo" panose="020B0604020202020204"/>
              </a:rPr>
              <a:t>efektif</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untuk</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mempermudah</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pelanggan</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dalam</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menjelajahi</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produk</a:t>
            </a:r>
            <a:r>
              <a:rPr lang="en-US" sz="3500" dirty="0">
                <a:solidFill>
                  <a:srgbClr val="000000"/>
                </a:solidFill>
                <a:latin typeface="Arimo" panose="020B0604020202020204"/>
                <a:ea typeface="Arimo" panose="020B0604020202020204"/>
                <a:cs typeface="Arimo" panose="020B0604020202020204"/>
                <a:sym typeface="Arimo" panose="020B0604020202020204"/>
              </a:rPr>
              <a:t>, dan </a:t>
            </a:r>
            <a:r>
              <a:rPr lang="en-US" sz="3500" dirty="0" err="1">
                <a:solidFill>
                  <a:srgbClr val="000000"/>
                </a:solidFill>
                <a:latin typeface="Arimo" panose="020B0604020202020204"/>
                <a:ea typeface="Arimo" panose="020B0604020202020204"/>
                <a:cs typeface="Arimo" panose="020B0604020202020204"/>
                <a:sym typeface="Arimo" panose="020B0604020202020204"/>
              </a:rPr>
              <a:t>memberikan</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pengalaman</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berbelanja</a:t>
            </a:r>
            <a:r>
              <a:rPr lang="en-US" sz="3500" dirty="0">
                <a:solidFill>
                  <a:srgbClr val="000000"/>
                </a:solidFill>
                <a:latin typeface="Arimo" panose="020B0604020202020204"/>
                <a:ea typeface="Arimo" panose="020B0604020202020204"/>
                <a:cs typeface="Arimo" panose="020B0604020202020204"/>
                <a:sym typeface="Arimo" panose="020B0604020202020204"/>
              </a:rPr>
              <a:t> yang </a:t>
            </a:r>
            <a:r>
              <a:rPr lang="en-US" sz="3500" dirty="0" err="1">
                <a:solidFill>
                  <a:srgbClr val="000000"/>
                </a:solidFill>
                <a:latin typeface="Arimo" panose="020B0604020202020204"/>
                <a:ea typeface="Arimo" panose="020B0604020202020204"/>
                <a:cs typeface="Arimo" panose="020B0604020202020204"/>
                <a:sym typeface="Arimo" panose="020B0604020202020204"/>
              </a:rPr>
              <a:t>lebih</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efisien</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Proyek</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ini</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memiliki</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dampak</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signifikan</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dalam</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memperluas</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jangkauan</a:t>
            </a:r>
            <a:r>
              <a:rPr lang="en-US" sz="3500" dirty="0">
                <a:solidFill>
                  <a:srgbClr val="000000"/>
                </a:solidFill>
                <a:latin typeface="Arimo" panose="020B0604020202020204"/>
                <a:ea typeface="Arimo" panose="020B0604020202020204"/>
                <a:cs typeface="Arimo" panose="020B0604020202020204"/>
                <a:sym typeface="Arimo" panose="020B0604020202020204"/>
              </a:rPr>
              <a:t> pasar </a:t>
            </a:r>
            <a:r>
              <a:rPr lang="en-US" sz="3500" dirty="0" err="1">
                <a:solidFill>
                  <a:srgbClr val="000000"/>
                </a:solidFill>
                <a:latin typeface="Arimo" panose="020B0604020202020204"/>
                <a:ea typeface="Arimo" panose="020B0604020202020204"/>
                <a:cs typeface="Arimo" panose="020B0604020202020204"/>
                <a:sym typeface="Arimo" panose="020B0604020202020204"/>
              </a:rPr>
              <a:t>serta</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mendorong</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pertumbuhan</a:t>
            </a:r>
            <a:r>
              <a:rPr lang="en-US" sz="3500" dirty="0">
                <a:solidFill>
                  <a:srgbClr val="000000"/>
                </a:solidFill>
                <a:latin typeface="Arimo" panose="020B0604020202020204"/>
                <a:ea typeface="Arimo" panose="020B0604020202020204"/>
                <a:cs typeface="Arimo" panose="020B0604020202020204"/>
                <a:sym typeface="Arimo" panose="020B0604020202020204"/>
              </a:rPr>
              <a:t> </a:t>
            </a:r>
            <a:r>
              <a:rPr lang="en-US" sz="3500" dirty="0" err="1">
                <a:solidFill>
                  <a:srgbClr val="000000"/>
                </a:solidFill>
                <a:latin typeface="Arimo" panose="020B0604020202020204"/>
                <a:ea typeface="Arimo" panose="020B0604020202020204"/>
                <a:cs typeface="Arimo" panose="020B0604020202020204"/>
                <a:sym typeface="Arimo" panose="020B0604020202020204"/>
              </a:rPr>
              <a:t>bisnis</a:t>
            </a:r>
            <a:endParaRPr lang="en-US" sz="3500" dirty="0">
              <a:solidFill>
                <a:srgbClr val="000000"/>
              </a:solidFill>
              <a:latin typeface="Arimo" panose="020B0604020202020204"/>
              <a:ea typeface="Arimo" panose="020B0604020202020204"/>
              <a:cs typeface="Arimo" panose="020B0604020202020204"/>
              <a:sym typeface="Arimo" panose="020B0604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1048693" name="Freeform 2"/>
          <p:cNvSpPr/>
          <p:nvPr/>
        </p:nvSpPr>
        <p:spPr>
          <a:xfrm>
            <a:off x="15537499" y="408799"/>
            <a:ext cx="1487448" cy="1929472"/>
          </a:xfrm>
          <a:custGeom>
            <a:avLst/>
            <a:gdLst/>
            <a:ahLst/>
            <a:cxnLst/>
            <a:rect l="l" t="t" r="r" b="b"/>
            <a:pathLst>
              <a:path w="1487448" h="1929472">
                <a:moveTo>
                  <a:pt x="0" y="0"/>
                </a:moveTo>
                <a:lnTo>
                  <a:pt x="1487447" y="0"/>
                </a:lnTo>
                <a:lnTo>
                  <a:pt x="1487447" y="1929472"/>
                </a:lnTo>
                <a:lnTo>
                  <a:pt x="0" y="1929472"/>
                </a:lnTo>
                <a:lnTo>
                  <a:pt x="0" y="0"/>
                </a:lnTo>
                <a:close/>
              </a:path>
            </a:pathLst>
          </a:custGeom>
          <a:blipFill>
            <a:blip r:embed="rId2"/>
            <a:stretch>
              <a:fillRect/>
            </a:stretch>
          </a:blipFill>
        </p:spPr>
      </p:sp>
      <p:sp>
        <p:nvSpPr>
          <p:cNvPr id="1048694" name="Freeform 3"/>
          <p:cNvSpPr/>
          <p:nvPr/>
        </p:nvSpPr>
        <p:spPr>
          <a:xfrm>
            <a:off x="787293" y="7753458"/>
            <a:ext cx="1487448" cy="1929472"/>
          </a:xfrm>
          <a:custGeom>
            <a:avLst/>
            <a:gdLst/>
            <a:ahLst/>
            <a:cxnLst/>
            <a:rect l="l" t="t" r="r" b="b"/>
            <a:pathLst>
              <a:path w="1487448" h="1929472">
                <a:moveTo>
                  <a:pt x="0" y="0"/>
                </a:moveTo>
                <a:lnTo>
                  <a:pt x="1487448" y="0"/>
                </a:lnTo>
                <a:lnTo>
                  <a:pt x="1487448" y="1929473"/>
                </a:lnTo>
                <a:lnTo>
                  <a:pt x="0" y="1929473"/>
                </a:lnTo>
                <a:lnTo>
                  <a:pt x="0" y="0"/>
                </a:lnTo>
                <a:close/>
              </a:path>
            </a:pathLst>
          </a:custGeom>
          <a:blipFill>
            <a:blip r:embed="rId2"/>
            <a:stretch>
              <a:fillRect/>
            </a:stretch>
          </a:blipFill>
        </p:spPr>
      </p:sp>
      <p:sp>
        <p:nvSpPr>
          <p:cNvPr id="1048695" name="Freeform 4"/>
          <p:cNvSpPr/>
          <p:nvPr/>
        </p:nvSpPr>
        <p:spPr>
          <a:xfrm rot="5400000">
            <a:off x="1892260" y="845119"/>
            <a:ext cx="764962" cy="2168706"/>
          </a:xfrm>
          <a:custGeom>
            <a:avLst/>
            <a:gdLst/>
            <a:ahLst/>
            <a:cxnLst/>
            <a:rect l="l" t="t" r="r" b="b"/>
            <a:pathLst>
              <a:path w="764962" h="2168706">
                <a:moveTo>
                  <a:pt x="0" y="0"/>
                </a:moveTo>
                <a:lnTo>
                  <a:pt x="764962" y="0"/>
                </a:lnTo>
                <a:lnTo>
                  <a:pt x="764962" y="2168707"/>
                </a:lnTo>
                <a:lnTo>
                  <a:pt x="0" y="2168707"/>
                </a:lnTo>
                <a:lnTo>
                  <a:pt x="0" y="0"/>
                </a:lnTo>
                <a:close/>
              </a:path>
            </a:pathLst>
          </a:custGeom>
          <a:blipFill>
            <a:blip r:embed="rId3"/>
            <a:stretch>
              <a:fillRect/>
            </a:stretch>
          </a:blipFill>
        </p:spPr>
      </p:sp>
      <p:sp>
        <p:nvSpPr>
          <p:cNvPr id="1048696" name="Freeform 5"/>
          <p:cNvSpPr/>
          <p:nvPr/>
        </p:nvSpPr>
        <p:spPr>
          <a:xfrm rot="5400000" flipH="1" flipV="1">
            <a:off x="15155018" y="7251361"/>
            <a:ext cx="764962" cy="2168706"/>
          </a:xfrm>
          <a:custGeom>
            <a:avLst/>
            <a:gdLst/>
            <a:ahLst/>
            <a:cxnLst/>
            <a:rect l="l" t="t" r="r" b="b"/>
            <a:pathLst>
              <a:path w="764962" h="2168706">
                <a:moveTo>
                  <a:pt x="764961" y="2168706"/>
                </a:moveTo>
                <a:lnTo>
                  <a:pt x="0" y="2168706"/>
                </a:lnTo>
                <a:lnTo>
                  <a:pt x="0" y="0"/>
                </a:lnTo>
                <a:lnTo>
                  <a:pt x="764961" y="0"/>
                </a:lnTo>
                <a:lnTo>
                  <a:pt x="764961" y="2168706"/>
                </a:lnTo>
                <a:close/>
              </a:path>
            </a:pathLst>
          </a:custGeom>
          <a:blipFill>
            <a:blip r:embed="rId3"/>
            <a:stretch>
              <a:fillRect/>
            </a:stretch>
          </a:blipFill>
        </p:spPr>
      </p:sp>
      <p:sp>
        <p:nvSpPr>
          <p:cNvPr id="1048697" name="TextBox 6"/>
          <p:cNvSpPr txBox="1"/>
          <p:nvPr/>
        </p:nvSpPr>
        <p:spPr>
          <a:xfrm>
            <a:off x="2168611" y="3767021"/>
            <a:ext cx="13950777" cy="2578099"/>
          </a:xfrm>
          <a:prstGeom prst="rect">
            <a:avLst/>
          </a:prstGeom>
        </p:spPr>
        <p:txBody>
          <a:bodyPr lIns="0" tIns="0" rIns="0" bIns="0" rtlCol="0" anchor="t">
            <a:spAutoFit/>
          </a:bodyPr>
          <a:lstStyle/>
          <a:p>
            <a:pPr algn="ctr">
              <a:lnSpc>
                <a:spcPts val="20300"/>
              </a:lnSpc>
              <a:spcBef>
                <a:spcPct val="0"/>
              </a:spcBef>
            </a:pPr>
            <a:r>
              <a:rPr lang="en-US" sz="14500">
                <a:solidFill>
                  <a:srgbClr val="FFFFFF"/>
                </a:solidFill>
                <a:latin typeface="League Spartan" panose="00000800000000000000"/>
                <a:ea typeface="League Spartan" panose="00000800000000000000"/>
                <a:cs typeface="League Spartan" panose="00000800000000000000"/>
                <a:sym typeface="League Spartan" panose="00000800000000000000"/>
              </a:rPr>
              <a:t>Terima Kasih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1048606" name="Freeform 2"/>
          <p:cNvSpPr/>
          <p:nvPr/>
        </p:nvSpPr>
        <p:spPr>
          <a:xfrm>
            <a:off x="-437245" y="-273117"/>
            <a:ext cx="19027750" cy="10703110"/>
          </a:xfrm>
          <a:custGeom>
            <a:avLst/>
            <a:gdLst/>
            <a:ahLst/>
            <a:cxnLst/>
            <a:rect l="l" t="t" r="r" b="b"/>
            <a:pathLst>
              <a:path w="19027750" h="10703110">
                <a:moveTo>
                  <a:pt x="0" y="0"/>
                </a:moveTo>
                <a:lnTo>
                  <a:pt x="19027750" y="0"/>
                </a:lnTo>
                <a:lnTo>
                  <a:pt x="19027750" y="10703109"/>
                </a:lnTo>
                <a:lnTo>
                  <a:pt x="0" y="10703109"/>
                </a:lnTo>
                <a:lnTo>
                  <a:pt x="0" y="0"/>
                </a:lnTo>
                <a:close/>
              </a:path>
            </a:pathLst>
          </a:custGeom>
          <a:blipFill>
            <a:blip r:embed="rId2">
              <a:alphaModFix amt="6000"/>
            </a:blip>
            <a:stretch>
              <a:fillRect t="-69598" b="-1068"/>
            </a:stretch>
          </a:blipFill>
        </p:spPr>
      </p:sp>
      <p:grpSp>
        <p:nvGrpSpPr>
          <p:cNvPr id="30" name="Group 3"/>
          <p:cNvGrpSpPr/>
          <p:nvPr/>
        </p:nvGrpSpPr>
        <p:grpSpPr>
          <a:xfrm>
            <a:off x="1028700" y="3278185"/>
            <a:ext cx="16230600" cy="5437940"/>
            <a:chOff x="0" y="0"/>
            <a:chExt cx="4274726" cy="1432215"/>
          </a:xfrm>
        </p:grpSpPr>
        <p:sp>
          <p:nvSpPr>
            <p:cNvPr id="1048607" name="Freeform 4"/>
            <p:cNvSpPr/>
            <p:nvPr/>
          </p:nvSpPr>
          <p:spPr>
            <a:xfrm>
              <a:off x="0" y="0"/>
              <a:ext cx="4274726" cy="1432215"/>
            </a:xfrm>
            <a:custGeom>
              <a:avLst/>
              <a:gdLst/>
              <a:ahLst/>
              <a:cxnLst/>
              <a:rect l="l" t="t" r="r" b="b"/>
              <a:pathLst>
                <a:path w="4274726" h="1432215">
                  <a:moveTo>
                    <a:pt x="47700" y="0"/>
                  </a:moveTo>
                  <a:lnTo>
                    <a:pt x="4227026" y="0"/>
                  </a:lnTo>
                  <a:cubicBezTo>
                    <a:pt x="4239677" y="0"/>
                    <a:pt x="4251809" y="5025"/>
                    <a:pt x="4260755" y="13971"/>
                  </a:cubicBezTo>
                  <a:cubicBezTo>
                    <a:pt x="4269700" y="22916"/>
                    <a:pt x="4274726" y="35049"/>
                    <a:pt x="4274726" y="47700"/>
                  </a:cubicBezTo>
                  <a:lnTo>
                    <a:pt x="4274726" y="1384515"/>
                  </a:lnTo>
                  <a:cubicBezTo>
                    <a:pt x="4274726" y="1397166"/>
                    <a:pt x="4269700" y="1409298"/>
                    <a:pt x="4260755" y="1418244"/>
                  </a:cubicBezTo>
                  <a:cubicBezTo>
                    <a:pt x="4251809" y="1427189"/>
                    <a:pt x="4239677" y="1432215"/>
                    <a:pt x="4227026" y="1432215"/>
                  </a:cubicBezTo>
                  <a:lnTo>
                    <a:pt x="47700" y="1432215"/>
                  </a:lnTo>
                  <a:cubicBezTo>
                    <a:pt x="35049" y="1432215"/>
                    <a:pt x="22916" y="1427189"/>
                    <a:pt x="13971" y="1418244"/>
                  </a:cubicBezTo>
                  <a:cubicBezTo>
                    <a:pt x="5025" y="1409298"/>
                    <a:pt x="0" y="1397166"/>
                    <a:pt x="0" y="1384515"/>
                  </a:cubicBezTo>
                  <a:lnTo>
                    <a:pt x="0" y="47700"/>
                  </a:lnTo>
                  <a:cubicBezTo>
                    <a:pt x="0" y="35049"/>
                    <a:pt x="5025" y="22916"/>
                    <a:pt x="13971" y="13971"/>
                  </a:cubicBezTo>
                  <a:cubicBezTo>
                    <a:pt x="22916" y="5025"/>
                    <a:pt x="35049" y="0"/>
                    <a:pt x="47700" y="0"/>
                  </a:cubicBezTo>
                  <a:close/>
                </a:path>
              </a:pathLst>
            </a:custGeom>
            <a:solidFill>
              <a:srgbClr val="FFFFFF"/>
            </a:solidFill>
            <a:ln cap="rnd">
              <a:noFill/>
              <a:prstDash val="solid"/>
              <a:round/>
            </a:ln>
          </p:spPr>
        </p:sp>
        <p:sp>
          <p:nvSpPr>
            <p:cNvPr id="1048608" name="TextBox 5"/>
            <p:cNvSpPr txBox="1"/>
            <p:nvPr/>
          </p:nvSpPr>
          <p:spPr>
            <a:xfrm>
              <a:off x="0" y="-47625"/>
              <a:ext cx="4274726" cy="1479840"/>
            </a:xfrm>
            <a:prstGeom prst="rect">
              <a:avLst/>
            </a:prstGeom>
          </p:spPr>
          <p:txBody>
            <a:bodyPr lIns="50800" tIns="50800" rIns="50800" bIns="50800" rtlCol="0" anchor="ctr"/>
            <a:lstStyle/>
            <a:p>
              <a:pPr algn="ctr">
                <a:lnSpc>
                  <a:spcPts val="2660"/>
                </a:lnSpc>
              </a:pPr>
              <a:endParaRPr/>
            </a:p>
          </p:txBody>
        </p:sp>
      </p:grpSp>
      <p:sp>
        <p:nvSpPr>
          <p:cNvPr id="1048609"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3"/>
            <a:stretch>
              <a:fillRect/>
            </a:stretch>
          </a:blipFill>
        </p:spPr>
      </p:sp>
      <p:sp>
        <p:nvSpPr>
          <p:cNvPr id="1048610" name="Freeform 7"/>
          <p:cNvSpPr/>
          <p:nvPr/>
        </p:nvSpPr>
        <p:spPr>
          <a:xfrm>
            <a:off x="0" y="871612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3"/>
            <a:stretch>
              <a:fillRect/>
            </a:stretch>
          </a:blipFill>
        </p:spPr>
      </p:sp>
      <p:sp>
        <p:nvSpPr>
          <p:cNvPr id="1048611" name="Freeform 8"/>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stretch>
              <a:fillRect/>
            </a:stretch>
          </a:blipFill>
        </p:spPr>
      </p:sp>
      <p:sp>
        <p:nvSpPr>
          <p:cNvPr id="1048612" name="TextBox 9"/>
          <p:cNvSpPr txBox="1"/>
          <p:nvPr/>
        </p:nvSpPr>
        <p:spPr>
          <a:xfrm>
            <a:off x="1689600" y="3892448"/>
            <a:ext cx="14774060" cy="4178300"/>
          </a:xfrm>
          <a:prstGeom prst="rect">
            <a:avLst/>
          </a:prstGeom>
        </p:spPr>
        <p:txBody>
          <a:bodyPr lIns="0" tIns="0" rIns="0" bIns="0" rtlCol="0" anchor="t">
            <a:spAutoFit/>
          </a:bodyPr>
          <a:lstStyle/>
          <a:p>
            <a:pPr algn="just">
              <a:lnSpc>
                <a:spcPts val="4655"/>
              </a:lnSpc>
            </a:pPr>
            <a:r>
              <a:rPr lang="en-US" sz="3500" dirty="0">
                <a:solidFill>
                  <a:srgbClr val="23354B"/>
                </a:solidFill>
                <a:latin typeface="Arimo" panose="020B0604020202020204"/>
                <a:ea typeface="Arimo" panose="020B0604020202020204"/>
                <a:cs typeface="Arimo" panose="020B0604020202020204"/>
                <a:sym typeface="Arimo" panose="020B0604020202020204"/>
              </a:rPr>
              <a:t>Membangun website e-commerce untuk Justfabel art carpet yang memungkinkan pelanggan melihat katalog karpet secara online dan melakukan pembelian langsung. dengan cara ini akan meningkatkan aksesibilitas produk dan memperluas jangkauan pasar. Selain itu, memperkuat strategi pemasaran digital melalui media sosial dan iklan berbayar akan membantu meningkatkan visibilitas produk dan menjangkau lebih banyak pelanggan potensial.</a:t>
            </a:r>
          </a:p>
        </p:txBody>
      </p:sp>
      <p:sp>
        <p:nvSpPr>
          <p:cNvPr id="1048613" name="TextBox 10"/>
          <p:cNvSpPr txBox="1"/>
          <p:nvPr/>
        </p:nvSpPr>
        <p:spPr>
          <a:xfrm>
            <a:off x="2496244" y="1344345"/>
            <a:ext cx="13160772" cy="1333499"/>
          </a:xfrm>
          <a:prstGeom prst="rect">
            <a:avLst/>
          </a:prstGeom>
        </p:spPr>
        <p:txBody>
          <a:bodyPr lIns="0" tIns="0" rIns="0" bIns="0" rtlCol="0" anchor="t">
            <a:spAutoFit/>
          </a:bodyPr>
          <a:lstStyle/>
          <a:p>
            <a:pPr algn="ctr">
              <a:lnSpc>
                <a:spcPts val="10500"/>
              </a:lnSpc>
              <a:spcBef>
                <a:spcPct val="0"/>
              </a:spcBef>
            </a:pPr>
            <a:r>
              <a:rPr lang="en-US" sz="7200" dirty="0" err="1">
                <a:solidFill>
                  <a:srgbClr val="FFFFFF"/>
                </a:solidFill>
                <a:latin typeface="League Spartan" panose="00000800000000000000"/>
                <a:ea typeface="League Spartan" panose="00000800000000000000"/>
                <a:cs typeface="League Spartan" panose="00000800000000000000"/>
                <a:sym typeface="League Spartan" panose="00000800000000000000"/>
              </a:rPr>
              <a:t>Tujuan</a:t>
            </a:r>
            <a:r>
              <a:rPr lang="en-US" sz="7200" dirty="0">
                <a:solidFill>
                  <a:srgbClr val="FFFFFF"/>
                </a:solidFill>
                <a:latin typeface="League Spartan" panose="00000800000000000000"/>
                <a:ea typeface="League Spartan" panose="00000800000000000000"/>
                <a:cs typeface="League Spartan" panose="00000800000000000000"/>
                <a:sym typeface="League Spartan" panose="00000800000000000000"/>
              </a:rPr>
              <a:t> </a:t>
            </a:r>
            <a:r>
              <a:rPr lang="en-US" sz="7200" dirty="0" err="1">
                <a:solidFill>
                  <a:srgbClr val="FFFFFF"/>
                </a:solidFill>
                <a:latin typeface="League Spartan" panose="00000800000000000000"/>
                <a:ea typeface="League Spartan" panose="00000800000000000000"/>
                <a:cs typeface="League Spartan" panose="00000800000000000000"/>
                <a:sym typeface="League Spartan" panose="00000800000000000000"/>
              </a:rPr>
              <a:t>Pembuatan</a:t>
            </a:r>
            <a:r>
              <a:rPr lang="en-US" sz="7200" dirty="0">
                <a:solidFill>
                  <a:srgbClr val="FFFFFF"/>
                </a:solidFill>
                <a:latin typeface="League Spartan" panose="00000800000000000000"/>
                <a:ea typeface="League Spartan" panose="00000800000000000000"/>
                <a:cs typeface="League Spartan" panose="00000800000000000000"/>
                <a:sym typeface="League Spartan" panose="00000800000000000000"/>
              </a:rPr>
              <a:t> </a:t>
            </a:r>
            <a:r>
              <a:rPr lang="en-US" sz="7200" dirty="0" err="1">
                <a:solidFill>
                  <a:srgbClr val="FFFFFF"/>
                </a:solidFill>
                <a:latin typeface="League Spartan" panose="00000800000000000000"/>
                <a:ea typeface="League Spartan" panose="00000800000000000000"/>
                <a:cs typeface="League Spartan" panose="00000800000000000000"/>
                <a:sym typeface="League Spartan" panose="00000800000000000000"/>
              </a:rPr>
              <a:t>Proyek</a:t>
            </a:r>
            <a:endParaRPr lang="en-US" sz="7200" dirty="0">
              <a:solidFill>
                <a:srgbClr val="FFFFFF"/>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1048614" name="Freeform 11"/>
          <p:cNvSpPr/>
          <p:nvPr/>
        </p:nvSpPr>
        <p:spPr>
          <a:xfrm rot="5400000">
            <a:off x="2976613"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1048606" name="Freeform 2"/>
          <p:cNvSpPr/>
          <p:nvPr/>
        </p:nvSpPr>
        <p:spPr>
          <a:xfrm>
            <a:off x="-437245" y="-273117"/>
            <a:ext cx="19027750" cy="10703110"/>
          </a:xfrm>
          <a:custGeom>
            <a:avLst/>
            <a:gdLst/>
            <a:ahLst/>
            <a:cxnLst/>
            <a:rect l="l" t="t" r="r" b="b"/>
            <a:pathLst>
              <a:path w="19027750" h="10703110">
                <a:moveTo>
                  <a:pt x="0" y="0"/>
                </a:moveTo>
                <a:lnTo>
                  <a:pt x="19027750" y="0"/>
                </a:lnTo>
                <a:lnTo>
                  <a:pt x="19027750" y="10703109"/>
                </a:lnTo>
                <a:lnTo>
                  <a:pt x="0" y="10703109"/>
                </a:lnTo>
                <a:lnTo>
                  <a:pt x="0" y="0"/>
                </a:lnTo>
                <a:close/>
              </a:path>
            </a:pathLst>
          </a:custGeom>
          <a:blipFill>
            <a:blip r:embed="rId2">
              <a:alphaModFix amt="6000"/>
            </a:blip>
            <a:stretch>
              <a:fillRect t="-69598" b="-1068"/>
            </a:stretch>
          </a:blipFill>
        </p:spPr>
      </p:sp>
      <p:grpSp>
        <p:nvGrpSpPr>
          <p:cNvPr id="30" name="Group 3"/>
          <p:cNvGrpSpPr/>
          <p:nvPr/>
        </p:nvGrpSpPr>
        <p:grpSpPr>
          <a:xfrm>
            <a:off x="1028700" y="3278185"/>
            <a:ext cx="16230600" cy="5437940"/>
            <a:chOff x="0" y="0"/>
            <a:chExt cx="4274726" cy="1432215"/>
          </a:xfrm>
        </p:grpSpPr>
        <p:sp>
          <p:nvSpPr>
            <p:cNvPr id="1048607" name="Freeform 4"/>
            <p:cNvSpPr/>
            <p:nvPr/>
          </p:nvSpPr>
          <p:spPr>
            <a:xfrm>
              <a:off x="0" y="0"/>
              <a:ext cx="4274726" cy="1432215"/>
            </a:xfrm>
            <a:custGeom>
              <a:avLst/>
              <a:gdLst/>
              <a:ahLst/>
              <a:cxnLst/>
              <a:rect l="l" t="t" r="r" b="b"/>
              <a:pathLst>
                <a:path w="4274726" h="1432215">
                  <a:moveTo>
                    <a:pt x="47700" y="0"/>
                  </a:moveTo>
                  <a:lnTo>
                    <a:pt x="4227026" y="0"/>
                  </a:lnTo>
                  <a:cubicBezTo>
                    <a:pt x="4239677" y="0"/>
                    <a:pt x="4251809" y="5025"/>
                    <a:pt x="4260755" y="13971"/>
                  </a:cubicBezTo>
                  <a:cubicBezTo>
                    <a:pt x="4269700" y="22916"/>
                    <a:pt x="4274726" y="35049"/>
                    <a:pt x="4274726" y="47700"/>
                  </a:cubicBezTo>
                  <a:lnTo>
                    <a:pt x="4274726" y="1384515"/>
                  </a:lnTo>
                  <a:cubicBezTo>
                    <a:pt x="4274726" y="1397166"/>
                    <a:pt x="4269700" y="1409298"/>
                    <a:pt x="4260755" y="1418244"/>
                  </a:cubicBezTo>
                  <a:cubicBezTo>
                    <a:pt x="4251809" y="1427189"/>
                    <a:pt x="4239677" y="1432215"/>
                    <a:pt x="4227026" y="1432215"/>
                  </a:cubicBezTo>
                  <a:lnTo>
                    <a:pt x="47700" y="1432215"/>
                  </a:lnTo>
                  <a:cubicBezTo>
                    <a:pt x="35049" y="1432215"/>
                    <a:pt x="22916" y="1427189"/>
                    <a:pt x="13971" y="1418244"/>
                  </a:cubicBezTo>
                  <a:cubicBezTo>
                    <a:pt x="5025" y="1409298"/>
                    <a:pt x="0" y="1397166"/>
                    <a:pt x="0" y="1384515"/>
                  </a:cubicBezTo>
                  <a:lnTo>
                    <a:pt x="0" y="47700"/>
                  </a:lnTo>
                  <a:cubicBezTo>
                    <a:pt x="0" y="35049"/>
                    <a:pt x="5025" y="22916"/>
                    <a:pt x="13971" y="13971"/>
                  </a:cubicBezTo>
                  <a:cubicBezTo>
                    <a:pt x="22916" y="5025"/>
                    <a:pt x="35049" y="0"/>
                    <a:pt x="47700" y="0"/>
                  </a:cubicBezTo>
                  <a:close/>
                </a:path>
              </a:pathLst>
            </a:custGeom>
            <a:solidFill>
              <a:srgbClr val="FFFFFF"/>
            </a:solidFill>
            <a:ln cap="rnd">
              <a:noFill/>
              <a:prstDash val="solid"/>
              <a:round/>
            </a:ln>
          </p:spPr>
        </p:sp>
        <p:sp>
          <p:nvSpPr>
            <p:cNvPr id="1048608" name="TextBox 5"/>
            <p:cNvSpPr txBox="1"/>
            <p:nvPr/>
          </p:nvSpPr>
          <p:spPr>
            <a:xfrm>
              <a:off x="0" y="-47625"/>
              <a:ext cx="4274726" cy="1479840"/>
            </a:xfrm>
            <a:prstGeom prst="rect">
              <a:avLst/>
            </a:prstGeom>
          </p:spPr>
          <p:txBody>
            <a:bodyPr lIns="50800" tIns="50800" rIns="50800" bIns="50800" rtlCol="0" anchor="ctr"/>
            <a:lstStyle/>
            <a:p>
              <a:pPr algn="ctr">
                <a:lnSpc>
                  <a:spcPts val="2660"/>
                </a:lnSpc>
              </a:pPr>
              <a:endParaRPr/>
            </a:p>
          </p:txBody>
        </p:sp>
      </p:grpSp>
      <p:sp>
        <p:nvSpPr>
          <p:cNvPr id="1048609"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3"/>
            <a:stretch>
              <a:fillRect/>
            </a:stretch>
          </a:blipFill>
        </p:spPr>
      </p:sp>
      <p:sp>
        <p:nvSpPr>
          <p:cNvPr id="1048610" name="Freeform 7"/>
          <p:cNvSpPr/>
          <p:nvPr/>
        </p:nvSpPr>
        <p:spPr>
          <a:xfrm>
            <a:off x="0" y="871612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3"/>
            <a:stretch>
              <a:fillRect/>
            </a:stretch>
          </a:blipFill>
        </p:spPr>
      </p:sp>
      <p:sp>
        <p:nvSpPr>
          <p:cNvPr id="1048611" name="Freeform 8"/>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stretch>
              <a:fillRect/>
            </a:stretch>
          </a:blipFill>
        </p:spPr>
      </p:sp>
      <p:sp>
        <p:nvSpPr>
          <p:cNvPr id="1048612" name="TextBox 9"/>
          <p:cNvSpPr txBox="1"/>
          <p:nvPr/>
        </p:nvSpPr>
        <p:spPr>
          <a:xfrm>
            <a:off x="1689600" y="3892448"/>
            <a:ext cx="14774060" cy="3567836"/>
          </a:xfrm>
          <a:prstGeom prst="rect">
            <a:avLst/>
          </a:prstGeom>
        </p:spPr>
        <p:txBody>
          <a:bodyPr lIns="0" tIns="0" rIns="0" bIns="0" rtlCol="0" anchor="t">
            <a:spAutoFit/>
          </a:bodyPr>
          <a:lstStyle/>
          <a:p>
            <a:pPr algn="just">
              <a:lnSpc>
                <a:spcPts val="4655"/>
              </a:lnSpc>
            </a:pPr>
            <a:r>
              <a:rPr lang="en-US" sz="3500" dirty="0" err="1">
                <a:solidFill>
                  <a:srgbClr val="23354B"/>
                </a:solidFill>
                <a:latin typeface="Arimo" panose="020B0604020202020204"/>
                <a:ea typeface="Arimo" panose="020B0604020202020204"/>
                <a:cs typeface="Arimo" panose="020B0604020202020204"/>
                <a:sym typeface="Arimo" panose="020B0604020202020204"/>
              </a:rPr>
              <a:t>Karpet</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dengan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desain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kustom</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merupakan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solusi</a:t>
            </a:r>
            <a:r>
              <a:rPr lang="en-US" sz="3500" dirty="0">
                <a:solidFill>
                  <a:srgbClr val="23354B"/>
                </a:solidFill>
                <a:latin typeface="Arimo" panose="020B0604020202020204"/>
                <a:ea typeface="Arimo" panose="020B0604020202020204"/>
                <a:cs typeface="Arimo" panose="020B0604020202020204"/>
                <a:sym typeface="Arimo" panose="020B0604020202020204"/>
              </a:rPr>
              <a:t> ideal </a:t>
            </a:r>
            <a:r>
              <a:rPr lang="en-US" sz="3500" dirty="0" err="1">
                <a:solidFill>
                  <a:srgbClr val="23354B"/>
                </a:solidFill>
                <a:latin typeface="Arimo" panose="020B0604020202020204"/>
                <a:ea typeface="Arimo" panose="020B0604020202020204"/>
                <a:cs typeface="Arimo" panose="020B0604020202020204"/>
                <a:sym typeface="Arimo" panose="020B0604020202020204"/>
              </a:rPr>
              <a:t>bagi</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pelanggan</a:t>
            </a:r>
            <a:r>
              <a:rPr lang="en-US" sz="3500" dirty="0">
                <a:solidFill>
                  <a:srgbClr val="23354B"/>
                </a:solidFill>
                <a:latin typeface="Arimo" panose="020B0604020202020204"/>
                <a:ea typeface="Arimo" panose="020B0604020202020204"/>
                <a:cs typeface="Arimo" panose="020B0604020202020204"/>
                <a:sym typeface="Arimo" panose="020B0604020202020204"/>
              </a:rPr>
              <a:t> yang </a:t>
            </a:r>
            <a:r>
              <a:rPr lang="en-US" sz="3500" dirty="0" err="1">
                <a:solidFill>
                  <a:srgbClr val="23354B"/>
                </a:solidFill>
                <a:latin typeface="Arimo" panose="020B0604020202020204"/>
                <a:ea typeface="Arimo" panose="020B0604020202020204"/>
                <a:cs typeface="Arimo" panose="020B0604020202020204"/>
                <a:sym typeface="Arimo" panose="020B0604020202020204"/>
              </a:rPr>
              <a:t>ingin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mengekspresikan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identitas</a:t>
            </a:r>
            <a:r>
              <a:rPr lang="en-US" sz="3500" dirty="0">
                <a:solidFill>
                  <a:srgbClr val="23354B"/>
                </a:solidFill>
                <a:latin typeface="Arimo" panose="020B0604020202020204"/>
                <a:ea typeface="Arimo" panose="020B0604020202020204"/>
                <a:cs typeface="Arimo" panose="020B0604020202020204"/>
                <a:sym typeface="Arimo" panose="020B0604020202020204"/>
              </a:rPr>
              <a:t> dan </a:t>
            </a:r>
            <a:r>
              <a:rPr lang="en-US" sz="3500" dirty="0" err="1">
                <a:solidFill>
                  <a:srgbClr val="23354B"/>
                </a:solidFill>
                <a:latin typeface="Arimo" panose="020B0604020202020204"/>
                <a:ea typeface="Arimo" panose="020B0604020202020204"/>
                <a:cs typeface="Arimo" panose="020B0604020202020204"/>
                <a:sym typeface="Arimo" panose="020B0604020202020204"/>
              </a:rPr>
              <a:t>kreativitas</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mereka</a:t>
            </a:r>
            <a:r>
              <a:rPr lang="en-US" sz="3500" dirty="0">
                <a:solidFill>
                  <a:srgbClr val="23354B"/>
                </a:solidFill>
                <a:latin typeface="Arimo" panose="020B0604020202020204"/>
                <a:ea typeface="Arimo" panose="020B0604020202020204"/>
                <a:cs typeface="Arimo" panose="020B0604020202020204"/>
                <a:sym typeface="Arimo" panose="020B0604020202020204"/>
              </a:rPr>
              <a:t> di </a:t>
            </a:r>
            <a:r>
              <a:rPr lang="en-US" sz="3500" dirty="0" err="1">
                <a:solidFill>
                  <a:srgbClr val="23354B"/>
                </a:solidFill>
                <a:latin typeface="Arimo" panose="020B0604020202020204"/>
                <a:ea typeface="Arimo" panose="020B0604020202020204"/>
                <a:cs typeface="Arimo" panose="020B0604020202020204"/>
                <a:sym typeface="Arimo" panose="020B0604020202020204"/>
              </a:rPr>
              <a:t>ruang</a:t>
            </a:r>
            <a:r>
              <a:rPr lang="en-US" sz="3500" dirty="0">
                <a:solidFill>
                  <a:srgbClr val="23354B"/>
                </a:solidFill>
                <a:latin typeface="Arimo" panose="020B0604020202020204"/>
                <a:ea typeface="Arimo" panose="020B0604020202020204"/>
                <a:cs typeface="Arimo" panose="020B0604020202020204"/>
                <a:sym typeface="Arimo" panose="020B0604020202020204"/>
              </a:rPr>
              <a:t> yang </a:t>
            </a:r>
            <a:r>
              <a:rPr lang="en-US" sz="3500" dirty="0" err="1">
                <a:solidFill>
                  <a:srgbClr val="23354B"/>
                </a:solidFill>
                <a:latin typeface="Arimo" panose="020B0604020202020204"/>
                <a:ea typeface="Arimo" panose="020B0604020202020204"/>
                <a:cs typeface="Arimo" panose="020B0604020202020204"/>
                <a:sym typeface="Arimo" panose="020B0604020202020204"/>
              </a:rPr>
              <a:t>mereka</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huni</a:t>
            </a:r>
            <a:r>
              <a:rPr lang="en-US" sz="3500" dirty="0">
                <a:solidFill>
                  <a:srgbClr val="23354B"/>
                </a:solidFill>
                <a:latin typeface="Arimo" panose="020B0604020202020204"/>
                <a:ea typeface="Arimo" panose="020B0604020202020204"/>
                <a:cs typeface="Arimo" panose="020B0604020202020204"/>
                <a:sym typeface="Arimo" panose="020B0604020202020204"/>
              </a:rPr>
              <a:t>. Di </a:t>
            </a:r>
            <a:r>
              <a:rPr lang="en-US" sz="3500" dirty="0" err="1">
                <a:solidFill>
                  <a:srgbClr val="23354B"/>
                </a:solidFill>
                <a:latin typeface="Arimo" panose="020B0604020202020204"/>
                <a:ea typeface="Arimo" panose="020B0604020202020204"/>
                <a:cs typeface="Arimo" panose="020B0604020202020204"/>
                <a:sym typeface="Arimo" panose="020B0604020202020204"/>
              </a:rPr>
              <a:t>Jusfabel</a:t>
            </a:r>
            <a:r>
              <a:rPr lang="en-US" sz="3500" dirty="0">
                <a:solidFill>
                  <a:srgbClr val="23354B"/>
                </a:solidFill>
                <a:latin typeface="Arimo" panose="020B0604020202020204"/>
                <a:ea typeface="Arimo" panose="020B0604020202020204"/>
                <a:cs typeface="Arimo" panose="020B0604020202020204"/>
                <a:sym typeface="Arimo" panose="020B0604020202020204"/>
              </a:rPr>
              <a:t> Art Carpet, kami </a:t>
            </a:r>
            <a:r>
              <a:rPr lang="en-US" sz="3500" dirty="0" err="1">
                <a:solidFill>
                  <a:srgbClr val="23354B"/>
                </a:solidFill>
                <a:latin typeface="Arimo" panose="020B0604020202020204"/>
                <a:ea typeface="Arimo" panose="020B0604020202020204"/>
                <a:cs typeface="Arimo" panose="020B0604020202020204"/>
                <a:sym typeface="Arimo" panose="020B0604020202020204"/>
              </a:rPr>
              <a:t>memahami</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bahwa</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setiap</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ruang</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memiliki</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karakter</a:t>
            </a:r>
            <a:r>
              <a:rPr lang="en-US" sz="3500" dirty="0">
                <a:solidFill>
                  <a:srgbClr val="23354B"/>
                </a:solidFill>
                <a:latin typeface="Arimo" panose="020B0604020202020204"/>
                <a:ea typeface="Arimo" panose="020B0604020202020204"/>
                <a:cs typeface="Arimo" panose="020B0604020202020204"/>
                <a:sym typeface="Arimo" panose="020B0604020202020204"/>
              </a:rPr>
              <a:t> dan </a:t>
            </a:r>
            <a:r>
              <a:rPr lang="en-US" sz="3500" dirty="0" err="1">
                <a:solidFill>
                  <a:srgbClr val="23354B"/>
                </a:solidFill>
                <a:latin typeface="Arimo" panose="020B0604020202020204"/>
                <a:ea typeface="Arimo" panose="020B0604020202020204"/>
                <a:cs typeface="Arimo" panose="020B0604020202020204"/>
                <a:sym typeface="Arimo" panose="020B0604020202020204"/>
              </a:rPr>
              <a:t>fungsi</a:t>
            </a:r>
            <a:r>
              <a:rPr lang="en-US" sz="3500" dirty="0">
                <a:solidFill>
                  <a:srgbClr val="23354B"/>
                </a:solidFill>
                <a:latin typeface="Arimo" panose="020B0604020202020204"/>
                <a:ea typeface="Arimo" panose="020B0604020202020204"/>
                <a:cs typeface="Arimo" panose="020B0604020202020204"/>
                <a:sym typeface="Arimo" panose="020B0604020202020204"/>
              </a:rPr>
              <a:t> yang </a:t>
            </a:r>
            <a:r>
              <a:rPr lang="en-US" sz="3500" dirty="0" err="1">
                <a:solidFill>
                  <a:srgbClr val="23354B"/>
                </a:solidFill>
                <a:latin typeface="Arimo" panose="020B0604020202020204"/>
                <a:ea typeface="Arimo" panose="020B0604020202020204"/>
                <a:cs typeface="Arimo" panose="020B0604020202020204"/>
                <a:sym typeface="Arimo" panose="020B0604020202020204"/>
              </a:rPr>
              <a:t>unik</a:t>
            </a:r>
            <a:r>
              <a:rPr lang="en-US" sz="3500" dirty="0">
                <a:solidFill>
                  <a:srgbClr val="23354B"/>
                </a:solidFill>
                <a:latin typeface="Arimo" panose="020B0604020202020204"/>
                <a:ea typeface="Arimo" panose="020B0604020202020204"/>
                <a:cs typeface="Arimo" panose="020B0604020202020204"/>
                <a:sym typeface="Arimo" panose="020B0604020202020204"/>
              </a:rPr>
              <a:t>. Oleh </a:t>
            </a:r>
            <a:r>
              <a:rPr lang="en-US" sz="3500" dirty="0" err="1">
                <a:solidFill>
                  <a:srgbClr val="23354B"/>
                </a:solidFill>
                <a:latin typeface="Arimo" panose="020B0604020202020204"/>
                <a:ea typeface="Arimo" panose="020B0604020202020204"/>
                <a:cs typeface="Arimo" panose="020B0604020202020204"/>
                <a:sym typeface="Arimo" panose="020B0604020202020204"/>
              </a:rPr>
              <a:t>karena</a:t>
            </a:r>
            <a:r>
              <a:rPr lang="en-US" sz="3500" dirty="0">
                <a:solidFill>
                  <a:srgbClr val="23354B"/>
                </a:solidFill>
                <a:latin typeface="Arimo" panose="020B0604020202020204"/>
                <a:ea typeface="Arimo" panose="020B0604020202020204"/>
                <a:cs typeface="Arimo" panose="020B0604020202020204"/>
                <a:sym typeface="Arimo" panose="020B0604020202020204"/>
              </a:rPr>
              <a:t> itu, kami </a:t>
            </a:r>
            <a:r>
              <a:rPr lang="en-US" sz="3500" dirty="0" err="1">
                <a:solidFill>
                  <a:srgbClr val="23354B"/>
                </a:solidFill>
                <a:latin typeface="Arimo" panose="020B0604020202020204"/>
                <a:ea typeface="Arimo" panose="020B0604020202020204"/>
                <a:cs typeface="Arimo" panose="020B0604020202020204"/>
                <a:sym typeface="Arimo" panose="020B0604020202020204"/>
              </a:rPr>
              <a:t>menawarkan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pilihan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desain</a:t>
            </a:r>
            <a:r>
              <a:rPr lang="en-US" sz="3500" dirty="0">
                <a:solidFill>
                  <a:srgbClr val="23354B"/>
                </a:solidFill>
                <a:latin typeface="Arimo" panose="020B0604020202020204"/>
                <a:ea typeface="Arimo" panose="020B0604020202020204"/>
                <a:cs typeface="Arimo" panose="020B0604020202020204"/>
                <a:sym typeface="Arimo" panose="020B0604020202020204"/>
              </a:rPr>
              <a:t> yang </a:t>
            </a:r>
            <a:r>
              <a:rPr lang="en-US" sz="3500" dirty="0" err="1">
                <a:solidFill>
                  <a:srgbClr val="23354B"/>
                </a:solidFill>
                <a:latin typeface="Arimo" panose="020B0604020202020204"/>
                <a:ea typeface="Arimo" panose="020B0604020202020204"/>
                <a:cs typeface="Arimo" panose="020B0604020202020204"/>
                <a:sym typeface="Arimo" panose="020B0604020202020204"/>
              </a:rPr>
              <a:t>dapat</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disesuaikan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sepenuhnya</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sesuai</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dengan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kebutuhan</a:t>
            </a:r>
            <a:r>
              <a:rPr lang="en-US" sz="3500" dirty="0">
                <a:solidFill>
                  <a:srgbClr val="23354B"/>
                </a:solidFill>
                <a:latin typeface="Arimo" panose="020B0604020202020204"/>
                <a:ea typeface="Arimo" panose="020B0604020202020204"/>
                <a:cs typeface="Arimo" panose="020B0604020202020204"/>
                <a:sym typeface="Arimo" panose="020B0604020202020204"/>
              </a:rPr>
              <a:t> dan </a:t>
            </a:r>
            <a:r>
              <a:rPr lang="en-US" sz="3500" dirty="0" err="1">
                <a:solidFill>
                  <a:srgbClr val="23354B"/>
                </a:solidFill>
                <a:latin typeface="Arimo" panose="020B0604020202020204"/>
                <a:ea typeface="Arimo" panose="020B0604020202020204"/>
                <a:cs typeface="Arimo" panose="020B0604020202020204"/>
                <a:sym typeface="Arimo" panose="020B0604020202020204"/>
              </a:rPr>
              <a:t>preferensi</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pelanggan</a:t>
            </a:r>
            <a:r>
              <a:rPr lang="en-US" sz="3500" dirty="0">
                <a:solidFill>
                  <a:srgbClr val="23354B"/>
                </a:solidFill>
                <a:latin typeface="Arimo" panose="020B0604020202020204"/>
                <a:ea typeface="Arimo" panose="020B0604020202020204"/>
                <a:cs typeface="Arimo" panose="020B0604020202020204"/>
                <a:sym typeface="Arimo" panose="020B0604020202020204"/>
              </a:rPr>
              <a:t>.</a:t>
            </a:r>
          </a:p>
        </p:txBody>
      </p:sp>
      <p:sp>
        <p:nvSpPr>
          <p:cNvPr id="1048613" name="TextBox 10"/>
          <p:cNvSpPr txBox="1"/>
          <p:nvPr/>
        </p:nvSpPr>
        <p:spPr>
          <a:xfrm>
            <a:off x="685800" y="1480185"/>
            <a:ext cx="16793845" cy="1346200"/>
          </a:xfrm>
          <a:prstGeom prst="rect">
            <a:avLst/>
          </a:prstGeom>
        </p:spPr>
        <p:txBody>
          <a:bodyPr wrap="square" lIns="0" tIns="0" rIns="0" bIns="0" rtlCol="0" anchor="t">
            <a:spAutoFit/>
          </a:bodyPr>
          <a:lstStyle/>
          <a:p>
            <a:pPr algn="ctr">
              <a:lnSpc>
                <a:spcPts val="10500"/>
              </a:lnSpc>
              <a:spcBef>
                <a:spcPct val="0"/>
              </a:spcBef>
            </a:pPr>
            <a:r>
              <a:rPr lang="en-US" sz="5500" dirty="0" err="1">
                <a:solidFill>
                  <a:srgbClr val="FFFFFF"/>
                </a:solidFill>
                <a:latin typeface="League Spartan" panose="00000800000000000000"/>
                <a:ea typeface="League Spartan" panose="00000800000000000000"/>
                <a:cs typeface="League Spartan" panose="00000800000000000000"/>
                <a:sym typeface="League Spartan" panose="00000800000000000000"/>
              </a:rPr>
              <a:t>Produk</a:t>
            </a:r>
            <a:r>
              <a:rPr lang="en-US" sz="5500" dirty="0">
                <a:solidFill>
                  <a:srgbClr val="FFFFFF"/>
                </a:solidFill>
                <a:latin typeface="League Spartan" panose="00000800000000000000"/>
                <a:ea typeface="League Spartan" panose="00000800000000000000"/>
                <a:cs typeface="League Spartan" panose="00000800000000000000"/>
                <a:sym typeface="League Spartan" panose="00000800000000000000"/>
              </a:rPr>
              <a:t> </a:t>
            </a:r>
            <a:r>
              <a:rPr lang="en-US" sz="5500" dirty="0" err="1">
                <a:solidFill>
                  <a:srgbClr val="FFFFFF"/>
                </a:solidFill>
                <a:latin typeface="League Spartan" panose="00000800000000000000"/>
                <a:ea typeface="League Spartan" panose="00000800000000000000"/>
                <a:cs typeface="League Spartan" panose="00000800000000000000"/>
                <a:sym typeface="League Spartan" panose="00000800000000000000"/>
              </a:rPr>
              <a:t>menarik</a:t>
            </a:r>
            <a:r>
              <a:rPr lang="en-US" sz="5500" dirty="0">
                <a:solidFill>
                  <a:srgbClr val="FFFFFF"/>
                </a:solidFill>
                <a:latin typeface="League Spartan" panose="00000800000000000000"/>
                <a:ea typeface="League Spartan" panose="00000800000000000000"/>
                <a:cs typeface="League Spartan" panose="00000800000000000000"/>
                <a:sym typeface="League Spartan" panose="00000800000000000000"/>
              </a:rPr>
              <a:t> di </a:t>
            </a:r>
            <a:r>
              <a:rPr lang="en-US" sz="5500" dirty="0" err="1">
                <a:solidFill>
                  <a:srgbClr val="FFFFFF"/>
                </a:solidFill>
                <a:latin typeface="League Spartan" panose="00000800000000000000"/>
                <a:ea typeface="League Spartan" panose="00000800000000000000"/>
                <a:cs typeface="League Spartan" panose="00000800000000000000"/>
                <a:sym typeface="League Spartan" panose="00000800000000000000"/>
              </a:rPr>
              <a:t>Jusfabel</a:t>
            </a:r>
            <a:r>
              <a:rPr lang="en-US" sz="5500" dirty="0">
                <a:solidFill>
                  <a:srgbClr val="FFFFFF"/>
                </a:solidFill>
                <a:latin typeface="League Spartan" panose="00000800000000000000"/>
                <a:ea typeface="League Spartan" panose="00000800000000000000"/>
                <a:cs typeface="League Spartan" panose="00000800000000000000"/>
                <a:sym typeface="League Spartan" panose="00000800000000000000"/>
              </a:rPr>
              <a:t> Art Carpet</a:t>
            </a:r>
          </a:p>
        </p:txBody>
      </p:sp>
      <p:sp>
        <p:nvSpPr>
          <p:cNvPr id="1048614" name="Freeform 11"/>
          <p:cNvSpPr/>
          <p:nvPr/>
        </p:nvSpPr>
        <p:spPr>
          <a:xfrm rot="5400000">
            <a:off x="2976613"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sp>
        <p:nvSpPr>
          <p:cNvPr id="1048606" name="Freeform 2"/>
          <p:cNvSpPr/>
          <p:nvPr/>
        </p:nvSpPr>
        <p:spPr>
          <a:xfrm>
            <a:off x="-437245" y="-273117"/>
            <a:ext cx="19027750" cy="10703110"/>
          </a:xfrm>
          <a:custGeom>
            <a:avLst/>
            <a:gdLst/>
            <a:ahLst/>
            <a:cxnLst/>
            <a:rect l="l" t="t" r="r" b="b"/>
            <a:pathLst>
              <a:path w="19027750" h="10703110">
                <a:moveTo>
                  <a:pt x="0" y="0"/>
                </a:moveTo>
                <a:lnTo>
                  <a:pt x="19027750" y="0"/>
                </a:lnTo>
                <a:lnTo>
                  <a:pt x="19027750" y="10703109"/>
                </a:lnTo>
                <a:lnTo>
                  <a:pt x="0" y="10703109"/>
                </a:lnTo>
                <a:lnTo>
                  <a:pt x="0" y="0"/>
                </a:lnTo>
                <a:close/>
              </a:path>
            </a:pathLst>
          </a:custGeom>
          <a:blipFill>
            <a:blip r:embed="rId2">
              <a:alphaModFix amt="6000"/>
            </a:blip>
            <a:stretch>
              <a:fillRect t="-69598" b="-1068"/>
            </a:stretch>
          </a:blipFill>
        </p:spPr>
      </p:sp>
      <p:grpSp>
        <p:nvGrpSpPr>
          <p:cNvPr id="30" name="Group 3"/>
          <p:cNvGrpSpPr/>
          <p:nvPr/>
        </p:nvGrpSpPr>
        <p:grpSpPr>
          <a:xfrm>
            <a:off x="1028700" y="3278185"/>
            <a:ext cx="16230600" cy="5437940"/>
            <a:chOff x="0" y="0"/>
            <a:chExt cx="4274726" cy="1432215"/>
          </a:xfrm>
        </p:grpSpPr>
        <p:sp>
          <p:nvSpPr>
            <p:cNvPr id="1048607" name="Freeform 4"/>
            <p:cNvSpPr/>
            <p:nvPr/>
          </p:nvSpPr>
          <p:spPr>
            <a:xfrm>
              <a:off x="0" y="0"/>
              <a:ext cx="4274726" cy="1432215"/>
            </a:xfrm>
            <a:custGeom>
              <a:avLst/>
              <a:gdLst/>
              <a:ahLst/>
              <a:cxnLst/>
              <a:rect l="l" t="t" r="r" b="b"/>
              <a:pathLst>
                <a:path w="4274726" h="1432215">
                  <a:moveTo>
                    <a:pt x="47700" y="0"/>
                  </a:moveTo>
                  <a:lnTo>
                    <a:pt x="4227026" y="0"/>
                  </a:lnTo>
                  <a:cubicBezTo>
                    <a:pt x="4239677" y="0"/>
                    <a:pt x="4251809" y="5025"/>
                    <a:pt x="4260755" y="13971"/>
                  </a:cubicBezTo>
                  <a:cubicBezTo>
                    <a:pt x="4269700" y="22916"/>
                    <a:pt x="4274726" y="35049"/>
                    <a:pt x="4274726" y="47700"/>
                  </a:cubicBezTo>
                  <a:lnTo>
                    <a:pt x="4274726" y="1384515"/>
                  </a:lnTo>
                  <a:cubicBezTo>
                    <a:pt x="4274726" y="1397166"/>
                    <a:pt x="4269700" y="1409298"/>
                    <a:pt x="4260755" y="1418244"/>
                  </a:cubicBezTo>
                  <a:cubicBezTo>
                    <a:pt x="4251809" y="1427189"/>
                    <a:pt x="4239677" y="1432215"/>
                    <a:pt x="4227026" y="1432215"/>
                  </a:cubicBezTo>
                  <a:lnTo>
                    <a:pt x="47700" y="1432215"/>
                  </a:lnTo>
                  <a:cubicBezTo>
                    <a:pt x="35049" y="1432215"/>
                    <a:pt x="22916" y="1427189"/>
                    <a:pt x="13971" y="1418244"/>
                  </a:cubicBezTo>
                  <a:cubicBezTo>
                    <a:pt x="5025" y="1409298"/>
                    <a:pt x="0" y="1397166"/>
                    <a:pt x="0" y="1384515"/>
                  </a:cubicBezTo>
                  <a:lnTo>
                    <a:pt x="0" y="47700"/>
                  </a:lnTo>
                  <a:cubicBezTo>
                    <a:pt x="0" y="35049"/>
                    <a:pt x="5025" y="22916"/>
                    <a:pt x="13971" y="13971"/>
                  </a:cubicBezTo>
                  <a:cubicBezTo>
                    <a:pt x="22916" y="5025"/>
                    <a:pt x="35049" y="0"/>
                    <a:pt x="47700" y="0"/>
                  </a:cubicBezTo>
                  <a:close/>
                </a:path>
              </a:pathLst>
            </a:custGeom>
            <a:solidFill>
              <a:srgbClr val="FFFFFF"/>
            </a:solidFill>
            <a:ln cap="rnd">
              <a:noFill/>
              <a:prstDash val="solid"/>
              <a:round/>
            </a:ln>
          </p:spPr>
        </p:sp>
        <p:sp>
          <p:nvSpPr>
            <p:cNvPr id="1048608" name="TextBox 5"/>
            <p:cNvSpPr txBox="1"/>
            <p:nvPr/>
          </p:nvSpPr>
          <p:spPr>
            <a:xfrm>
              <a:off x="0" y="-47625"/>
              <a:ext cx="4274726" cy="1479840"/>
            </a:xfrm>
            <a:prstGeom prst="rect">
              <a:avLst/>
            </a:prstGeom>
          </p:spPr>
          <p:txBody>
            <a:bodyPr lIns="50800" tIns="50800" rIns="50800" bIns="50800" rtlCol="0" anchor="ctr"/>
            <a:lstStyle/>
            <a:p>
              <a:pPr algn="ctr">
                <a:lnSpc>
                  <a:spcPts val="2660"/>
                </a:lnSpc>
              </a:pPr>
              <a:endParaRPr/>
            </a:p>
          </p:txBody>
        </p:sp>
      </p:grpSp>
      <p:sp>
        <p:nvSpPr>
          <p:cNvPr id="1048609"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3"/>
            <a:stretch>
              <a:fillRect/>
            </a:stretch>
          </a:blipFill>
        </p:spPr>
      </p:sp>
      <p:sp>
        <p:nvSpPr>
          <p:cNvPr id="1048610" name="Freeform 7"/>
          <p:cNvSpPr/>
          <p:nvPr/>
        </p:nvSpPr>
        <p:spPr>
          <a:xfrm>
            <a:off x="0" y="871612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3"/>
            <a:stretch>
              <a:fillRect/>
            </a:stretch>
          </a:blipFill>
        </p:spPr>
      </p:sp>
      <p:sp>
        <p:nvSpPr>
          <p:cNvPr id="1048611" name="Freeform 8"/>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stretch>
              <a:fillRect/>
            </a:stretch>
          </a:blipFill>
        </p:spPr>
      </p:sp>
      <p:sp>
        <p:nvSpPr>
          <p:cNvPr id="1048612" name="TextBox 9"/>
          <p:cNvSpPr txBox="1"/>
          <p:nvPr/>
        </p:nvSpPr>
        <p:spPr>
          <a:xfrm>
            <a:off x="1689600" y="3892448"/>
            <a:ext cx="14774060" cy="4170565"/>
          </a:xfrm>
          <a:prstGeom prst="rect">
            <a:avLst/>
          </a:prstGeom>
        </p:spPr>
        <p:txBody>
          <a:bodyPr lIns="0" tIns="0" rIns="0" bIns="0" rtlCol="0" anchor="t">
            <a:spAutoFit/>
          </a:bodyPr>
          <a:lstStyle/>
          <a:p>
            <a:pPr algn="just">
              <a:lnSpc>
                <a:spcPts val="4655"/>
              </a:lnSpc>
            </a:pPr>
            <a:r>
              <a:rPr lang="en-US" sz="3500" dirty="0" err="1">
                <a:solidFill>
                  <a:srgbClr val="23354B"/>
                </a:solidFill>
                <a:latin typeface="Arimo" panose="020B0604020202020204"/>
                <a:ea typeface="Arimo" panose="020B0604020202020204"/>
                <a:cs typeface="Arimo" panose="020B0604020202020204"/>
                <a:sym typeface="Arimo" panose="020B0604020202020204"/>
              </a:rPr>
              <a:t>Dengan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menyampaikan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deskripsi</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informasi</a:t>
            </a:r>
            <a:r>
              <a:rPr lang="en-US" sz="3500" dirty="0">
                <a:solidFill>
                  <a:srgbClr val="23354B"/>
                </a:solidFill>
                <a:latin typeface="Arimo" panose="020B0604020202020204"/>
                <a:ea typeface="Arimo" panose="020B0604020202020204"/>
                <a:cs typeface="Arimo" panose="020B0604020202020204"/>
                <a:sym typeface="Arimo" panose="020B0604020202020204"/>
              </a:rPr>
              <a:t> yang </a:t>
            </a:r>
            <a:r>
              <a:rPr lang="en-US" sz="3500" dirty="0" err="1">
                <a:solidFill>
                  <a:srgbClr val="23354B"/>
                </a:solidFill>
                <a:latin typeface="Arimo" panose="020B0604020202020204"/>
                <a:ea typeface="Arimo" panose="020B0604020202020204"/>
                <a:cs typeface="Arimo" panose="020B0604020202020204"/>
                <a:sym typeface="Arimo" panose="020B0604020202020204"/>
              </a:rPr>
              <a:t>jelas</a:t>
            </a:r>
            <a:r>
              <a:rPr lang="en-US" sz="3500" dirty="0">
                <a:solidFill>
                  <a:srgbClr val="23354B"/>
                </a:solidFill>
                <a:latin typeface="Arimo" panose="020B0604020202020204"/>
                <a:ea typeface="Arimo" panose="020B0604020202020204"/>
                <a:cs typeface="Arimo" panose="020B0604020202020204"/>
                <a:sym typeface="Arimo" panose="020B0604020202020204"/>
              </a:rPr>
              <a:t> dan </a:t>
            </a:r>
            <a:r>
              <a:rPr lang="en-US" sz="3500" dirty="0" err="1">
                <a:solidFill>
                  <a:srgbClr val="23354B"/>
                </a:solidFill>
                <a:latin typeface="Arimo" panose="020B0604020202020204"/>
                <a:ea typeface="Arimo" panose="020B0604020202020204"/>
                <a:cs typeface="Arimo" panose="020B0604020202020204"/>
                <a:sym typeface="Arimo" panose="020B0604020202020204"/>
              </a:rPr>
              <a:t>lengkap</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pelanggan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dapat</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lebih</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mengenal</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produk</a:t>
            </a:r>
            <a:r>
              <a:rPr lang="en-US" sz="3500" dirty="0">
                <a:solidFill>
                  <a:srgbClr val="23354B"/>
                </a:solidFill>
                <a:latin typeface="Arimo" panose="020B0604020202020204"/>
                <a:ea typeface="Arimo" panose="020B0604020202020204"/>
                <a:cs typeface="Arimo" panose="020B0604020202020204"/>
                <a:sym typeface="Arimo" panose="020B0604020202020204"/>
              </a:rPr>
              <a:t> yang </a:t>
            </a:r>
            <a:r>
              <a:rPr lang="en-US" sz="3500" dirty="0" err="1">
                <a:solidFill>
                  <a:srgbClr val="23354B"/>
                </a:solidFill>
                <a:latin typeface="Arimo" panose="020B0604020202020204"/>
                <a:ea typeface="Arimo" panose="020B0604020202020204"/>
                <a:cs typeface="Arimo" panose="020B0604020202020204"/>
                <a:sym typeface="Arimo" panose="020B0604020202020204"/>
              </a:rPr>
              <a:t>ditawarkan</a:t>
            </a:r>
            <a:r>
              <a:rPr lang="en-US" sz="3500" dirty="0">
                <a:solidFill>
                  <a:srgbClr val="23354B"/>
                </a:solidFill>
                <a:latin typeface="Arimo" panose="020B0604020202020204"/>
                <a:ea typeface="Arimo" panose="020B0604020202020204"/>
                <a:cs typeface="Arimo" panose="020B0604020202020204"/>
                <a:sym typeface="Arimo" panose="020B0604020202020204"/>
              </a:rPr>
              <a:t> oleh </a:t>
            </a:r>
            <a:r>
              <a:rPr lang="en-US" sz="3500" dirty="0" err="1">
                <a:solidFill>
                  <a:srgbClr val="23354B"/>
                </a:solidFill>
                <a:latin typeface="Arimo" panose="020B0604020202020204"/>
                <a:ea typeface="Arimo" panose="020B0604020202020204"/>
                <a:cs typeface="Arimo" panose="020B0604020202020204"/>
                <a:sym typeface="Arimo" panose="020B0604020202020204"/>
              </a:rPr>
              <a:t>Jusfabel</a:t>
            </a:r>
            <a:r>
              <a:rPr lang="en-US" sz="3500" dirty="0">
                <a:solidFill>
                  <a:srgbClr val="23354B"/>
                </a:solidFill>
                <a:latin typeface="Arimo" panose="020B0604020202020204"/>
                <a:ea typeface="Arimo" panose="020B0604020202020204"/>
                <a:cs typeface="Arimo" panose="020B0604020202020204"/>
                <a:sym typeface="Arimo" panose="020B0604020202020204"/>
              </a:rPr>
              <a:t> Art Carpet. </a:t>
            </a:r>
            <a:r>
              <a:rPr lang="en-US" sz="3500" dirty="0" err="1">
                <a:solidFill>
                  <a:srgbClr val="23354B"/>
                </a:solidFill>
                <a:latin typeface="Arimo" panose="020B0604020202020204"/>
                <a:ea typeface="Arimo" panose="020B0604020202020204"/>
                <a:cs typeface="Arimo" panose="020B0604020202020204"/>
                <a:sym typeface="Arimo" panose="020B0604020202020204"/>
              </a:rPr>
              <a:t>Ini</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membantu</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membangun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identitas</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merek</a:t>
            </a:r>
            <a:r>
              <a:rPr lang="en-US" sz="3500" dirty="0">
                <a:solidFill>
                  <a:srgbClr val="23354B"/>
                </a:solidFill>
                <a:latin typeface="Arimo" panose="020B0604020202020204"/>
                <a:ea typeface="Arimo" panose="020B0604020202020204"/>
                <a:cs typeface="Arimo" panose="020B0604020202020204"/>
                <a:sym typeface="Arimo" panose="020B0604020202020204"/>
              </a:rPr>
              <a:t> yang </a:t>
            </a:r>
            <a:r>
              <a:rPr lang="en-US" sz="3500" dirty="0" err="1">
                <a:solidFill>
                  <a:srgbClr val="23354B"/>
                </a:solidFill>
                <a:latin typeface="Arimo" panose="020B0604020202020204"/>
                <a:ea typeface="Arimo" panose="020B0604020202020204"/>
                <a:cs typeface="Arimo" panose="020B0604020202020204"/>
                <a:sym typeface="Arimo" panose="020B0604020202020204"/>
              </a:rPr>
              <a:t>kuat</a:t>
            </a:r>
            <a:r>
              <a:rPr lang="en-US" sz="3500" dirty="0">
                <a:solidFill>
                  <a:srgbClr val="23354B"/>
                </a:solidFill>
                <a:latin typeface="Arimo" panose="020B0604020202020204"/>
                <a:ea typeface="Arimo" panose="020B0604020202020204"/>
                <a:cs typeface="Arimo" panose="020B0604020202020204"/>
                <a:sym typeface="Arimo" panose="020B0604020202020204"/>
              </a:rPr>
              <a:t> dan </a:t>
            </a:r>
            <a:r>
              <a:rPr lang="en-US" sz="3500" dirty="0" err="1">
                <a:solidFill>
                  <a:srgbClr val="23354B"/>
                </a:solidFill>
                <a:latin typeface="Arimo" panose="020B0604020202020204"/>
                <a:ea typeface="Arimo" panose="020B0604020202020204"/>
                <a:cs typeface="Arimo" panose="020B0604020202020204"/>
                <a:sym typeface="Arimo" panose="020B0604020202020204"/>
              </a:rPr>
              <a:t>meningkatkan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visibilitas</a:t>
            </a:r>
            <a:r>
              <a:rPr lang="en-US" sz="3500" dirty="0">
                <a:solidFill>
                  <a:srgbClr val="23354B"/>
                </a:solidFill>
                <a:latin typeface="Arimo" panose="020B0604020202020204"/>
                <a:ea typeface="Arimo" panose="020B0604020202020204"/>
                <a:cs typeface="Arimo" panose="020B0604020202020204"/>
                <a:sym typeface="Arimo" panose="020B0604020202020204"/>
              </a:rPr>
              <a:t> di pasar. </a:t>
            </a:r>
            <a:r>
              <a:rPr lang="en-US" sz="3500" dirty="0" err="1">
                <a:solidFill>
                  <a:srgbClr val="23354B"/>
                </a:solidFill>
                <a:latin typeface="Arimo" panose="020B0604020202020204"/>
                <a:ea typeface="Arimo" panose="020B0604020202020204"/>
                <a:cs typeface="Arimo" panose="020B0604020202020204"/>
                <a:sym typeface="Arimo" panose="020B0604020202020204"/>
              </a:rPr>
              <a:t>Informasi</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produk</a:t>
            </a:r>
            <a:r>
              <a:rPr lang="en-US" sz="3500" dirty="0">
                <a:solidFill>
                  <a:srgbClr val="23354B"/>
                </a:solidFill>
                <a:latin typeface="Arimo" panose="020B0604020202020204"/>
                <a:ea typeface="Arimo" panose="020B0604020202020204"/>
                <a:cs typeface="Arimo" panose="020B0604020202020204"/>
                <a:sym typeface="Arimo" panose="020B0604020202020204"/>
              </a:rPr>
              <a:t> yang </a:t>
            </a:r>
            <a:r>
              <a:rPr lang="en-US" sz="3500" dirty="0" err="1">
                <a:solidFill>
                  <a:srgbClr val="23354B"/>
                </a:solidFill>
                <a:latin typeface="Arimo" panose="020B0604020202020204"/>
                <a:ea typeface="Arimo" panose="020B0604020202020204"/>
                <a:cs typeface="Arimo" panose="020B0604020202020204"/>
                <a:sym typeface="Arimo" panose="020B0604020202020204"/>
              </a:rPr>
              <a:t>mendetail</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membantu</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pelanggan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memahami</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fitur</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manfaat</a:t>
            </a:r>
            <a:r>
              <a:rPr lang="en-US" sz="3500" dirty="0">
                <a:solidFill>
                  <a:srgbClr val="23354B"/>
                </a:solidFill>
                <a:latin typeface="Arimo" panose="020B0604020202020204"/>
                <a:ea typeface="Arimo" panose="020B0604020202020204"/>
                <a:cs typeface="Arimo" panose="020B0604020202020204"/>
                <a:sym typeface="Arimo" panose="020B0604020202020204"/>
              </a:rPr>
              <a:t>, dan </a:t>
            </a:r>
            <a:r>
              <a:rPr lang="en-US" sz="3500" dirty="0" err="1">
                <a:solidFill>
                  <a:srgbClr val="23354B"/>
                </a:solidFill>
                <a:latin typeface="Arimo" panose="020B0604020202020204"/>
                <a:ea typeface="Arimo" panose="020B0604020202020204"/>
                <a:cs typeface="Arimo" panose="020B0604020202020204"/>
                <a:sym typeface="Arimo" panose="020B0604020202020204"/>
              </a:rPr>
              <a:t>keunggulan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setiap</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produk</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Ini</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memungkinkan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mereka</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untuk</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membuat</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keputusan</a:t>
            </a:r>
            <a:r>
              <a:rPr lang="en-US" sz="3500" dirty="0">
                <a:solidFill>
                  <a:srgbClr val="23354B"/>
                </a:solidFill>
                <a:latin typeface="Arimo" panose="020B0604020202020204"/>
                <a:ea typeface="Arimo" panose="020B0604020202020204"/>
                <a:cs typeface="Arimo" panose="020B0604020202020204"/>
                <a:sym typeface="Arimo" panose="020B0604020202020204"/>
              </a:rPr>
              <a:t> yang </a:t>
            </a:r>
            <a:r>
              <a:rPr lang="en-US" sz="3500" dirty="0" err="1">
                <a:solidFill>
                  <a:srgbClr val="23354B"/>
                </a:solidFill>
                <a:latin typeface="Arimo" panose="020B0604020202020204"/>
                <a:ea typeface="Arimo" panose="020B0604020202020204"/>
                <a:cs typeface="Arimo" panose="020B0604020202020204"/>
                <a:sym typeface="Arimo" panose="020B0604020202020204"/>
              </a:rPr>
              <a:t>lebih</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terinformasi</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sesuai</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dengan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kebutuhan</a:t>
            </a:r>
            <a:r>
              <a:rPr lang="en-US" sz="3500" dirty="0">
                <a:solidFill>
                  <a:srgbClr val="23354B"/>
                </a:solidFill>
                <a:latin typeface="Arimo" panose="020B0604020202020204"/>
                <a:ea typeface="Arimo" panose="020B0604020202020204"/>
                <a:cs typeface="Arimo" panose="020B0604020202020204"/>
                <a:sym typeface="Arimo" panose="020B0604020202020204"/>
              </a:rPr>
              <a:t> dan </a:t>
            </a:r>
            <a:r>
              <a:rPr lang="en-US" sz="3500" dirty="0" err="1">
                <a:solidFill>
                  <a:srgbClr val="23354B"/>
                </a:solidFill>
                <a:latin typeface="Arimo" panose="020B0604020202020204"/>
                <a:ea typeface="Arimo" panose="020B0604020202020204"/>
                <a:cs typeface="Arimo" panose="020B0604020202020204"/>
                <a:sym typeface="Arimo" panose="020B0604020202020204"/>
              </a:rPr>
              <a:t>preferensi</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mereka</a:t>
            </a:r>
            <a:r>
              <a:rPr lang="en-US" sz="3500" dirty="0">
                <a:solidFill>
                  <a:srgbClr val="23354B"/>
                </a:solidFill>
                <a:latin typeface="Arimo" panose="020B0604020202020204"/>
                <a:ea typeface="Arimo" panose="020B0604020202020204"/>
                <a:cs typeface="Arimo" panose="020B0604020202020204"/>
                <a:sym typeface="Arimo" panose="020B0604020202020204"/>
              </a:rPr>
              <a:t>.</a:t>
            </a:r>
          </a:p>
        </p:txBody>
      </p:sp>
      <p:sp>
        <p:nvSpPr>
          <p:cNvPr id="1048613" name="TextBox 10"/>
          <p:cNvSpPr txBox="1"/>
          <p:nvPr/>
        </p:nvSpPr>
        <p:spPr>
          <a:xfrm>
            <a:off x="1292225" y="1562100"/>
            <a:ext cx="15329535" cy="1346200"/>
          </a:xfrm>
          <a:prstGeom prst="rect">
            <a:avLst/>
          </a:prstGeom>
        </p:spPr>
        <p:txBody>
          <a:bodyPr wrap="square" lIns="0" tIns="0" rIns="0" bIns="0" rtlCol="0" anchor="t">
            <a:spAutoFit/>
          </a:bodyPr>
          <a:lstStyle/>
          <a:p>
            <a:pPr algn="ctr">
              <a:lnSpc>
                <a:spcPts val="10500"/>
              </a:lnSpc>
              <a:spcBef>
                <a:spcPct val="0"/>
              </a:spcBef>
            </a:pPr>
            <a:r>
              <a:rPr lang="en-US" sz="5500" dirty="0" err="1">
                <a:solidFill>
                  <a:srgbClr val="FFFFFF"/>
                </a:solidFill>
                <a:latin typeface="League Spartan" panose="00000800000000000000"/>
                <a:ea typeface="League Spartan" panose="00000800000000000000"/>
                <a:cs typeface="League Spartan" panose="00000800000000000000"/>
                <a:sym typeface="League Spartan" panose="00000800000000000000"/>
              </a:rPr>
              <a:t>Memberikan</a:t>
            </a:r>
            <a:r>
              <a:rPr lang="en-US" sz="5500" dirty="0">
                <a:solidFill>
                  <a:srgbClr val="FFFFFF"/>
                </a:solidFill>
                <a:latin typeface="League Spartan" panose="00000800000000000000"/>
                <a:ea typeface="League Spartan" panose="00000800000000000000"/>
                <a:cs typeface="League Spartan" panose="00000800000000000000"/>
                <a:sym typeface="League Spartan" panose="00000800000000000000"/>
              </a:rPr>
              <a:t> </a:t>
            </a:r>
            <a:r>
              <a:rPr lang="en-US" sz="5500" dirty="0" err="1">
                <a:solidFill>
                  <a:srgbClr val="FFFFFF"/>
                </a:solidFill>
                <a:latin typeface="League Spartan" panose="00000800000000000000"/>
                <a:ea typeface="League Spartan" panose="00000800000000000000"/>
                <a:cs typeface="League Spartan" panose="00000800000000000000"/>
                <a:sym typeface="League Spartan" panose="00000800000000000000"/>
              </a:rPr>
              <a:t>informasi</a:t>
            </a:r>
            <a:r>
              <a:rPr lang="en-US" sz="5500" dirty="0">
                <a:solidFill>
                  <a:srgbClr val="FFFFFF"/>
                </a:solidFill>
                <a:latin typeface="League Spartan" panose="00000800000000000000"/>
                <a:ea typeface="League Spartan" panose="00000800000000000000"/>
                <a:cs typeface="League Spartan" panose="00000800000000000000"/>
                <a:sym typeface="League Spartan" panose="00000800000000000000"/>
              </a:rPr>
              <a:t> </a:t>
            </a:r>
            <a:r>
              <a:rPr lang="en-US" sz="5500" dirty="0" err="1">
                <a:solidFill>
                  <a:srgbClr val="FFFFFF"/>
                </a:solidFill>
                <a:latin typeface="League Spartan" panose="00000800000000000000"/>
                <a:ea typeface="League Spartan" panose="00000800000000000000"/>
                <a:cs typeface="League Spartan" panose="00000800000000000000"/>
                <a:sym typeface="League Spartan" panose="00000800000000000000"/>
              </a:rPr>
              <a:t>barang</a:t>
            </a:r>
            <a:r>
              <a:rPr lang="en-US" sz="5500" dirty="0">
                <a:solidFill>
                  <a:srgbClr val="FFFFFF"/>
                </a:solidFill>
                <a:latin typeface="League Spartan" panose="00000800000000000000"/>
                <a:ea typeface="League Spartan" panose="00000800000000000000"/>
                <a:cs typeface="League Spartan" panose="00000800000000000000"/>
                <a:sym typeface="League Spartan" panose="00000800000000000000"/>
              </a:rPr>
              <a:t> </a:t>
            </a:r>
            <a:r>
              <a:rPr lang="en-US" sz="5500" dirty="0" err="1">
                <a:solidFill>
                  <a:srgbClr val="FFFFFF"/>
                </a:solidFill>
                <a:latin typeface="League Spartan" panose="00000800000000000000"/>
                <a:ea typeface="League Spartan" panose="00000800000000000000"/>
                <a:cs typeface="League Spartan" panose="00000800000000000000"/>
                <a:sym typeface="League Spartan" panose="00000800000000000000"/>
              </a:rPr>
              <a:t>produk</a:t>
            </a:r>
            <a:endParaRPr lang="en-US" sz="5500" dirty="0">
              <a:solidFill>
                <a:srgbClr val="FFFFFF"/>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1048614" name="Freeform 11"/>
          <p:cNvSpPr/>
          <p:nvPr/>
        </p:nvSpPr>
        <p:spPr>
          <a:xfrm rot="5400000">
            <a:off x="2976613"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4"/>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grpSp>
        <p:nvGrpSpPr>
          <p:cNvPr id="30" name="Group 3"/>
          <p:cNvGrpSpPr/>
          <p:nvPr/>
        </p:nvGrpSpPr>
        <p:grpSpPr>
          <a:xfrm>
            <a:off x="1028700" y="3278185"/>
            <a:ext cx="16230600" cy="5437940"/>
            <a:chOff x="0" y="0"/>
            <a:chExt cx="4274726" cy="1432215"/>
          </a:xfrm>
        </p:grpSpPr>
        <p:sp>
          <p:nvSpPr>
            <p:cNvPr id="1048607" name="Freeform 4"/>
            <p:cNvSpPr/>
            <p:nvPr/>
          </p:nvSpPr>
          <p:spPr>
            <a:xfrm>
              <a:off x="0" y="0"/>
              <a:ext cx="4274726" cy="1432215"/>
            </a:xfrm>
            <a:custGeom>
              <a:avLst/>
              <a:gdLst/>
              <a:ahLst/>
              <a:cxnLst/>
              <a:rect l="l" t="t" r="r" b="b"/>
              <a:pathLst>
                <a:path w="4274726" h="1432215">
                  <a:moveTo>
                    <a:pt x="47700" y="0"/>
                  </a:moveTo>
                  <a:lnTo>
                    <a:pt x="4227026" y="0"/>
                  </a:lnTo>
                  <a:cubicBezTo>
                    <a:pt x="4239677" y="0"/>
                    <a:pt x="4251809" y="5025"/>
                    <a:pt x="4260755" y="13971"/>
                  </a:cubicBezTo>
                  <a:cubicBezTo>
                    <a:pt x="4269700" y="22916"/>
                    <a:pt x="4274726" y="35049"/>
                    <a:pt x="4274726" y="47700"/>
                  </a:cubicBezTo>
                  <a:lnTo>
                    <a:pt x="4274726" y="1384515"/>
                  </a:lnTo>
                  <a:cubicBezTo>
                    <a:pt x="4274726" y="1397166"/>
                    <a:pt x="4269700" y="1409298"/>
                    <a:pt x="4260755" y="1418244"/>
                  </a:cubicBezTo>
                  <a:cubicBezTo>
                    <a:pt x="4251809" y="1427189"/>
                    <a:pt x="4239677" y="1432215"/>
                    <a:pt x="4227026" y="1432215"/>
                  </a:cubicBezTo>
                  <a:lnTo>
                    <a:pt x="47700" y="1432215"/>
                  </a:lnTo>
                  <a:cubicBezTo>
                    <a:pt x="35049" y="1432215"/>
                    <a:pt x="22916" y="1427189"/>
                    <a:pt x="13971" y="1418244"/>
                  </a:cubicBezTo>
                  <a:cubicBezTo>
                    <a:pt x="5025" y="1409298"/>
                    <a:pt x="0" y="1397166"/>
                    <a:pt x="0" y="1384515"/>
                  </a:cubicBezTo>
                  <a:lnTo>
                    <a:pt x="0" y="47700"/>
                  </a:lnTo>
                  <a:cubicBezTo>
                    <a:pt x="0" y="35049"/>
                    <a:pt x="5025" y="22916"/>
                    <a:pt x="13971" y="13971"/>
                  </a:cubicBezTo>
                  <a:cubicBezTo>
                    <a:pt x="22916" y="5025"/>
                    <a:pt x="35049" y="0"/>
                    <a:pt x="47700" y="0"/>
                  </a:cubicBezTo>
                  <a:close/>
                </a:path>
              </a:pathLst>
            </a:custGeom>
            <a:solidFill>
              <a:srgbClr val="FFFFFF"/>
            </a:solidFill>
            <a:ln cap="rnd">
              <a:noFill/>
              <a:prstDash val="solid"/>
              <a:round/>
            </a:ln>
          </p:spPr>
        </p:sp>
        <p:sp>
          <p:nvSpPr>
            <p:cNvPr id="1048608" name="TextBox 5"/>
            <p:cNvSpPr txBox="1"/>
            <p:nvPr/>
          </p:nvSpPr>
          <p:spPr>
            <a:xfrm>
              <a:off x="0" y="-47625"/>
              <a:ext cx="4274726" cy="1479840"/>
            </a:xfrm>
            <a:prstGeom prst="rect">
              <a:avLst/>
            </a:prstGeom>
          </p:spPr>
          <p:txBody>
            <a:bodyPr lIns="50800" tIns="50800" rIns="50800" bIns="50800" rtlCol="0" anchor="ctr"/>
            <a:lstStyle/>
            <a:p>
              <a:pPr algn="ctr">
                <a:lnSpc>
                  <a:spcPts val="2660"/>
                </a:lnSpc>
              </a:pPr>
              <a:endParaRPr/>
            </a:p>
          </p:txBody>
        </p:sp>
      </p:grpSp>
      <p:sp>
        <p:nvSpPr>
          <p:cNvPr id="1048609"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stretch>
              <a:fillRect/>
            </a:stretch>
          </a:blipFill>
        </p:spPr>
      </p:sp>
      <p:sp>
        <p:nvSpPr>
          <p:cNvPr id="1048610" name="Freeform 7"/>
          <p:cNvSpPr/>
          <p:nvPr/>
        </p:nvSpPr>
        <p:spPr>
          <a:xfrm>
            <a:off x="0" y="871612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stretch>
              <a:fillRect/>
            </a:stretch>
          </a:blipFill>
        </p:spPr>
      </p:sp>
      <p:sp>
        <p:nvSpPr>
          <p:cNvPr id="1048611" name="Freeform 8"/>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3"/>
            <a:stretch>
              <a:fillRect/>
            </a:stretch>
          </a:blipFill>
        </p:spPr>
      </p:sp>
      <p:sp>
        <p:nvSpPr>
          <p:cNvPr id="1048612" name="TextBox 9"/>
          <p:cNvSpPr txBox="1"/>
          <p:nvPr/>
        </p:nvSpPr>
        <p:spPr>
          <a:xfrm>
            <a:off x="1600065" y="3695598"/>
            <a:ext cx="14774060" cy="4775200"/>
          </a:xfrm>
          <a:prstGeom prst="rect">
            <a:avLst/>
          </a:prstGeom>
        </p:spPr>
        <p:txBody>
          <a:bodyPr lIns="0" tIns="0" rIns="0" bIns="0" rtlCol="0" anchor="t">
            <a:spAutoFit/>
          </a:bodyPr>
          <a:lstStyle/>
          <a:p>
            <a:pPr algn="just">
              <a:lnSpc>
                <a:spcPts val="4655"/>
              </a:lnSpc>
            </a:pPr>
            <a:r>
              <a:rPr lang="en-US" sz="3500" dirty="0" err="1">
                <a:solidFill>
                  <a:srgbClr val="23354B"/>
                </a:solidFill>
                <a:latin typeface="Arimo" panose="020B0604020202020204"/>
                <a:ea typeface="Arimo" panose="020B0604020202020204"/>
                <a:cs typeface="Arimo" panose="020B0604020202020204"/>
                <a:sym typeface="Arimo" panose="020B0604020202020204"/>
              </a:rPr>
              <a:t>Dengan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menyediakan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tautan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langsung</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ke</a:t>
            </a:r>
            <a:r>
              <a:rPr lang="en-US" sz="3500" dirty="0">
                <a:solidFill>
                  <a:srgbClr val="23354B"/>
                </a:solidFill>
                <a:latin typeface="Arimo" panose="020B0604020202020204"/>
                <a:ea typeface="Arimo" panose="020B0604020202020204"/>
                <a:cs typeface="Arimo" panose="020B0604020202020204"/>
                <a:sym typeface="Arimo" panose="020B0604020202020204"/>
              </a:rPr>
              <a:t> WhatsApp dan media </a:t>
            </a:r>
            <a:r>
              <a:rPr lang="en-US" sz="3500" dirty="0" err="1">
                <a:solidFill>
                  <a:srgbClr val="23354B"/>
                </a:solidFill>
                <a:latin typeface="Arimo" panose="020B0604020202020204"/>
                <a:ea typeface="Arimo" panose="020B0604020202020204"/>
                <a:cs typeface="Arimo" panose="020B0604020202020204"/>
                <a:sym typeface="Arimo" panose="020B0604020202020204"/>
              </a:rPr>
              <a:t>sosial</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pelanggan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dapat</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dengan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mudah</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menghubungi</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perusahaan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untuk</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pertanyaan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konsultasi</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atau</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permintaan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informasi</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lebih</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lanjut</a:t>
            </a:r>
            <a:r>
              <a:rPr lang="en-US" sz="3500" dirty="0">
                <a:solidFill>
                  <a:srgbClr val="23354B"/>
                </a:solidFill>
                <a:latin typeface="Arimo" panose="020B0604020202020204"/>
                <a:ea typeface="Arimo" panose="020B0604020202020204"/>
                <a:cs typeface="Arimo" panose="020B0604020202020204"/>
                <a:sym typeface="Arimo" panose="020B0604020202020204"/>
              </a:rPr>
              <a:t>.dengan cara ini dapat </a:t>
            </a:r>
            <a:r>
              <a:rPr lang="en-US" sz="3500" dirty="0" err="1">
                <a:solidFill>
                  <a:srgbClr val="23354B"/>
                </a:solidFill>
                <a:latin typeface="Arimo" panose="020B0604020202020204"/>
                <a:ea typeface="Arimo" panose="020B0604020202020204"/>
                <a:cs typeface="Arimo" panose="020B0604020202020204"/>
                <a:sym typeface="Arimo" panose="020B0604020202020204"/>
              </a:rPr>
              <a:t>meningkatkan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kemudahan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dalam</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berinteraksi</a:t>
            </a:r>
            <a:r>
              <a:rPr lang="en-US" sz="3500" dirty="0">
                <a:solidFill>
                  <a:srgbClr val="23354B"/>
                </a:solidFill>
                <a:latin typeface="Arimo" panose="020B0604020202020204"/>
                <a:ea typeface="Arimo" panose="020B0604020202020204"/>
                <a:cs typeface="Arimo" panose="020B0604020202020204"/>
                <a:sym typeface="Arimo" panose="020B0604020202020204"/>
              </a:rPr>
              <a:t> dan </a:t>
            </a:r>
            <a:r>
              <a:rPr lang="en-US" sz="3500" dirty="0" err="1">
                <a:solidFill>
                  <a:srgbClr val="23354B"/>
                </a:solidFill>
                <a:latin typeface="Arimo" panose="020B0604020202020204"/>
                <a:ea typeface="Arimo" panose="020B0604020202020204"/>
                <a:cs typeface="Arimo" panose="020B0604020202020204"/>
                <a:sym typeface="Arimo" panose="020B0604020202020204"/>
              </a:rPr>
              <a:t>membuat</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pelanggan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merasa</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lebih</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diperhatikan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Pelanggan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dapat</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memberikan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umpan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balik</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bertanya</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tentang</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produk</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atau</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berbagi</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pengalaman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mereka</a:t>
            </a:r>
            <a:r>
              <a:rPr lang="en-US" sz="3500" dirty="0">
                <a:solidFill>
                  <a:srgbClr val="23354B"/>
                </a:solidFill>
                <a:latin typeface="Arimo" panose="020B0604020202020204"/>
                <a:ea typeface="Arimo" panose="020B0604020202020204"/>
                <a:cs typeface="Arimo" panose="020B0604020202020204"/>
                <a:sym typeface="Arimo" panose="020B0604020202020204"/>
              </a:rPr>
              <a:t>, yang </a:t>
            </a:r>
            <a:r>
              <a:rPr lang="en-US" sz="3500" dirty="0" err="1">
                <a:solidFill>
                  <a:srgbClr val="23354B"/>
                </a:solidFill>
                <a:latin typeface="Arimo" panose="020B0604020202020204"/>
                <a:ea typeface="Arimo" panose="020B0604020202020204"/>
                <a:cs typeface="Arimo" panose="020B0604020202020204"/>
                <a:sym typeface="Arimo" panose="020B0604020202020204"/>
              </a:rPr>
              <a:t>dapat</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membantu</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membangun</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hubungan</a:t>
            </a:r>
            <a:r>
              <a:rPr lang="en-US" sz="3500" dirty="0">
                <a:solidFill>
                  <a:srgbClr val="23354B"/>
                </a:solidFill>
                <a:latin typeface="Arimo" panose="020B0604020202020204"/>
                <a:ea typeface="Arimo" panose="020B0604020202020204"/>
                <a:cs typeface="Arimo" panose="020B0604020202020204"/>
                <a:sym typeface="Arimo" panose="020B0604020202020204"/>
              </a:rPr>
              <a:t> yang </a:t>
            </a:r>
            <a:r>
              <a:rPr lang="en-US" sz="3500" dirty="0" err="1">
                <a:solidFill>
                  <a:srgbClr val="23354B"/>
                </a:solidFill>
                <a:latin typeface="Arimo" panose="020B0604020202020204"/>
                <a:ea typeface="Arimo" panose="020B0604020202020204"/>
                <a:cs typeface="Arimo" panose="020B0604020202020204"/>
                <a:sym typeface="Arimo" panose="020B0604020202020204"/>
              </a:rPr>
              <a:t>lebih</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kuat</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antara</a:t>
            </a:r>
            <a:r>
              <a:rPr lang="en-US" sz="3500" dirty="0">
                <a:solidFill>
                  <a:srgbClr val="23354B"/>
                </a:solidFill>
                <a:latin typeface="Arimo" panose="020B0604020202020204"/>
                <a:ea typeface="Arimo" panose="020B0604020202020204"/>
                <a:cs typeface="Arimo" panose="020B0604020202020204"/>
                <a:sym typeface="Arimo" panose="020B0604020202020204"/>
              </a:rPr>
              <a:t> </a:t>
            </a:r>
            <a:r>
              <a:rPr lang="en-US" sz="3500" dirty="0" err="1">
                <a:solidFill>
                  <a:srgbClr val="23354B"/>
                </a:solidFill>
                <a:latin typeface="Arimo" panose="020B0604020202020204"/>
                <a:ea typeface="Arimo" panose="020B0604020202020204"/>
                <a:cs typeface="Arimo" panose="020B0604020202020204"/>
                <a:sym typeface="Arimo" panose="020B0604020202020204"/>
              </a:rPr>
              <a:t>perusahaan</a:t>
            </a:r>
            <a:r>
              <a:rPr lang="en-US" sz="3500" dirty="0">
                <a:solidFill>
                  <a:srgbClr val="23354B"/>
                </a:solidFill>
                <a:latin typeface="Arimo" panose="020B0604020202020204"/>
                <a:ea typeface="Arimo" panose="020B0604020202020204"/>
                <a:cs typeface="Arimo" panose="020B0604020202020204"/>
                <a:sym typeface="Arimo" panose="020B0604020202020204"/>
              </a:rPr>
              <a:t> dan </a:t>
            </a:r>
            <a:r>
              <a:rPr lang="en-US" sz="3500" dirty="0" err="1">
                <a:solidFill>
                  <a:srgbClr val="23354B"/>
                </a:solidFill>
                <a:latin typeface="Arimo" panose="020B0604020202020204"/>
                <a:ea typeface="Arimo" panose="020B0604020202020204"/>
                <a:cs typeface="Arimo" panose="020B0604020202020204"/>
                <a:sym typeface="Arimo" panose="020B0604020202020204"/>
              </a:rPr>
              <a:t>pelanggan</a:t>
            </a:r>
            <a:r>
              <a:rPr lang="en-US" sz="3500" dirty="0">
                <a:solidFill>
                  <a:srgbClr val="23354B"/>
                </a:solidFill>
                <a:latin typeface="Arimo" panose="020B0604020202020204"/>
                <a:ea typeface="Arimo" panose="020B0604020202020204"/>
                <a:cs typeface="Arimo" panose="020B0604020202020204"/>
                <a:sym typeface="Arimo" panose="020B0604020202020204"/>
              </a:rPr>
              <a:t>.</a:t>
            </a:r>
          </a:p>
        </p:txBody>
      </p:sp>
      <p:sp>
        <p:nvSpPr>
          <p:cNvPr id="1048613" name="TextBox 10"/>
          <p:cNvSpPr txBox="1"/>
          <p:nvPr/>
        </p:nvSpPr>
        <p:spPr>
          <a:xfrm>
            <a:off x="1143000" y="1409700"/>
            <a:ext cx="15745460" cy="1346200"/>
          </a:xfrm>
          <a:prstGeom prst="rect">
            <a:avLst/>
          </a:prstGeom>
        </p:spPr>
        <p:txBody>
          <a:bodyPr wrap="square" lIns="0" tIns="0" rIns="0" bIns="0" rtlCol="0" anchor="t">
            <a:spAutoFit/>
          </a:bodyPr>
          <a:lstStyle/>
          <a:p>
            <a:pPr algn="ctr">
              <a:lnSpc>
                <a:spcPts val="10500"/>
              </a:lnSpc>
              <a:spcBef>
                <a:spcPct val="0"/>
              </a:spcBef>
            </a:pPr>
            <a:r>
              <a:rPr lang="en-US" sz="5500" dirty="0" err="1">
                <a:solidFill>
                  <a:srgbClr val="FFFFFF"/>
                </a:solidFill>
                <a:latin typeface="League Spartan" panose="00000800000000000000"/>
                <a:ea typeface="League Spartan" panose="00000800000000000000"/>
                <a:cs typeface="League Spartan" panose="00000800000000000000"/>
                <a:sym typeface="League Spartan" panose="00000800000000000000"/>
              </a:rPr>
              <a:t>Kolaborasi</a:t>
            </a:r>
            <a:r>
              <a:rPr lang="en-US" sz="5500" dirty="0">
                <a:solidFill>
                  <a:srgbClr val="FFFFFF"/>
                </a:solidFill>
                <a:latin typeface="League Spartan" panose="00000800000000000000"/>
                <a:ea typeface="League Spartan" panose="00000800000000000000"/>
                <a:cs typeface="League Spartan" panose="00000800000000000000"/>
                <a:sym typeface="League Spartan" panose="00000800000000000000"/>
              </a:rPr>
              <a:t> media social </a:t>
            </a:r>
            <a:r>
              <a:rPr lang="en-US" sz="5500" dirty="0" err="1">
                <a:solidFill>
                  <a:srgbClr val="FFFFFF"/>
                </a:solidFill>
                <a:latin typeface="League Spartan" panose="00000800000000000000"/>
                <a:ea typeface="League Spartan" panose="00000800000000000000"/>
                <a:cs typeface="League Spartan" panose="00000800000000000000"/>
                <a:sym typeface="League Spartan" panose="00000800000000000000"/>
              </a:rPr>
              <a:t>perusahaan</a:t>
            </a:r>
            <a:endParaRPr lang="en-US" sz="5500" dirty="0">
              <a:solidFill>
                <a:srgbClr val="FFFFFF"/>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1048614" name="Freeform 11"/>
          <p:cNvSpPr/>
          <p:nvPr/>
        </p:nvSpPr>
        <p:spPr>
          <a:xfrm rot="5400000">
            <a:off x="2976613"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3"/>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grpSp>
        <p:nvGrpSpPr>
          <p:cNvPr id="30" name="Group 3"/>
          <p:cNvGrpSpPr/>
          <p:nvPr/>
        </p:nvGrpSpPr>
        <p:grpSpPr>
          <a:xfrm>
            <a:off x="1028700" y="3278185"/>
            <a:ext cx="16230600" cy="5437940"/>
            <a:chOff x="0" y="0"/>
            <a:chExt cx="4274726" cy="1432215"/>
          </a:xfrm>
        </p:grpSpPr>
        <p:sp>
          <p:nvSpPr>
            <p:cNvPr id="1048607" name="Freeform 4"/>
            <p:cNvSpPr/>
            <p:nvPr/>
          </p:nvSpPr>
          <p:spPr>
            <a:xfrm>
              <a:off x="0" y="0"/>
              <a:ext cx="4274726" cy="1432215"/>
            </a:xfrm>
            <a:custGeom>
              <a:avLst/>
              <a:gdLst/>
              <a:ahLst/>
              <a:cxnLst/>
              <a:rect l="l" t="t" r="r" b="b"/>
              <a:pathLst>
                <a:path w="4274726" h="1432215">
                  <a:moveTo>
                    <a:pt x="47700" y="0"/>
                  </a:moveTo>
                  <a:lnTo>
                    <a:pt x="4227026" y="0"/>
                  </a:lnTo>
                  <a:cubicBezTo>
                    <a:pt x="4239677" y="0"/>
                    <a:pt x="4251809" y="5025"/>
                    <a:pt x="4260755" y="13971"/>
                  </a:cubicBezTo>
                  <a:cubicBezTo>
                    <a:pt x="4269700" y="22916"/>
                    <a:pt x="4274726" y="35049"/>
                    <a:pt x="4274726" y="47700"/>
                  </a:cubicBezTo>
                  <a:lnTo>
                    <a:pt x="4274726" y="1384515"/>
                  </a:lnTo>
                  <a:cubicBezTo>
                    <a:pt x="4274726" y="1397166"/>
                    <a:pt x="4269700" y="1409298"/>
                    <a:pt x="4260755" y="1418244"/>
                  </a:cubicBezTo>
                  <a:cubicBezTo>
                    <a:pt x="4251809" y="1427189"/>
                    <a:pt x="4239677" y="1432215"/>
                    <a:pt x="4227026" y="1432215"/>
                  </a:cubicBezTo>
                  <a:lnTo>
                    <a:pt x="47700" y="1432215"/>
                  </a:lnTo>
                  <a:cubicBezTo>
                    <a:pt x="35049" y="1432215"/>
                    <a:pt x="22916" y="1427189"/>
                    <a:pt x="13971" y="1418244"/>
                  </a:cubicBezTo>
                  <a:cubicBezTo>
                    <a:pt x="5025" y="1409298"/>
                    <a:pt x="0" y="1397166"/>
                    <a:pt x="0" y="1384515"/>
                  </a:cubicBezTo>
                  <a:lnTo>
                    <a:pt x="0" y="47700"/>
                  </a:lnTo>
                  <a:cubicBezTo>
                    <a:pt x="0" y="35049"/>
                    <a:pt x="5025" y="22916"/>
                    <a:pt x="13971" y="13971"/>
                  </a:cubicBezTo>
                  <a:cubicBezTo>
                    <a:pt x="22916" y="5025"/>
                    <a:pt x="35049" y="0"/>
                    <a:pt x="47700" y="0"/>
                  </a:cubicBezTo>
                  <a:close/>
                </a:path>
              </a:pathLst>
            </a:custGeom>
            <a:solidFill>
              <a:srgbClr val="FFFFFF"/>
            </a:solidFill>
            <a:ln cap="rnd">
              <a:noFill/>
              <a:prstDash val="solid"/>
              <a:round/>
            </a:ln>
          </p:spPr>
        </p:sp>
        <p:sp>
          <p:nvSpPr>
            <p:cNvPr id="1048608" name="TextBox 5"/>
            <p:cNvSpPr txBox="1"/>
            <p:nvPr/>
          </p:nvSpPr>
          <p:spPr>
            <a:xfrm>
              <a:off x="0" y="-47625"/>
              <a:ext cx="4274726" cy="1479840"/>
            </a:xfrm>
            <a:prstGeom prst="rect">
              <a:avLst/>
            </a:prstGeom>
          </p:spPr>
          <p:txBody>
            <a:bodyPr lIns="50800" tIns="50800" rIns="50800" bIns="50800" rtlCol="0" anchor="ctr"/>
            <a:lstStyle/>
            <a:p>
              <a:pPr algn="ctr">
                <a:lnSpc>
                  <a:spcPts val="2660"/>
                </a:lnSpc>
              </a:pPr>
              <a:endParaRPr/>
            </a:p>
          </p:txBody>
        </p:sp>
      </p:grpSp>
      <p:sp>
        <p:nvSpPr>
          <p:cNvPr id="1048609"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stretch>
              <a:fillRect/>
            </a:stretch>
          </a:blipFill>
        </p:spPr>
      </p:sp>
      <p:sp>
        <p:nvSpPr>
          <p:cNvPr id="1048610" name="Freeform 7"/>
          <p:cNvSpPr/>
          <p:nvPr/>
        </p:nvSpPr>
        <p:spPr>
          <a:xfrm>
            <a:off x="0" y="871612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stretch>
              <a:fillRect/>
            </a:stretch>
          </a:blipFill>
        </p:spPr>
      </p:sp>
      <p:sp>
        <p:nvSpPr>
          <p:cNvPr id="1048611" name="Freeform 8"/>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3"/>
            <a:stretch>
              <a:fillRect/>
            </a:stretch>
          </a:blipFill>
        </p:spPr>
      </p:sp>
      <p:sp>
        <p:nvSpPr>
          <p:cNvPr id="1048612" name="TextBox 9"/>
          <p:cNvSpPr txBox="1"/>
          <p:nvPr/>
        </p:nvSpPr>
        <p:spPr>
          <a:xfrm>
            <a:off x="1689600" y="3892448"/>
            <a:ext cx="14774060" cy="3581400"/>
          </a:xfrm>
          <a:prstGeom prst="rect">
            <a:avLst/>
          </a:prstGeom>
        </p:spPr>
        <p:txBody>
          <a:bodyPr lIns="0" tIns="0" rIns="0" bIns="0" rtlCol="0" anchor="t">
            <a:spAutoFit/>
          </a:bodyPr>
          <a:lstStyle/>
          <a:p>
            <a:pPr algn="just">
              <a:lnSpc>
                <a:spcPts val="4655"/>
              </a:lnSpc>
            </a:pPr>
            <a:r>
              <a:rPr lang="en-US" sz="3500" dirty="0">
                <a:solidFill>
                  <a:srgbClr val="23354B"/>
                </a:solidFill>
                <a:latin typeface="Arimo" panose="020B0604020202020204"/>
                <a:ea typeface="Arimo" panose="020B0604020202020204"/>
                <a:cs typeface="Arimo" panose="020B0604020202020204"/>
                <a:sym typeface="Arimo" panose="020B0604020202020204"/>
              </a:rPr>
              <a:t>optimasi SEO akan di terapkan dengan maksimal. yang memungkinkan website tetap muncul di peringkat teratas hasil pencarian Google. Selain itu, justfabel juga akan aktif di platform media sosial seperti Instagram, Facebook, dan TikTok, dengan membagikan konten visual yang menarik seperti foto produk dan inspirasi desain. kemudian gunakan hashtag yang relevan untuk memperluas jangkauan audiens</a:t>
            </a:r>
          </a:p>
        </p:txBody>
      </p:sp>
      <p:sp>
        <p:nvSpPr>
          <p:cNvPr id="1048613" name="TextBox 10"/>
          <p:cNvSpPr txBox="1"/>
          <p:nvPr/>
        </p:nvSpPr>
        <p:spPr>
          <a:xfrm>
            <a:off x="2514659" y="1028798"/>
            <a:ext cx="13160772" cy="1846580"/>
          </a:xfrm>
          <a:prstGeom prst="rect">
            <a:avLst/>
          </a:prstGeom>
        </p:spPr>
        <p:txBody>
          <a:bodyPr lIns="0" tIns="0" rIns="0" bIns="0" rtlCol="0" anchor="t">
            <a:spAutoFit/>
          </a:bodyPr>
          <a:lstStyle/>
          <a:p>
            <a:pPr algn="ctr">
              <a:lnSpc>
                <a:spcPct val="150000"/>
              </a:lnSpc>
              <a:spcBef>
                <a:spcPct val="0"/>
              </a:spcBef>
            </a:pPr>
            <a:r>
              <a:rPr lang="en-US" sz="4000" dirty="0">
                <a:solidFill>
                  <a:srgbClr val="FFFFFF"/>
                </a:solidFill>
                <a:latin typeface="League Spartan" panose="00000800000000000000"/>
                <a:ea typeface="League Spartan" panose="00000800000000000000"/>
                <a:cs typeface="League Spartan" panose="00000800000000000000"/>
                <a:sym typeface="League Spartan" panose="00000800000000000000"/>
              </a:rPr>
              <a:t>Perusahaan </a:t>
            </a:r>
            <a:r>
              <a:rPr lang="it-IT" sz="4000" dirty="0">
                <a:solidFill>
                  <a:srgbClr val="FFFFFF"/>
                </a:solidFill>
                <a:latin typeface="League Spartan" panose="00000800000000000000"/>
                <a:ea typeface="League Spartan" panose="00000800000000000000"/>
                <a:cs typeface="League Spartan" panose="00000800000000000000"/>
                <a:sym typeface="League Spartan" panose="00000800000000000000"/>
              </a:rPr>
              <a:t>berada di pencarian teratas dan muncul di berbagai platform internet</a:t>
            </a:r>
            <a:endParaRPr lang="en-US" sz="4000" dirty="0">
              <a:solidFill>
                <a:srgbClr val="FFFFFF"/>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1048614" name="Freeform 11"/>
          <p:cNvSpPr/>
          <p:nvPr/>
        </p:nvSpPr>
        <p:spPr>
          <a:xfrm rot="5400000">
            <a:off x="2976613"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3"/>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Freeform 2"/>
          <p:cNvSpPr/>
          <p:nvPr/>
        </p:nvSpPr>
        <p:spPr>
          <a:xfrm>
            <a:off x="0" y="5815150"/>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stretch>
              <a:fillRect/>
            </a:stretch>
          </a:blipFill>
        </p:spPr>
      </p:sp>
      <p:sp>
        <p:nvSpPr>
          <p:cNvPr id="1048616" name="Freeform 3"/>
          <p:cNvSpPr/>
          <p:nvPr/>
        </p:nvSpPr>
        <p:spPr>
          <a:xfrm>
            <a:off x="0" y="-45554"/>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stretch>
              <a:fillRect/>
            </a:stretch>
          </a:blipFill>
        </p:spPr>
      </p:sp>
      <p:sp>
        <p:nvSpPr>
          <p:cNvPr id="1048617" name="Freeform 4"/>
          <p:cNvSpPr/>
          <p:nvPr/>
        </p:nvSpPr>
        <p:spPr>
          <a:xfrm>
            <a:off x="6364972" y="-99442"/>
            <a:ext cx="7071310" cy="6868010"/>
          </a:xfrm>
          <a:custGeom>
            <a:avLst/>
            <a:gdLst/>
            <a:ahLst/>
            <a:cxnLst/>
            <a:rect l="l" t="t" r="r" b="b"/>
            <a:pathLst>
              <a:path w="7071310" h="6868010">
                <a:moveTo>
                  <a:pt x="0" y="0"/>
                </a:moveTo>
                <a:lnTo>
                  <a:pt x="7071310" y="0"/>
                </a:lnTo>
                <a:lnTo>
                  <a:pt x="7071310" y="6868011"/>
                </a:lnTo>
                <a:lnTo>
                  <a:pt x="0" y="6868011"/>
                </a:lnTo>
                <a:lnTo>
                  <a:pt x="0" y="0"/>
                </a:lnTo>
                <a:close/>
              </a:path>
            </a:pathLst>
          </a:custGeom>
          <a:blipFill>
            <a:blip r:embed="rId2"/>
            <a:stretch>
              <a:fillRect/>
            </a:stretch>
          </a:blipFill>
        </p:spPr>
      </p:sp>
      <p:sp>
        <p:nvSpPr>
          <p:cNvPr id="1048618" name="Freeform 5"/>
          <p:cNvSpPr/>
          <p:nvPr/>
        </p:nvSpPr>
        <p:spPr>
          <a:xfrm>
            <a:off x="13816380" y="5585646"/>
            <a:ext cx="7071310" cy="6868010"/>
          </a:xfrm>
          <a:custGeom>
            <a:avLst/>
            <a:gdLst/>
            <a:ahLst/>
            <a:cxnLst/>
            <a:rect l="l" t="t" r="r" b="b"/>
            <a:pathLst>
              <a:path w="7071310" h="6868010">
                <a:moveTo>
                  <a:pt x="0" y="0"/>
                </a:moveTo>
                <a:lnTo>
                  <a:pt x="7071311" y="0"/>
                </a:lnTo>
                <a:lnTo>
                  <a:pt x="7071311" y="6868010"/>
                </a:lnTo>
                <a:lnTo>
                  <a:pt x="0" y="6868010"/>
                </a:lnTo>
                <a:lnTo>
                  <a:pt x="0" y="0"/>
                </a:lnTo>
                <a:close/>
              </a:path>
            </a:pathLst>
          </a:custGeom>
          <a:blipFill>
            <a:blip r:embed="rId2"/>
            <a:stretch>
              <a:fillRect/>
            </a:stretch>
          </a:blipFill>
        </p:spPr>
      </p:sp>
      <p:sp>
        <p:nvSpPr>
          <p:cNvPr id="1048619" name="Freeform 6"/>
          <p:cNvSpPr/>
          <p:nvPr/>
        </p:nvSpPr>
        <p:spPr>
          <a:xfrm>
            <a:off x="6908190" y="5700398"/>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stretch>
              <a:fillRect/>
            </a:stretch>
          </a:blipFill>
        </p:spPr>
      </p:sp>
      <p:sp>
        <p:nvSpPr>
          <p:cNvPr id="1048620" name="Freeform 7"/>
          <p:cNvSpPr/>
          <p:nvPr/>
        </p:nvSpPr>
        <p:spPr>
          <a:xfrm>
            <a:off x="12729943" y="-153329"/>
            <a:ext cx="7071310" cy="6868010"/>
          </a:xfrm>
          <a:custGeom>
            <a:avLst/>
            <a:gdLst/>
            <a:ahLst/>
            <a:cxnLst/>
            <a:rect l="l" t="t" r="r" b="b"/>
            <a:pathLst>
              <a:path w="7071310" h="6868010">
                <a:moveTo>
                  <a:pt x="0" y="0"/>
                </a:moveTo>
                <a:lnTo>
                  <a:pt x="7071310" y="0"/>
                </a:lnTo>
                <a:lnTo>
                  <a:pt x="7071310" y="6868010"/>
                </a:lnTo>
                <a:lnTo>
                  <a:pt x="0" y="6868010"/>
                </a:lnTo>
                <a:lnTo>
                  <a:pt x="0" y="0"/>
                </a:lnTo>
                <a:close/>
              </a:path>
            </a:pathLst>
          </a:custGeom>
          <a:blipFill>
            <a:blip r:embed="rId2"/>
            <a:stretch>
              <a:fillRect/>
            </a:stretch>
          </a:blipFill>
        </p:spPr>
      </p:sp>
      <p:sp>
        <p:nvSpPr>
          <p:cNvPr id="1048621" name="TextBox 8"/>
          <p:cNvSpPr txBox="1"/>
          <p:nvPr/>
        </p:nvSpPr>
        <p:spPr>
          <a:xfrm>
            <a:off x="2164289" y="460748"/>
            <a:ext cx="13314462" cy="1687195"/>
          </a:xfrm>
          <a:prstGeom prst="rect">
            <a:avLst/>
          </a:prstGeom>
        </p:spPr>
        <p:txBody>
          <a:bodyPr lIns="0" tIns="0" rIns="0" bIns="0" rtlCol="0" anchor="t">
            <a:spAutoFit/>
          </a:bodyPr>
          <a:lstStyle/>
          <a:p>
            <a:pPr algn="ctr">
              <a:lnSpc>
                <a:spcPts val="13160"/>
              </a:lnSpc>
              <a:spcBef>
                <a:spcPct val="0"/>
              </a:spcBef>
            </a:pPr>
            <a:r>
              <a:rPr lang="en-US" sz="6000">
                <a:solidFill>
                  <a:srgbClr val="23354B"/>
                </a:solidFill>
                <a:latin typeface="League Spartan" panose="00000800000000000000"/>
                <a:ea typeface="League Spartan" panose="00000800000000000000"/>
                <a:cs typeface="League Spartan" panose="00000800000000000000"/>
                <a:sym typeface="League Spartan" panose="00000800000000000000"/>
              </a:rPr>
              <a:t>Kriteria keberhasilan</a:t>
            </a:r>
          </a:p>
        </p:txBody>
      </p:sp>
      <p:sp>
        <p:nvSpPr>
          <p:cNvPr id="1048622" name="Freeform 9"/>
          <p:cNvSpPr/>
          <p:nvPr/>
        </p:nvSpPr>
        <p:spPr>
          <a:xfrm rot="10415535" flipH="1" flipV="1">
            <a:off x="-1217182" y="6975871"/>
            <a:ext cx="2951197" cy="3606751"/>
          </a:xfrm>
          <a:custGeom>
            <a:avLst/>
            <a:gdLst/>
            <a:ahLst/>
            <a:cxnLst/>
            <a:rect l="l" t="t" r="r" b="b"/>
            <a:pathLst>
              <a:path w="2951197" h="3606751">
                <a:moveTo>
                  <a:pt x="2951197" y="3606752"/>
                </a:moveTo>
                <a:lnTo>
                  <a:pt x="0" y="3606752"/>
                </a:lnTo>
                <a:lnTo>
                  <a:pt x="0" y="0"/>
                </a:lnTo>
                <a:lnTo>
                  <a:pt x="2951197" y="0"/>
                </a:lnTo>
                <a:lnTo>
                  <a:pt x="2951197" y="3606752"/>
                </a:lnTo>
                <a:close/>
              </a:path>
            </a:pathLst>
          </a:custGeom>
          <a:blipFill>
            <a:blip r:embed="rId3"/>
            <a:stretch>
              <a:fillRect/>
            </a:stretch>
          </a:blipFill>
        </p:spPr>
      </p:sp>
      <p:sp>
        <p:nvSpPr>
          <p:cNvPr id="1048623" name="Freeform 10"/>
          <p:cNvSpPr/>
          <p:nvPr/>
        </p:nvSpPr>
        <p:spPr>
          <a:xfrm>
            <a:off x="13436282" y="-1684526"/>
            <a:ext cx="6583680" cy="4114800"/>
          </a:xfrm>
          <a:custGeom>
            <a:avLst/>
            <a:gdLst/>
            <a:ahLst/>
            <a:cxnLst/>
            <a:rect l="l" t="t" r="r" b="b"/>
            <a:pathLst>
              <a:path w="6583680" h="4114800">
                <a:moveTo>
                  <a:pt x="0" y="0"/>
                </a:moveTo>
                <a:lnTo>
                  <a:pt x="6583680" y="0"/>
                </a:lnTo>
                <a:lnTo>
                  <a:pt x="6583680" y="4114800"/>
                </a:lnTo>
                <a:lnTo>
                  <a:pt x="0" y="4114800"/>
                </a:lnTo>
                <a:lnTo>
                  <a:pt x="0" y="0"/>
                </a:lnTo>
                <a:close/>
              </a:path>
            </a:pathLst>
          </a:custGeom>
          <a:blipFill>
            <a:blip r:embed="rId4"/>
            <a:stretch>
              <a:fillRect/>
            </a:stretch>
          </a:blipFill>
        </p:spPr>
      </p:sp>
      <p:sp>
        <p:nvSpPr>
          <p:cNvPr id="1048624" name="TextBox 11"/>
          <p:cNvSpPr txBox="1"/>
          <p:nvPr/>
        </p:nvSpPr>
        <p:spPr>
          <a:xfrm>
            <a:off x="1974230" y="2392174"/>
            <a:ext cx="14339539" cy="7112000"/>
          </a:xfrm>
          <a:prstGeom prst="rect">
            <a:avLst/>
          </a:prstGeom>
        </p:spPr>
        <p:txBody>
          <a:bodyPr lIns="0" tIns="0" rIns="0" bIns="0" rtlCol="0" anchor="t">
            <a:spAutoFit/>
          </a:bodyPr>
          <a:lstStyle/>
          <a:p>
            <a:pPr marL="669290" lvl="1" indent="-334645" algn="l">
              <a:lnSpc>
                <a:spcPts val="3965"/>
              </a:lnSpc>
              <a:buFont typeface="Arial" panose="020B0604020202020204"/>
              <a:buChar char="•"/>
            </a:pPr>
            <a:r>
              <a:rPr lang="en-US" sz="3100" b="1">
                <a:solidFill>
                  <a:srgbClr val="000000"/>
                </a:solidFill>
                <a:latin typeface="Arimo Bold" panose="020B0704020202020204"/>
                <a:ea typeface="Arimo Bold" panose="020B0704020202020204"/>
                <a:cs typeface="Arimo Bold" panose="020B0704020202020204"/>
                <a:sym typeface="Arimo Bold" panose="020B0704020202020204"/>
              </a:rPr>
              <a:t>Trafik Pengunjung</a:t>
            </a:r>
          </a:p>
          <a:p>
            <a:pPr algn="l">
              <a:lnSpc>
                <a:spcPts val="3965"/>
              </a:lnSpc>
            </a:pPr>
            <a:r>
              <a:rPr lang="en-US" sz="3100">
                <a:solidFill>
                  <a:srgbClr val="000000"/>
                </a:solidFill>
                <a:latin typeface="Arimo" panose="020B0604020202020204"/>
                <a:ea typeface="Arimo" panose="020B0604020202020204"/>
                <a:cs typeface="Arimo" panose="020B0604020202020204"/>
                <a:sym typeface="Arimo" panose="020B0604020202020204"/>
              </a:rPr>
              <a:t>Meningkatnya jumlah pengunjung yang mengakses website serta meningkatnya keuntungan dari hasil promosi produk yang di pasarkan dalam website catalog</a:t>
            </a:r>
          </a:p>
          <a:p>
            <a:pPr algn="l">
              <a:lnSpc>
                <a:spcPts val="3965"/>
              </a:lnSpc>
            </a:pPr>
            <a:endParaRPr lang="en-US" sz="3100">
              <a:solidFill>
                <a:srgbClr val="000000"/>
              </a:solidFill>
              <a:latin typeface="Arimo" panose="020B0604020202020204"/>
              <a:ea typeface="Arimo" panose="020B0604020202020204"/>
              <a:cs typeface="Arimo" panose="020B0604020202020204"/>
              <a:sym typeface="Arimo" panose="020B0604020202020204"/>
            </a:endParaRPr>
          </a:p>
          <a:p>
            <a:pPr marL="669290" lvl="1" indent="-334645" algn="l">
              <a:lnSpc>
                <a:spcPts val="3965"/>
              </a:lnSpc>
              <a:buFont typeface="Arial" panose="020B0604020202020204"/>
              <a:buChar char="•"/>
            </a:pPr>
            <a:r>
              <a:rPr lang="en-US" sz="3100" b="1">
                <a:solidFill>
                  <a:srgbClr val="000000"/>
                </a:solidFill>
                <a:latin typeface="Arimo Bold" panose="020B0704020202020204"/>
                <a:ea typeface="Arimo Bold" panose="020B0704020202020204"/>
                <a:cs typeface="Arimo Bold" panose="020B0704020202020204"/>
                <a:sym typeface="Arimo Bold" panose="020B0704020202020204"/>
              </a:rPr>
              <a:t>Waktu yang Dihabiskan di Website</a:t>
            </a:r>
          </a:p>
          <a:p>
            <a:pPr algn="l">
              <a:lnSpc>
                <a:spcPts val="3965"/>
              </a:lnSpc>
            </a:pPr>
            <a:r>
              <a:rPr lang="en-US" sz="3100">
                <a:solidFill>
                  <a:srgbClr val="000000"/>
                </a:solidFill>
                <a:latin typeface="Arimo" panose="020B0604020202020204"/>
                <a:ea typeface="Arimo" panose="020B0604020202020204"/>
                <a:cs typeface="Arimo" panose="020B0604020202020204"/>
                <a:sym typeface="Arimo" panose="020B0604020202020204"/>
              </a:rPr>
              <a:t>Waktu yang lebih lama dapat menunjukkan bahwa pengunjung tertarik dengan produk dan informasi yang disajikan.</a:t>
            </a:r>
          </a:p>
          <a:p>
            <a:pPr algn="l">
              <a:lnSpc>
                <a:spcPts val="3965"/>
              </a:lnSpc>
            </a:pPr>
            <a:endParaRPr lang="en-US" sz="3100">
              <a:solidFill>
                <a:srgbClr val="000000"/>
              </a:solidFill>
              <a:latin typeface="Arimo" panose="020B0604020202020204"/>
              <a:ea typeface="Arimo" panose="020B0604020202020204"/>
              <a:cs typeface="Arimo" panose="020B0604020202020204"/>
              <a:sym typeface="Arimo" panose="020B0604020202020204"/>
            </a:endParaRPr>
          </a:p>
          <a:p>
            <a:pPr marL="669290" lvl="1" indent="-334645" algn="l">
              <a:lnSpc>
                <a:spcPts val="3965"/>
              </a:lnSpc>
              <a:buFont typeface="Arial" panose="020B0604020202020204"/>
              <a:buChar char="•"/>
            </a:pPr>
            <a:r>
              <a:rPr lang="en-US" sz="3100" b="1">
                <a:solidFill>
                  <a:srgbClr val="000000"/>
                </a:solidFill>
                <a:latin typeface="Arimo Bold" panose="020B0704020202020204"/>
                <a:ea typeface="Arimo Bold" panose="020B0704020202020204"/>
                <a:cs typeface="Arimo Bold" panose="020B0704020202020204"/>
                <a:sym typeface="Arimo Bold" panose="020B0704020202020204"/>
              </a:rPr>
              <a:t>Jumlah Produk yang Dilihat</a:t>
            </a:r>
          </a:p>
          <a:p>
            <a:pPr algn="l">
              <a:lnSpc>
                <a:spcPts val="3965"/>
              </a:lnSpc>
            </a:pPr>
            <a:r>
              <a:rPr lang="en-US" sz="3100">
                <a:solidFill>
                  <a:srgbClr val="000000"/>
                </a:solidFill>
                <a:latin typeface="Arimo" panose="020B0604020202020204"/>
                <a:ea typeface="Arimo" panose="020B0604020202020204"/>
                <a:cs typeface="Arimo" panose="020B0604020202020204"/>
                <a:sym typeface="Arimo" panose="020B0604020202020204"/>
              </a:rPr>
              <a:t>Meningkatnya jumlah produk yang dilihat oleh pengunjung, menandakan bahwa katalog produk menarik dan informatif.</a:t>
            </a:r>
          </a:p>
          <a:p>
            <a:pPr algn="l">
              <a:lnSpc>
                <a:spcPts val="3965"/>
              </a:lnSpc>
            </a:pPr>
            <a:endParaRPr lang="en-US" sz="3100">
              <a:solidFill>
                <a:srgbClr val="000000"/>
              </a:solidFill>
              <a:latin typeface="Arimo" panose="020B0604020202020204"/>
              <a:ea typeface="Arimo" panose="020B0604020202020204"/>
              <a:cs typeface="Arimo" panose="020B0604020202020204"/>
              <a:sym typeface="Arimo" panose="020B0604020202020204"/>
            </a:endParaRPr>
          </a:p>
          <a:p>
            <a:pPr marL="669290" lvl="1" indent="-334645" algn="l">
              <a:lnSpc>
                <a:spcPts val="3965"/>
              </a:lnSpc>
              <a:buFont typeface="Arial" panose="020B0604020202020204"/>
              <a:buChar char="•"/>
            </a:pPr>
            <a:r>
              <a:rPr lang="en-US" sz="3100" b="1">
                <a:solidFill>
                  <a:srgbClr val="000000"/>
                </a:solidFill>
                <a:latin typeface="Arimo Bold" panose="020B0704020202020204"/>
                <a:ea typeface="Arimo Bold" panose="020B0704020202020204"/>
                <a:cs typeface="Arimo Bold" panose="020B0704020202020204"/>
                <a:sym typeface="Arimo Bold" panose="020B0704020202020204"/>
              </a:rPr>
              <a:t>Feedback Pelanggan</a:t>
            </a:r>
          </a:p>
          <a:p>
            <a:pPr algn="l">
              <a:lnSpc>
                <a:spcPts val="3965"/>
              </a:lnSpc>
            </a:pPr>
            <a:r>
              <a:rPr lang="en-US" sz="3100">
                <a:solidFill>
                  <a:srgbClr val="000000"/>
                </a:solidFill>
                <a:latin typeface="Arimo" panose="020B0604020202020204"/>
                <a:ea typeface="Arimo" panose="020B0604020202020204"/>
                <a:cs typeface="Arimo" panose="020B0604020202020204"/>
                <a:sym typeface="Arimo" panose="020B0604020202020204"/>
              </a:rPr>
              <a:t>Tanggapan positif dari pelanggan tentang  kelengkapan informasi produk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3354B"/>
        </a:solidFill>
        <a:effectLst/>
      </p:bgPr>
    </p:bg>
    <p:spTree>
      <p:nvGrpSpPr>
        <p:cNvPr id="1" name=""/>
        <p:cNvGrpSpPr/>
        <p:nvPr/>
      </p:nvGrpSpPr>
      <p:grpSpPr>
        <a:xfrm>
          <a:off x="0" y="0"/>
          <a:ext cx="0" cy="0"/>
          <a:chOff x="0" y="0"/>
          <a:chExt cx="0" cy="0"/>
        </a:xfrm>
      </p:grpSpPr>
      <p:grpSp>
        <p:nvGrpSpPr>
          <p:cNvPr id="33" name="Group 2"/>
          <p:cNvGrpSpPr/>
          <p:nvPr/>
        </p:nvGrpSpPr>
        <p:grpSpPr>
          <a:xfrm>
            <a:off x="1028700" y="2830245"/>
            <a:ext cx="16230600" cy="6428055"/>
            <a:chOff x="0" y="0"/>
            <a:chExt cx="4274726" cy="1692986"/>
          </a:xfrm>
        </p:grpSpPr>
        <p:sp>
          <p:nvSpPr>
            <p:cNvPr id="1048625" name="Freeform 3"/>
            <p:cNvSpPr/>
            <p:nvPr/>
          </p:nvSpPr>
          <p:spPr>
            <a:xfrm>
              <a:off x="0" y="0"/>
              <a:ext cx="4274726" cy="1692986"/>
            </a:xfrm>
            <a:custGeom>
              <a:avLst/>
              <a:gdLst/>
              <a:ahLst/>
              <a:cxnLst/>
              <a:rect l="l" t="t" r="r" b="b"/>
              <a:pathLst>
                <a:path w="4274726" h="1692986">
                  <a:moveTo>
                    <a:pt x="0" y="0"/>
                  </a:moveTo>
                  <a:lnTo>
                    <a:pt x="4274726" y="0"/>
                  </a:lnTo>
                  <a:lnTo>
                    <a:pt x="4274726" y="1692986"/>
                  </a:lnTo>
                  <a:lnTo>
                    <a:pt x="0" y="1692986"/>
                  </a:lnTo>
                  <a:close/>
                </a:path>
              </a:pathLst>
            </a:custGeom>
            <a:solidFill>
              <a:srgbClr val="FFFFFF"/>
            </a:solidFill>
          </p:spPr>
        </p:sp>
        <p:sp>
          <p:nvSpPr>
            <p:cNvPr id="1048626" name="TextBox 4"/>
            <p:cNvSpPr txBox="1"/>
            <p:nvPr/>
          </p:nvSpPr>
          <p:spPr>
            <a:xfrm>
              <a:off x="0" y="-47625"/>
              <a:ext cx="4274726" cy="1740611"/>
            </a:xfrm>
            <a:prstGeom prst="rect">
              <a:avLst/>
            </a:prstGeom>
          </p:spPr>
          <p:txBody>
            <a:bodyPr lIns="50800" tIns="50800" rIns="50800" bIns="50800" rtlCol="0" anchor="ctr"/>
            <a:lstStyle/>
            <a:p>
              <a:pPr algn="ctr">
                <a:lnSpc>
                  <a:spcPts val="2660"/>
                </a:lnSpc>
              </a:pPr>
              <a:endParaRPr/>
            </a:p>
          </p:txBody>
        </p:sp>
      </p:grpSp>
      <p:sp>
        <p:nvSpPr>
          <p:cNvPr id="1048627" name="TextBox 5"/>
          <p:cNvSpPr txBox="1"/>
          <p:nvPr/>
        </p:nvSpPr>
        <p:spPr>
          <a:xfrm>
            <a:off x="1190388" y="2944196"/>
            <a:ext cx="15772484" cy="5655310"/>
          </a:xfrm>
          <a:prstGeom prst="rect">
            <a:avLst/>
          </a:prstGeom>
        </p:spPr>
        <p:txBody>
          <a:bodyPr lIns="0" tIns="0" rIns="0" bIns="0" rtlCol="0" anchor="t">
            <a:spAutoFit/>
          </a:bodyPr>
          <a:lstStyle/>
          <a:p>
            <a:pPr algn="just">
              <a:lnSpc>
                <a:spcPts val="6300"/>
              </a:lnSpc>
            </a:pPr>
            <a:r>
              <a:rPr lang="en-US" sz="3600" dirty="0" err="1">
                <a:solidFill>
                  <a:srgbClr val="23354B"/>
                </a:solidFill>
                <a:latin typeface="Arimo" panose="020B0604020202020204"/>
                <a:ea typeface="Arimo" panose="020B0604020202020204"/>
                <a:cs typeface="Arimo" panose="020B0604020202020204"/>
                <a:sym typeface="Arimo" panose="020B0604020202020204"/>
              </a:rPr>
              <a:t>Manfaat</a:t>
            </a:r>
            <a:r>
              <a:rPr lang="en-US" sz="3600" dirty="0">
                <a:solidFill>
                  <a:srgbClr val="23354B"/>
                </a:solidFill>
                <a:latin typeface="Arimo" panose="020B0604020202020204"/>
                <a:ea typeface="Arimo" panose="020B0604020202020204"/>
                <a:cs typeface="Arimo" panose="020B0604020202020204"/>
                <a:sym typeface="Arimo" panose="020B0604020202020204"/>
              </a:rPr>
              <a:t> yang di </a:t>
            </a:r>
            <a:r>
              <a:rPr lang="en-US" sz="3600" dirty="0" err="1">
                <a:solidFill>
                  <a:srgbClr val="23354B"/>
                </a:solidFill>
                <a:latin typeface="Arimo" panose="020B0604020202020204"/>
                <a:ea typeface="Arimo" panose="020B0604020202020204"/>
                <a:cs typeface="Arimo" panose="020B0604020202020204"/>
                <a:sym typeface="Arimo" panose="020B0604020202020204"/>
              </a:rPr>
              <a:t>harapkan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dari</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sisi</a:t>
            </a:r>
            <a:r>
              <a:rPr lang="en-US" sz="3600" dirty="0">
                <a:solidFill>
                  <a:srgbClr val="23354B"/>
                </a:solidFill>
                <a:latin typeface="Arimo" panose="020B0604020202020204"/>
                <a:ea typeface="Arimo" panose="020B0604020202020204"/>
                <a:cs typeface="Arimo" panose="020B0604020202020204"/>
                <a:sym typeface="Arimo" panose="020B0604020202020204"/>
              </a:rPr>
              <a:t> customer dan </a:t>
            </a:r>
            <a:r>
              <a:rPr lang="en-US" sz="3600" dirty="0" err="1">
                <a:solidFill>
                  <a:srgbClr val="23354B"/>
                </a:solidFill>
                <a:latin typeface="Arimo" panose="020B0604020202020204"/>
                <a:ea typeface="Arimo" panose="020B0604020202020204"/>
                <a:cs typeface="Arimo" panose="020B0604020202020204"/>
                <a:sym typeface="Arimo" panose="020B0604020202020204"/>
              </a:rPr>
              <a:t>pemilik</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usaha</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adalah</a:t>
            </a:r>
            <a:r>
              <a:rPr lang="en-US" sz="3600" dirty="0">
                <a:solidFill>
                  <a:srgbClr val="23354B"/>
                </a:solidFill>
                <a:latin typeface="Arimo" panose="020B0604020202020204"/>
                <a:ea typeface="Arimo" panose="020B0604020202020204"/>
                <a:cs typeface="Arimo" panose="020B0604020202020204"/>
                <a:sym typeface="Arimo" panose="020B0604020202020204"/>
              </a:rPr>
              <a:t> :</a:t>
            </a:r>
          </a:p>
          <a:p>
            <a:pPr marL="971550" lvl="1" indent="-485775" algn="just">
              <a:lnSpc>
                <a:spcPts val="6300"/>
              </a:lnSpc>
              <a:buFont typeface="Arial" panose="020B0604020202020204"/>
              <a:buChar char="•"/>
            </a:pPr>
            <a:r>
              <a:rPr lang="en-US" sz="3600" dirty="0" err="1">
                <a:solidFill>
                  <a:srgbClr val="23354B"/>
                </a:solidFill>
                <a:latin typeface="Arimo" panose="020B0604020202020204"/>
                <a:ea typeface="Arimo" panose="020B0604020202020204"/>
                <a:cs typeface="Arimo" panose="020B0604020202020204"/>
                <a:sym typeface="Arimo" panose="020B0604020202020204"/>
              </a:rPr>
              <a:t>Peningkatan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Visibilitas</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Produk</a:t>
            </a:r>
            <a:r>
              <a:rPr lang="en-US" sz="3600" dirty="0">
                <a:solidFill>
                  <a:srgbClr val="23354B"/>
                </a:solidFill>
                <a:latin typeface="Arimo" panose="020B0604020202020204"/>
                <a:ea typeface="Arimo" panose="020B0604020202020204"/>
                <a:cs typeface="Arimo" panose="020B0604020202020204"/>
                <a:sym typeface="Arimo" panose="020B0604020202020204"/>
              </a:rPr>
              <a:t> :</a:t>
            </a:r>
          </a:p>
          <a:p>
            <a:pPr marL="1057275" lvl="1" indent="-571500" algn="just">
              <a:lnSpc>
                <a:spcPts val="6300"/>
              </a:lnSpc>
              <a:buFont typeface="Wingdings" panose="05000000000000000000" charset="0"/>
              <a:buChar char="v"/>
            </a:pPr>
            <a:r>
              <a:rPr lang="en-US" sz="3600" dirty="0">
                <a:solidFill>
                  <a:srgbClr val="23354B"/>
                </a:solidFill>
                <a:latin typeface="Arimo" panose="020B0604020202020204"/>
                <a:ea typeface="Arimo" panose="020B0604020202020204"/>
                <a:cs typeface="Arimo" panose="020B0604020202020204"/>
                <a:sym typeface="Arimo" panose="020B0604020202020204"/>
              </a:rPr>
              <a:t>Dari Sisi Customer        </a:t>
            </a:r>
            <a:r>
              <a:rPr lang="en-US" sz="3600" dirty="0" err="1">
                <a:solidFill>
                  <a:srgbClr val="23354B"/>
                </a:solidFill>
                <a:latin typeface="Arimo" panose="020B0604020202020204"/>
                <a:ea typeface="Arimo" panose="020B0604020202020204"/>
                <a:cs typeface="Arimo" panose="020B0604020202020204"/>
                <a:sym typeface="Arimo" panose="020B0604020202020204"/>
              </a:rPr>
              <a:t>Pelanggan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dapat</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dengan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mudah</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menemukan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produk</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karpet</a:t>
            </a:r>
            <a:r>
              <a:rPr lang="en-US" sz="3600" dirty="0">
                <a:solidFill>
                  <a:srgbClr val="23354B"/>
                </a:solidFill>
                <a:latin typeface="Arimo" panose="020B0604020202020204"/>
                <a:ea typeface="Arimo" panose="020B0604020202020204"/>
                <a:cs typeface="Arimo" panose="020B0604020202020204"/>
                <a:sym typeface="Arimo" panose="020B0604020202020204"/>
              </a:rPr>
              <a:t> yang </a:t>
            </a:r>
            <a:r>
              <a:rPr lang="en-US" sz="3600" dirty="0" err="1">
                <a:solidFill>
                  <a:srgbClr val="23354B"/>
                </a:solidFill>
                <a:latin typeface="Arimo" panose="020B0604020202020204"/>
                <a:ea typeface="Arimo" panose="020B0604020202020204"/>
                <a:cs typeface="Arimo" panose="020B0604020202020204"/>
                <a:sym typeface="Arimo" panose="020B0604020202020204"/>
              </a:rPr>
              <a:t>mereka</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cari</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melalui</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pencarian</a:t>
            </a:r>
            <a:r>
              <a:rPr lang="en-US" sz="3600" dirty="0">
                <a:solidFill>
                  <a:srgbClr val="23354B"/>
                </a:solidFill>
                <a:latin typeface="Arimo" panose="020B0604020202020204"/>
                <a:ea typeface="Arimo" panose="020B0604020202020204"/>
                <a:cs typeface="Arimo" panose="020B0604020202020204"/>
                <a:sym typeface="Arimo" panose="020B0604020202020204"/>
              </a:rPr>
              <a:t> online.</a:t>
            </a:r>
          </a:p>
          <a:p>
            <a:pPr marL="1057275" lvl="1" indent="-571500" algn="just">
              <a:lnSpc>
                <a:spcPts val="6300"/>
              </a:lnSpc>
              <a:buFont typeface="Wingdings" panose="05000000000000000000" charset="0"/>
              <a:buChar char="v"/>
            </a:pPr>
            <a:r>
              <a:rPr lang="en-US" sz="3600" dirty="0">
                <a:solidFill>
                  <a:srgbClr val="23354B"/>
                </a:solidFill>
                <a:latin typeface="Arimo" panose="020B0604020202020204"/>
                <a:ea typeface="Arimo" panose="020B0604020202020204"/>
                <a:cs typeface="Arimo" panose="020B0604020202020204"/>
                <a:sym typeface="Arimo" panose="020B0604020202020204"/>
              </a:rPr>
              <a:t>Dari Sisi Perusahaan       </a:t>
            </a:r>
            <a:r>
              <a:rPr lang="en-US" sz="3600" dirty="0" err="1">
                <a:solidFill>
                  <a:srgbClr val="23354B"/>
                </a:solidFill>
                <a:latin typeface="Arimo" panose="020B0604020202020204"/>
                <a:ea typeface="Arimo" panose="020B0604020202020204"/>
                <a:cs typeface="Arimo" panose="020B0604020202020204"/>
                <a:sym typeface="Arimo" panose="020B0604020202020204"/>
              </a:rPr>
              <a:t>Dengan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membuat</a:t>
            </a:r>
            <a:r>
              <a:rPr lang="en-US" sz="3600" dirty="0">
                <a:solidFill>
                  <a:srgbClr val="23354B"/>
                </a:solidFill>
                <a:latin typeface="Arimo" panose="020B0604020202020204"/>
                <a:ea typeface="Arimo" panose="020B0604020202020204"/>
                <a:cs typeface="Arimo" panose="020B0604020202020204"/>
                <a:sym typeface="Arimo" panose="020B0604020202020204"/>
              </a:rPr>
              <a:t> website yang </a:t>
            </a:r>
            <a:r>
              <a:rPr lang="en-US" sz="3600" dirty="0" err="1">
                <a:solidFill>
                  <a:srgbClr val="23354B"/>
                </a:solidFill>
                <a:latin typeface="Arimo" panose="020B0604020202020204"/>
                <a:ea typeface="Arimo" panose="020B0604020202020204"/>
                <a:cs typeface="Arimo" panose="020B0604020202020204"/>
                <a:sym typeface="Arimo" panose="020B0604020202020204"/>
              </a:rPr>
              <a:t>dinamis</a:t>
            </a:r>
            <a:r>
              <a:rPr lang="en-US" sz="3600" dirty="0">
                <a:solidFill>
                  <a:srgbClr val="23354B"/>
                </a:solidFill>
                <a:latin typeface="Arimo" panose="020B0604020202020204"/>
                <a:ea typeface="Arimo" panose="020B0604020202020204"/>
                <a:cs typeface="Arimo" panose="020B0604020202020204"/>
                <a:sym typeface="Arimo" panose="020B0604020202020204"/>
              </a:rPr>
              <a:t> dan </a:t>
            </a:r>
            <a:r>
              <a:rPr lang="en-US" sz="3600" dirty="0" err="1">
                <a:solidFill>
                  <a:srgbClr val="23354B"/>
                </a:solidFill>
                <a:latin typeface="Arimo" panose="020B0604020202020204"/>
                <a:ea typeface="Arimo" panose="020B0604020202020204"/>
                <a:cs typeface="Arimo" panose="020B0604020202020204"/>
                <a:sym typeface="Arimo" panose="020B0604020202020204"/>
              </a:rPr>
              <a:t>aktif</a:t>
            </a:r>
            <a:r>
              <a:rPr lang="en-US" sz="3600" dirty="0">
                <a:solidFill>
                  <a:srgbClr val="23354B"/>
                </a:solidFill>
                <a:latin typeface="Arimo" panose="020B0604020202020204"/>
                <a:ea typeface="Arimo" panose="020B0604020202020204"/>
                <a:cs typeface="Arimo" panose="020B0604020202020204"/>
                <a:sym typeface="Arimo" panose="020B0604020202020204"/>
              </a:rPr>
              <a:t> di media </a:t>
            </a:r>
            <a:r>
              <a:rPr lang="en-US" sz="3600" dirty="0" err="1">
                <a:solidFill>
                  <a:srgbClr val="23354B"/>
                </a:solidFill>
                <a:latin typeface="Arimo" panose="020B0604020202020204"/>
                <a:ea typeface="Arimo" panose="020B0604020202020204"/>
                <a:cs typeface="Arimo" panose="020B0604020202020204"/>
                <a:sym typeface="Arimo" panose="020B0604020202020204"/>
              </a:rPr>
              <a:t>sosial</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Jusfabel</a:t>
            </a:r>
            <a:r>
              <a:rPr lang="en-US" sz="3600" dirty="0">
                <a:solidFill>
                  <a:srgbClr val="23354B"/>
                </a:solidFill>
                <a:latin typeface="Arimo" panose="020B0604020202020204"/>
                <a:ea typeface="Arimo" panose="020B0604020202020204"/>
                <a:cs typeface="Arimo" panose="020B0604020202020204"/>
                <a:sym typeface="Arimo" panose="020B0604020202020204"/>
              </a:rPr>
              <a:t> Art Carpet </a:t>
            </a:r>
            <a:r>
              <a:rPr lang="en-US" sz="3600" dirty="0" err="1">
                <a:solidFill>
                  <a:srgbClr val="23354B"/>
                </a:solidFill>
                <a:latin typeface="Arimo" panose="020B0604020202020204"/>
                <a:ea typeface="Arimo" panose="020B0604020202020204"/>
                <a:cs typeface="Arimo" panose="020B0604020202020204"/>
                <a:sym typeface="Arimo" panose="020B0604020202020204"/>
              </a:rPr>
              <a:t>dapat</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meningkatkan</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visibilitas</a:t>
            </a:r>
            <a:r>
              <a:rPr lang="en-US" sz="3600" dirty="0">
                <a:solidFill>
                  <a:srgbClr val="23354B"/>
                </a:solidFill>
                <a:latin typeface="Arimo" panose="020B0604020202020204"/>
                <a:ea typeface="Arimo" panose="020B0604020202020204"/>
                <a:cs typeface="Arimo" panose="020B0604020202020204"/>
                <a:sym typeface="Arimo" panose="020B0604020202020204"/>
              </a:rPr>
              <a:t> </a:t>
            </a:r>
            <a:r>
              <a:rPr lang="en-US" sz="3600" dirty="0" err="1">
                <a:solidFill>
                  <a:srgbClr val="23354B"/>
                </a:solidFill>
                <a:latin typeface="Arimo" panose="020B0604020202020204"/>
                <a:ea typeface="Arimo" panose="020B0604020202020204"/>
                <a:cs typeface="Arimo" panose="020B0604020202020204"/>
                <a:sym typeface="Arimo" panose="020B0604020202020204"/>
              </a:rPr>
              <a:t>produk</a:t>
            </a:r>
            <a:r>
              <a:rPr lang="en-US" sz="3600" dirty="0">
                <a:solidFill>
                  <a:srgbClr val="23354B"/>
                </a:solidFill>
                <a:latin typeface="Arimo" panose="020B0604020202020204"/>
                <a:ea typeface="Arimo" panose="020B0604020202020204"/>
                <a:cs typeface="Arimo" panose="020B0604020202020204"/>
                <a:sym typeface="Arimo" panose="020B0604020202020204"/>
              </a:rPr>
              <a:t> di </a:t>
            </a:r>
            <a:r>
              <a:rPr lang="en-US" sz="3600" dirty="0" err="1">
                <a:solidFill>
                  <a:srgbClr val="23354B"/>
                </a:solidFill>
                <a:latin typeface="Arimo" panose="020B0604020202020204"/>
                <a:ea typeface="Arimo" panose="020B0604020202020204"/>
                <a:cs typeface="Arimo" panose="020B0604020202020204"/>
                <a:sym typeface="Arimo" panose="020B0604020202020204"/>
              </a:rPr>
              <a:t>berbagai</a:t>
            </a:r>
            <a:r>
              <a:rPr lang="en-US" sz="3600" dirty="0">
                <a:solidFill>
                  <a:srgbClr val="23354B"/>
                </a:solidFill>
                <a:latin typeface="Arimo" panose="020B0604020202020204"/>
                <a:ea typeface="Arimo" panose="020B0604020202020204"/>
                <a:cs typeface="Arimo" panose="020B0604020202020204"/>
                <a:sym typeface="Arimo" panose="020B0604020202020204"/>
              </a:rPr>
              <a:t> platform. </a:t>
            </a:r>
          </a:p>
        </p:txBody>
      </p:sp>
      <p:sp>
        <p:nvSpPr>
          <p:cNvPr id="1048628" name="Freeform 6"/>
          <p:cNvSpPr/>
          <p:nvPr/>
        </p:nvSpPr>
        <p:spPr>
          <a:xfrm>
            <a:off x="16621852" y="0"/>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stretch>
              <a:fillRect/>
            </a:stretch>
          </a:blipFill>
        </p:spPr>
      </p:sp>
      <p:sp>
        <p:nvSpPr>
          <p:cNvPr id="1048629" name="TextBox 7"/>
          <p:cNvSpPr txBox="1"/>
          <p:nvPr/>
        </p:nvSpPr>
        <p:spPr>
          <a:xfrm>
            <a:off x="1612056" y="1159535"/>
            <a:ext cx="14929148" cy="1435735"/>
          </a:xfrm>
          <a:prstGeom prst="rect">
            <a:avLst/>
          </a:prstGeom>
        </p:spPr>
        <p:txBody>
          <a:bodyPr lIns="0" tIns="0" rIns="0" bIns="0" rtlCol="0" anchor="t">
            <a:spAutoFit/>
          </a:bodyPr>
          <a:lstStyle/>
          <a:p>
            <a:pPr algn="ctr">
              <a:lnSpc>
                <a:spcPts val="11200"/>
              </a:lnSpc>
              <a:spcBef>
                <a:spcPct val="0"/>
              </a:spcBef>
            </a:pPr>
            <a:r>
              <a:rPr lang="en-US" sz="6000">
                <a:solidFill>
                  <a:srgbClr val="FFFFFF"/>
                </a:solidFill>
                <a:latin typeface="League Spartan" panose="00000800000000000000"/>
                <a:ea typeface="League Spartan" panose="00000800000000000000"/>
                <a:cs typeface="League Spartan" panose="00000800000000000000"/>
                <a:sym typeface="League Spartan" panose="00000800000000000000"/>
              </a:rPr>
              <a:t>Manfaat Pembuatan Proyek</a:t>
            </a:r>
          </a:p>
        </p:txBody>
      </p:sp>
      <p:sp>
        <p:nvSpPr>
          <p:cNvPr id="1048630" name="Freeform 8"/>
          <p:cNvSpPr/>
          <p:nvPr/>
        </p:nvSpPr>
        <p:spPr>
          <a:xfrm>
            <a:off x="-297060" y="8718195"/>
            <a:ext cx="1487448" cy="1929472"/>
          </a:xfrm>
          <a:custGeom>
            <a:avLst/>
            <a:gdLst/>
            <a:ahLst/>
            <a:cxnLst/>
            <a:rect l="l" t="t" r="r" b="b"/>
            <a:pathLst>
              <a:path w="1487448" h="1929472">
                <a:moveTo>
                  <a:pt x="0" y="0"/>
                </a:moveTo>
                <a:lnTo>
                  <a:pt x="1487448" y="0"/>
                </a:lnTo>
                <a:lnTo>
                  <a:pt x="1487448" y="1929472"/>
                </a:lnTo>
                <a:lnTo>
                  <a:pt x="0" y="1929472"/>
                </a:lnTo>
                <a:lnTo>
                  <a:pt x="0" y="0"/>
                </a:lnTo>
                <a:close/>
              </a:path>
            </a:pathLst>
          </a:custGeom>
          <a:blipFill>
            <a:blip r:embed="rId2"/>
            <a:stretch>
              <a:fillRect/>
            </a:stretch>
          </a:blipFill>
        </p:spPr>
      </p:sp>
      <p:sp>
        <p:nvSpPr>
          <p:cNvPr id="1048631" name="Freeform 9"/>
          <p:cNvSpPr/>
          <p:nvPr/>
        </p:nvSpPr>
        <p:spPr>
          <a:xfrm rot="5400000">
            <a:off x="807907" y="-438134"/>
            <a:ext cx="764962" cy="2168706"/>
          </a:xfrm>
          <a:custGeom>
            <a:avLst/>
            <a:gdLst/>
            <a:ahLst/>
            <a:cxnLst/>
            <a:rect l="l" t="t" r="r" b="b"/>
            <a:pathLst>
              <a:path w="764962" h="2168706">
                <a:moveTo>
                  <a:pt x="0" y="0"/>
                </a:moveTo>
                <a:lnTo>
                  <a:pt x="764962" y="0"/>
                </a:lnTo>
                <a:lnTo>
                  <a:pt x="764962" y="2168706"/>
                </a:lnTo>
                <a:lnTo>
                  <a:pt x="0" y="2168706"/>
                </a:lnTo>
                <a:lnTo>
                  <a:pt x="0" y="0"/>
                </a:lnTo>
                <a:close/>
              </a:path>
            </a:pathLst>
          </a:custGeom>
          <a:blipFill>
            <a:blip r:embed="rId3"/>
            <a:stretch>
              <a:fillRect/>
            </a:stretch>
          </a:blipFill>
        </p:spPr>
      </p:sp>
      <p:sp>
        <p:nvSpPr>
          <p:cNvPr id="1048632" name="Freeform 10"/>
          <p:cNvSpPr/>
          <p:nvPr/>
        </p:nvSpPr>
        <p:spPr>
          <a:xfrm rot="5400000" flipH="1" flipV="1">
            <a:off x="16239371" y="8665253"/>
            <a:ext cx="764962" cy="2168706"/>
          </a:xfrm>
          <a:custGeom>
            <a:avLst/>
            <a:gdLst/>
            <a:ahLst/>
            <a:cxnLst/>
            <a:rect l="l" t="t" r="r" b="b"/>
            <a:pathLst>
              <a:path w="764962" h="2168706">
                <a:moveTo>
                  <a:pt x="764962" y="2168706"/>
                </a:moveTo>
                <a:lnTo>
                  <a:pt x="0" y="2168706"/>
                </a:lnTo>
                <a:lnTo>
                  <a:pt x="0" y="0"/>
                </a:lnTo>
                <a:lnTo>
                  <a:pt x="764962" y="0"/>
                </a:lnTo>
                <a:lnTo>
                  <a:pt x="764962" y="2168706"/>
                </a:lnTo>
                <a:close/>
              </a:path>
            </a:pathLst>
          </a:custGeom>
          <a:blipFill>
            <a:blip r:embed="rId3"/>
            <a:stretch>
              <a:fillRect/>
            </a:stretch>
          </a:blipFill>
        </p:spPr>
      </p:sp>
      <p:cxnSp>
        <p:nvCxnSpPr>
          <p:cNvPr id="2" name="Konektor Panah Lurus 1"/>
          <p:cNvCxnSpPr/>
          <p:nvPr/>
        </p:nvCxnSpPr>
        <p:spPr>
          <a:xfrm flipV="1">
            <a:off x="6324600" y="5067300"/>
            <a:ext cx="827405" cy="7620"/>
          </a:xfrm>
          <a:prstGeom prst="straightConnector1">
            <a:avLst/>
          </a:prstGeom>
          <a:ln>
            <a:tailEnd type="arrow" w="med" len="med"/>
          </a:ln>
        </p:spPr>
        <p:style>
          <a:lnRef idx="3">
            <a:schemeClr val="accent1"/>
          </a:lnRef>
          <a:fillRef idx="0">
            <a:srgbClr val="FFFFFF"/>
          </a:fillRef>
          <a:effectRef idx="0">
            <a:srgbClr val="FFFFFF"/>
          </a:effectRef>
          <a:fontRef idx="minor">
            <a:schemeClr val="tx1"/>
          </a:fontRef>
        </p:style>
      </p:cxnSp>
      <p:cxnSp>
        <p:nvCxnSpPr>
          <p:cNvPr id="3" name="Konektor Panah Lurus 2"/>
          <p:cNvCxnSpPr/>
          <p:nvPr/>
        </p:nvCxnSpPr>
        <p:spPr>
          <a:xfrm flipV="1">
            <a:off x="6781800" y="6667500"/>
            <a:ext cx="827405" cy="7620"/>
          </a:xfrm>
          <a:prstGeom prst="straightConnector1">
            <a:avLst/>
          </a:prstGeom>
          <a:ln>
            <a:tailEnd type="arrow" w="med" len="med"/>
          </a:ln>
        </p:spPr>
        <p:style>
          <a:lnRef idx="3">
            <a:schemeClr val="accent1"/>
          </a:lnRef>
          <a:fillRef idx="0">
            <a:srgbClr val="FFFFFF"/>
          </a:fillRef>
          <a:effectRef idx="0">
            <a:srgbClr val="FFFFFF"/>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1130</Words>
  <Application>Microsoft Office PowerPoint</Application>
  <PresentationFormat>Custom</PresentationFormat>
  <Paragraphs>93</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League Spartan</vt:lpstr>
      <vt:lpstr>Wingdings</vt:lpstr>
      <vt:lpstr>Arimo Bold</vt:lpstr>
      <vt:lpstr>Arial</vt:lpstr>
      <vt:lpstr>Arimo</vt:lpstr>
      <vt:lpstr>Bebas Neue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PPSI Klompk 1</dc:title>
  <dc:creator>SM-A725F</dc:creator>
  <cp:lastModifiedBy>adelio bifarrel</cp:lastModifiedBy>
  <cp:revision>19</cp:revision>
  <dcterms:created xsi:type="dcterms:W3CDTF">2006-08-12T12:00:00Z</dcterms:created>
  <dcterms:modified xsi:type="dcterms:W3CDTF">2024-10-27T04:25:14Z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35F692C59B944DDC8D1A70BDB96CEDC3_12</vt:lpwstr>
  </property>
  <property fmtid="{D5CDD505-2E9C-101B-9397-08002B2CF9AE}" pid="3" name="KSOProductBuildVer">
    <vt:lpwstr>1057-12.2.0.17562</vt:lpwstr>
  </property>
</Properties>
</file>