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D5D3-6D40-4E41-AD39-F7DAFC4B2FB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2D7F-576C-4A3D-8526-7A32CF1A3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2D7F-576C-4A3D-8526-7A32CF1A37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2D7F-576C-4A3D-8526-7A32CF1A37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2D7F-576C-4A3D-8526-7A32CF1A37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5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D89DE8-2CB1-4F7F-9145-B3F82AB2C2CA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5C1F01-4AFC-415D-AC93-D1CF624D96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ownload4all.rzb.ir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880" y="1371600"/>
            <a:ext cx="7851648" cy="1828800"/>
          </a:xfrm>
        </p:spPr>
        <p:txBody>
          <a:bodyPr>
            <a:normAutofit/>
          </a:bodyPr>
          <a:lstStyle/>
          <a:p>
            <a:pPr algn="ctr" rtl="1"/>
            <a:r>
              <a:rPr lang="fa-IR" dirty="0" smtClean="0">
                <a:latin typeface="Andy" pitchFamily="2" charset="0"/>
                <a:ea typeface="MS UI Gothic" pitchFamily="34" charset="-128"/>
                <a:cs typeface="B Compset" pitchFamily="2" charset="-78"/>
              </a:rPr>
              <a:t>   شناسایی الگوبراساس منطق فازی     </a:t>
            </a:r>
            <a:endParaRPr lang="en-US" dirty="0">
              <a:latin typeface="Andy" pitchFamily="2" charset="0"/>
              <a:ea typeface="MS UI Gothic" pitchFamily="34" charset="-128"/>
              <a:cs typeface="B Compset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0365" y="3786190"/>
            <a:ext cx="314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 smtClean="0">
                <a:cs typeface="Nazanin" pitchFamily="2" charset="-78"/>
              </a:rPr>
              <a:t>( سه ارزشی )</a:t>
            </a:r>
            <a:endParaRPr lang="en-US" sz="3200" dirty="0">
              <a:cs typeface="Nazanin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5642084"/>
            <a:ext cx="3998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2800" b="1" dirty="0" smtClean="0">
                <a:solidFill>
                  <a:srgbClr val="FFC000"/>
                </a:solidFill>
                <a:cs typeface="B Nazanin" pitchFamily="2" charset="-78"/>
              </a:rPr>
              <a:t>ارایه دهنده : محمدناظم </a:t>
            </a:r>
            <a:r>
              <a:rPr lang="fa-IR" sz="2800" b="1" dirty="0" smtClean="0">
                <a:solidFill>
                  <a:srgbClr val="FFC000"/>
                </a:solidFill>
                <a:cs typeface="B Nazanin" pitchFamily="2" charset="-78"/>
              </a:rPr>
              <a:t>جعفری</a:t>
            </a:r>
            <a:endParaRPr lang="en-US" sz="2800" b="1" dirty="0" smtClean="0">
              <a:solidFill>
                <a:srgbClr val="FFC000"/>
              </a:solidFill>
              <a:cs typeface="B Nazanin" pitchFamily="2" charset="-78"/>
            </a:endParaRPr>
          </a:p>
          <a:p>
            <a:pPr algn="ctr"/>
            <a:r>
              <a:rPr lang="fa-IR" sz="2800" b="1" dirty="0" smtClean="0">
                <a:solidFill>
                  <a:srgbClr val="FFC000"/>
                </a:solidFill>
                <a:cs typeface="B Nazanin" pitchFamily="2" charset="-78"/>
              </a:rPr>
              <a:t>کارشناس ارشد الکترونیک</a:t>
            </a:r>
            <a:endParaRPr lang="en-US" sz="2800" b="1" dirty="0">
              <a:solidFill>
                <a:srgbClr val="FFC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56895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97" y="908720"/>
            <a:ext cx="29622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7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452563"/>
            <a:ext cx="76581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3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5" y="980729"/>
            <a:ext cx="8029575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07" y="764704"/>
            <a:ext cx="24098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5" y="4437112"/>
            <a:ext cx="782002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3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14450"/>
            <a:ext cx="81534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908720"/>
            <a:ext cx="1943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6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811530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53136"/>
            <a:ext cx="5753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8285" y="5133132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itchFamily="2" charset="-78"/>
              </a:rPr>
              <a:t>از دو رابطه بالا روابط (3)و(4)بااعمال قوانین فازی بدست می اید.</a:t>
            </a:r>
            <a:endParaRPr lang="en-US" dirty="0">
              <a:cs typeface="B Nazanin" pitchFamily="2" charset="-78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17232"/>
            <a:ext cx="3857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589240"/>
            <a:ext cx="36290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977086"/>
            <a:ext cx="655272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019378"/>
            <a:ext cx="237626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441901"/>
            <a:ext cx="46672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0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629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23" y="764704"/>
            <a:ext cx="12287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390" y="5141565"/>
            <a:ext cx="1543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232"/>
            <a:ext cx="1304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99" y="5890220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309320"/>
            <a:ext cx="19335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33256"/>
            <a:ext cx="2905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8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24744"/>
            <a:ext cx="81153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99" y="692696"/>
            <a:ext cx="27908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88432" y="57959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a-IR" dirty="0">
                <a:cs typeface="Nazanin" pitchFamily="2" charset="-78"/>
              </a:rPr>
              <a:t>لازم به ذکر است اين رابط منطق دو ارزشي را برآورده نمي كند.</a:t>
            </a:r>
            <a:endParaRPr lang="en-US" dirty="0">
              <a:cs typeface="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44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628800"/>
            <a:ext cx="642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itchFamily="2" charset="2"/>
              <a:buChar char="Ø"/>
            </a:pPr>
            <a:r>
              <a:rPr lang="fa-IR" dirty="0" smtClean="0">
                <a:latin typeface="Andy" pitchFamily="2" charset="0"/>
                <a:cs typeface="B Koodak" pitchFamily="2" charset="-78"/>
              </a:rPr>
              <a:t>برای محاسبه درجه عضویت روشهای زیادی وجود داردیکی از این روشها به صورت زیر است: </a:t>
            </a:r>
            <a:endParaRPr lang="en-US" dirty="0">
              <a:latin typeface="Andy" pitchFamily="2" charset="0"/>
              <a:cs typeface="B Koodak" pitchFamily="2" charset="-7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381642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3645024"/>
            <a:ext cx="786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itchFamily="2" charset="2"/>
              <a:buChar char="Ø"/>
            </a:pPr>
            <a:r>
              <a:rPr lang="fa-IR" dirty="0" smtClean="0">
                <a:latin typeface="Andy" pitchFamily="2" charset="0"/>
                <a:cs typeface="B Koodak" pitchFamily="2" charset="-78"/>
              </a:rPr>
              <a:t>فرض می کنیم </a:t>
            </a:r>
            <a:r>
              <a:rPr lang="en-US" dirty="0" smtClean="0">
                <a:latin typeface="Andy" pitchFamily="2" charset="0"/>
                <a:cs typeface="B Koodak" pitchFamily="2" charset="-78"/>
              </a:rPr>
              <a:t>     </a:t>
            </a:r>
            <a:r>
              <a:rPr lang="fa-IR" dirty="0" smtClean="0">
                <a:latin typeface="Andy" pitchFamily="2" charset="0"/>
                <a:cs typeface="B Koodak" pitchFamily="2" charset="-78"/>
              </a:rPr>
              <a:t>و</a:t>
            </a:r>
            <a:r>
              <a:rPr lang="en-US" dirty="0" smtClean="0">
                <a:latin typeface="Andy" pitchFamily="2" charset="0"/>
                <a:cs typeface="B Koodak" pitchFamily="2" charset="-78"/>
              </a:rPr>
              <a:t>      </a:t>
            </a:r>
            <a:r>
              <a:rPr lang="fa-IR" dirty="0" smtClean="0">
                <a:latin typeface="Andy" pitchFamily="2" charset="0"/>
                <a:cs typeface="B Koodak" pitchFamily="2" charset="-78"/>
              </a:rPr>
              <a:t> دو مجموعه فازی و ماتریس </a:t>
            </a:r>
            <a:r>
              <a:rPr lang="en-US" dirty="0" smtClean="0">
                <a:latin typeface="Andy" pitchFamily="2" charset="0"/>
                <a:cs typeface="B Koodak" pitchFamily="2" charset="-78"/>
              </a:rPr>
              <a:t>  R  </a:t>
            </a:r>
            <a:r>
              <a:rPr lang="fa-IR" dirty="0" smtClean="0">
                <a:latin typeface="Andy" pitchFamily="2" charset="0"/>
                <a:cs typeface="B Koodak" pitchFamily="2" charset="-78"/>
              </a:rPr>
              <a:t>چگونگی</a:t>
            </a:r>
            <a:r>
              <a:rPr lang="en-US" dirty="0" smtClean="0">
                <a:latin typeface="Andy" pitchFamily="2" charset="0"/>
                <a:cs typeface="B Koodak" pitchFamily="2" charset="-78"/>
              </a:rPr>
              <a:t> </a:t>
            </a:r>
            <a:r>
              <a:rPr lang="fa-IR" dirty="0" smtClean="0">
                <a:latin typeface="Andy" pitchFamily="2" charset="0"/>
                <a:cs typeface="B Koodak" pitchFamily="2" charset="-78"/>
              </a:rPr>
              <a:t>ارتباط بین این دو باشد.</a:t>
            </a:r>
          </a:p>
          <a:p>
            <a:pPr algn="r" rtl="1"/>
            <a:r>
              <a:rPr lang="fa-IR" dirty="0" smtClean="0">
                <a:latin typeface="Andy" pitchFamily="2" charset="0"/>
                <a:cs typeface="B Koodak" pitchFamily="2" charset="-78"/>
              </a:rPr>
              <a:t>دراین صورت: </a:t>
            </a:r>
            <a:endParaRPr lang="en-US" dirty="0">
              <a:latin typeface="Andy" pitchFamily="2" charset="0"/>
              <a:cs typeface="B Koodak" pitchFamily="2" charset="-78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45024"/>
            <a:ext cx="2667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59" y="3717032"/>
            <a:ext cx="333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57192"/>
            <a:ext cx="4608512" cy="96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02984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3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8" y="4005064"/>
            <a:ext cx="1846312" cy="59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13176"/>
            <a:ext cx="223224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50" y="4896248"/>
            <a:ext cx="2445662" cy="76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78560" y="378904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rtl="1">
              <a:buFont typeface="Wingdings" pitchFamily="2" charset="2"/>
              <a:buChar char="q"/>
            </a:pPr>
            <a:r>
              <a:rPr lang="fa-IR" dirty="0" smtClean="0">
                <a:latin typeface="Andy" pitchFamily="2" charset="0"/>
                <a:cs typeface="B Koodak" pitchFamily="2" charset="-78"/>
              </a:rPr>
              <a:t>فرض می کنیم:</a:t>
            </a:r>
            <a:endParaRPr lang="en-US" dirty="0">
              <a:latin typeface="Andy" pitchFamily="2" charset="0"/>
              <a:cs typeface="B Koodak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366" y="4526917"/>
            <a:ext cx="730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itchFamily="2" charset="2"/>
              <a:buChar char="q"/>
            </a:pPr>
            <a:r>
              <a:rPr lang="fa-IR" dirty="0" smtClean="0">
                <a:cs typeface="B Koodak" pitchFamily="2" charset="-78"/>
              </a:rPr>
              <a:t>دراین صورت درجه عضویت خانه ومعبدبه </a:t>
            </a:r>
            <a:r>
              <a:rPr lang="en-US" dirty="0" smtClean="0">
                <a:cs typeface="B Koodak" pitchFamily="2" charset="-78"/>
              </a:rPr>
              <a:t>  A</a:t>
            </a:r>
            <a:r>
              <a:rPr lang="fa-IR" dirty="0" smtClean="0">
                <a:cs typeface="B Koodak" pitchFamily="2" charset="-78"/>
              </a:rPr>
              <a:t>و </a:t>
            </a:r>
            <a:r>
              <a:rPr lang="en-US" dirty="0" smtClean="0">
                <a:cs typeface="B Koodak" pitchFamily="2" charset="-78"/>
              </a:rPr>
              <a:t>   </a:t>
            </a:r>
            <a:r>
              <a:rPr lang="en-US" b="1" dirty="0" smtClean="0">
                <a:cs typeface="B Koodak" pitchFamily="2" charset="-78"/>
              </a:rPr>
              <a:t>B</a:t>
            </a:r>
            <a:r>
              <a:rPr lang="fa-IR" dirty="0" smtClean="0">
                <a:cs typeface="B Koodak" pitchFamily="2" charset="-78"/>
              </a:rPr>
              <a:t>به صورت زیراست:</a:t>
            </a:r>
            <a:endParaRPr lang="en-US" dirty="0">
              <a:cs typeface="B Koodak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4250" y="836712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Wingdings" pitchFamily="2" charset="2"/>
              <a:buChar char="v"/>
            </a:pPr>
            <a:r>
              <a:rPr lang="fa-IR" sz="2400" dirty="0" smtClean="0">
                <a:latin typeface="Andy" pitchFamily="2" charset="0"/>
                <a:cs typeface="Koodak" pitchFamily="2" charset="-78"/>
              </a:rPr>
              <a:t>معبدباستانی نهان درکوهس</a:t>
            </a:r>
            <a:r>
              <a:rPr lang="fa-IR" sz="2400" dirty="0">
                <a:latin typeface="Andy" pitchFamily="2" charset="0"/>
                <a:cs typeface="Koodak" pitchFamily="2" charset="-78"/>
              </a:rPr>
              <a:t>ت</a:t>
            </a:r>
            <a:r>
              <a:rPr lang="fa-IR" sz="2400" dirty="0" smtClean="0">
                <a:latin typeface="Andy" pitchFamily="2" charset="0"/>
                <a:cs typeface="Koodak" pitchFamily="2" charset="-78"/>
              </a:rPr>
              <a:t>ان</a:t>
            </a:r>
            <a:endParaRPr lang="en-US" sz="2400" dirty="0">
              <a:latin typeface="Andy" pitchFamily="2" charset="0"/>
              <a:cs typeface="Koodak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700808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latin typeface="Andy" pitchFamily="2" charset="0"/>
                <a:cs typeface="B Nazanin" pitchFamily="2" charset="-78"/>
              </a:rPr>
              <a:t>این نام یکی ازنقاشیهای مشهور </a:t>
            </a:r>
            <a:r>
              <a:rPr lang="en-US" sz="2000" dirty="0" smtClean="0">
                <a:latin typeface="Andy" pitchFamily="2" charset="0"/>
                <a:cs typeface="B Nazanin" pitchFamily="2" charset="-78"/>
              </a:rPr>
              <a:t>song </a:t>
            </a:r>
            <a:r>
              <a:rPr lang="en-US" sz="2000" dirty="0" err="1" smtClean="0">
                <a:latin typeface="Andy" pitchFamily="2" charset="0"/>
                <a:cs typeface="B Nazanin" pitchFamily="2" charset="-78"/>
              </a:rPr>
              <a:t>dynaty</a:t>
            </a:r>
            <a:r>
              <a:rPr lang="fa-IR" sz="2000" dirty="0" smtClean="0">
                <a:latin typeface="Andy" pitchFamily="2" charset="0"/>
                <a:cs typeface="B Nazanin" pitchFamily="2" charset="-78"/>
              </a:rPr>
              <a:t> است.</a:t>
            </a:r>
          </a:p>
          <a:p>
            <a:pPr algn="r" rtl="1"/>
            <a:r>
              <a:rPr lang="fa-IR" sz="2000" dirty="0" smtClean="0">
                <a:latin typeface="Andy" pitchFamily="2" charset="0"/>
                <a:cs typeface="B Nazanin" pitchFamily="2" charset="-78"/>
              </a:rPr>
              <a:t>که معبدی دران دیده نمی شود ولی راهبی که درکنارجوی آب درمیان درختان آب حمل می کند این امر را درذهن تداعی می کندکه در امتدادمسیرجای پای اومعبدی درمیان صفوف درختان</a:t>
            </a:r>
            <a:r>
              <a:rPr lang="en-US" sz="2000" dirty="0" smtClean="0">
                <a:latin typeface="Andy" pitchFamily="2" charset="0"/>
                <a:cs typeface="B Nazanin" pitchFamily="2" charset="-78"/>
              </a:rPr>
              <a:t>  </a:t>
            </a:r>
            <a:r>
              <a:rPr lang="fa-IR" sz="2000" dirty="0">
                <a:latin typeface="Andy" pitchFamily="2" charset="0"/>
                <a:cs typeface="B Nazanin" pitchFamily="2" charset="-78"/>
              </a:rPr>
              <a:t> </a:t>
            </a:r>
            <a:r>
              <a:rPr lang="fa-IR" sz="2000" dirty="0" smtClean="0">
                <a:latin typeface="Andy" pitchFamily="2" charset="0"/>
                <a:cs typeface="B Nazanin" pitchFamily="2" charset="-78"/>
              </a:rPr>
              <a:t>جنگل کوهستان وجود دارد.</a:t>
            </a:r>
          </a:p>
          <a:p>
            <a:pPr algn="r" rtl="1"/>
            <a:r>
              <a:rPr lang="fa-IR" sz="2000" dirty="0" smtClean="0">
                <a:latin typeface="Andy" pitchFamily="2" charset="0"/>
                <a:cs typeface="B Nazanin" pitchFamily="2" charset="-78"/>
              </a:rPr>
              <a:t>این یک تکنیک است که درهنربه کارمی رود.بادیدن وتفکر می توان به آن پی برد. </a:t>
            </a:r>
            <a:endParaRPr lang="en-US" sz="2000" dirty="0">
              <a:latin typeface="Andy" pitchFamily="2" charset="0"/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0963" y="5805264"/>
            <a:ext cx="6986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sz="2000" dirty="0" smtClean="0">
                <a:cs typeface="B Nazanin" pitchFamily="2" charset="-78"/>
              </a:rPr>
              <a:t>نکته: 0/5 بیانگراین مطلب است که خانه ممکن است متعلق به راهب یا کشاورز باشد.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این یک حالت متوسط درمنطق فازی است.</a:t>
            </a:r>
            <a:endParaRPr lang="en-US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32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99617"/>
            <a:ext cx="1790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17" y="1268760"/>
            <a:ext cx="39909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15906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476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17145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3971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27" y="2060848"/>
            <a:ext cx="15335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10123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2" y="2564904"/>
            <a:ext cx="1695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10" y="2572519"/>
            <a:ext cx="1543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0" y="2636912"/>
            <a:ext cx="3048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2" y="3068960"/>
            <a:ext cx="16954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68960"/>
            <a:ext cx="4086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14675"/>
            <a:ext cx="13811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14096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4529"/>
            <a:ext cx="1647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8"/>
            <a:ext cx="29622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4" y="6091507"/>
            <a:ext cx="203832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52" y="778109"/>
            <a:ext cx="303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حل بااستفاده ازمنطق فازی:</a:t>
            </a:r>
            <a:endParaRPr lang="en-US" sz="2400" dirty="0">
              <a:cs typeface="B Nazanin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828" y="5589240"/>
            <a:ext cx="852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sz="2400" dirty="0" smtClean="0">
                <a:cs typeface="B Nazanin" pitchFamily="2" charset="-78"/>
              </a:rPr>
              <a:t>می بینیم که معبدحتما وجودداردیابه عبارت دیگرمعبدی پنهان دراین نقاشی وجوددارد.</a:t>
            </a:r>
            <a:endParaRPr lang="en-US" sz="24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38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3834" y="92867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 smtClean="0">
                <a:latin typeface="AlMutanabi 2" pitchFamily="2" charset="2"/>
                <a:cs typeface="B Nazanin" pitchFamily="2" charset="-78"/>
              </a:rPr>
              <a:t>مقدمه:</a:t>
            </a:r>
            <a:endParaRPr lang="en-US" sz="2400" dirty="0">
              <a:latin typeface="AlMutanabi 2" pitchFamily="2" charset="2"/>
              <a:cs typeface="B Nazanin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7299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latin typeface="AlMutanabi 2" pitchFamily="2" charset="2"/>
                <a:cs typeface="Koodak" pitchFamily="2" charset="-78"/>
              </a:rPr>
              <a:t>منطق فازي در سال ١٩٦٥ توسط لطفي علي عسگرزاده پروفسور علوم كامپيوتر دانشگاه </a:t>
            </a:r>
            <a:r>
              <a:rPr lang="fa-IR" dirty="0" smtClean="0">
                <a:latin typeface="AlMutanabi 2" pitchFamily="2" charset="2"/>
                <a:cs typeface="Koodak" pitchFamily="2" charset="-78"/>
              </a:rPr>
              <a:t>بركلی                           </a:t>
            </a:r>
            <a:endParaRPr lang="fa-IR" dirty="0">
              <a:latin typeface="AlMutanabi 2" pitchFamily="2" charset="2"/>
              <a:cs typeface="Koodak" pitchFamily="2" charset="-78"/>
            </a:endParaRPr>
          </a:p>
          <a:p>
            <a:pPr algn="r"/>
            <a:r>
              <a:rPr lang="fa-IR" dirty="0">
                <a:latin typeface="AlMutanabi 2" pitchFamily="2" charset="2"/>
                <a:cs typeface="Koodak" pitchFamily="2" charset="-78"/>
              </a:rPr>
              <a:t>كاليفرنيا ارائه </a:t>
            </a:r>
            <a:r>
              <a:rPr lang="fa-IR" dirty="0" smtClean="0">
                <a:latin typeface="AlMutanabi 2" pitchFamily="2" charset="2"/>
                <a:cs typeface="Koodak" pitchFamily="2" charset="-78"/>
              </a:rPr>
              <a:t>شد                                                                                                                         </a:t>
            </a:r>
            <a:endParaRPr lang="en-US" dirty="0">
              <a:latin typeface="AlMutanabi 2" pitchFamily="2" charset="2"/>
              <a:cs typeface="Koodak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000240"/>
            <a:ext cx="878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latin typeface="AlMutanabi 2" pitchFamily="2" charset="2"/>
                <a:cs typeface="B Koodak" pitchFamily="2" charset="-78"/>
              </a:rPr>
              <a:t>منطق فازی ، </a:t>
            </a:r>
            <a:r>
              <a:rPr lang="fa-IR" dirty="0" smtClean="0">
                <a:latin typeface="AlMutanabi 2" pitchFamily="2" charset="2"/>
                <a:cs typeface="B Koodak" pitchFamily="2" charset="-78"/>
              </a:rPr>
              <a:t>منطق چند </a:t>
            </a:r>
            <a:r>
              <a:rPr lang="fa-IR" dirty="0">
                <a:latin typeface="AlMutanabi 2" pitchFamily="2" charset="2"/>
                <a:cs typeface="B Koodak" pitchFamily="2" charset="-78"/>
              </a:rPr>
              <a:t>ارزشي است و اجازه مي دهد </a:t>
            </a:r>
            <a:r>
              <a:rPr lang="fa-IR" dirty="0" smtClean="0">
                <a:latin typeface="AlMutanabi 2" pitchFamily="2" charset="2"/>
                <a:cs typeface="B Koodak" pitchFamily="2" charset="-78"/>
              </a:rPr>
              <a:t>كه ارزشهايي </a:t>
            </a:r>
            <a:r>
              <a:rPr lang="fa-IR" dirty="0">
                <a:latin typeface="AlMutanabi 2" pitchFamily="2" charset="2"/>
                <a:cs typeface="B Koodak" pitchFamily="2" charset="-78"/>
              </a:rPr>
              <a:t>را بين دو ارزشي هايي مثل " درست / نادرست" ، " بله / خير" يا " بالا/ پايين" و </a:t>
            </a:r>
            <a:r>
              <a:rPr lang="fa-IR" dirty="0" smtClean="0">
                <a:latin typeface="AlMutanabi 2" pitchFamily="2" charset="2"/>
                <a:cs typeface="B Koodak" pitchFamily="2" charset="-78"/>
              </a:rPr>
              <a:t> تعريف كرد.</a:t>
            </a:r>
            <a:endParaRPr lang="en-US" dirty="0">
              <a:latin typeface="AlMutanabi 2" pitchFamily="2" charset="2"/>
              <a:cs typeface="B Koodak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926685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AlMutanabi 2" pitchFamily="2" charset="2"/>
                <a:cs typeface="Koodak" pitchFamily="2" charset="-78"/>
              </a:rPr>
              <a:t>مفاهيمي چون "خيلي"، " </a:t>
            </a:r>
            <a:r>
              <a:rPr lang="fa-IR" dirty="0" smtClean="0">
                <a:latin typeface="AlMutanabi 2" pitchFamily="2" charset="2"/>
                <a:cs typeface="Koodak" pitchFamily="2" charset="-78"/>
              </a:rPr>
              <a:t>نسبتاً "، "تقريباً </a:t>
            </a:r>
            <a:r>
              <a:rPr lang="fa-IR" dirty="0">
                <a:latin typeface="AlMutanabi 2" pitchFamily="2" charset="2"/>
                <a:cs typeface="Koodak" pitchFamily="2" charset="-78"/>
              </a:rPr>
              <a:t>" </a:t>
            </a:r>
            <a:r>
              <a:rPr lang="fa-IR" dirty="0" smtClean="0">
                <a:latin typeface="AlMutanabi 2" pitchFamily="2" charset="2"/>
                <a:cs typeface="Koodak" pitchFamily="2" charset="-78"/>
              </a:rPr>
              <a:t>و</a:t>
            </a:r>
            <a:r>
              <a:rPr lang="fa-IR" dirty="0">
                <a:latin typeface="AlMutanabi 2" pitchFamily="2" charset="2"/>
                <a:cs typeface="Koodak" pitchFamily="2" charset="-78"/>
              </a:rPr>
              <a:t> </a:t>
            </a:r>
            <a:r>
              <a:rPr lang="fa-IR" dirty="0" smtClean="0">
                <a:latin typeface="AlMutanabi 2" pitchFamily="2" charset="2"/>
                <a:cs typeface="Koodak" pitchFamily="2" charset="-78"/>
              </a:rPr>
              <a:t>... را </a:t>
            </a:r>
            <a:r>
              <a:rPr lang="fa-IR" dirty="0">
                <a:latin typeface="AlMutanabi 2" pitchFamily="2" charset="2"/>
                <a:cs typeface="Koodak" pitchFamily="2" charset="-78"/>
              </a:rPr>
              <a:t>كه پايه هاي انديشه و </a:t>
            </a:r>
            <a:r>
              <a:rPr lang="fa-IR" dirty="0" smtClean="0">
                <a:latin typeface="AlMutanabi 2" pitchFamily="2" charset="2"/>
                <a:cs typeface="Koodak" pitchFamily="2" charset="-78"/>
              </a:rPr>
              <a:t>استدلالهای معمولي </a:t>
            </a:r>
            <a:r>
              <a:rPr lang="fa-IR" dirty="0">
                <a:latin typeface="AlMutanabi 2" pitchFamily="2" charset="2"/>
                <a:cs typeface="Koodak" pitchFamily="2" charset="-78"/>
              </a:rPr>
              <a:t>انسان می باشند ، به صورت رياضي درآورد</a:t>
            </a:r>
            <a:endParaRPr lang="en-US" dirty="0">
              <a:latin typeface="AlMutanabi 2" pitchFamily="2" charset="2"/>
              <a:cs typeface="Koodak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3934797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 smtClean="0">
                <a:latin typeface="AlMutanabi 2" pitchFamily="2" charset="2"/>
                <a:cs typeface="Koodak" pitchFamily="2" charset="-78"/>
              </a:rPr>
              <a:t>تا </a:t>
            </a:r>
            <a:r>
              <a:rPr lang="fa-IR" dirty="0">
                <a:latin typeface="AlMutanabi 2" pitchFamily="2" charset="2"/>
                <a:cs typeface="Koodak" pitchFamily="2" charset="-78"/>
              </a:rPr>
              <a:t>بوسيله كامپيوتر قابل فهم باشند و از </a:t>
            </a:r>
            <a:r>
              <a:rPr lang="fa-IR" dirty="0" smtClean="0">
                <a:latin typeface="AlMutanabi 2" pitchFamily="2" charset="2"/>
                <a:cs typeface="Koodak" pitchFamily="2" charset="-78"/>
              </a:rPr>
              <a:t>اين طريق </a:t>
            </a:r>
            <a:r>
              <a:rPr lang="fa-IR" dirty="0">
                <a:latin typeface="AlMutanabi 2" pitchFamily="2" charset="2"/>
                <a:cs typeface="Koodak" pitchFamily="2" charset="-78"/>
              </a:rPr>
              <a:t>بتوان برنامه هاي كامپيوتري كه به منطق و تفكر انسان نزديكترند را بوجود </a:t>
            </a:r>
            <a:r>
              <a:rPr lang="fa-IR" dirty="0" smtClean="0">
                <a:latin typeface="AlMutanabi 2" pitchFamily="2" charset="2"/>
                <a:cs typeface="Koodak" pitchFamily="2" charset="-78"/>
              </a:rPr>
              <a:t>آورد.</a:t>
            </a:r>
            <a:endParaRPr lang="en-US" dirty="0">
              <a:latin typeface="AlMutanabi 2" pitchFamily="2" charset="2"/>
              <a:cs typeface="Koodak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7510" y="2348880"/>
            <a:ext cx="2486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000" dirty="0" smtClean="0">
                <a:cs typeface="B Nazanin" pitchFamily="2" charset="-78"/>
              </a:rPr>
              <a:t>تشکر!...</a:t>
            </a:r>
            <a:endParaRPr lang="en-US" sz="8000" dirty="0" smtClean="0">
              <a:cs typeface="B Nazanin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293096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600" dirty="0" smtClean="0">
                <a:cs typeface="EntezareZohoor 2 **" pitchFamily="2" charset="-78"/>
              </a:rPr>
              <a:t>وبلاگ جامع مهندسی برق</a:t>
            </a:r>
          </a:p>
          <a:p>
            <a:pPr algn="ctr"/>
            <a:r>
              <a:rPr lang="en-US" sz="3600" dirty="0" smtClean="0">
                <a:latin typeface="Baskerville Old Face" pitchFamily="18" charset="0"/>
                <a:cs typeface="Aharoni" pitchFamily="2" charset="-79"/>
                <a:hlinkClick r:id="rId2" action="ppaction://hlinkfile"/>
              </a:rPr>
              <a:t>Download4All.rzb.ir</a:t>
            </a:r>
            <a:endParaRPr lang="en-US" sz="3600" dirty="0">
              <a:latin typeface="Baskerville Old Face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58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40152" y="857232"/>
            <a:ext cx="271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itchFamily="2" charset="2"/>
              <a:buChar char="q"/>
            </a:pPr>
            <a:r>
              <a:rPr lang="fa-IR" sz="2800" dirty="0" smtClean="0">
                <a:cs typeface="B Nazanin" pitchFamily="2" charset="-78"/>
              </a:rPr>
              <a:t>کاربرد منطق فازی</a:t>
            </a:r>
            <a:endParaRPr lang="en-US" sz="2800" dirty="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678" y="1571612"/>
            <a:ext cx="52149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صنعت</a:t>
            </a:r>
          </a:p>
          <a:p>
            <a:pPr marL="342900" indent="-34290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 شبکه های عصبی</a:t>
            </a:r>
          </a:p>
          <a:p>
            <a:pPr marL="342900" indent="-34290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هوش مصنوعی</a:t>
            </a:r>
          </a:p>
          <a:p>
            <a:pPr marL="342900" indent="-34290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 شبیه سازی</a:t>
            </a:r>
          </a:p>
          <a:p>
            <a:pPr marL="342900" indent="-34290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 کشاورزی</a:t>
            </a:r>
          </a:p>
          <a:p>
            <a:pPr marL="342900" indent="-34290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 شهرسازی(تبدیل روستا به شهر)</a:t>
            </a:r>
          </a:p>
          <a:p>
            <a:pPr marL="342900" indent="-34290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 تشخیص زلزله</a:t>
            </a:r>
          </a:p>
          <a:p>
            <a:pPr marL="342900" indent="-34290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 اقتصاد</a:t>
            </a:r>
          </a:p>
          <a:p>
            <a:pPr marL="342900" indent="-342900" algn="r" rtl="1">
              <a:buFont typeface="Wingdings" pitchFamily="2" charset="2"/>
              <a:buChar char="Ø"/>
            </a:pPr>
            <a:r>
              <a:rPr lang="fa-IR" sz="2400" dirty="0" smtClean="0">
                <a:cs typeface="B Nazanin" pitchFamily="2" charset="-78"/>
              </a:rPr>
              <a:t> ... </a:t>
            </a:r>
            <a:r>
              <a:rPr lang="fa-IR" sz="3600" dirty="0" smtClean="0">
                <a:cs typeface="B Nazanin" pitchFamily="2" charset="-7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1071546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 smtClean="0">
                <a:latin typeface="Andy" pitchFamily="2" charset="0"/>
                <a:cs typeface="B Homa" pitchFamily="2" charset="-78"/>
              </a:rPr>
              <a:t>- براي درك بهتر مي توان به تنظيم دماي اتاق به وسيله كنترل سرعت پروانه يك هيتر ابتدا بوسيله کلید ”خاموش/ روشن“ وبعد بوسیله کنترول فازی اشاره نمود.</a:t>
            </a:r>
            <a:endParaRPr lang="en-US" dirty="0">
              <a:latin typeface="Andy" pitchFamily="2" charset="0"/>
              <a:cs typeface="B Homa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95" y="2500329"/>
            <a:ext cx="64865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2201" y="980728"/>
            <a:ext cx="2502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b="1" dirty="0"/>
              <a:t>مدل فازي </a:t>
            </a:r>
            <a:r>
              <a:rPr lang="fa-IR" b="1" dirty="0" smtClean="0"/>
              <a:t>متغيرها</a:t>
            </a:r>
            <a:r>
              <a:rPr lang="en-US" b="1" dirty="0" smtClean="0"/>
              <a:t>    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8936" y="1547500"/>
            <a:ext cx="74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itchFamily="2" charset="2"/>
              <a:buChar char="Ø"/>
            </a:pPr>
            <a:r>
              <a:rPr lang="fa-IR" dirty="0" smtClean="0"/>
              <a:t>مثال :</a:t>
            </a:r>
            <a:r>
              <a:rPr lang="en-US" dirty="0" smtClean="0"/>
              <a:t>   u =[0,1]       A=[0,0.2]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7770"/>
            <a:ext cx="4312319" cy="280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23528" y="4077072"/>
            <a:ext cx="84721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cs typeface="Nazanin" pitchFamily="2" charset="-78"/>
              </a:rPr>
              <a:t>مثال اگر بخواهيم "اعداد نزديك به صفر " را نمايش دهيم</a:t>
            </a:r>
          </a:p>
          <a:p>
            <a:pPr algn="r"/>
            <a:r>
              <a:rPr lang="fa-IR" dirty="0">
                <a:cs typeface="Nazanin" pitchFamily="2" charset="-78"/>
              </a:rPr>
              <a:t>با مشكل </a:t>
            </a:r>
            <a:r>
              <a:rPr lang="fa-IR" dirty="0" smtClean="0">
                <a:cs typeface="Nazanin" pitchFamily="2" charset="-78"/>
              </a:rPr>
              <a:t>مواجه </a:t>
            </a:r>
            <a:r>
              <a:rPr lang="fa-IR" dirty="0">
                <a:cs typeface="Nazanin" pitchFamily="2" charset="-78"/>
              </a:rPr>
              <a:t>مي شويم. يك جنبه اين است كه نمي توانيم اعضاي مجموعه را بيان كنيم و جنبه</a:t>
            </a:r>
          </a:p>
          <a:p>
            <a:pPr algn="r"/>
            <a:r>
              <a:rPr lang="fa-IR" dirty="0">
                <a:cs typeface="Nazanin" pitchFamily="2" charset="-78"/>
              </a:rPr>
              <a:t>ديگراينکه مرز مشخصي براي عضويت يا عدم عضويت در اين مجموعه وجود ندارد . براي حل</a:t>
            </a:r>
          </a:p>
          <a:p>
            <a:pPr algn="r"/>
            <a:r>
              <a:rPr lang="fa-IR" dirty="0">
                <a:cs typeface="Nazanin" pitchFamily="2" charset="-78"/>
              </a:rPr>
              <a:t>اين مشكل از مجموعه هاي فازي كمك مي گيريم. منطق فازي اجازه مي دهد درجه عضويت هر</a:t>
            </a:r>
          </a:p>
          <a:p>
            <a:pPr algn="r"/>
            <a:r>
              <a:rPr lang="fa-IR" dirty="0" smtClean="0">
                <a:cs typeface="Nazanin" pitchFamily="2" charset="-78"/>
              </a:rPr>
              <a:t>عنصر </a:t>
            </a:r>
            <a:r>
              <a:rPr lang="fa-IR" dirty="0">
                <a:cs typeface="Nazanin" pitchFamily="2" charset="-78"/>
              </a:rPr>
              <a:t>عددي بين صفر و يك ( در بازه </a:t>
            </a:r>
            <a:r>
              <a:rPr lang="fa-IR" dirty="0" smtClean="0">
                <a:cs typeface="Nazanin" pitchFamily="2" charset="-78"/>
              </a:rPr>
              <a:t>[1و0] </a:t>
            </a:r>
            <a:r>
              <a:rPr lang="fa-IR" dirty="0">
                <a:cs typeface="Nazanin" pitchFamily="2" charset="-78"/>
              </a:rPr>
              <a:t>) باشد. در اين حالت تابع </a:t>
            </a:r>
            <a:r>
              <a:rPr lang="fa-IR" dirty="0" smtClean="0">
                <a:cs typeface="Nazanin" pitchFamily="2" charset="-78"/>
              </a:rPr>
              <a:t>مشخصه اي به نام  تابع تعلق داريم كه مي تواند </a:t>
            </a:r>
            <a:r>
              <a:rPr lang="en-US" dirty="0" smtClean="0">
                <a:cs typeface="Nazanin" pitchFamily="2" charset="-78"/>
              </a:rPr>
              <a:t> </a:t>
            </a:r>
            <a:r>
              <a:rPr lang="fa-IR" dirty="0" smtClean="0">
                <a:cs typeface="Nazanin" pitchFamily="2" charset="-78"/>
              </a:rPr>
              <a:t>را قبول کند.</a:t>
            </a:r>
            <a:r>
              <a:rPr lang="en-US" dirty="0" smtClean="0">
                <a:cs typeface="Nazanin" pitchFamily="2" charset="-78"/>
              </a:rPr>
              <a:t>[</a:t>
            </a:r>
            <a:r>
              <a:rPr lang="fa-IR" dirty="0" smtClean="0">
                <a:cs typeface="Nazanin" pitchFamily="2" charset="-78"/>
              </a:rPr>
              <a:t>هر مقداري در بازه [ 1و0</a:t>
            </a:r>
            <a:endParaRPr lang="en-US" dirty="0">
              <a:cs typeface="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59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980728"/>
            <a:ext cx="732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cs typeface="B Koodak" pitchFamily="2" charset="-78"/>
              </a:rPr>
              <a:t>بنابراين مي توان </a:t>
            </a:r>
            <a:r>
              <a:rPr lang="fa-IR" dirty="0" smtClean="0">
                <a:cs typeface="B Koodak" pitchFamily="2" charset="-78"/>
              </a:rPr>
              <a:t>تابع</a:t>
            </a:r>
            <a:r>
              <a:rPr lang="fa-IR" dirty="0">
                <a:cs typeface="B Koodak" pitchFamily="2" charset="-78"/>
              </a:rPr>
              <a:t> </a:t>
            </a:r>
            <a:r>
              <a:rPr lang="fa-IR" dirty="0" smtClean="0">
                <a:cs typeface="B Koodak" pitchFamily="2" charset="-78"/>
              </a:rPr>
              <a:t>تعلق را به صورت زیرََتعریف کرد:</a:t>
            </a:r>
            <a:r>
              <a:rPr lang="en-US" dirty="0" smtClean="0">
                <a:cs typeface="B Koodak" pitchFamily="2" charset="-78"/>
              </a:rPr>
              <a:t> </a:t>
            </a:r>
            <a:endParaRPr lang="en-US" dirty="0">
              <a:cs typeface="B Koodak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5528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5950"/>
            <a:ext cx="46386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6180" y="2348880"/>
            <a:ext cx="4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cs typeface="B Koodak" pitchFamily="2" charset="-78"/>
              </a:rPr>
              <a:t>دراین حالت می توان گفت عدد 0/3 به اندازه 0/7 متعلق به مجموعه (اعدادنزدیک به صفر )می باشد.</a:t>
            </a:r>
            <a:endParaRPr lang="en-US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6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5191" y="980728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Wingdings" pitchFamily="2" charset="2"/>
              <a:buChar char="q"/>
            </a:pPr>
            <a:r>
              <a:rPr lang="fa-IR" b="1" dirty="0"/>
              <a:t>عمليات بر روي مجموعه هاي فازي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8392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Koodak" pitchFamily="2" charset="-78"/>
              </a:rPr>
              <a:t>همانند مجموعه هاي قطعي ، براي مجموعه اي فازي نيز عملگرهاي مكمل، اجتماع و اشتراك وجود</a:t>
            </a:r>
          </a:p>
          <a:p>
            <a:pPr algn="r" rtl="1"/>
            <a:r>
              <a:rPr lang="fa-IR" dirty="0">
                <a:cs typeface="B Koodak" pitchFamily="2" charset="-78"/>
              </a:rPr>
              <a:t>دارد كه به بررسي آنها مي پردازيم:</a:t>
            </a:r>
            <a:endParaRPr lang="en-US" dirty="0">
              <a:cs typeface="B Koodak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92280" y="2564904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1">
              <a:buFont typeface="Wingdings" pitchFamily="2" charset="2"/>
              <a:buChar char="ü"/>
            </a:pPr>
            <a:r>
              <a:rPr lang="fa-IR" b="1" dirty="0"/>
              <a:t>عملگر مکمل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924944"/>
            <a:ext cx="87534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1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3236"/>
            <a:ext cx="8748464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72" y="1124744"/>
            <a:ext cx="2476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2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054943"/>
            <a:ext cx="863917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9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673</TotalTime>
  <Words>571</Words>
  <Application>Microsoft Office PowerPoint</Application>
  <PresentationFormat>On-screen Show (4:3)</PresentationFormat>
  <Paragraphs>55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   شناسایی الگوبراساس منطق فازی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شناسایی الگوبراساس منطق فازی</dc:title>
  <dc:creator>USER</dc:creator>
  <cp:lastModifiedBy>Ahmad</cp:lastModifiedBy>
  <cp:revision>47</cp:revision>
  <dcterms:created xsi:type="dcterms:W3CDTF">2011-01-07T09:02:31Z</dcterms:created>
  <dcterms:modified xsi:type="dcterms:W3CDTF">2012-05-13T18:42:28Z</dcterms:modified>
</cp:coreProperties>
</file>