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aleway ExtraBold"/>
      <p:bold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aleway-boldItalic.fntdata"/><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font" Target="fonts/Raleway-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Lato-regular.fntdata"/><Relationship Id="rId16" Type="http://schemas.openxmlformats.org/officeDocument/2006/relationships/slide" Target="slides/slide11.xml"/><Relationship Id="rId24" Type="http://schemas.openxmlformats.org/officeDocument/2006/relationships/font" Target="fonts/Raleway-bold.fntdata"/><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Lato-boldItalic.fntdata"/><Relationship Id="rId23" Type="http://schemas.openxmlformats.org/officeDocument/2006/relationships/font" Target="fonts/Raleway-regular.fntdata"/><Relationship Id="rId28" Type="http://schemas.openxmlformats.org/officeDocument/2006/relationships/font" Target="fonts/RalewayExtraBold-boldItalic.fntdata"/><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font" Target="fonts/Lato-italic.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alewayExtraBold-bold.fntdata"/><Relationship Id="rId30" Type="http://schemas.openxmlformats.org/officeDocument/2006/relationships/font" Target="fonts/Lato-bold.fntdata"/><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30f1c3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30f1c3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0f1c3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30f1c3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35e717b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35e717b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35e717b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35e717b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5e717b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35e717b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5e717b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35e717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35e717b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35e717b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35e717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35e717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2c7362a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2c7362a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2c7362a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2c7362a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2c7362aa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2c7362aa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2c7362aa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2c7362aa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2c7362aa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2c7362aa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2e6552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2e6552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2e65528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2e65528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2e65528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2e65528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overleaf.com/learn/latex/Bibliography_management_in_LaTeX"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overleaf.com/learn/latex/TikZ_package" TargetMode="External"/><Relationship Id="rId4" Type="http://schemas.openxmlformats.org/officeDocument/2006/relationships/hyperlink" Target="https://tikz.dev/" TargetMode="External"/><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overleaf.com/project" TargetMode="External"/><Relationship Id="rId4" Type="http://schemas.openxmlformats.org/officeDocument/2006/relationships/hyperlink" Target="https://youtu.be/CmagZthwhaY?si=9hox0PjhgligxfMS" TargetMode="External"/><Relationship Id="rId5" Type="http://schemas.openxmlformats.org/officeDocument/2006/relationships/hyperlink" Target="https://youtu.be/4lyHIQl4VM8?si=OoF3a-PIpJvKsIv8" TargetMode="External"/><Relationship Id="rId6" Type="http://schemas.openxmlformats.org/officeDocument/2006/relationships/hyperlink" Target="https://youtu.be/NwnYHoNtfJ0?si=MuOV1Urn_ZdCCQ2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8600"/>
              <a:t>LaTeX</a:t>
            </a:r>
            <a:endParaRPr sz="8600"/>
          </a:p>
        </p:txBody>
      </p:sp>
      <p:sp>
        <p:nvSpPr>
          <p:cNvPr id="87" name="Google Shape;87;p13"/>
          <p:cNvSpPr txBox="1"/>
          <p:nvPr>
            <p:ph idx="1" type="subTitle"/>
          </p:nvPr>
        </p:nvSpPr>
        <p:spPr>
          <a:xfrm>
            <a:off x="727952"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Raleway ExtraBold"/>
                <a:ea typeface="Raleway ExtraBold"/>
                <a:cs typeface="Raleway ExtraBold"/>
                <a:sym typeface="Raleway ExtraBold"/>
              </a:rPr>
              <a:t>TA: Saksham Rathi</a:t>
            </a:r>
            <a:endParaRPr sz="2600">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87625"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Tables</a:t>
            </a:r>
            <a:endParaRPr sz="3140"/>
          </a:p>
        </p:txBody>
      </p:sp>
      <p:sp>
        <p:nvSpPr>
          <p:cNvPr id="146" name="Google Shape;146;p22"/>
          <p:cNvSpPr txBox="1"/>
          <p:nvPr>
            <p:ph idx="1" type="body"/>
          </p:nvPr>
        </p:nvSpPr>
        <p:spPr>
          <a:xfrm>
            <a:off x="528000" y="1356850"/>
            <a:ext cx="7890000" cy="3629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\begin{tabular} for beginning tabular environment.</a:t>
            </a:r>
            <a:endParaRPr/>
          </a:p>
          <a:p>
            <a:pPr indent="-311150" lvl="0" marL="457200" rtl="0" algn="l">
              <a:spcBef>
                <a:spcPts val="0"/>
              </a:spcBef>
              <a:spcAft>
                <a:spcPts val="0"/>
              </a:spcAft>
              <a:buSzPts val="1300"/>
              <a:buChar char="●"/>
            </a:pPr>
            <a:r>
              <a:rPr lang="en"/>
              <a:t>Various </a:t>
            </a:r>
            <a:r>
              <a:rPr lang="en"/>
              <a:t>useful</a:t>
            </a:r>
            <a:r>
              <a:rPr lang="en"/>
              <a:t> packages: table, array, booktabs, multirow. Check table.tex.</a:t>
            </a:r>
            <a:endParaRPr/>
          </a:p>
          <a:p>
            <a:pPr indent="-311150" lvl="0" marL="457200" rtl="0" algn="l">
              <a:spcBef>
                <a:spcPts val="0"/>
              </a:spcBef>
              <a:spcAft>
                <a:spcPts val="0"/>
              </a:spcAft>
              <a:buSzPts val="1300"/>
              <a:buChar char="●"/>
            </a:pPr>
            <a:r>
              <a:rPr lang="en"/>
              <a:t>\begin{tabular}{|c|c|c|}: Three columns, each separated by a vertical line. If we do not want borders then do {ccc}</a:t>
            </a:r>
            <a:endParaRPr/>
          </a:p>
          <a:p>
            <a:pPr indent="-311150" lvl="0" marL="457200" rtl="0" algn="l">
              <a:spcBef>
                <a:spcPts val="0"/>
              </a:spcBef>
              <a:spcAft>
                <a:spcPts val="0"/>
              </a:spcAft>
              <a:buSzPts val="1300"/>
              <a:buChar char="●"/>
            </a:pPr>
            <a:r>
              <a:rPr lang="en"/>
              <a:t>\hline: for inserting horizontal lines after header or after rows.</a:t>
            </a:r>
            <a:endParaRPr/>
          </a:p>
          <a:p>
            <a:pPr indent="-311150" lvl="0" marL="457200" rtl="0" algn="l">
              <a:spcBef>
                <a:spcPts val="0"/>
              </a:spcBef>
              <a:spcAft>
                <a:spcPts val="0"/>
              </a:spcAft>
              <a:buSzPts val="1300"/>
              <a:buChar char="●"/>
            </a:pPr>
            <a:r>
              <a:rPr lang="en"/>
              <a:t>data1 &amp; data2 &amp; data3 \\: column data for each row separated by “&amp;”, new row inserted by \\.</a:t>
            </a:r>
            <a:endParaRPr/>
          </a:p>
          <a:p>
            <a:pPr indent="-311150" lvl="0" marL="457200" rtl="0" algn="l">
              <a:spcBef>
                <a:spcPts val="0"/>
              </a:spcBef>
              <a:spcAft>
                <a:spcPts val="0"/>
              </a:spcAft>
              <a:buSzPts val="1300"/>
              <a:buChar char="●"/>
            </a:pPr>
            <a:r>
              <a:rPr lang="en"/>
              <a:t>Instead of c in {ccc}, we can also use l (left-aligned), r(right-aligned) and p(paragraph). Width of a particular column can be specified by {|l|r|p{3cm}|} (here, the width of </a:t>
            </a:r>
            <a:r>
              <a:rPr lang="en"/>
              <a:t>paragraph</a:t>
            </a:r>
            <a:r>
              <a:rPr lang="en"/>
              <a:t> (3rd column) will be 3cm)</a:t>
            </a:r>
            <a:endParaRPr/>
          </a:p>
          <a:p>
            <a:pPr indent="-311150" lvl="0" marL="457200" rtl="0" algn="l">
              <a:spcBef>
                <a:spcPts val="0"/>
              </a:spcBef>
              <a:spcAft>
                <a:spcPts val="0"/>
              </a:spcAft>
              <a:buSzPts val="1300"/>
              <a:buChar char="●"/>
            </a:pPr>
            <a:r>
              <a:rPr lang="en"/>
              <a:t>\toprule to start table, \midrule to separate rows, \bottomrule to end table. Different thickness of these lines make the table visually appealing.</a:t>
            </a:r>
            <a:endParaRPr/>
          </a:p>
          <a:p>
            <a:pPr indent="-311150" lvl="0" marL="457200" rtl="0" algn="l">
              <a:spcBef>
                <a:spcPts val="0"/>
              </a:spcBef>
              <a:spcAft>
                <a:spcPts val="0"/>
              </a:spcAft>
              <a:buSzPts val="1300"/>
              <a:buChar char="●"/>
            </a:pPr>
            <a:r>
              <a:rPr lang="en"/>
              <a:t>\multirow{number_of_rows}{width}{contents}: To merge two rows for a particular column. Width can be set to * to adjust automatically.</a:t>
            </a:r>
            <a:endParaRPr/>
          </a:p>
          <a:p>
            <a:pPr indent="-311150" lvl="0" marL="457200" rtl="0" algn="l">
              <a:spcBef>
                <a:spcPts val="0"/>
              </a:spcBef>
              <a:spcAft>
                <a:spcPts val="0"/>
              </a:spcAft>
              <a:buSzPts val="1300"/>
              <a:buChar char="●"/>
            </a:pPr>
            <a:r>
              <a:rPr lang="en"/>
              <a:t>\rowcolor to make a particular row coloured. \rowcolor{gray!10}: Uses 10% gray intensity colour for that row.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Maths</a:t>
            </a:r>
            <a:endParaRPr sz="3340"/>
          </a:p>
        </p:txBody>
      </p:sp>
      <p:sp>
        <p:nvSpPr>
          <p:cNvPr id="152" name="Google Shape;152;p23"/>
          <p:cNvSpPr txBox="1"/>
          <p:nvPr>
            <p:ph idx="1" type="body"/>
          </p:nvPr>
        </p:nvSpPr>
        <p:spPr>
          <a:xfrm>
            <a:off x="549150" y="1373575"/>
            <a:ext cx="8045700" cy="356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Check the use of math packages: amsmath, amsfonts, amssymb and amsthm. </a:t>
            </a:r>
            <a:endParaRPr sz="1800"/>
          </a:p>
          <a:p>
            <a:pPr indent="-342900" lvl="0" marL="457200" rtl="0" algn="l">
              <a:spcBef>
                <a:spcPts val="0"/>
              </a:spcBef>
              <a:spcAft>
                <a:spcPts val="0"/>
              </a:spcAft>
              <a:buSzPts val="1800"/>
              <a:buChar char="●"/>
            </a:pPr>
            <a:r>
              <a:rPr lang="en" sz="1800"/>
              <a:t>Inline math: using $&lt;math formula&gt;$ within the line.</a:t>
            </a:r>
            <a:endParaRPr sz="1800"/>
          </a:p>
          <a:p>
            <a:pPr indent="-342900" lvl="0" marL="457200" rtl="0" algn="l">
              <a:spcBef>
                <a:spcPts val="0"/>
              </a:spcBef>
              <a:spcAft>
                <a:spcPts val="0"/>
              </a:spcAft>
              <a:buSzPts val="1800"/>
              <a:buChar char="●"/>
            </a:pPr>
            <a:r>
              <a:rPr lang="en" sz="1800"/>
              <a:t>Display math: using \[\] or \begin{equation}. The first one will not associate an equation number with the formula, but the second one will.</a:t>
            </a:r>
            <a:endParaRPr sz="1800"/>
          </a:p>
          <a:p>
            <a:pPr indent="-342900" lvl="0" marL="457200" rtl="0" algn="l">
              <a:spcBef>
                <a:spcPts val="0"/>
              </a:spcBef>
              <a:spcAft>
                <a:spcPts val="0"/>
              </a:spcAft>
              <a:buSzPts val="1800"/>
              <a:buChar char="●"/>
            </a:pPr>
            <a:r>
              <a:rPr lang="en" sz="1800"/>
              <a:t>Subscript using _, superscript using ^.</a:t>
            </a:r>
            <a:endParaRPr sz="1800"/>
          </a:p>
          <a:p>
            <a:pPr indent="-342900" lvl="0" marL="457200" rtl="0" algn="l">
              <a:spcBef>
                <a:spcPts val="0"/>
              </a:spcBef>
              <a:spcAft>
                <a:spcPts val="0"/>
              </a:spcAft>
              <a:buSzPts val="1800"/>
              <a:buChar char="●"/>
            </a:pPr>
            <a:r>
              <a:rPr lang="en" sz="1800"/>
              <a:t>\frac{}{}: for fractions; greek letters: \alpha, \beta, \gamma, \sigma, \Sigma and so on.</a:t>
            </a:r>
            <a:endParaRPr sz="1800"/>
          </a:p>
          <a:p>
            <a:pPr indent="-342900" lvl="0" marL="457200" rtl="0" algn="l">
              <a:spcBef>
                <a:spcPts val="0"/>
              </a:spcBef>
              <a:spcAft>
                <a:spcPts val="0"/>
              </a:spcAft>
              <a:buSzPts val="1800"/>
              <a:buChar char="●"/>
            </a:pPr>
            <a:r>
              <a:rPr lang="en" sz="1800"/>
              <a:t>Various mathematical operators/functions: \lim, \int, \sin, \cos and so on.</a:t>
            </a:r>
            <a:endParaRPr sz="1800"/>
          </a:p>
          <a:p>
            <a:pPr indent="-342900" lvl="0" marL="457200" rtl="0" algn="l">
              <a:spcBef>
                <a:spcPts val="0"/>
              </a:spcBef>
              <a:spcAft>
                <a:spcPts val="0"/>
              </a:spcAft>
              <a:buSzPts val="1800"/>
              <a:buChar char="●"/>
            </a:pPr>
            <a:r>
              <a:rPr lang="en" sz="1800"/>
              <a:t>Also, check \begin{cases} for case wise functions.</a:t>
            </a:r>
            <a:endParaRPr sz="1800"/>
          </a:p>
          <a:p>
            <a:pPr indent="-342900" lvl="0" marL="457200" rtl="0" algn="l">
              <a:spcBef>
                <a:spcPts val="0"/>
              </a:spcBef>
              <a:spcAft>
                <a:spcPts val="0"/>
              </a:spcAft>
              <a:buSzPts val="1800"/>
              <a:buChar char="●"/>
            </a:pPr>
            <a:r>
              <a:rPr lang="en" sz="1800"/>
              <a:t>You can also define theorem environments. </a:t>
            </a:r>
            <a:r>
              <a:rPr lang="en" sz="1800"/>
              <a:t>Check math.tex.</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79275"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Functions</a:t>
            </a:r>
            <a:endParaRPr sz="3240"/>
          </a:p>
        </p:txBody>
      </p:sp>
      <p:sp>
        <p:nvSpPr>
          <p:cNvPr id="158" name="Google Shape;158;p24"/>
          <p:cNvSpPr txBox="1"/>
          <p:nvPr>
            <p:ph idx="1" type="body"/>
          </p:nvPr>
        </p:nvSpPr>
        <p:spPr>
          <a:xfrm>
            <a:off x="679275" y="1441200"/>
            <a:ext cx="7835700" cy="3394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 LaTeX, we can define our own functions and commands using \newcommand.</a:t>
            </a:r>
            <a:endParaRPr sz="1900"/>
          </a:p>
          <a:p>
            <a:pPr indent="-349250" lvl="0" marL="457200" rtl="0" algn="l">
              <a:spcBef>
                <a:spcPts val="0"/>
              </a:spcBef>
              <a:spcAft>
                <a:spcPts val="0"/>
              </a:spcAft>
              <a:buSzPts val="1900"/>
              <a:buChar char="●"/>
            </a:pPr>
            <a:r>
              <a:rPr lang="en" sz="1900"/>
              <a:t>Syntax: \newcommand{\commandname}[numargs]{definition}.</a:t>
            </a:r>
            <a:endParaRPr sz="1900"/>
          </a:p>
          <a:p>
            <a:pPr indent="-349250" lvl="0" marL="457200" rtl="0" algn="l">
              <a:spcBef>
                <a:spcPts val="0"/>
              </a:spcBef>
              <a:spcAft>
                <a:spcPts val="0"/>
              </a:spcAft>
              <a:buSzPts val="1900"/>
              <a:buChar char="●"/>
            </a:pPr>
            <a:r>
              <a:rPr lang="en" sz="1900"/>
              <a:t>Defined outside the \begin{document} environment.</a:t>
            </a:r>
            <a:endParaRPr sz="1900"/>
          </a:p>
          <a:p>
            <a:pPr indent="-349250" lvl="0" marL="457200" rtl="0" algn="l">
              <a:spcBef>
                <a:spcPts val="0"/>
              </a:spcBef>
              <a:spcAft>
                <a:spcPts val="0"/>
              </a:spcAft>
              <a:buSzPts val="1900"/>
              <a:buChar char="●"/>
            </a:pPr>
            <a:r>
              <a:rPr lang="en" sz="1900"/>
              <a:t>In the function definition, command line arguments are specified using #1, #2 and so on.</a:t>
            </a:r>
            <a:endParaRPr sz="1900"/>
          </a:p>
          <a:p>
            <a:pPr indent="-349250" lvl="0" marL="457200" rtl="0" algn="l">
              <a:spcBef>
                <a:spcPts val="0"/>
              </a:spcBef>
              <a:spcAft>
                <a:spcPts val="0"/>
              </a:spcAft>
              <a:buSzPts val="1900"/>
              <a:buChar char="●"/>
            </a:pPr>
            <a:r>
              <a:rPr lang="en" sz="1900"/>
              <a:t>We can even write commands for optional arguments, or arguments having certain default values.</a:t>
            </a:r>
            <a:endParaRPr sz="1900"/>
          </a:p>
          <a:p>
            <a:pPr indent="-349250" lvl="0" marL="457200" rtl="0" algn="l">
              <a:spcBef>
                <a:spcPts val="0"/>
              </a:spcBef>
              <a:spcAft>
                <a:spcPts val="0"/>
              </a:spcAft>
              <a:buSzPts val="1900"/>
              <a:buChar char="●"/>
            </a:pPr>
            <a:r>
              <a:rPr lang="en" sz="1900"/>
              <a:t>Check functions.tex.</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59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Bibliography</a:t>
            </a:r>
            <a:endParaRPr sz="3140"/>
          </a:p>
        </p:txBody>
      </p:sp>
      <p:sp>
        <p:nvSpPr>
          <p:cNvPr id="164" name="Google Shape;164;p25"/>
          <p:cNvSpPr txBox="1"/>
          <p:nvPr>
            <p:ph idx="1" type="body"/>
          </p:nvPr>
        </p:nvSpPr>
        <p:spPr>
          <a:xfrm>
            <a:off x="611650" y="1340125"/>
            <a:ext cx="7853400" cy="1513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Bibliography can be included in the same .tex file, where your text is present. But that has certain limitations and generally not recommended.</a:t>
            </a:r>
            <a:endParaRPr/>
          </a:p>
          <a:p>
            <a:pPr indent="-311150" lvl="0" marL="457200" rtl="0" algn="l">
              <a:spcBef>
                <a:spcPts val="0"/>
              </a:spcBef>
              <a:spcAft>
                <a:spcPts val="0"/>
              </a:spcAft>
              <a:buSzPts val="1300"/>
              <a:buChar char="●"/>
            </a:pPr>
            <a:r>
              <a:rPr lang="en"/>
              <a:t>You can write a sample .bib file and then link that to </a:t>
            </a:r>
            <a:r>
              <a:rPr lang="en"/>
              <a:t>your</a:t>
            </a:r>
            <a:r>
              <a:rPr lang="en"/>
              <a:t> .tex file. Check biblio.tex and sample.bib.</a:t>
            </a:r>
            <a:endParaRPr/>
          </a:p>
          <a:p>
            <a:pPr indent="-311150" lvl="0" marL="457200" rtl="0" algn="l">
              <a:spcBef>
                <a:spcPts val="0"/>
              </a:spcBef>
              <a:spcAft>
                <a:spcPts val="0"/>
              </a:spcAft>
              <a:buSzPts val="1300"/>
              <a:buChar char="●"/>
            </a:pPr>
            <a:r>
              <a:rPr lang="en"/>
              <a:t>Use \cite when one has to quote some book/article from the bibliography.</a:t>
            </a:r>
            <a:endParaRPr/>
          </a:p>
          <a:p>
            <a:pPr indent="-311150" lvl="0" marL="457200" rtl="0" algn="l">
              <a:spcBef>
                <a:spcPts val="0"/>
              </a:spcBef>
              <a:spcAft>
                <a:spcPts val="0"/>
              </a:spcAft>
              <a:buSzPts val="1300"/>
              <a:buChar char="●"/>
            </a:pPr>
            <a:r>
              <a:rPr lang="en"/>
              <a:t>Some of the examples are: book, article, webpages, conference papers and so on.</a:t>
            </a:r>
            <a:endParaRPr/>
          </a:p>
          <a:p>
            <a:pPr indent="-311150" lvl="0" marL="457200" rtl="0" algn="l">
              <a:spcBef>
                <a:spcPts val="0"/>
              </a:spcBef>
              <a:spcAft>
                <a:spcPts val="0"/>
              </a:spcAft>
              <a:buSzPts val="1300"/>
              <a:buChar char="●"/>
            </a:pPr>
            <a:r>
              <a:rPr lang="en"/>
              <a:t>For detailed reference, check: </a:t>
            </a:r>
            <a:r>
              <a:rPr lang="en" sz="1100" u="sng">
                <a:solidFill>
                  <a:schemeClr val="hlink"/>
                </a:solidFill>
                <a:latin typeface="Arial"/>
                <a:ea typeface="Arial"/>
                <a:cs typeface="Arial"/>
                <a:sym typeface="Arial"/>
                <a:hlinkClick r:id="rId3"/>
              </a:rPr>
              <a:t>https://www.overleaf.com/learn/latex/Bibliography_management_in_LaTeX</a:t>
            </a:r>
            <a:endParaRPr/>
          </a:p>
        </p:txBody>
      </p:sp>
      <p:pic>
        <p:nvPicPr>
          <p:cNvPr id="165" name="Google Shape;165;p25"/>
          <p:cNvPicPr preferRelativeResize="0"/>
          <p:nvPr/>
        </p:nvPicPr>
        <p:blipFill>
          <a:blip r:embed="rId4">
            <a:alphaModFix/>
          </a:blip>
          <a:stretch>
            <a:fillRect/>
          </a:stretch>
        </p:blipFill>
        <p:spPr>
          <a:xfrm>
            <a:off x="1567800" y="2656377"/>
            <a:ext cx="6161050" cy="232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650" y="540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How to compile LaTeX?</a:t>
            </a:r>
            <a:endParaRPr sz="3040"/>
          </a:p>
        </p:txBody>
      </p:sp>
      <p:sp>
        <p:nvSpPr>
          <p:cNvPr id="171" name="Google Shape;171;p26"/>
          <p:cNvSpPr txBox="1"/>
          <p:nvPr>
            <p:ph idx="1" type="body"/>
          </p:nvPr>
        </p:nvSpPr>
        <p:spPr>
          <a:xfrm>
            <a:off x="605550" y="1332475"/>
            <a:ext cx="78108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LaTeX and bibliography files can be compiled into the .pdf file through a sequence of 4 commands.</a:t>
            </a:r>
            <a:endParaRPr sz="1400"/>
          </a:p>
          <a:p>
            <a:pPr indent="-317500" lvl="0" marL="457200" rtl="0" algn="l">
              <a:spcBef>
                <a:spcPts val="0"/>
              </a:spcBef>
              <a:spcAft>
                <a:spcPts val="0"/>
              </a:spcAft>
              <a:buSzPts val="1400"/>
              <a:buAutoNum type="arabicPeriod"/>
            </a:pPr>
            <a:r>
              <a:rPr lang="en" sz="1400"/>
              <a:t>p</a:t>
            </a:r>
            <a:r>
              <a:rPr lang="en" sz="1400"/>
              <a:t>dflatex myfile: Your tex file is named as myfile.tex. Converts all </a:t>
            </a:r>
            <a:r>
              <a:rPr lang="en" sz="1400"/>
              <a:t>the basic formula and text into pdf. But does not know what the cite commands are for. Consequently, instead of numbers, we have [?] in the pdf, wherever we cite. Writes all occurrences of cite in myfile.aux.</a:t>
            </a:r>
            <a:endParaRPr sz="1400"/>
          </a:p>
          <a:p>
            <a:pPr indent="-317500" lvl="0" marL="457200" rtl="0" algn="l">
              <a:spcBef>
                <a:spcPts val="0"/>
              </a:spcBef>
              <a:spcAft>
                <a:spcPts val="0"/>
              </a:spcAft>
              <a:buSzPts val="1400"/>
              <a:buAutoNum type="arabicPeriod"/>
            </a:pPr>
            <a:r>
              <a:rPr lang="en" sz="1400"/>
              <a:t>bibtex myfile: Let’s say your bibtex file is named as sample.bib. The .aux file will get this name from the \bibliography{}. Looks up the citations from myfile.aux and the \bibliographystyle{} to write all the bibliography list to myfile.bbl. No changes to the output pdf file.</a:t>
            </a:r>
            <a:endParaRPr sz="1400"/>
          </a:p>
          <a:p>
            <a:pPr indent="-317500" lvl="0" marL="457200" rtl="0" algn="l">
              <a:spcBef>
                <a:spcPts val="0"/>
              </a:spcBef>
              <a:spcAft>
                <a:spcPts val="0"/>
              </a:spcAft>
              <a:buSzPts val="1400"/>
              <a:buAutoNum type="arabicPeriod"/>
            </a:pPr>
            <a:r>
              <a:rPr lang="en" sz="1400"/>
              <a:t> pdflatex myfile: Insert the contents of myfile.bbl to the pdf. But the citations are still not correct [?].</a:t>
            </a:r>
            <a:endParaRPr sz="1400"/>
          </a:p>
          <a:p>
            <a:pPr indent="-317500" lvl="0" marL="457200" rtl="0" algn="l">
              <a:spcBef>
                <a:spcPts val="0"/>
              </a:spcBef>
              <a:spcAft>
                <a:spcPts val="0"/>
              </a:spcAft>
              <a:buSzPts val="1400"/>
              <a:buAutoNum type="arabicPeriod"/>
            </a:pPr>
            <a:r>
              <a:rPr lang="en" sz="1400"/>
              <a:t>pdflatex myfile: Citations are replaced by the corresponding labels.</a:t>
            </a:r>
            <a:endParaRPr sz="1400"/>
          </a:p>
          <a:p>
            <a:pPr indent="-317500" lvl="0" marL="457200" rtl="0" algn="l">
              <a:spcBef>
                <a:spcPts val="0"/>
              </a:spcBef>
              <a:spcAft>
                <a:spcPts val="0"/>
              </a:spcAft>
              <a:buSzPts val="1400"/>
              <a:buChar char="●"/>
            </a:pPr>
            <a:r>
              <a:rPr lang="en" sz="1400"/>
              <a:t>Finally, myfile.pdf is generated. Check the compilation folder and the script present there. Run each command one by one and see how the pdf changes and the extra files created after each step.</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7650" y="574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Tikz</a:t>
            </a:r>
            <a:endParaRPr sz="3440"/>
          </a:p>
        </p:txBody>
      </p:sp>
      <p:sp>
        <p:nvSpPr>
          <p:cNvPr id="177" name="Google Shape;177;p27"/>
          <p:cNvSpPr txBox="1"/>
          <p:nvPr>
            <p:ph idx="1" type="body"/>
          </p:nvPr>
        </p:nvSpPr>
        <p:spPr>
          <a:xfrm>
            <a:off x="519650" y="1457200"/>
            <a:ext cx="3713400" cy="335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important package for creating diagrams, plots, charts and various other objects.</a:t>
            </a:r>
            <a:endParaRPr sz="1800"/>
          </a:p>
          <a:p>
            <a:pPr indent="-342900" lvl="0" marL="457200" rtl="0" algn="l">
              <a:spcBef>
                <a:spcPts val="0"/>
              </a:spcBef>
              <a:spcAft>
                <a:spcPts val="0"/>
              </a:spcAft>
              <a:buSzPts val="1800"/>
              <a:buChar char="●"/>
            </a:pPr>
            <a:r>
              <a:rPr lang="en" sz="1800"/>
              <a:t>Check tikz.tex</a:t>
            </a:r>
            <a:endParaRPr sz="1800"/>
          </a:p>
          <a:p>
            <a:pPr indent="-311150" lvl="0" marL="457200" rtl="0" algn="l">
              <a:spcBef>
                <a:spcPts val="0"/>
              </a:spcBef>
              <a:spcAft>
                <a:spcPts val="0"/>
              </a:spcAft>
              <a:buSzPts val="1300"/>
              <a:buChar char="●"/>
            </a:pPr>
            <a:r>
              <a:rPr lang="en" sz="1800"/>
              <a:t>For basic introduction: </a:t>
            </a:r>
            <a:r>
              <a:rPr lang="en" sz="1600" u="sng">
                <a:solidFill>
                  <a:schemeClr val="hlink"/>
                </a:solidFill>
                <a:hlinkClick r:id="rId3"/>
              </a:rPr>
              <a:t>https://www.overleaf.com/learn/latex/TikZ_package</a:t>
            </a:r>
            <a:endParaRPr sz="1800"/>
          </a:p>
          <a:p>
            <a:pPr indent="-311150" lvl="0" marL="457200" rtl="0" algn="l">
              <a:spcBef>
                <a:spcPts val="0"/>
              </a:spcBef>
              <a:spcAft>
                <a:spcPts val="0"/>
              </a:spcAft>
              <a:buSzPts val="1300"/>
              <a:buChar char="●"/>
            </a:pPr>
            <a:r>
              <a:rPr lang="en" sz="1800"/>
              <a:t>For detailed reference: </a:t>
            </a:r>
            <a:r>
              <a:rPr lang="en" sz="1600" u="sng">
                <a:solidFill>
                  <a:schemeClr val="hlink"/>
                </a:solidFill>
                <a:hlinkClick r:id="rId4"/>
              </a:rPr>
              <a:t>https://tikz.dev/</a:t>
            </a:r>
            <a:endParaRPr sz="1800"/>
          </a:p>
          <a:p>
            <a:pPr indent="-342900" lvl="0" marL="457200" rtl="0" algn="l">
              <a:spcBef>
                <a:spcPts val="0"/>
              </a:spcBef>
              <a:spcAft>
                <a:spcPts val="0"/>
              </a:spcAft>
              <a:buSzPts val="1800"/>
              <a:buChar char="●"/>
            </a:pPr>
            <a:r>
              <a:rPr lang="en" sz="1800"/>
              <a:t>Another useful tool: geogebra</a:t>
            </a:r>
            <a:endParaRPr sz="1800"/>
          </a:p>
        </p:txBody>
      </p:sp>
      <p:pic>
        <p:nvPicPr>
          <p:cNvPr id="178" name="Google Shape;178;p27"/>
          <p:cNvPicPr preferRelativeResize="0"/>
          <p:nvPr/>
        </p:nvPicPr>
        <p:blipFill>
          <a:blip r:embed="rId5">
            <a:alphaModFix/>
          </a:blip>
          <a:stretch>
            <a:fillRect/>
          </a:stretch>
        </p:blipFill>
        <p:spPr>
          <a:xfrm>
            <a:off x="5598150" y="1109500"/>
            <a:ext cx="2876186" cy="372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ctrTitle"/>
          </p:nvPr>
        </p:nvSpPr>
        <p:spPr>
          <a:xfrm>
            <a:off x="729450" y="1322450"/>
            <a:ext cx="7688100" cy="166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540"/>
              <a:t>Exercises</a:t>
            </a:r>
            <a:endParaRPr sz="6540"/>
          </a:p>
        </p:txBody>
      </p:sp>
      <p:sp>
        <p:nvSpPr>
          <p:cNvPr id="184" name="Google Shape;184;p2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228600" lvl="0" marL="457200" rtl="0" algn="l">
              <a:spcBef>
                <a:spcPts val="0"/>
              </a:spcBef>
              <a:spcAft>
                <a:spcPts val="0"/>
              </a:spcAft>
              <a:buSzPts val="1600"/>
              <a:buNone/>
            </a:pPr>
            <a:r>
              <a:rPr lang="en"/>
              <a:t>Check the exercises </a:t>
            </a:r>
            <a:r>
              <a:rPr lang="en"/>
              <a:t>folder</a:t>
            </a:r>
            <a:r>
              <a:rPr lang="en"/>
              <a:t> and generate those pdfs using latex and bibtex.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ctrTitle"/>
          </p:nvPr>
        </p:nvSpPr>
        <p:spPr>
          <a:xfrm>
            <a:off x="729450" y="13224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sz="7100">
                <a:solidFill>
                  <a:srgbClr val="FF0000"/>
                </a:solidFill>
                <a:latin typeface="Comic Sans MS"/>
                <a:ea typeface="Comic Sans MS"/>
                <a:cs typeface="Comic Sans MS"/>
                <a:sym typeface="Comic Sans MS"/>
              </a:rPr>
              <a:t>THANK YOU!!!</a:t>
            </a:r>
            <a:endParaRPr i="1" sz="7100">
              <a:solidFill>
                <a:srgbClr val="FF0000"/>
              </a:solidFill>
              <a:latin typeface="Comic Sans MS"/>
              <a:ea typeface="Comic Sans MS"/>
              <a:cs typeface="Comic Sans MS"/>
              <a:sym typeface="Comic Sans MS"/>
            </a:endParaRPr>
          </a:p>
        </p:txBody>
      </p:sp>
      <p:sp>
        <p:nvSpPr>
          <p:cNvPr id="190" name="Google Shape;190;p2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 </a:t>
            </a:r>
            <a:r>
              <a:rPr lang="en"/>
              <a:t>you wish to write “LaTeX” in LaTeX, then write \LaTeX.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9250" y="532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Introduction</a:t>
            </a:r>
            <a:endParaRPr sz="3340"/>
          </a:p>
        </p:txBody>
      </p:sp>
      <p:sp>
        <p:nvSpPr>
          <p:cNvPr id="93" name="Google Shape;93;p14"/>
          <p:cNvSpPr txBox="1"/>
          <p:nvPr>
            <p:ph idx="1" type="body"/>
          </p:nvPr>
        </p:nvSpPr>
        <p:spPr>
          <a:xfrm>
            <a:off x="727650" y="13596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tool for typesetting professional looking documents.</a:t>
            </a:r>
            <a:endParaRPr sz="1800"/>
          </a:p>
          <a:p>
            <a:pPr indent="-342900" lvl="0" marL="457200" rtl="0" algn="l">
              <a:spcBef>
                <a:spcPts val="0"/>
              </a:spcBef>
              <a:spcAft>
                <a:spcPts val="0"/>
              </a:spcAft>
              <a:buSzPts val="1800"/>
              <a:buChar char="●"/>
            </a:pPr>
            <a:r>
              <a:rPr lang="en" sz="1800"/>
              <a:t>Unlike other document writing applications, there is no interactive page where you can write and style up using tools. Your LaTeX file is processed by a TEX engine, which uses the </a:t>
            </a:r>
            <a:r>
              <a:rPr lang="en" sz="1800"/>
              <a:t>commands and text embedded in your file to control the process and convert the tex file into a pdf document.</a:t>
            </a:r>
            <a:endParaRPr sz="1800"/>
          </a:p>
          <a:p>
            <a:pPr indent="-342900" lvl="0" marL="457200" rtl="0" algn="l">
              <a:spcBef>
                <a:spcPts val="0"/>
              </a:spcBef>
              <a:spcAft>
                <a:spcPts val="0"/>
              </a:spcAft>
              <a:buSzPts val="1800"/>
              <a:buChar char="●"/>
            </a:pPr>
            <a:r>
              <a:rPr lang="en" sz="1800"/>
              <a:t>It has support for typesetting extremely complex mathematics, tables and technical content.</a:t>
            </a:r>
            <a:endParaRPr sz="1800"/>
          </a:p>
          <a:p>
            <a:pPr indent="-342900" lvl="0" marL="457200" rtl="0" algn="l">
              <a:spcBef>
                <a:spcPts val="0"/>
              </a:spcBef>
              <a:spcAft>
                <a:spcPts val="0"/>
              </a:spcAft>
              <a:buSzPts val="1800"/>
              <a:buChar char="●"/>
            </a:pPr>
            <a:r>
              <a:rPr lang="en" sz="1800"/>
              <a:t>It has facilities for footnotes, cross-referencing and management of bibliographies.</a:t>
            </a:r>
            <a:endParaRPr sz="1800"/>
          </a:p>
          <a:p>
            <a:pPr indent="-342900" lvl="0" marL="457200" rtl="0" algn="l">
              <a:spcBef>
                <a:spcPts val="0"/>
              </a:spcBef>
              <a:spcAft>
                <a:spcPts val="0"/>
              </a:spcAft>
              <a:buSzPts val="1800"/>
              <a:buChar char="●"/>
            </a:pPr>
            <a:r>
              <a:rPr lang="en" sz="1800"/>
              <a:t>Thousands of free add-on packages are available for increased utility.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9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How to Use?	</a:t>
            </a:r>
            <a:endParaRPr sz="3340"/>
          </a:p>
        </p:txBody>
      </p:sp>
      <p:sp>
        <p:nvSpPr>
          <p:cNvPr id="99" name="Google Shape;99;p15"/>
          <p:cNvSpPr txBox="1"/>
          <p:nvPr>
            <p:ph idx="1" type="body"/>
          </p:nvPr>
        </p:nvSpPr>
        <p:spPr>
          <a:xfrm>
            <a:off x="687650" y="13930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2100"/>
              <a:t>It is recommended that you use “overleaf” for writing LaTeX documents. (</a:t>
            </a:r>
            <a:r>
              <a:rPr lang="en" sz="1900" u="sng">
                <a:solidFill>
                  <a:schemeClr val="hlink"/>
                </a:solidFill>
                <a:latin typeface="Arial"/>
                <a:ea typeface="Arial"/>
                <a:cs typeface="Arial"/>
                <a:sym typeface="Arial"/>
                <a:hlinkClick r:id="rId3"/>
              </a:rPr>
              <a:t>https://www.overleaf.com/project</a:t>
            </a:r>
            <a:r>
              <a:rPr lang="en" sz="2100"/>
              <a:t>)</a:t>
            </a:r>
            <a:endParaRPr sz="2100"/>
          </a:p>
          <a:p>
            <a:pPr indent="-361950" lvl="0" marL="457200" rtl="0" algn="l">
              <a:spcBef>
                <a:spcPts val="0"/>
              </a:spcBef>
              <a:spcAft>
                <a:spcPts val="0"/>
              </a:spcAft>
              <a:buSzPts val="2100"/>
              <a:buChar char="●"/>
            </a:pPr>
            <a:r>
              <a:rPr lang="en" sz="2100"/>
              <a:t>For using latex on local machines + VS Code:</a:t>
            </a:r>
            <a:endParaRPr sz="2100"/>
          </a:p>
          <a:p>
            <a:pPr indent="-361950" lvl="0" marL="457200" rtl="0" algn="l">
              <a:spcBef>
                <a:spcPts val="0"/>
              </a:spcBef>
              <a:spcAft>
                <a:spcPts val="0"/>
              </a:spcAft>
              <a:buSzPts val="2100"/>
              <a:buAutoNum type="arabicPeriod"/>
            </a:pPr>
            <a:r>
              <a:rPr lang="en" sz="2100"/>
              <a:t>macOS: </a:t>
            </a:r>
            <a:r>
              <a:rPr lang="en" sz="2100" u="sng">
                <a:solidFill>
                  <a:schemeClr val="hlink"/>
                </a:solidFill>
                <a:hlinkClick r:id="rId4"/>
              </a:rPr>
              <a:t>https://youtu.be/CmagZthwhaY?si=9hox0PjhgligxfMS</a:t>
            </a:r>
            <a:endParaRPr sz="2100"/>
          </a:p>
          <a:p>
            <a:pPr indent="-361950" lvl="0" marL="457200" rtl="0" algn="l">
              <a:spcBef>
                <a:spcPts val="0"/>
              </a:spcBef>
              <a:spcAft>
                <a:spcPts val="0"/>
              </a:spcAft>
              <a:buSzPts val="2100"/>
              <a:buAutoNum type="arabicPeriod"/>
            </a:pPr>
            <a:r>
              <a:rPr lang="en" sz="2100"/>
              <a:t>Windows: </a:t>
            </a:r>
            <a:r>
              <a:rPr lang="en" sz="2100" u="sng">
                <a:solidFill>
                  <a:schemeClr val="hlink"/>
                </a:solidFill>
                <a:hlinkClick r:id="rId5"/>
              </a:rPr>
              <a:t>https://youtu.be/4lyHIQl4VM8?si=OoF3a-PIpJvKsIv8</a:t>
            </a:r>
            <a:endParaRPr sz="2100"/>
          </a:p>
          <a:p>
            <a:pPr indent="-361950" lvl="0" marL="457200" rtl="0" algn="l">
              <a:spcBef>
                <a:spcPts val="0"/>
              </a:spcBef>
              <a:spcAft>
                <a:spcPts val="0"/>
              </a:spcAft>
              <a:buSzPts val="2100"/>
              <a:buAutoNum type="arabicPeriod"/>
            </a:pPr>
            <a:r>
              <a:rPr lang="en" sz="2100"/>
              <a:t>Linux: </a:t>
            </a:r>
            <a:r>
              <a:rPr lang="en" sz="2100" u="sng">
                <a:solidFill>
                  <a:schemeClr val="hlink"/>
                </a:solidFill>
                <a:hlinkClick r:id="rId6"/>
              </a:rPr>
              <a:t>https://youtu.be/NwnYHoNtfJ0?si=MuOV1Urn_ZdCCQ2G</a:t>
            </a:r>
            <a:r>
              <a:rPr lang="en" sz="2100"/>
              <a:t>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62550" y="5659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File Extensions involved</a:t>
            </a:r>
            <a:endParaRPr sz="3340"/>
          </a:p>
        </p:txBody>
      </p:sp>
      <p:sp>
        <p:nvSpPr>
          <p:cNvPr id="105" name="Google Shape;105;p16"/>
          <p:cNvSpPr txBox="1"/>
          <p:nvPr>
            <p:ph idx="1" type="body"/>
          </p:nvPr>
        </p:nvSpPr>
        <p:spPr>
          <a:xfrm>
            <a:off x="754400" y="1476725"/>
            <a:ext cx="37743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.tex: source document file, which we will edit</a:t>
            </a:r>
            <a:endParaRPr sz="1600"/>
          </a:p>
          <a:p>
            <a:pPr indent="-330200" lvl="0" marL="457200" rtl="0" algn="l">
              <a:spcBef>
                <a:spcPts val="0"/>
              </a:spcBef>
              <a:spcAft>
                <a:spcPts val="0"/>
              </a:spcAft>
              <a:buSzPts val="1600"/>
              <a:buChar char="●"/>
            </a:pPr>
            <a:r>
              <a:rPr lang="en" sz="1600"/>
              <a:t>.pdf: document produced after compilation</a:t>
            </a:r>
            <a:endParaRPr sz="1600"/>
          </a:p>
          <a:p>
            <a:pPr indent="-330200" lvl="0" marL="457200" rtl="0" algn="l">
              <a:spcBef>
                <a:spcPts val="0"/>
              </a:spcBef>
              <a:spcAft>
                <a:spcPts val="0"/>
              </a:spcAft>
              <a:buSzPts val="1600"/>
              <a:buChar char="●"/>
            </a:pPr>
            <a:r>
              <a:rPr lang="en" sz="1600"/>
              <a:t>.log: output of compilation. Contains all the warnings and  error messages. Useful for debugging.</a:t>
            </a:r>
            <a:endParaRPr sz="1600"/>
          </a:p>
          <a:p>
            <a:pPr indent="-330200" lvl="0" marL="457200" rtl="0" algn="l">
              <a:spcBef>
                <a:spcPts val="0"/>
              </a:spcBef>
              <a:spcAft>
                <a:spcPts val="0"/>
              </a:spcAft>
              <a:buSzPts val="1600"/>
              <a:buChar char="●"/>
            </a:pPr>
            <a:r>
              <a:rPr lang="en" sz="1600"/>
              <a:t>.aux: Contains references and links, parsed by LaTeX.</a:t>
            </a:r>
            <a:endParaRPr sz="1600"/>
          </a:p>
          <a:p>
            <a:pPr indent="-330200" lvl="0" marL="457200" rtl="0" algn="l">
              <a:spcBef>
                <a:spcPts val="0"/>
              </a:spcBef>
              <a:spcAft>
                <a:spcPts val="0"/>
              </a:spcAft>
              <a:buSzPts val="1600"/>
              <a:buChar char="●"/>
            </a:pPr>
            <a:r>
              <a:rPr lang="en" sz="1600"/>
              <a:t>.sty: For styling purposes</a:t>
            </a:r>
            <a:endParaRPr sz="1600"/>
          </a:p>
        </p:txBody>
      </p:sp>
      <p:sp>
        <p:nvSpPr>
          <p:cNvPr id="106" name="Google Shape;106;p16"/>
          <p:cNvSpPr txBox="1"/>
          <p:nvPr>
            <p:ph idx="2" type="body"/>
          </p:nvPr>
        </p:nvSpPr>
        <p:spPr>
          <a:xfrm>
            <a:off x="4572004" y="1518550"/>
            <a:ext cx="3774300" cy="22611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t</a:t>
            </a:r>
            <a:r>
              <a:rPr lang="en" sz="1600"/>
              <a:t>oc: entries for the table of contents.</a:t>
            </a:r>
            <a:endParaRPr sz="1600"/>
          </a:p>
          <a:p>
            <a:pPr indent="-330200" lvl="0" marL="457200" rtl="0" algn="l">
              <a:lnSpc>
                <a:spcPct val="105000"/>
              </a:lnSpc>
              <a:spcBef>
                <a:spcPts val="0"/>
              </a:spcBef>
              <a:spcAft>
                <a:spcPts val="0"/>
              </a:spcAft>
              <a:buSzPts val="1600"/>
              <a:buChar char="●"/>
            </a:pPr>
            <a:r>
              <a:rPr lang="en" sz="1600"/>
              <a:t>.bcf: all the needed citations by bibtex</a:t>
            </a:r>
            <a:endParaRPr sz="1600"/>
          </a:p>
          <a:p>
            <a:pPr indent="-330200" lvl="0" marL="457200" rtl="0" algn="l">
              <a:lnSpc>
                <a:spcPct val="105000"/>
              </a:lnSpc>
              <a:spcBef>
                <a:spcPts val="0"/>
              </a:spcBef>
              <a:spcAft>
                <a:spcPts val="0"/>
              </a:spcAft>
              <a:buSzPts val="1600"/>
              <a:buChar char="●"/>
            </a:pPr>
            <a:r>
              <a:rPr lang="en" sz="1600"/>
              <a:t>.bbl: formatted citations and bibliography items, get parsed by LaTeX.</a:t>
            </a:r>
            <a:endParaRPr sz="1600"/>
          </a:p>
          <a:p>
            <a:pPr indent="-330200" lvl="0" marL="457200" rtl="0" algn="l">
              <a:lnSpc>
                <a:spcPct val="105000"/>
              </a:lnSpc>
              <a:spcBef>
                <a:spcPts val="0"/>
              </a:spcBef>
              <a:spcAft>
                <a:spcPts val="0"/>
              </a:spcAft>
              <a:buSzPts val="1600"/>
              <a:buChar char="●"/>
            </a:pPr>
            <a:r>
              <a:rPr lang="en" sz="1600"/>
              <a:t>.lof: list of figures</a:t>
            </a:r>
            <a:endParaRPr sz="1600"/>
          </a:p>
          <a:p>
            <a:pPr indent="-330200" lvl="0" marL="457200" rtl="0" algn="l">
              <a:lnSpc>
                <a:spcPct val="105000"/>
              </a:lnSpc>
              <a:spcBef>
                <a:spcPts val="0"/>
              </a:spcBef>
              <a:spcAft>
                <a:spcPts val="0"/>
              </a:spcAft>
              <a:buSzPts val="1600"/>
              <a:buChar char="●"/>
            </a:pPr>
            <a:r>
              <a:rPr lang="en" sz="1600"/>
              <a:t>.lot: list of tables</a:t>
            </a:r>
            <a:endParaRPr sz="1600"/>
          </a:p>
          <a:p>
            <a:pPr indent="-330200" lvl="0" marL="457200" rtl="0" algn="l">
              <a:lnSpc>
                <a:spcPct val="105000"/>
              </a:lnSpc>
              <a:spcBef>
                <a:spcPts val="0"/>
              </a:spcBef>
              <a:spcAft>
                <a:spcPts val="0"/>
              </a:spcAft>
              <a:buSzPts val="1600"/>
              <a:buChar char="●"/>
            </a:pPr>
            <a:r>
              <a:rPr lang="en" sz="1600"/>
              <a:t>.blg: bibtex log file.</a:t>
            </a:r>
            <a:endParaRPr sz="1600"/>
          </a:p>
          <a:p>
            <a:pPr indent="-330200" lvl="0" marL="457200" rtl="0" algn="l">
              <a:lnSpc>
                <a:spcPct val="105000"/>
              </a:lnSpc>
              <a:spcBef>
                <a:spcPts val="0"/>
              </a:spcBef>
              <a:spcAft>
                <a:spcPts val="0"/>
              </a:spcAft>
              <a:buSzPts val="1600"/>
              <a:buChar char="●"/>
            </a:pPr>
            <a:r>
              <a:rPr lang="en" sz="1600"/>
              <a:t>.cls: Class files</a:t>
            </a:r>
            <a:endParaRPr sz="1600"/>
          </a:p>
          <a:p>
            <a:pPr indent="-330200" lvl="0" marL="457200" rtl="0" algn="l">
              <a:lnSpc>
                <a:spcPct val="105000"/>
              </a:lnSpc>
              <a:spcBef>
                <a:spcPts val="0"/>
              </a:spcBef>
              <a:spcAft>
                <a:spcPts val="0"/>
              </a:spcAft>
              <a:buSzPts val="1600"/>
              <a:buChar char="●"/>
            </a:pPr>
            <a:r>
              <a:rPr lang="en" sz="1600"/>
              <a:t>.bib: All bibliography related information, we write here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82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40"/>
              <a:t>Basic Format</a:t>
            </a:r>
            <a:endParaRPr sz="3440"/>
          </a:p>
        </p:txBody>
      </p:sp>
      <p:sp>
        <p:nvSpPr>
          <p:cNvPr id="112" name="Google Shape;112;p17"/>
          <p:cNvSpPr txBox="1"/>
          <p:nvPr>
            <p:ph idx="1" type="body"/>
          </p:nvPr>
        </p:nvSpPr>
        <p:spPr>
          <a:xfrm>
            <a:off x="636725" y="1482300"/>
            <a:ext cx="3663300" cy="3429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first line specifies the document class/type. (e.g.: article, book, letter, beamer, report etc.)</a:t>
            </a:r>
            <a:endParaRPr/>
          </a:p>
          <a:p>
            <a:pPr indent="-311150" lvl="0" marL="457200" rtl="0" algn="l">
              <a:spcBef>
                <a:spcPts val="0"/>
              </a:spcBef>
              <a:spcAft>
                <a:spcPts val="0"/>
              </a:spcAft>
              <a:buSzPts val="1300"/>
              <a:buChar char="●"/>
            </a:pPr>
            <a:r>
              <a:rPr lang="en"/>
              <a:t>\usepackage for including extra packages. (graphicx for inserting images.)</a:t>
            </a:r>
            <a:endParaRPr/>
          </a:p>
          <a:p>
            <a:pPr indent="-311150" lvl="0" marL="457200" rtl="0" algn="l">
              <a:spcBef>
                <a:spcPts val="0"/>
              </a:spcBef>
              <a:spcAft>
                <a:spcPts val="0"/>
              </a:spcAft>
              <a:buSzPts val="1300"/>
              <a:buChar char="●"/>
            </a:pPr>
            <a:r>
              <a:rPr lang="en"/>
              <a:t>\title: sets the title of the document.</a:t>
            </a:r>
            <a:endParaRPr/>
          </a:p>
          <a:p>
            <a:pPr indent="-311150" lvl="0" marL="457200" rtl="0" algn="l">
              <a:spcBef>
                <a:spcPts val="0"/>
              </a:spcBef>
              <a:spcAft>
                <a:spcPts val="0"/>
              </a:spcAft>
              <a:buSzPts val="1300"/>
              <a:buChar char="●"/>
            </a:pPr>
            <a:r>
              <a:rPr lang="en"/>
              <a:t>\author: sets the author(s) of the document.</a:t>
            </a:r>
            <a:endParaRPr/>
          </a:p>
          <a:p>
            <a:pPr indent="-311150" lvl="0" marL="457200" rtl="0" algn="l">
              <a:spcBef>
                <a:spcPts val="0"/>
              </a:spcBef>
              <a:spcAft>
                <a:spcPts val="0"/>
              </a:spcAft>
              <a:buSzPts val="1300"/>
              <a:buChar char="●"/>
            </a:pPr>
            <a:r>
              <a:rPr lang="en"/>
              <a:t>\date: to mention date of creation/last modification.</a:t>
            </a:r>
            <a:endParaRPr/>
          </a:p>
          <a:p>
            <a:pPr indent="-311150" lvl="0" marL="457200" rtl="0" algn="l">
              <a:spcBef>
                <a:spcPts val="0"/>
              </a:spcBef>
              <a:spcAft>
                <a:spcPts val="0"/>
              </a:spcAft>
              <a:buSzPts val="1300"/>
              <a:buChar char="●"/>
            </a:pPr>
            <a:r>
              <a:rPr lang="en"/>
              <a:t>\begin{}: to mark the </a:t>
            </a:r>
            <a:r>
              <a:rPr lang="en"/>
              <a:t>beginning</a:t>
            </a:r>
            <a:r>
              <a:rPr lang="en"/>
              <a:t> of a particular section. {document} for actual content. Always followed by \end{}.</a:t>
            </a:r>
            <a:endParaRPr/>
          </a:p>
          <a:p>
            <a:pPr indent="-311150" lvl="0" marL="457200" rtl="0" algn="l">
              <a:spcBef>
                <a:spcPts val="0"/>
              </a:spcBef>
              <a:spcAft>
                <a:spcPts val="0"/>
              </a:spcAft>
              <a:buSzPts val="1300"/>
              <a:buChar char="●"/>
            </a:pPr>
            <a:r>
              <a:rPr lang="en"/>
              <a:t>\maketitle: to make the title visible</a:t>
            </a:r>
            <a:endParaRPr/>
          </a:p>
          <a:p>
            <a:pPr indent="-311150" lvl="0" marL="457200" rtl="0" algn="l">
              <a:spcBef>
                <a:spcPts val="0"/>
              </a:spcBef>
              <a:spcAft>
                <a:spcPts val="0"/>
              </a:spcAft>
              <a:buSzPts val="1300"/>
              <a:buChar char="●"/>
            </a:pPr>
            <a:r>
              <a:rPr lang="en"/>
              <a:t>Check format.tex.</a:t>
            </a:r>
            <a:endParaRPr/>
          </a:p>
        </p:txBody>
      </p:sp>
      <p:pic>
        <p:nvPicPr>
          <p:cNvPr id="113" name="Google Shape;113;p17"/>
          <p:cNvPicPr preferRelativeResize="0"/>
          <p:nvPr/>
        </p:nvPicPr>
        <p:blipFill>
          <a:blip r:embed="rId3">
            <a:alphaModFix/>
          </a:blip>
          <a:stretch>
            <a:fillRect/>
          </a:stretch>
        </p:blipFill>
        <p:spPr>
          <a:xfrm>
            <a:off x="4929125" y="1228450"/>
            <a:ext cx="3945063" cy="3720851"/>
          </a:xfrm>
          <a:prstGeom prst="rect">
            <a:avLst/>
          </a:prstGeom>
          <a:noFill/>
          <a:ln>
            <a:noFill/>
          </a:ln>
          <a:effectLst>
            <a:outerShdw rotWithShape="0" algn="bl">
              <a:srgbClr val="000000"/>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5492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Text Formatting</a:t>
            </a:r>
            <a:endParaRPr sz="3540"/>
          </a:p>
        </p:txBody>
      </p:sp>
      <p:sp>
        <p:nvSpPr>
          <p:cNvPr id="119" name="Google Shape;119;p18"/>
          <p:cNvSpPr txBox="1"/>
          <p:nvPr>
            <p:ph idx="1" type="body"/>
          </p:nvPr>
        </p:nvSpPr>
        <p:spPr>
          <a:xfrm>
            <a:off x="729325" y="1415400"/>
            <a:ext cx="37743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\textbf{}: To make the text </a:t>
            </a:r>
            <a:r>
              <a:rPr lang="en" sz="1900"/>
              <a:t>bold</a:t>
            </a:r>
            <a:r>
              <a:rPr lang="en" sz="1900"/>
              <a:t>.</a:t>
            </a:r>
            <a:endParaRPr sz="1900"/>
          </a:p>
          <a:p>
            <a:pPr indent="-349250" lvl="0" marL="457200" rtl="0" algn="l">
              <a:spcBef>
                <a:spcPts val="0"/>
              </a:spcBef>
              <a:spcAft>
                <a:spcPts val="0"/>
              </a:spcAft>
              <a:buSzPts val="1900"/>
              <a:buChar char="●"/>
            </a:pPr>
            <a:r>
              <a:rPr lang="en" sz="1900"/>
              <a:t>\textit{}: To write italics text.</a:t>
            </a:r>
            <a:endParaRPr sz="1900"/>
          </a:p>
          <a:p>
            <a:pPr indent="-349250" lvl="0" marL="457200" rtl="0" algn="l">
              <a:spcBef>
                <a:spcPts val="0"/>
              </a:spcBef>
              <a:spcAft>
                <a:spcPts val="0"/>
              </a:spcAft>
              <a:buSzPts val="1900"/>
              <a:buChar char="●"/>
            </a:pPr>
            <a:r>
              <a:rPr lang="en" sz="1900"/>
              <a:t>\texttt{}: Typewriter text</a:t>
            </a:r>
            <a:endParaRPr sz="1900"/>
          </a:p>
          <a:p>
            <a:pPr indent="-349250" lvl="0" marL="457200" rtl="0" algn="l">
              <a:spcBef>
                <a:spcPts val="0"/>
              </a:spcBef>
              <a:spcAft>
                <a:spcPts val="0"/>
              </a:spcAft>
              <a:buSzPts val="1900"/>
              <a:buChar char="●"/>
            </a:pPr>
            <a:r>
              <a:rPr lang="en" sz="1900"/>
              <a:t>\underline{}: Underline the text</a:t>
            </a:r>
            <a:endParaRPr sz="1900"/>
          </a:p>
          <a:p>
            <a:pPr indent="-349250" lvl="0" marL="457200" rtl="0" algn="l">
              <a:spcBef>
                <a:spcPts val="0"/>
              </a:spcBef>
              <a:spcAft>
                <a:spcPts val="0"/>
              </a:spcAft>
              <a:buSzPts val="1900"/>
              <a:buChar char="●"/>
            </a:pPr>
            <a:r>
              <a:rPr lang="en" sz="1900"/>
              <a:t>\emph{}: To emphasize some part of the document. (Typically same as italics.)</a:t>
            </a:r>
            <a:endParaRPr sz="1900"/>
          </a:p>
          <a:p>
            <a:pPr indent="-349250" lvl="0" marL="457200" rtl="0" algn="l">
              <a:spcBef>
                <a:spcPts val="0"/>
              </a:spcBef>
              <a:spcAft>
                <a:spcPts val="0"/>
              </a:spcAft>
              <a:buSzPts val="1900"/>
              <a:buChar char="●"/>
            </a:pPr>
            <a:r>
              <a:rPr lang="en" sz="1900"/>
              <a:t>\tiny: Reduce font size.</a:t>
            </a:r>
            <a:endParaRPr sz="1900"/>
          </a:p>
        </p:txBody>
      </p:sp>
      <p:sp>
        <p:nvSpPr>
          <p:cNvPr id="120" name="Google Shape;120;p18"/>
          <p:cNvSpPr txBox="1"/>
          <p:nvPr>
            <p:ph idx="2" type="body"/>
          </p:nvPr>
        </p:nvSpPr>
        <p:spPr>
          <a:xfrm>
            <a:off x="4572000" y="1415400"/>
            <a:ext cx="3884400" cy="33873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Font Size can be further adjusted using \small, \normalsize, \large, \Large, \LARGE, \huge, \Huge.</a:t>
            </a:r>
            <a:endParaRPr sz="1900"/>
          </a:p>
          <a:p>
            <a:pPr indent="-349250" lvl="0" marL="457200" rtl="0" algn="l">
              <a:spcBef>
                <a:spcPts val="0"/>
              </a:spcBef>
              <a:spcAft>
                <a:spcPts val="0"/>
              </a:spcAft>
              <a:buSzPts val="1900"/>
              <a:buChar char="●"/>
            </a:pPr>
            <a:r>
              <a:rPr lang="en" sz="1900"/>
              <a:t>Alignment can be adjusted using \begin{flushleft}, \begin{center}, \begin{flushright} and \begin{justify}.</a:t>
            </a:r>
            <a:endParaRPr sz="1900"/>
          </a:p>
          <a:p>
            <a:pPr indent="-349250" lvl="0" marL="457200" rtl="0" algn="l">
              <a:spcBef>
                <a:spcPts val="0"/>
              </a:spcBef>
              <a:spcAft>
                <a:spcPts val="0"/>
              </a:spcAft>
              <a:buSzPts val="1900"/>
              <a:buChar char="●"/>
            </a:pPr>
            <a:r>
              <a:rPr lang="en" sz="1900"/>
              <a:t>Check text.tex.</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800" y="5659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Sections</a:t>
            </a:r>
            <a:endParaRPr sz="3540"/>
          </a:p>
        </p:txBody>
      </p:sp>
      <p:sp>
        <p:nvSpPr>
          <p:cNvPr id="126" name="Google Shape;126;p19"/>
          <p:cNvSpPr txBox="1"/>
          <p:nvPr>
            <p:ph idx="1" type="body"/>
          </p:nvPr>
        </p:nvSpPr>
        <p:spPr>
          <a:xfrm>
            <a:off x="528000" y="1507400"/>
            <a:ext cx="3975600" cy="34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Way to organize text under various headings:</a:t>
            </a:r>
            <a:endParaRPr sz="1900"/>
          </a:p>
          <a:p>
            <a:pPr indent="-330200" lvl="0" marL="457200" rtl="0" algn="l">
              <a:spcBef>
                <a:spcPts val="0"/>
              </a:spcBef>
              <a:spcAft>
                <a:spcPts val="0"/>
              </a:spcAft>
              <a:buSzPts val="1600"/>
              <a:buAutoNum type="arabicPeriod"/>
            </a:pPr>
            <a:r>
              <a:rPr lang="en" sz="1600"/>
              <a:t>Chapters</a:t>
            </a:r>
            <a:endParaRPr sz="1600"/>
          </a:p>
          <a:p>
            <a:pPr indent="-330200" lvl="0" marL="457200" rtl="0" algn="l">
              <a:spcBef>
                <a:spcPts val="0"/>
              </a:spcBef>
              <a:spcAft>
                <a:spcPts val="0"/>
              </a:spcAft>
              <a:buSzPts val="1600"/>
              <a:buAutoNum type="arabicPeriod"/>
            </a:pPr>
            <a:r>
              <a:rPr lang="en" sz="1600"/>
              <a:t>Part</a:t>
            </a:r>
            <a:endParaRPr sz="1600"/>
          </a:p>
          <a:p>
            <a:pPr indent="-330200" lvl="0" marL="457200" rtl="0" algn="l">
              <a:spcBef>
                <a:spcPts val="0"/>
              </a:spcBef>
              <a:spcAft>
                <a:spcPts val="0"/>
              </a:spcAft>
              <a:buSzPts val="1600"/>
              <a:buAutoNum type="arabicPeriod"/>
            </a:pPr>
            <a:r>
              <a:rPr lang="en" sz="1600"/>
              <a:t>Section</a:t>
            </a:r>
            <a:endParaRPr sz="1600"/>
          </a:p>
          <a:p>
            <a:pPr indent="-330200" lvl="0" marL="457200" rtl="0" algn="l">
              <a:spcBef>
                <a:spcPts val="0"/>
              </a:spcBef>
              <a:spcAft>
                <a:spcPts val="0"/>
              </a:spcAft>
              <a:buSzPts val="1600"/>
              <a:buAutoNum type="arabicPeriod"/>
            </a:pPr>
            <a:r>
              <a:rPr lang="en" sz="1600"/>
              <a:t>Subsection</a:t>
            </a:r>
            <a:endParaRPr sz="1600"/>
          </a:p>
          <a:p>
            <a:pPr indent="-330200" lvl="0" marL="457200" rtl="0" algn="l">
              <a:spcBef>
                <a:spcPts val="0"/>
              </a:spcBef>
              <a:spcAft>
                <a:spcPts val="0"/>
              </a:spcAft>
              <a:buSzPts val="1600"/>
              <a:buAutoNum type="arabicPeriod"/>
            </a:pPr>
            <a:r>
              <a:rPr lang="en" sz="1600"/>
              <a:t>Subsubsection</a:t>
            </a:r>
            <a:endParaRPr sz="1600"/>
          </a:p>
          <a:p>
            <a:pPr indent="-330200" lvl="0" marL="457200" rtl="0" algn="l">
              <a:spcBef>
                <a:spcPts val="0"/>
              </a:spcBef>
              <a:spcAft>
                <a:spcPts val="0"/>
              </a:spcAft>
              <a:buSzPts val="1600"/>
              <a:buAutoNum type="arabicPeriod"/>
            </a:pPr>
            <a:r>
              <a:rPr lang="en" sz="1600"/>
              <a:t>Paragraph</a:t>
            </a:r>
            <a:endParaRPr sz="1600"/>
          </a:p>
          <a:p>
            <a:pPr indent="-330200" lvl="0" marL="457200" rtl="0" algn="l">
              <a:spcBef>
                <a:spcPts val="0"/>
              </a:spcBef>
              <a:spcAft>
                <a:spcPts val="0"/>
              </a:spcAft>
              <a:buSzPts val="1600"/>
              <a:buAutoNum type="arabicPeriod"/>
            </a:pPr>
            <a:r>
              <a:rPr lang="en" sz="1600"/>
              <a:t>Subparagraph</a:t>
            </a:r>
            <a:endParaRPr sz="1600"/>
          </a:p>
          <a:p>
            <a:pPr indent="-330200" lvl="0" marL="457200" rtl="0" algn="l">
              <a:spcBef>
                <a:spcPts val="0"/>
              </a:spcBef>
              <a:spcAft>
                <a:spcPts val="0"/>
              </a:spcAft>
              <a:buSzPts val="1600"/>
              <a:buAutoNum type="arabicPeriod"/>
            </a:pPr>
            <a:r>
              <a:rPr lang="en" sz="1600"/>
              <a:t>Section*</a:t>
            </a:r>
            <a:endParaRPr sz="1600"/>
          </a:p>
          <a:p>
            <a:pPr indent="0" lvl="0" marL="0" rtl="0" algn="l">
              <a:spcBef>
                <a:spcPts val="1200"/>
              </a:spcBef>
              <a:spcAft>
                <a:spcPts val="1200"/>
              </a:spcAft>
              <a:buNone/>
            </a:pPr>
            <a:r>
              <a:rPr lang="en" sz="1600"/>
              <a:t>Check section.tex</a:t>
            </a:r>
            <a:endParaRPr sz="1600"/>
          </a:p>
        </p:txBody>
      </p:sp>
      <p:pic>
        <p:nvPicPr>
          <p:cNvPr id="127" name="Google Shape;127;p19"/>
          <p:cNvPicPr preferRelativeResize="0"/>
          <p:nvPr/>
        </p:nvPicPr>
        <p:blipFill>
          <a:blip r:embed="rId3">
            <a:alphaModFix/>
          </a:blip>
          <a:stretch>
            <a:fillRect/>
          </a:stretch>
        </p:blipFill>
        <p:spPr>
          <a:xfrm>
            <a:off x="4571998" y="1365963"/>
            <a:ext cx="4266523" cy="3469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82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Images</a:t>
            </a:r>
            <a:endParaRPr sz="3140"/>
          </a:p>
        </p:txBody>
      </p:sp>
      <p:sp>
        <p:nvSpPr>
          <p:cNvPr id="133" name="Google Shape;133;p20"/>
          <p:cNvSpPr txBox="1"/>
          <p:nvPr>
            <p:ph idx="1" type="body"/>
          </p:nvPr>
        </p:nvSpPr>
        <p:spPr>
          <a:xfrm>
            <a:off x="586550" y="1432125"/>
            <a:ext cx="7953600" cy="3470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Check image.tex</a:t>
            </a:r>
            <a:endParaRPr sz="1500"/>
          </a:p>
          <a:p>
            <a:pPr indent="-323850" lvl="0" marL="457200" rtl="0" algn="l">
              <a:spcBef>
                <a:spcPts val="0"/>
              </a:spcBef>
              <a:spcAft>
                <a:spcPts val="0"/>
              </a:spcAft>
              <a:buSzPts val="1500"/>
              <a:buChar char="●"/>
            </a:pPr>
            <a:r>
              <a:rPr lang="en" sz="1500"/>
              <a:t>\usepackage{graphicx}: package for including graphics</a:t>
            </a:r>
            <a:endParaRPr sz="1500"/>
          </a:p>
          <a:p>
            <a:pPr indent="-323850" lvl="0" marL="457200" rtl="0" algn="l">
              <a:spcBef>
                <a:spcPts val="0"/>
              </a:spcBef>
              <a:spcAft>
                <a:spcPts val="0"/>
              </a:spcAft>
              <a:buSzPts val="1500"/>
              <a:buChar char="●"/>
            </a:pPr>
            <a:r>
              <a:rPr lang="en" sz="1500"/>
              <a:t>\graphicspath{{images/}}: specify the directory containing the images.</a:t>
            </a:r>
            <a:endParaRPr sz="1500"/>
          </a:p>
          <a:p>
            <a:pPr indent="-323850" lvl="0" marL="457200" rtl="0" algn="l">
              <a:spcBef>
                <a:spcPts val="0"/>
              </a:spcBef>
              <a:spcAft>
                <a:spcPts val="0"/>
              </a:spcAft>
              <a:buSzPts val="1500"/>
              <a:buChar char="●"/>
            </a:pPr>
            <a:r>
              <a:rPr lang="en" sz="1500"/>
              <a:t>\begin{figure}: begin the figure environment. Various options are available. [h] for here, [t] = top, [b] = bottom, [p] = latex will place.</a:t>
            </a:r>
            <a:endParaRPr sz="1500"/>
          </a:p>
          <a:p>
            <a:pPr indent="-323850" lvl="0" marL="457200" rtl="0" algn="l">
              <a:spcBef>
                <a:spcPts val="0"/>
              </a:spcBef>
              <a:spcAft>
                <a:spcPts val="0"/>
              </a:spcAft>
              <a:buSzPts val="1500"/>
              <a:buChar char="●"/>
            </a:pPr>
            <a:r>
              <a:rPr lang="en" sz="1500"/>
              <a:t>\centering: To place the image at the center.</a:t>
            </a:r>
            <a:endParaRPr sz="1500"/>
          </a:p>
          <a:p>
            <a:pPr indent="-323850" lvl="0" marL="457200" rtl="0" algn="l">
              <a:spcBef>
                <a:spcPts val="0"/>
              </a:spcBef>
              <a:spcAft>
                <a:spcPts val="0"/>
              </a:spcAft>
              <a:buSzPts val="1500"/>
              <a:buChar char="●"/>
            </a:pPr>
            <a:r>
              <a:rPr lang="en" sz="1500"/>
              <a:t>\includegraphics: To specify the image name/location.</a:t>
            </a:r>
            <a:endParaRPr sz="1500"/>
          </a:p>
          <a:p>
            <a:pPr indent="-323850" lvl="0" marL="457200" rtl="0" algn="l">
              <a:spcBef>
                <a:spcPts val="0"/>
              </a:spcBef>
              <a:spcAft>
                <a:spcPts val="0"/>
              </a:spcAft>
              <a:buSzPts val="1500"/>
              <a:buChar char="●"/>
            </a:pPr>
            <a:r>
              <a:rPr lang="en" sz="1500"/>
              <a:t>[width=0.75\textwidth] : to specify the the width of the image as compared to the textwidth.</a:t>
            </a:r>
            <a:endParaRPr sz="1500"/>
          </a:p>
          <a:p>
            <a:pPr indent="-323850" lvl="0" marL="457200" rtl="0" algn="l">
              <a:spcBef>
                <a:spcPts val="0"/>
              </a:spcBef>
              <a:spcAft>
                <a:spcPts val="0"/>
              </a:spcAft>
              <a:buSzPts val="1500"/>
              <a:buChar char="●"/>
            </a:pPr>
            <a:r>
              <a:rPr lang="en" sz="1500"/>
              <a:t>\caption: To </a:t>
            </a:r>
            <a:r>
              <a:rPr lang="en" sz="1500"/>
              <a:t>specify the text to be displayed.</a:t>
            </a:r>
            <a:endParaRPr sz="1500"/>
          </a:p>
          <a:p>
            <a:pPr indent="-323850" lvl="0" marL="457200" rtl="0" algn="l">
              <a:spcBef>
                <a:spcPts val="0"/>
              </a:spcBef>
              <a:spcAft>
                <a:spcPts val="0"/>
              </a:spcAft>
              <a:buSzPts val="1500"/>
              <a:buChar char="●"/>
            </a:pPr>
            <a:r>
              <a:rPr lang="en" sz="1500"/>
              <a:t>\label: Can be treated as an id to the image, so that it can be referred.</a:t>
            </a:r>
            <a:endParaRPr sz="1500"/>
          </a:p>
          <a:p>
            <a:pPr indent="-323850" lvl="0" marL="457200" rtl="0" algn="l">
              <a:spcBef>
                <a:spcPts val="0"/>
              </a:spcBef>
              <a:spcAft>
                <a:spcPts val="0"/>
              </a:spcAft>
              <a:buSzPts val="1500"/>
              <a:buChar char="●"/>
            </a:pPr>
            <a:r>
              <a:rPr lang="en" sz="1500"/>
              <a:t>\ref{}: To refer the image. On clicking it will move us to the image.</a:t>
            </a:r>
            <a:endParaRPr sz="1500"/>
          </a:p>
          <a:p>
            <a:pPr indent="-323850" lvl="0" marL="457200" rtl="0" algn="l">
              <a:spcBef>
                <a:spcPts val="0"/>
              </a:spcBef>
              <a:spcAft>
                <a:spcPts val="0"/>
              </a:spcAft>
              <a:buSzPts val="1500"/>
              <a:buChar char="●"/>
            </a:pPr>
            <a:r>
              <a:rPr lang="en" sz="1500"/>
              <a:t>\pageref{}: To refer to the page of that image.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6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40"/>
              <a:t>Lists</a:t>
            </a:r>
            <a:endParaRPr sz="3340"/>
          </a:p>
        </p:txBody>
      </p:sp>
      <p:sp>
        <p:nvSpPr>
          <p:cNvPr id="139" name="Google Shape;139;p21"/>
          <p:cNvSpPr txBox="1"/>
          <p:nvPr>
            <p:ph idx="1" type="body"/>
          </p:nvPr>
        </p:nvSpPr>
        <p:spPr>
          <a:xfrm>
            <a:off x="729450" y="1390300"/>
            <a:ext cx="4005300" cy="344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Various types of lists in LaTeX</a:t>
            </a:r>
            <a:endParaRPr sz="2000"/>
          </a:p>
          <a:p>
            <a:pPr indent="-355600" lvl="0" marL="457200" rtl="0" algn="l">
              <a:spcBef>
                <a:spcPts val="0"/>
              </a:spcBef>
              <a:spcAft>
                <a:spcPts val="0"/>
              </a:spcAft>
              <a:buSzPts val="2000"/>
              <a:buChar char="●"/>
            </a:pPr>
            <a:r>
              <a:rPr lang="en" sz="2000"/>
              <a:t>Itemize: for bullet points</a:t>
            </a:r>
            <a:endParaRPr sz="2000"/>
          </a:p>
          <a:p>
            <a:pPr indent="-355600" lvl="0" marL="457200" rtl="0" algn="l">
              <a:spcBef>
                <a:spcPts val="0"/>
              </a:spcBef>
              <a:spcAft>
                <a:spcPts val="0"/>
              </a:spcAft>
              <a:buSzPts val="2000"/>
              <a:buChar char="●"/>
            </a:pPr>
            <a:r>
              <a:rPr lang="en" sz="2000"/>
              <a:t>Enumerate: ordered lists, for numbers in front of list entries</a:t>
            </a:r>
            <a:endParaRPr sz="2000"/>
          </a:p>
          <a:p>
            <a:pPr indent="-355600" lvl="0" marL="457200" rtl="0" algn="l">
              <a:spcBef>
                <a:spcPts val="0"/>
              </a:spcBef>
              <a:spcAft>
                <a:spcPts val="0"/>
              </a:spcAft>
              <a:buSzPts val="2000"/>
              <a:buChar char="●"/>
            </a:pPr>
            <a:r>
              <a:rPr lang="en" sz="2000"/>
              <a:t>Description: For lists without bullets and numbers.</a:t>
            </a:r>
            <a:endParaRPr sz="2000"/>
          </a:p>
          <a:p>
            <a:pPr indent="-355600" lvl="0" marL="457200" rtl="0" algn="l">
              <a:spcBef>
                <a:spcPts val="0"/>
              </a:spcBef>
              <a:spcAft>
                <a:spcPts val="0"/>
              </a:spcAft>
              <a:buSzPts val="2000"/>
              <a:buChar char="●"/>
            </a:pPr>
            <a:r>
              <a:rPr lang="en" sz="2000"/>
              <a:t>Check list.tex</a:t>
            </a:r>
            <a:endParaRPr sz="2000"/>
          </a:p>
        </p:txBody>
      </p:sp>
      <p:pic>
        <p:nvPicPr>
          <p:cNvPr id="140" name="Google Shape;140;p21"/>
          <p:cNvPicPr preferRelativeResize="0"/>
          <p:nvPr/>
        </p:nvPicPr>
        <p:blipFill>
          <a:blip r:embed="rId3">
            <a:alphaModFix/>
          </a:blip>
          <a:stretch>
            <a:fillRect/>
          </a:stretch>
        </p:blipFill>
        <p:spPr>
          <a:xfrm>
            <a:off x="5157470" y="1101150"/>
            <a:ext cx="3677678" cy="3849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9B6DB895396C469389952BF44B6E8B" ma:contentTypeVersion="15" ma:contentTypeDescription="Create a new document." ma:contentTypeScope="" ma:versionID="1ca8528a15385c961283a7447b451824">
  <xsd:schema xmlns:xsd="http://www.w3.org/2001/XMLSchema" xmlns:xs="http://www.w3.org/2001/XMLSchema" xmlns:p="http://schemas.microsoft.com/office/2006/metadata/properties" xmlns:ns2="c432e9c3-e3f3-4584-8a0d-6d39a077a4a8" xmlns:ns3="deed68f8-7fda-4c88-aa05-515bec9f69a0" targetNamespace="http://schemas.microsoft.com/office/2006/metadata/properties" ma:root="true" ma:fieldsID="4992f164f557d8041287714c93036934" ns2:_="" ns3:_="">
    <xsd:import namespace="c432e9c3-e3f3-4584-8a0d-6d39a077a4a8"/>
    <xsd:import namespace="deed68f8-7fda-4c88-aa05-515bec9f69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lcf76f155ced4ddcb4097134ff3c332f" minOccurs="0"/>
                <xsd:element ref="ns2:TaxCatchAll" minOccurs="0"/>
                <xsd:element ref="ns3:MediaServiceDateTaken" minOccurs="0"/>
                <xsd:element ref="ns3:MediaServiceLocation" minOccurs="0"/>
                <xsd:element ref="ns3:MediaServiceOCR"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2e9c3-e3f3-4584-8a0d-6d39a077a4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f849ef13-5598-429a-b7e3-ab31f6079378}" ma:internalName="TaxCatchAll" ma:showField="CatchAllData" ma:web="c432e9c3-e3f3-4584-8a0d-6d39a077a4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ed68f8-7fda-4c88-aa05-515bec9f69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649be5-9f12-494a-8a8e-cc00224d8ea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432e9c3-e3f3-4584-8a0d-6d39a077a4a8" xsi:nil="true"/>
    <lcf76f155ced4ddcb4097134ff3c332f xmlns="deed68f8-7fda-4c88-aa05-515bec9f69a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0300AAA-D0AD-448D-99D7-6AAF6B23F99C}"/>
</file>

<file path=customXml/itemProps2.xml><?xml version="1.0" encoding="utf-8"?>
<ds:datastoreItem xmlns:ds="http://schemas.openxmlformats.org/officeDocument/2006/customXml" ds:itemID="{E39A3700-9EC9-4A39-850F-504BFD828D64}"/>
</file>

<file path=customXml/itemProps3.xml><?xml version="1.0" encoding="utf-8"?>
<ds:datastoreItem xmlns:ds="http://schemas.openxmlformats.org/officeDocument/2006/customXml" ds:itemID="{EA17406A-4E45-4131-98D9-58801CDCA604}"/>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0x010100B29B6DB895396C469389952BF44B6E8B</vt:lpwstr>
  </property>
</Properties>
</file>