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1" r:id="rId6"/>
    <p:sldId id="259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03905C-7F1E-4EB1-83CB-22633D84A613}" type="datetime1">
              <a:rPr lang="es-ES" smtClean="0"/>
              <a:t>03/04/2022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88A98BC-2DB8-47A3-A77F-B9E32C2662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346C4A-AC5D-41C9-92CB-B29B3A4C2452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BB1A04-13E8-48CD-97F9-AC2568E1A8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305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57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64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05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403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123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8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FAB3AFB-596D-4F4F-A0E2-7212CED41EAA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D29B-7FA7-462E-9F66-F7535CDBC402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7E9933-50FB-48C8-A8C8-4EEF40652EAD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E9B93-6507-4CBF-A88C-76CAA021E018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2AA52-DDA1-4945-94E1-A9E6959956E2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A044-2273-434D-A7F2-5D25DDC1C78B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545DF-7CF6-4379-A6A0-93C62DAD3645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8BB6CC-FBA9-4725-92DF-D94BEBAC68DB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64D12-4AF6-4724-970F-9FEBCE25C9B0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E147ED-D672-4C21-8F30-1310CBD539B9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21423-6C0D-486C-9687-383144CAAE9E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DEF8D-9EEF-4614-9E19-CE77C81F09D3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A25AA-8ABD-4590-B9B8-8669A47C0ACD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A92E7A-A1BE-4084-9173-FB68E0343787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C869D9-8F35-4CA4-AA4D-335F53E8E2A4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371BB9-9019-4266-B397-95F1F492E6C9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D8AEB-AA97-48E7-B0DC-748C438394B7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8C9AE0-7697-42F1-BDB3-E906F6B6BC3D}" type="datetime1">
              <a:rPr lang="es-ES" noProof="0" smtClean="0"/>
              <a:t>03/04/2022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ángulo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pic>
          <p:nvPicPr>
            <p:cNvPr id="12" name="Imagen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n 4" descr="Bombilla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-18517"/>
            <a:ext cx="12188389" cy="685799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ectángulo con esquinas opuestas redondeadas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orma libre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orma libre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orma libre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orma libre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orma libre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orma libre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orma libre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orma libre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orma libre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ángulo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orma libre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orma libre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orma libre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orma libre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orma libre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orma libre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orma libre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orma libre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orma libre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ángulo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251" y="2329128"/>
            <a:ext cx="6858000" cy="1492775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 sz="4800" dirty="0"/>
              <a:t>BASE DE DATOS                                                                      DEFENSA  DEL   HITO </a:t>
            </a:r>
            <a:r>
              <a:rPr lang="es-ES" sz="5400" dirty="0"/>
              <a:t>2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668" y="3855504"/>
            <a:ext cx="6857999" cy="953029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POR:MARCO ANTONIO CALLE VAQUIATA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64" y="150140"/>
            <a:ext cx="7369541" cy="107409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10.¿Cómo se elimina una tabla?</a:t>
            </a:r>
            <a:endParaRPr lang="es-ES" noProof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B95B0A-A1EA-4B59-96A7-4F10F5B57A40}"/>
              </a:ext>
            </a:extLst>
          </p:cNvPr>
          <p:cNvSpPr txBox="1">
            <a:spLocks/>
          </p:cNvSpPr>
          <p:nvPr/>
        </p:nvSpPr>
        <p:spPr>
          <a:xfrm>
            <a:off x="1141413" y="1217028"/>
            <a:ext cx="8466821" cy="153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PARA ELIMANAR UNA TABLE O DATABSE SE USA EL COMANDO DROP Y ESTE COMANDO LO BORRA PERO SE USA DE ESTA FORMA.</a:t>
            </a:r>
          </a:p>
          <a:p>
            <a:endParaRPr lang="es-ES" sz="1800" noProof="1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r>
              <a:rPr lang="es-ES" sz="1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DROP TABLE ( EL NOMBRE DE LA TABLA)</a:t>
            </a:r>
          </a:p>
          <a:p>
            <a:r>
              <a:rPr lang="es-ES" sz="1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DROP DATABASE ( EL NOMBRE DE LA DATABSE)</a:t>
            </a:r>
          </a:p>
          <a:p>
            <a:endParaRPr lang="es-ES" sz="1800" noProof="1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6E5BA3E-B6A9-4311-9A25-0AFFC61898DD}"/>
              </a:ext>
            </a:extLst>
          </p:cNvPr>
          <p:cNvSpPr txBox="1">
            <a:spLocks/>
          </p:cNvSpPr>
          <p:nvPr/>
        </p:nvSpPr>
        <p:spPr>
          <a:xfrm>
            <a:off x="1141412" y="4379617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noProof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652C6D-A653-4A1B-8C63-11FC4A706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64" y="3052450"/>
            <a:ext cx="6815306" cy="153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4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392" y="408040"/>
            <a:ext cx="10025065" cy="819355"/>
          </a:xfrm>
        </p:spPr>
        <p:txBody>
          <a:bodyPr rtlCol="0" anchor="ctr"/>
          <a:lstStyle/>
          <a:p>
            <a:pPr algn="ctr" rtl="0"/>
            <a:r>
              <a:rPr lang="es-ES" dirty="0"/>
              <a:t>  </a:t>
            </a:r>
            <a:r>
              <a:rPr lang="es-E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PARTE PRACTICA</a:t>
            </a:r>
            <a:r>
              <a:rPr lang="es-ES" dirty="0"/>
              <a:t>	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7619" y="1382012"/>
            <a:ext cx="9518844" cy="1325941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2800" dirty="0"/>
              <a:t>11.Crear el diseño para una UNIVERSIDAD. </a:t>
            </a:r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617AEF-93F9-4DA2-9F00-C5CFC708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97" y="2349817"/>
            <a:ext cx="5261405" cy="31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5D426-8CCC-4566-91F1-F4ABCB4A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34" y="685973"/>
            <a:ext cx="9958000" cy="805203"/>
          </a:xfrm>
        </p:spPr>
        <p:txBody>
          <a:bodyPr>
            <a:normAutofit fontScale="90000"/>
          </a:bodyPr>
          <a:lstStyle/>
          <a:p>
            <a:r>
              <a:rPr lang="es-ES" dirty="0"/>
              <a:t>12.Crear el diagrama Entidad Relación E-R para el ejercicio anterior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7B85E0-0942-4669-892D-305815A3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74" y="1923976"/>
            <a:ext cx="69151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2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5D426-8CCC-4566-91F1-F4ABCB4A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154" y="643770"/>
            <a:ext cx="10309692" cy="805203"/>
          </a:xfrm>
        </p:spPr>
        <p:txBody>
          <a:bodyPr>
            <a:normAutofit fontScale="90000"/>
          </a:bodyPr>
          <a:lstStyle/>
          <a:p>
            <a:r>
              <a:rPr lang="es-ES" dirty="0"/>
              <a:t>13.Crear la tabla universidad en base al diseño anterior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FF1EC-B414-48D7-A91C-E01202DE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60" y="1941342"/>
            <a:ext cx="6443002" cy="40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9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5D426-8CCC-4566-91F1-F4ABCB4A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42" y="499796"/>
            <a:ext cx="9958000" cy="805203"/>
          </a:xfrm>
        </p:spPr>
        <p:txBody>
          <a:bodyPr>
            <a:normAutofit fontScale="90000"/>
          </a:bodyPr>
          <a:lstStyle/>
          <a:p>
            <a:r>
              <a:rPr lang="es-ES" dirty="0"/>
              <a:t>14.Agregar registros a la tabla creada anteriormente.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0EADEC-C8A1-4C9D-B571-3025FD84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83" y="2029996"/>
            <a:ext cx="9030184" cy="36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5D426-8CCC-4566-91F1-F4ABCB4A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42" y="499796"/>
            <a:ext cx="9958000" cy="805203"/>
          </a:xfrm>
        </p:spPr>
        <p:txBody>
          <a:bodyPr>
            <a:normAutofit fontScale="90000"/>
          </a:bodyPr>
          <a:lstStyle/>
          <a:p>
            <a:r>
              <a:rPr lang="es-ES" dirty="0"/>
              <a:t>15.Crear las tablas y 2 registros para cada tabla para el siguiente modelo 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0EADEC-C8A1-4C9D-B571-3025FD84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83" y="2029996"/>
            <a:ext cx="9030184" cy="36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1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5D426-8CCC-4566-91F1-F4ABCB4A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42" y="499796"/>
            <a:ext cx="9958000" cy="805203"/>
          </a:xfrm>
        </p:spPr>
        <p:txBody>
          <a:bodyPr>
            <a:normAutofit fontScale="90000"/>
          </a:bodyPr>
          <a:lstStyle/>
          <a:p>
            <a:r>
              <a:rPr lang="es-ES" dirty="0"/>
              <a:t>14.Agregar registros a la tabla creada anteriormente.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0EADEC-C8A1-4C9D-B571-3025FD84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83" y="2029996"/>
            <a:ext cx="9030184" cy="36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6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5D426-8CCC-4566-91F1-F4ABCB4A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42" y="499796"/>
            <a:ext cx="9958000" cy="805203"/>
          </a:xfrm>
        </p:spPr>
        <p:txBody>
          <a:bodyPr>
            <a:normAutofit fontScale="90000"/>
          </a:bodyPr>
          <a:lstStyle/>
          <a:p>
            <a:r>
              <a:rPr lang="es-ES" dirty="0"/>
              <a:t>15.Crear las tablas y 2 registros para cada tabla para el siguiente modelo ER..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299591-12B7-4F3E-83F5-EB1767CF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79" y="1703547"/>
            <a:ext cx="6283569" cy="44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5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1C34B34-9F23-47F1-A9AE-4B3E5D3F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9" y="745383"/>
            <a:ext cx="7023082" cy="53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6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5D426-8CCC-4566-91F1-F4ABCB4A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98" y="256907"/>
            <a:ext cx="10488845" cy="805203"/>
          </a:xfrm>
        </p:spPr>
        <p:txBody>
          <a:bodyPr>
            <a:normAutofit fontScale="90000"/>
          </a:bodyPr>
          <a:lstStyle/>
          <a:p>
            <a:r>
              <a:rPr lang="es-ES" dirty="0"/>
              <a:t>16.Crear el modelo entidad relación ER y su código SQL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124420-6D44-4D19-A5EC-4A5A51C0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58" y="1811215"/>
            <a:ext cx="7417924" cy="40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ángulo 9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93" name="Imagen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 xmlns:dgm="http://schemas.openxmlformats.org/drawingml/2006/diagram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1" y="1849346"/>
            <a:ext cx="2748658" cy="2181225"/>
          </a:xfrm>
        </p:spPr>
        <p:txBody>
          <a:bodyPr rtlCol="0">
            <a:normAutofit/>
          </a:bodyPr>
          <a:lstStyle/>
          <a:p>
            <a:pPr algn="r" rtl="0"/>
            <a:r>
              <a:rPr lang="es-ES" sz="3300" dirty="0">
                <a:solidFill>
                  <a:srgbClr val="FFFFFF"/>
                </a:solidFill>
              </a:rPr>
              <a:t>CONCEPTO</a:t>
            </a:r>
          </a:p>
        </p:txBody>
      </p:sp>
      <p:sp useBgFill="1">
        <p:nvSpPr>
          <p:cNvPr id="124" name="Rectángulo con esquinas opuestas redondeadas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0" name="Título 1">
            <a:extLst>
              <a:ext uri="{FF2B5EF4-FFF2-40B4-BE49-F238E27FC236}">
                <a16:creationId xmlns:a16="http://schemas.microsoft.com/office/drawing/2014/main" id="{5858C73D-90A3-4DC1-B728-B01B5EA0CB9E}"/>
              </a:ext>
            </a:extLst>
          </p:cNvPr>
          <p:cNvSpPr txBox="1">
            <a:spLocks/>
          </p:cNvSpPr>
          <p:nvPr/>
        </p:nvSpPr>
        <p:spPr>
          <a:xfrm>
            <a:off x="4279011" y="1218709"/>
            <a:ext cx="6508052" cy="4186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3300" dirty="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9D2B5FD-9E78-4955-82ED-FF189AAD9088}"/>
              </a:ext>
            </a:extLst>
          </p:cNvPr>
          <p:cNvSpPr txBox="1"/>
          <p:nvPr/>
        </p:nvSpPr>
        <p:spPr>
          <a:xfrm>
            <a:off x="4528921" y="1635125"/>
            <a:ext cx="58991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Una </a:t>
            </a:r>
            <a:r>
              <a:rPr lang="es-E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base de datos</a:t>
            </a:r>
            <a:r>
              <a:rPr lang="es-E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un conjunto de información organizada de manera que pueda ser utilizada eficientemente. Un directorio telefónico, un diccionario, un calendario o un libro de recetas son ejemplos </a:t>
            </a:r>
            <a:r>
              <a:rPr lang="es-E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 bases de datos</a:t>
            </a:r>
            <a:r>
              <a:rPr lang="es-E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La información en una </a:t>
            </a:r>
            <a:r>
              <a:rPr lang="es-E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base</a:t>
            </a:r>
            <a:r>
              <a:rPr lang="es-E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está organizada en forma de registros.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D8381B7-81C1-4EAE-A315-310B77B8F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244917"/>
            <a:ext cx="10582275" cy="47339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26C6E36-770E-474E-8BB9-DDB452F59F4B}"/>
              </a:ext>
            </a:extLst>
          </p:cNvPr>
          <p:cNvSpPr txBox="1"/>
          <p:nvPr/>
        </p:nvSpPr>
        <p:spPr>
          <a:xfrm>
            <a:off x="3390313" y="232827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Modelo entidad relación ER</a:t>
            </a:r>
          </a:p>
        </p:txBody>
      </p:sp>
    </p:spTree>
    <p:extLst>
      <p:ext uri="{BB962C8B-B14F-4D97-AF65-F5344CB8AC3E}">
        <p14:creationId xmlns:p14="http://schemas.microsoft.com/office/powerpoint/2010/main" val="62617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26C6E36-770E-474E-8BB9-DDB452F59F4B}"/>
              </a:ext>
            </a:extLst>
          </p:cNvPr>
          <p:cNvSpPr txBox="1"/>
          <p:nvPr/>
        </p:nvSpPr>
        <p:spPr>
          <a:xfrm>
            <a:off x="4604824" y="373504"/>
            <a:ext cx="298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Código SQL.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5B2958-21EB-47C5-B6A0-8847668C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43" y="1260743"/>
            <a:ext cx="8860538" cy="49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73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26C6E36-770E-474E-8BB9-DDB452F59F4B}"/>
              </a:ext>
            </a:extLst>
          </p:cNvPr>
          <p:cNvSpPr txBox="1"/>
          <p:nvPr/>
        </p:nvSpPr>
        <p:spPr>
          <a:xfrm>
            <a:off x="4604824" y="373504"/>
            <a:ext cx="298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Código SQL.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EE51A6-1C1B-4AC4-8926-3CF2311B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17" y="1251866"/>
            <a:ext cx="8810808" cy="52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6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94" y="1174440"/>
            <a:ext cx="7369541" cy="107409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1. ¿Qué son las bases de datos? </a:t>
            </a:r>
            <a:endParaRPr lang="es-ES" noProof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B95B0A-A1EA-4B59-96A7-4F10F5B57A40}"/>
              </a:ext>
            </a:extLst>
          </p:cNvPr>
          <p:cNvSpPr txBox="1">
            <a:spLocks/>
          </p:cNvSpPr>
          <p:nvPr/>
        </p:nvSpPr>
        <p:spPr>
          <a:xfrm>
            <a:off x="2259794" y="2202067"/>
            <a:ext cx="8466821" cy="153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Una base de datos es una recopilación organizada de información o datos estructurados, que normalmente se almacena de forma electrónica en un sistema informático. Normalmente, una base de datos está controlada por un sistema de gestión de bases de datos (DBMS).</a:t>
            </a:r>
            <a:r>
              <a:rPr lang="es-E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es-ES" sz="1800" noProof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A611D51-945D-4F49-8198-30D8EEFF46F7}"/>
              </a:ext>
            </a:extLst>
          </p:cNvPr>
          <p:cNvSpPr txBox="1">
            <a:spLocks/>
          </p:cNvSpPr>
          <p:nvPr/>
        </p:nvSpPr>
        <p:spPr>
          <a:xfrm>
            <a:off x="2182421" y="3798993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2. ¿A que se refiere cuando se habla de bases de datos relacionales?2. ¿</a:t>
            </a:r>
            <a:endParaRPr lang="es-ES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6E5BA3E-B6A9-4311-9A25-0AFFC61898DD}"/>
              </a:ext>
            </a:extLst>
          </p:cNvPr>
          <p:cNvSpPr txBox="1">
            <a:spLocks/>
          </p:cNvSpPr>
          <p:nvPr/>
        </p:nvSpPr>
        <p:spPr>
          <a:xfrm>
            <a:off x="1141412" y="4379617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noProof="1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0BD33A-BB08-4E3F-833D-D8EA9AAEED80}"/>
              </a:ext>
            </a:extLst>
          </p:cNvPr>
          <p:cNvSpPr txBox="1"/>
          <p:nvPr/>
        </p:nvSpPr>
        <p:spPr>
          <a:xfrm>
            <a:off x="2259794" y="4961222"/>
            <a:ext cx="7793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Una </a:t>
            </a:r>
            <a:r>
              <a:rPr lang="es-ES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base de datos relacional</a:t>
            </a:r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es, en esencia, un conjunto de tablas (o relaciones) formadas por filas (registros) y columnas (campos); así, cada registro (cada fila) tiene una ID única, denominada clave y las columnas de la tabla contienen los atributos de los </a:t>
            </a:r>
            <a:r>
              <a:rPr lang="es-ES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datos</a:t>
            </a:r>
            <a:r>
              <a:rPr lang="es-E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s-ES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818CC57-5583-4455-BD11-6100CD1274E9}"/>
              </a:ext>
            </a:extLst>
          </p:cNvPr>
          <p:cNvSpPr txBox="1">
            <a:spLocks/>
          </p:cNvSpPr>
          <p:nvPr/>
        </p:nvSpPr>
        <p:spPr>
          <a:xfrm>
            <a:off x="4000604" y="81206"/>
            <a:ext cx="4190792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PARTE TEORICA</a:t>
            </a:r>
            <a:endParaRPr lang="es-ES" noProof="1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3737"/>
            <a:ext cx="8832581" cy="107409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¿Qué es el modelo entidad relación y/o diagrama entidad relación?</a:t>
            </a:r>
            <a:endParaRPr lang="es-ES" noProof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B95B0A-A1EA-4B59-96A7-4F10F5B57A40}"/>
              </a:ext>
            </a:extLst>
          </p:cNvPr>
          <p:cNvSpPr txBox="1">
            <a:spLocks/>
          </p:cNvSpPr>
          <p:nvPr/>
        </p:nvSpPr>
        <p:spPr>
          <a:xfrm>
            <a:off x="1266092" y="1230940"/>
            <a:ext cx="8466821" cy="153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Un diagrama entidad-relación, también conocido como modelo entidad relación o ERD, es un tipo de diagrama de flujo que ilustra cómo las "entidades", como personas, objetos o conceptos, se relacionan entre sí dentro de un sistema.</a:t>
            </a:r>
            <a:endParaRPr lang="es-ES" sz="3200" noProof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A611D51-945D-4F49-8198-30D8EEFF46F7}"/>
              </a:ext>
            </a:extLst>
          </p:cNvPr>
          <p:cNvSpPr txBox="1">
            <a:spLocks/>
          </p:cNvSpPr>
          <p:nvPr/>
        </p:nvSpPr>
        <p:spPr>
          <a:xfrm>
            <a:off x="1141412" y="3029810"/>
            <a:ext cx="8832580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B0F0"/>
                </a:solidFill>
              </a:rPr>
              <a:t>4. ¿Cuáles son las figuras que representan a un diagrama entidad relación? Explique cada una de ellas</a:t>
            </a:r>
            <a:endParaRPr lang="es-ES" noProof="1">
              <a:solidFill>
                <a:srgbClr val="00B0F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6E5BA3E-B6A9-4311-9A25-0AFFC61898DD}"/>
              </a:ext>
            </a:extLst>
          </p:cNvPr>
          <p:cNvSpPr txBox="1">
            <a:spLocks/>
          </p:cNvSpPr>
          <p:nvPr/>
        </p:nvSpPr>
        <p:spPr>
          <a:xfrm>
            <a:off x="1141412" y="4379617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noProof="1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0BD33A-BB08-4E3F-833D-D8EA9AAEED80}"/>
              </a:ext>
            </a:extLst>
          </p:cNvPr>
          <p:cNvSpPr txBox="1"/>
          <p:nvPr/>
        </p:nvSpPr>
        <p:spPr>
          <a:xfrm>
            <a:off x="1266092" y="4085974"/>
            <a:ext cx="41499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noProof="1">
                <a:solidFill>
                  <a:schemeClr val="accent1">
                    <a:lumMod val="75000"/>
                  </a:schemeClr>
                </a:solidFill>
              </a:rPr>
              <a:t>ENTIDAD:</a:t>
            </a:r>
          </a:p>
          <a:p>
            <a:r>
              <a:rPr lang="es-ES" noProof="1">
                <a:solidFill>
                  <a:schemeClr val="accent1">
                    <a:lumMod val="75000"/>
                  </a:schemeClr>
                </a:solidFill>
              </a:rPr>
              <a:t>Las entidades se representan gráficamente mediante</a:t>
            </a:r>
          </a:p>
          <a:p>
            <a:r>
              <a:rPr lang="es-ES" noProof="1">
                <a:solidFill>
                  <a:schemeClr val="accent1">
                    <a:lumMod val="75000"/>
                  </a:schemeClr>
                </a:solidFill>
              </a:rPr>
              <a:t>rectángulos y su nombre aparece en el interior. Un nombre de entidad</a:t>
            </a:r>
          </a:p>
          <a:p>
            <a:r>
              <a:rPr lang="es-ES" noProof="1">
                <a:solidFill>
                  <a:schemeClr val="accent1">
                    <a:lumMod val="75000"/>
                  </a:schemeClr>
                </a:solidFill>
              </a:rPr>
              <a:t>sólo puede aparecer una vez en el esquema conceptual.</a:t>
            </a:r>
          </a:p>
          <a:p>
            <a:r>
              <a:rPr lang="es-ES" noProof="1">
                <a:solidFill>
                  <a:schemeClr val="accent1">
                    <a:lumMod val="75000"/>
                  </a:schemeClr>
                </a:solidFill>
              </a:rPr>
              <a:t>Hay dos tipos de entidades: fuertes y débiles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CE1DA2-13AE-436A-A2F2-3534A1F3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998" y="4329213"/>
            <a:ext cx="4667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0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BB95B0A-A1EA-4B59-96A7-4F10F5B57A40}"/>
              </a:ext>
            </a:extLst>
          </p:cNvPr>
          <p:cNvSpPr txBox="1">
            <a:spLocks/>
          </p:cNvSpPr>
          <p:nvPr/>
        </p:nvSpPr>
        <p:spPr>
          <a:xfrm>
            <a:off x="789721" y="1709848"/>
            <a:ext cx="8466821" cy="153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800" noProof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6E5BA3E-B6A9-4311-9A25-0AFFC61898DD}"/>
              </a:ext>
            </a:extLst>
          </p:cNvPr>
          <p:cNvSpPr txBox="1">
            <a:spLocks/>
          </p:cNvSpPr>
          <p:nvPr/>
        </p:nvSpPr>
        <p:spPr>
          <a:xfrm>
            <a:off x="1141412" y="4379617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noProof="1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ECA418D-B719-4822-8872-71E7C4A4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836" y="-80525"/>
            <a:ext cx="10246385" cy="2359492"/>
          </a:xfrm>
        </p:spPr>
        <p:txBody>
          <a:bodyPr rtlCol="0">
            <a:normAutofit/>
          </a:bodyPr>
          <a:lstStyle/>
          <a:p>
            <a:pPr rtl="0"/>
            <a:br>
              <a:rPr lang="es-ES" sz="1050" dirty="0"/>
            </a:br>
            <a:r>
              <a:rPr lang="es-E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CONJUNTO DE ENTIDADES:</a:t>
            </a:r>
            <a:br>
              <a:rPr lang="es-E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br>
              <a:rPr lang="es-E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 una colección de entidades que comparten los mismos atributos o características. Ejemplos: • Todos los atletas que participan en los Juegos Olímpicos, comparten sus atributos: nombre, número de identificación, edad, peso, categoría... • Todos los países del mundo, comparten las características: nombre, continente, área, lengua principal, lengua secundaria, moneda.</a:t>
            </a:r>
            <a:endParaRPr lang="es-ES" sz="1800" noProof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AB0A943-F710-41A3-BE7B-7B158E2EB004}"/>
              </a:ext>
            </a:extLst>
          </p:cNvPr>
          <p:cNvSpPr txBox="1">
            <a:spLocks/>
          </p:cNvSpPr>
          <p:nvPr/>
        </p:nvSpPr>
        <p:spPr>
          <a:xfrm>
            <a:off x="1021836" y="1836415"/>
            <a:ext cx="10246385" cy="235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050" b="1" dirty="0"/>
            </a:br>
            <a:r>
              <a:rPr lang="es-ES" sz="1800" b="1" dirty="0"/>
              <a:t>Relación (interrelación) :</a:t>
            </a:r>
          </a:p>
          <a:p>
            <a:endParaRPr lang="es-ES" sz="1800" dirty="0"/>
          </a:p>
          <a:p>
            <a:r>
              <a:rPr lang="es-ES" sz="1800" dirty="0"/>
              <a:t>Es una correspondencia o asociación entre dos o más entidades. Cada relación tiene un nombre que describe su función. Las relaciones se representan gráficamente mediante rombos y su nombre aparece en el interior. </a:t>
            </a:r>
            <a:endParaRPr lang="es-ES" noProof="1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CAE1F47-FC44-4908-9A98-0F1C50DF5822}"/>
              </a:ext>
            </a:extLst>
          </p:cNvPr>
          <p:cNvSpPr txBox="1">
            <a:spLocks/>
          </p:cNvSpPr>
          <p:nvPr/>
        </p:nvSpPr>
        <p:spPr>
          <a:xfrm>
            <a:off x="1026317" y="3611084"/>
            <a:ext cx="10246385" cy="235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sz="1050" b="1" dirty="0"/>
            </a:br>
            <a:r>
              <a:rPr lang="es-ES" sz="1800" b="1" dirty="0">
                <a:solidFill>
                  <a:schemeClr val="accent3"/>
                </a:solidFill>
              </a:rPr>
              <a:t>Atributo </a:t>
            </a:r>
          </a:p>
          <a:p>
            <a:endParaRPr lang="es-ES" sz="1800" dirty="0">
              <a:solidFill>
                <a:schemeClr val="accent3"/>
              </a:solidFill>
            </a:endParaRPr>
          </a:p>
          <a:p>
            <a:r>
              <a:rPr lang="es-ES" sz="1800" dirty="0">
                <a:solidFill>
                  <a:schemeClr val="accent3"/>
                </a:solidFill>
              </a:rPr>
              <a:t>Es una característica de interés o un hecho sobre una entidad o sobre una relación. Los atributos representan las propiedades básicas de las BASES DE DATOS MIS 308 4 entidades y de las relaciones. Toda la información extensiva es portada por los atributos. Gráficamente, se representan mediante bolitas que cuelgan de las entidades o relaciones a las que pertenecen</a:t>
            </a:r>
            <a:r>
              <a:rPr lang="es-ES" sz="1050" dirty="0"/>
              <a:t>.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7365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BB95B0A-A1EA-4B59-96A7-4F10F5B57A40}"/>
              </a:ext>
            </a:extLst>
          </p:cNvPr>
          <p:cNvSpPr txBox="1">
            <a:spLocks/>
          </p:cNvSpPr>
          <p:nvPr/>
        </p:nvSpPr>
        <p:spPr>
          <a:xfrm>
            <a:off x="1141413" y="1217028"/>
            <a:ext cx="8466821" cy="153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800" noProof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A611D51-945D-4F49-8198-30D8EEFF46F7}"/>
              </a:ext>
            </a:extLst>
          </p:cNvPr>
          <p:cNvSpPr txBox="1">
            <a:spLocks/>
          </p:cNvSpPr>
          <p:nvPr/>
        </p:nvSpPr>
        <p:spPr>
          <a:xfrm>
            <a:off x="1042937" y="3074035"/>
            <a:ext cx="9704779" cy="261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rgbClr val="FFC000"/>
                </a:solidFill>
              </a:rPr>
              <a:t>Jerarquía de generalización</a:t>
            </a:r>
          </a:p>
          <a:p>
            <a:endParaRPr lang="es-ES" sz="1800" dirty="0">
              <a:solidFill>
                <a:srgbClr val="FFC000"/>
              </a:solidFill>
            </a:endParaRPr>
          </a:p>
          <a:p>
            <a:r>
              <a:rPr lang="es-ES" sz="1800" dirty="0">
                <a:solidFill>
                  <a:srgbClr val="FFC000"/>
                </a:solidFill>
              </a:rPr>
              <a:t>Una entidad E es una generalización de un grupo de entidades E , E , ... E , si cada ocurrencia de cada una de esas entidades es también una ocurrencia de E. Todas las propiedades de la entidad genérica E son heredadas por las subentidades. Cada jerarquía es total o parcial, y exclusiva o superpuesta. Una jerarquía es total si cada ocurrencia de la entidad genérica corresponde al menos con una ocurrencia de alguna subentidad</a:t>
            </a:r>
            <a:r>
              <a:rPr lang="es-ES" sz="1800" dirty="0"/>
              <a:t>.</a:t>
            </a:r>
            <a:endParaRPr lang="es-ES" dirty="0"/>
          </a:p>
          <a:p>
            <a:r>
              <a:rPr lang="es-ES" dirty="0"/>
              <a:t> </a:t>
            </a:r>
          </a:p>
          <a:p>
            <a:endParaRPr lang="es-ES" sz="1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6E5BA3E-B6A9-4311-9A25-0AFFC61898DD}"/>
              </a:ext>
            </a:extLst>
          </p:cNvPr>
          <p:cNvSpPr txBox="1">
            <a:spLocks/>
          </p:cNvSpPr>
          <p:nvPr/>
        </p:nvSpPr>
        <p:spPr>
          <a:xfrm>
            <a:off x="1141412" y="4379617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noProof="1"/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F4C4B11D-B64A-4748-AEED-F0A8BDD4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38" y="483447"/>
            <a:ext cx="9905998" cy="1841684"/>
          </a:xfrm>
        </p:spPr>
        <p:txBody>
          <a:bodyPr>
            <a:noAutofit/>
          </a:bodyPr>
          <a:lstStyle/>
          <a:p>
            <a:r>
              <a:rPr lang="es-ES" sz="1800" b="1" dirty="0">
                <a:solidFill>
                  <a:srgbClr val="FFFF00"/>
                </a:solidFill>
              </a:rPr>
              <a:t>Identificador</a:t>
            </a:r>
            <a:br>
              <a:rPr lang="es-ES" sz="1800" dirty="0">
                <a:solidFill>
                  <a:srgbClr val="FFFF00"/>
                </a:solidFill>
              </a:rPr>
            </a:br>
            <a:br>
              <a:rPr lang="es-ES" sz="1800" dirty="0">
                <a:solidFill>
                  <a:srgbClr val="FFFF00"/>
                </a:solidFill>
              </a:rPr>
            </a:br>
            <a:r>
              <a:rPr lang="es-ES" sz="1800" dirty="0">
                <a:solidFill>
                  <a:srgbClr val="FFFF00"/>
                </a:solidFill>
              </a:rPr>
              <a:t> Un identificador de una entidad es un atributo o conjunto de atributos que determina de modo único cada ocurrencia de esa entidad. Un identificador de una entidad debe cumplir dos condiciones: </a:t>
            </a:r>
            <a:br>
              <a:rPr lang="es-ES" sz="1800" dirty="0">
                <a:solidFill>
                  <a:srgbClr val="FFFF00"/>
                </a:solidFill>
              </a:rPr>
            </a:br>
            <a:r>
              <a:rPr lang="es-ES" sz="1800" dirty="0">
                <a:solidFill>
                  <a:srgbClr val="FFFF00"/>
                </a:solidFill>
              </a:rPr>
              <a:t>1. No pueden existir dos ocuidentificador. </a:t>
            </a:r>
            <a:br>
              <a:rPr lang="es-ES" sz="1800" dirty="0">
                <a:solidFill>
                  <a:srgbClr val="FFFF00"/>
                </a:solidFill>
              </a:rPr>
            </a:br>
            <a:r>
              <a:rPr lang="es-ES" sz="1800" dirty="0">
                <a:solidFill>
                  <a:srgbClr val="FFFF00"/>
                </a:solidFill>
              </a:rPr>
              <a:t>2. Si se omite cualquier atributo del identificador, la condición anterior deja de cumplirserrencias</a:t>
            </a:r>
            <a:br>
              <a:rPr lang="es-ES" sz="1800" dirty="0">
                <a:solidFill>
                  <a:srgbClr val="FFFF00"/>
                </a:solidFill>
              </a:rPr>
            </a:br>
            <a:r>
              <a:rPr lang="es-ES" sz="1800" dirty="0">
                <a:solidFill>
                  <a:srgbClr val="FFFF00"/>
                </a:solidFill>
              </a:rPr>
              <a:t>de la entidad con el mismo valor del</a:t>
            </a:r>
            <a:r>
              <a:rPr lang="es-ES" dirty="0">
                <a:solidFill>
                  <a:srgbClr val="FFFF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200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3737"/>
            <a:ext cx="8086993" cy="107409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33CCCC"/>
                </a:solidFill>
              </a:rPr>
              <a:t>5. ¿Qué es SQL Server y qué es SQL Server Management Studio?</a:t>
            </a:r>
            <a:endParaRPr lang="es-ES" noProof="1">
              <a:solidFill>
                <a:srgbClr val="33CCCC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B95B0A-A1EA-4B59-96A7-4F10F5B57A40}"/>
              </a:ext>
            </a:extLst>
          </p:cNvPr>
          <p:cNvSpPr txBox="1">
            <a:spLocks/>
          </p:cNvSpPr>
          <p:nvPr/>
        </p:nvSpPr>
        <p:spPr>
          <a:xfrm>
            <a:off x="1141413" y="1217028"/>
            <a:ext cx="8466821" cy="153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i="0" dirty="0">
                <a:solidFill>
                  <a:srgbClr val="33CCCC"/>
                </a:solidFill>
                <a:effectLst/>
                <a:latin typeface="arial" panose="020B0604020202020204" pitchFamily="34" charset="0"/>
              </a:rPr>
              <a:t>SQL Server Management Studio (SSMS para abreviar) es un entorno de desarrollo integrado para administrar cualquier infraestructura SQL. Se utiliza para acceder, administrar, configurar y desarrollar todos los componentes de SQL Server y SQL Database</a:t>
            </a:r>
            <a:endParaRPr lang="es-ES" noProof="1">
              <a:solidFill>
                <a:srgbClr val="33CCCC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A611D51-945D-4F49-8198-30D8EEFF46F7}"/>
              </a:ext>
            </a:extLst>
          </p:cNvPr>
          <p:cNvSpPr txBox="1">
            <a:spLocks/>
          </p:cNvSpPr>
          <p:nvPr/>
        </p:nvSpPr>
        <p:spPr>
          <a:xfrm>
            <a:off x="1141412" y="3029810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6. ¿Cómo se crea una base de datos?</a:t>
            </a:r>
            <a:endParaRPr lang="es-ES" noProof="1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6E5BA3E-B6A9-4311-9A25-0AFFC61898DD}"/>
              </a:ext>
            </a:extLst>
          </p:cNvPr>
          <p:cNvSpPr txBox="1">
            <a:spLocks/>
          </p:cNvSpPr>
          <p:nvPr/>
        </p:nvSpPr>
        <p:spPr>
          <a:xfrm>
            <a:off x="1141412" y="4379617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noProof="1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0BD33A-BB08-4E3F-833D-D8EA9AAEED80}"/>
              </a:ext>
            </a:extLst>
          </p:cNvPr>
          <p:cNvSpPr txBox="1"/>
          <p:nvPr/>
        </p:nvSpPr>
        <p:spPr>
          <a:xfrm>
            <a:off x="1266092" y="4178000"/>
            <a:ext cx="7779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Crear una base de datos</a:t>
            </a:r>
            <a:r>
              <a:rPr lang="es-E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 en blanco</a:t>
            </a:r>
          </a:p>
          <a:p>
            <a:r>
              <a:rPr lang="es-E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Haga clic en la pestaña Archivo, en Nuevo y luego, en </a:t>
            </a:r>
            <a:r>
              <a:rPr lang="es-E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Base de datos</a:t>
            </a:r>
            <a:r>
              <a:rPr lang="es-E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 en blanco. (junto al cuadro Nombre de archivo), vaya a la nueva ubicación y haga clic en Aceptar. Haga clic en Crear.</a:t>
            </a:r>
            <a:endParaRPr lang="es-ES" noProof="1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3737"/>
            <a:ext cx="7369541" cy="107409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tx2"/>
                </a:solidFill>
              </a:rPr>
              <a:t>7. ¿Para qué sirve el comando USE?</a:t>
            </a:r>
            <a:endParaRPr lang="es-ES" noProof="1">
              <a:solidFill>
                <a:schemeClr val="tx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B95B0A-A1EA-4B59-96A7-4F10F5B57A40}"/>
              </a:ext>
            </a:extLst>
          </p:cNvPr>
          <p:cNvSpPr txBox="1">
            <a:spLocks/>
          </p:cNvSpPr>
          <p:nvPr/>
        </p:nvSpPr>
        <p:spPr>
          <a:xfrm>
            <a:off x="1502861" y="1044315"/>
            <a:ext cx="8466821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 base da tos el comando use se usa en el manager estudio  y sirve para básicamente designar en que carpeta trabajaremos o crearemos los demás comandos</a:t>
            </a:r>
            <a:endParaRPr lang="es-ES" sz="1800" noProof="1">
              <a:solidFill>
                <a:schemeClr val="tx2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A611D51-945D-4F49-8198-30D8EEFF46F7}"/>
              </a:ext>
            </a:extLst>
          </p:cNvPr>
          <p:cNvSpPr txBox="1">
            <a:spLocks/>
          </p:cNvSpPr>
          <p:nvPr/>
        </p:nvSpPr>
        <p:spPr>
          <a:xfrm>
            <a:off x="1141412" y="3359095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8. Crear una tabla cualquiera con 3 columnas y su primarykey</a:t>
            </a:r>
            <a:endParaRPr lang="es-ES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6E5BA3E-B6A9-4311-9A25-0AFFC61898DD}"/>
              </a:ext>
            </a:extLst>
          </p:cNvPr>
          <p:cNvSpPr txBox="1">
            <a:spLocks/>
          </p:cNvSpPr>
          <p:nvPr/>
        </p:nvSpPr>
        <p:spPr>
          <a:xfrm>
            <a:off x="1141412" y="4379617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noProof="1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DEA853-6203-4EFF-ADF9-DB1165323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23" y="2265991"/>
            <a:ext cx="4967313" cy="79793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70A680C-159E-4452-8451-C5CAC49CE1BC}"/>
              </a:ext>
            </a:extLst>
          </p:cNvPr>
          <p:cNvSpPr txBox="1">
            <a:spLocks/>
          </p:cNvSpPr>
          <p:nvPr/>
        </p:nvSpPr>
        <p:spPr>
          <a:xfrm>
            <a:off x="1301602" y="4377878"/>
            <a:ext cx="8869340" cy="2151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>
                <a:solidFill>
                  <a:schemeClr val="accent4">
                    <a:lumMod val="60000"/>
                    <a:lumOff val="40000"/>
                  </a:schemeClr>
                </a:solidFill>
              </a:rPr>
              <a:t>PARA CREARE UNA TABLA CON 3 COLUMNAS Y SU PRIMARY KEY, TENEMOS QUE SELECCIONAR EN LA CARPETA QUE TRABAJAREMOS EN MI CASO ME CREE UNA CARPETA LLAMADA </a:t>
            </a:r>
            <a:r>
              <a:rPr lang="es-ES" sz="2000" b="1" noProof="1">
                <a:solidFill>
                  <a:schemeClr val="accent4">
                    <a:lumMod val="60000"/>
                    <a:lumOff val="40000"/>
                  </a:schemeClr>
                </a:solidFill>
              </a:rPr>
              <a:t>DEFENSA </a:t>
            </a:r>
            <a:r>
              <a:rPr lang="es-ES" sz="2000" noProof="1">
                <a:solidFill>
                  <a:schemeClr val="accent4">
                    <a:lumMod val="60000"/>
                    <a:lumOff val="40000"/>
                  </a:schemeClr>
                </a:solidFill>
              </a:rPr>
              <a:t>Y LUEGO DE ESO CREAMOS LA TABLA CON EL NOMBRE QUE USTEDES QUIERAN, DEBAJO DE ESO COLOCAMOS ID_(EL NOMBRE QUE PUSIERON EN LA TABLA) EH IGUAL SEÑALAMOS QUE SI ES VARCHAR O INT.DESPUES COLOCAMOS EL LIMITE DE CADA UNO DE ELLOS.</a:t>
            </a:r>
            <a:br>
              <a:rPr lang="es-ES" sz="2000" noProof="1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sz="2000" noProof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PROCEDEMOS A COLOCAR A CADA UNO DE  LAS COLUMNAS SI SON VARCHAR O INT</a:t>
            </a:r>
            <a:br>
              <a:rPr lang="es-ES" sz="2000" noProof="1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sz="2000" noProof="1">
                <a:solidFill>
                  <a:schemeClr val="accent4">
                    <a:lumMod val="60000"/>
                    <a:lumOff val="40000"/>
                  </a:schemeClr>
                </a:solidFill>
              </a:rPr>
              <a:t>EL VARCHAR ES PARA SEÑALAR QUE PONDREMOS NUMEROS Y LETRAS</a:t>
            </a:r>
            <a:br>
              <a:rPr lang="es-ES" sz="2000" noProof="1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sz="2000" noProof="1">
                <a:solidFill>
                  <a:schemeClr val="accent4">
                    <a:lumMod val="60000"/>
                    <a:lumOff val="40000"/>
                  </a:schemeClr>
                </a:solidFill>
              </a:rPr>
              <a:t>EL INT ES PARA SOLO COLOCAR NUMEROS</a:t>
            </a:r>
            <a:br>
              <a:rPr lang="es-ES" sz="1800" noProof="1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800" b="1" noProof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A611D51-945D-4F49-8198-30D8EEFF46F7}"/>
              </a:ext>
            </a:extLst>
          </p:cNvPr>
          <p:cNvSpPr txBox="1">
            <a:spLocks/>
          </p:cNvSpPr>
          <p:nvPr/>
        </p:nvSpPr>
        <p:spPr>
          <a:xfrm>
            <a:off x="1141412" y="3842570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9. Insertar 3 registros a la tabla creada anteriormente.</a:t>
            </a:r>
            <a:endParaRPr lang="es-ES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6E5BA3E-B6A9-4311-9A25-0AFFC61898DD}"/>
              </a:ext>
            </a:extLst>
          </p:cNvPr>
          <p:cNvSpPr txBox="1">
            <a:spLocks/>
          </p:cNvSpPr>
          <p:nvPr/>
        </p:nvSpPr>
        <p:spPr>
          <a:xfrm>
            <a:off x="1141412" y="4379617"/>
            <a:ext cx="7524286" cy="107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noProof="1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0BD33A-BB08-4E3F-833D-D8EA9AAEED80}"/>
              </a:ext>
            </a:extLst>
          </p:cNvPr>
          <p:cNvSpPr txBox="1"/>
          <p:nvPr/>
        </p:nvSpPr>
        <p:spPr>
          <a:xfrm>
            <a:off x="1368291" y="4983921"/>
            <a:ext cx="94554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noProof="1">
                <a:solidFill>
                  <a:schemeClr val="accent1">
                    <a:lumMod val="75000"/>
                  </a:schemeClr>
                </a:solidFill>
              </a:rPr>
              <a:t>PARA PODER INSERTAR DATOS A NUESTRA BASE DE DATOS SE USA EL COMANDO </a:t>
            </a:r>
          </a:p>
          <a:p>
            <a:r>
              <a:rPr lang="es-ES" noProof="1">
                <a:solidFill>
                  <a:schemeClr val="accent1">
                    <a:lumMod val="75000"/>
                  </a:schemeClr>
                </a:solidFill>
              </a:rPr>
              <a:t>INSERT INTO(LOS NOMBRES DE LAS COLUMNAS Y PARA SEPARARLOS SE COLOCA UNA COMA ENTRE ELLAS)</a:t>
            </a:r>
          </a:p>
          <a:p>
            <a:r>
              <a:rPr lang="es-ES" noProof="1">
                <a:solidFill>
                  <a:schemeClr val="accent1">
                    <a:lumMod val="75000"/>
                  </a:schemeClr>
                </a:solidFill>
              </a:rPr>
              <a:t>VALUES SIRVE PARA YA COLOCAR LOS DATOS PERO LOS DATOS TIENE QUE SER INTRODUCIDO ENTRE “ PARA QUE ENTRE LOS DATOS CORRESPONDIENTES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8E5E4C6-2120-4C13-B67B-8168385B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91" y="291630"/>
            <a:ext cx="8569455" cy="34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31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67_TF22898775_Win32" id="{2360EE0D-CDA3-4546-8917-A078E14AF283}" vid="{A4D62708-C547-4F0B-A5D6-5DC6A696AF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moderno</Template>
  <TotalTime>253</TotalTime>
  <Words>1171</Words>
  <Application>Microsoft Office PowerPoint</Application>
  <PresentationFormat>Panorámica</PresentationFormat>
  <Paragraphs>71</Paragraphs>
  <Slides>22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</vt:lpstr>
      <vt:lpstr>Arial Rounded MT Bold</vt:lpstr>
      <vt:lpstr>Calibri</vt:lpstr>
      <vt:lpstr>Tw Cen MT</vt:lpstr>
      <vt:lpstr>Circuito</vt:lpstr>
      <vt:lpstr>BASE DE DATOS                                                                      DEFENSA  DEL   HITO 2</vt:lpstr>
      <vt:lpstr>CONCEPTO</vt:lpstr>
      <vt:lpstr>1. ¿Qué son las bases de datos? </vt:lpstr>
      <vt:lpstr>3. ¿Qué es el modelo entidad relación y/o diagrama entidad relación?</vt:lpstr>
      <vt:lpstr> CONJUNTO DE ENTIDADES:  Es una colección de entidades que comparten los mismos atributos o características. Ejemplos: • Todos los atletas que participan en los Juegos Olímpicos, comparten sus atributos: nombre, número de identificación, edad, peso, categoría... • Todos los países del mundo, comparten las características: nombre, continente, área, lengua principal, lengua secundaria, moneda.</vt:lpstr>
      <vt:lpstr>Identificador   Un identificador de una entidad es un atributo o conjunto de atributos que determina de modo único cada ocurrencia de esa entidad. Un identificador de una entidad debe cumplir dos condiciones:  1. No pueden existir dos ocuidentificador.  2. Si se omite cualquier atributo del identificador, la condición anterior deja de cumplirserrencias de la entidad con el mismo valor del. </vt:lpstr>
      <vt:lpstr>5. ¿Qué es SQL Server y qué es SQL Server Management Studio?</vt:lpstr>
      <vt:lpstr>7. ¿Para qué sirve el comando USE?</vt:lpstr>
      <vt:lpstr>Presentación de PowerPoint</vt:lpstr>
      <vt:lpstr>10.¿Cómo se elimina una tabla?</vt:lpstr>
      <vt:lpstr>  PARTE PRACTICA </vt:lpstr>
      <vt:lpstr>12.Crear el diagrama Entidad Relación E-R para el ejercicio anterior</vt:lpstr>
      <vt:lpstr>13.Crear la tabla universidad en base al diseño anterior</vt:lpstr>
      <vt:lpstr>14.Agregar registros a la tabla creada anteriormente.</vt:lpstr>
      <vt:lpstr>15.Crear las tablas y 2 registros para cada tabla para el siguiente modelo ER</vt:lpstr>
      <vt:lpstr>14.Agregar registros a la tabla creada anteriormente.</vt:lpstr>
      <vt:lpstr>15.Crear las tablas y 2 registros para cada tabla para el siguiente modelo ER..</vt:lpstr>
      <vt:lpstr>Presentación de PowerPoint</vt:lpstr>
      <vt:lpstr>16.Crear el modelo entidad relación ER y su código SQL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                                                                     DEFENSA  DEL   HITO 2</dc:title>
  <dc:creator>rap1234x100pre@gmail.com</dc:creator>
  <cp:lastModifiedBy>rap1234x100pre@gmail.com</cp:lastModifiedBy>
  <cp:revision>1</cp:revision>
  <dcterms:created xsi:type="dcterms:W3CDTF">2022-04-03T16:39:28Z</dcterms:created>
  <dcterms:modified xsi:type="dcterms:W3CDTF">2022-04-03T20:52:37Z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