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5" r:id="rId6"/>
    <p:sldId id="267" r:id="rId7"/>
    <p:sldId id="268" r:id="rId8"/>
    <p:sldId id="269" r:id="rId9"/>
    <p:sldId id="271" r:id="rId10"/>
    <p:sldId id="272" r:id="rId11"/>
    <p:sldId id="273" r:id="rId12"/>
    <p:sldId id="274" r:id="rId13"/>
    <p:sldId id="275" r:id="rId14"/>
    <p:sldId id="276" r:id="rId15"/>
    <p:sldId id="277" r:id="rId16"/>
    <p:sldId id="278" r:id="rId17"/>
    <p:sldId id="279" r:id="rId18"/>
    <p:sldId id="280" r:id="rId19"/>
    <p:sldId id="281" r:id="rId20"/>
    <p:sldId id="282" r:id="rId21"/>
    <p:sldId id="283" r:id="rId22"/>
    <p:sldId id="284" r:id="rId23"/>
  </p:sldIdLst>
  <p:sldSz cx="9144000" cy="5143500" type="screen16x9"/>
  <p:notesSz cx="9144000" cy="51435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0" d="100"/>
          <a:sy n="90" d="100"/>
        </p:scale>
        <p:origin x="798" y="10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5/19/2022</a:t>
            </a:fld>
            <a:endParaRPr lang="en-US"/>
          </a:p>
        </p:txBody>
      </p:sp>
      <p:sp>
        <p:nvSpPr>
          <p:cNvPr id="6" name="Holder 6"/>
          <p:cNvSpPr>
            <a:spLocks noGrp="1"/>
          </p:cNvSpPr>
          <p:nvPr>
            <p:ph type="sldNum" sz="quarter" idx="7"/>
          </p:nvPr>
        </p:nvSpPr>
        <p:spPr/>
        <p:txBody>
          <a:bodyPr lIns="0" tIns="0" rIns="0" bIns="0"/>
          <a:lstStyle>
            <a:lvl1pPr>
              <a:defRPr sz="1800" b="0" i="0">
                <a:solidFill>
                  <a:schemeClr val="bg1"/>
                </a:solidFill>
                <a:latin typeface="Lato Light"/>
                <a:cs typeface="Lato Light"/>
              </a:defRPr>
            </a:lvl1pPr>
          </a:lstStyle>
          <a:p>
            <a:pPr marL="170180">
              <a:lnSpc>
                <a:spcPct val="100000"/>
              </a:lnSpc>
              <a:spcBef>
                <a:spcPts val="75"/>
              </a:spcBef>
            </a:pPr>
            <a:fld id="{81D60167-4931-47E6-BA6A-407CBD079E47}" type="slidenum">
              <a:rPr dirty="0"/>
              <a:t>‹Nº›</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3981" cy="5143489"/>
          </a:xfrm>
          <a:prstGeom prst="rect">
            <a:avLst/>
          </a:prstGeom>
          <a:blipFill>
            <a:blip r:embed="rId2" cstate="print"/>
            <a:stretch>
              <a:fillRect/>
            </a:stretch>
          </a:blip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5000" b="1" i="0">
                <a:solidFill>
                  <a:schemeClr val="bg1"/>
                </a:solidFill>
                <a:latin typeface="Lato"/>
                <a:cs typeface="Lato"/>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5/19/2022</a:t>
            </a:fld>
            <a:endParaRPr lang="en-US"/>
          </a:p>
        </p:txBody>
      </p:sp>
      <p:sp>
        <p:nvSpPr>
          <p:cNvPr id="6" name="Holder 6"/>
          <p:cNvSpPr>
            <a:spLocks noGrp="1"/>
          </p:cNvSpPr>
          <p:nvPr>
            <p:ph type="sldNum" sz="quarter" idx="7"/>
          </p:nvPr>
        </p:nvSpPr>
        <p:spPr/>
        <p:txBody>
          <a:bodyPr lIns="0" tIns="0" rIns="0" bIns="0"/>
          <a:lstStyle>
            <a:lvl1pPr>
              <a:defRPr sz="1800" b="0" i="0">
                <a:solidFill>
                  <a:schemeClr val="bg1"/>
                </a:solidFill>
                <a:latin typeface="Lato Light"/>
                <a:cs typeface="Lato Light"/>
              </a:defRPr>
            </a:lvl1pPr>
          </a:lstStyle>
          <a:p>
            <a:pPr marL="170180">
              <a:lnSpc>
                <a:spcPct val="100000"/>
              </a:lnSpc>
              <a:spcBef>
                <a:spcPts val="75"/>
              </a:spcBef>
            </a:pPr>
            <a:fld id="{81D60167-4931-47E6-BA6A-407CBD079E47}" type="slidenum">
              <a:rPr dirty="0"/>
              <a:t>‹Nº›</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000" b="1" i="0">
                <a:solidFill>
                  <a:schemeClr val="bg1"/>
                </a:solidFill>
                <a:latin typeface="Lato"/>
                <a:cs typeface="Lato"/>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5/19/2022</a:t>
            </a:fld>
            <a:endParaRPr lang="en-US"/>
          </a:p>
        </p:txBody>
      </p:sp>
      <p:sp>
        <p:nvSpPr>
          <p:cNvPr id="7" name="Holder 7"/>
          <p:cNvSpPr>
            <a:spLocks noGrp="1"/>
          </p:cNvSpPr>
          <p:nvPr>
            <p:ph type="sldNum" sz="quarter" idx="7"/>
          </p:nvPr>
        </p:nvSpPr>
        <p:spPr/>
        <p:txBody>
          <a:bodyPr lIns="0" tIns="0" rIns="0" bIns="0"/>
          <a:lstStyle>
            <a:lvl1pPr>
              <a:defRPr sz="1800" b="0" i="0">
                <a:solidFill>
                  <a:schemeClr val="bg1"/>
                </a:solidFill>
                <a:latin typeface="Lato Light"/>
                <a:cs typeface="Lato Light"/>
              </a:defRPr>
            </a:lvl1pPr>
          </a:lstStyle>
          <a:p>
            <a:pPr marL="170180">
              <a:lnSpc>
                <a:spcPct val="100000"/>
              </a:lnSpc>
              <a:spcBef>
                <a:spcPts val="75"/>
              </a:spcBef>
            </a:pPr>
            <a:fld id="{81D60167-4931-47E6-BA6A-407CBD079E47}" type="slidenum">
              <a:rPr dirty="0"/>
              <a:t>‹Nº›</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000" b="1" i="0">
                <a:solidFill>
                  <a:schemeClr val="bg1"/>
                </a:solidFill>
                <a:latin typeface="Lato"/>
                <a:cs typeface="Lato"/>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5/19/2022</a:t>
            </a:fld>
            <a:endParaRPr lang="en-US"/>
          </a:p>
        </p:txBody>
      </p:sp>
      <p:sp>
        <p:nvSpPr>
          <p:cNvPr id="5" name="Holder 5"/>
          <p:cNvSpPr>
            <a:spLocks noGrp="1"/>
          </p:cNvSpPr>
          <p:nvPr>
            <p:ph type="sldNum" sz="quarter" idx="7"/>
          </p:nvPr>
        </p:nvSpPr>
        <p:spPr/>
        <p:txBody>
          <a:bodyPr lIns="0" tIns="0" rIns="0" bIns="0"/>
          <a:lstStyle>
            <a:lvl1pPr>
              <a:defRPr sz="1800" b="0" i="0">
                <a:solidFill>
                  <a:schemeClr val="bg1"/>
                </a:solidFill>
                <a:latin typeface="Lato Light"/>
                <a:cs typeface="Lato Light"/>
              </a:defRPr>
            </a:lvl1pPr>
          </a:lstStyle>
          <a:p>
            <a:pPr marL="170180">
              <a:lnSpc>
                <a:spcPct val="100000"/>
              </a:lnSpc>
              <a:spcBef>
                <a:spcPts val="75"/>
              </a:spcBef>
            </a:pPr>
            <a:fld id="{81D60167-4931-47E6-BA6A-407CBD079E47}" type="slidenum">
              <a:rPr dirty="0"/>
              <a:t>‹Nº›</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3981" cy="5143489"/>
          </a:xfrm>
          <a:prstGeom prst="rect">
            <a:avLst/>
          </a:prstGeom>
          <a:blipFill>
            <a:blip r:embed="rId2" cstate="print"/>
            <a:stretch>
              <a:fillRect/>
            </a:stretch>
          </a:blipFill>
        </p:spPr>
        <p:txBody>
          <a:bodyPr wrap="square" lIns="0" tIns="0" rIns="0" bIns="0" rtlCol="0"/>
          <a:lstStyle/>
          <a:p>
            <a:endParaRPr/>
          </a:p>
        </p:txBody>
      </p:sp>
      <p:sp>
        <p:nvSpPr>
          <p:cNvPr id="17" name="bg object 17"/>
          <p:cNvSpPr/>
          <p:nvPr/>
        </p:nvSpPr>
        <p:spPr>
          <a:xfrm>
            <a:off x="4567915" y="0"/>
            <a:ext cx="4576065" cy="5143489"/>
          </a:xfrm>
          <a:prstGeom prst="rect">
            <a:avLst/>
          </a:prstGeom>
          <a:blipFill>
            <a:blip r:embed="rId3" cstate="print"/>
            <a:stretch>
              <a:fillRect/>
            </a:stretch>
          </a:blipFill>
        </p:spPr>
        <p:txBody>
          <a:bodyPr wrap="square" lIns="0" tIns="0" rIns="0" bIns="0" rtlCol="0"/>
          <a:lstStyle/>
          <a:p>
            <a:endParaRPr/>
          </a:p>
        </p:txBody>
      </p:sp>
      <p:sp>
        <p:nvSpPr>
          <p:cNvPr id="18" name="bg object 18"/>
          <p:cNvSpPr/>
          <p:nvPr/>
        </p:nvSpPr>
        <p:spPr>
          <a:xfrm>
            <a:off x="0" y="0"/>
            <a:ext cx="5300980" cy="5143500"/>
          </a:xfrm>
          <a:custGeom>
            <a:avLst/>
            <a:gdLst/>
            <a:ahLst/>
            <a:cxnLst/>
            <a:rect l="l" t="t" r="r" b="b"/>
            <a:pathLst>
              <a:path w="5300980" h="5143500">
                <a:moveTo>
                  <a:pt x="5300689" y="5143489"/>
                </a:moveTo>
                <a:lnTo>
                  <a:pt x="0" y="5143489"/>
                </a:lnTo>
                <a:lnTo>
                  <a:pt x="0" y="0"/>
                </a:lnTo>
                <a:lnTo>
                  <a:pt x="5300689" y="0"/>
                </a:lnTo>
                <a:lnTo>
                  <a:pt x="5300689" y="5143489"/>
                </a:lnTo>
                <a:close/>
              </a:path>
            </a:pathLst>
          </a:custGeom>
          <a:solidFill>
            <a:srgbClr val="FFFFFF"/>
          </a:solid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5/19/2022</a:t>
            </a:fld>
            <a:endParaRPr lang="en-US"/>
          </a:p>
        </p:txBody>
      </p:sp>
      <p:sp>
        <p:nvSpPr>
          <p:cNvPr id="4" name="Holder 4"/>
          <p:cNvSpPr>
            <a:spLocks noGrp="1"/>
          </p:cNvSpPr>
          <p:nvPr>
            <p:ph type="sldNum" sz="quarter" idx="7"/>
          </p:nvPr>
        </p:nvSpPr>
        <p:spPr/>
        <p:txBody>
          <a:bodyPr lIns="0" tIns="0" rIns="0" bIns="0"/>
          <a:lstStyle>
            <a:lvl1pPr>
              <a:defRPr sz="1800" b="0" i="0">
                <a:solidFill>
                  <a:schemeClr val="bg1"/>
                </a:solidFill>
                <a:latin typeface="Lato Light"/>
                <a:cs typeface="Lato Light"/>
              </a:defRPr>
            </a:lvl1pPr>
          </a:lstStyle>
          <a:p>
            <a:pPr marL="170180">
              <a:lnSpc>
                <a:spcPct val="100000"/>
              </a:lnSpc>
              <a:spcBef>
                <a:spcPts val="75"/>
              </a:spcBef>
            </a:pPr>
            <a:fld id="{81D60167-4931-47E6-BA6A-407CBD079E47}" type="slidenum">
              <a:rPr dirty="0"/>
              <a:t>‹Nº›</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3981" cy="5143489"/>
          </a:xfrm>
          <a:prstGeom prst="rect">
            <a:avLst/>
          </a:prstGeom>
          <a:blipFill>
            <a:blip r:embed="rId7" cstate="print"/>
            <a:stretch>
              <a:fillRect/>
            </a:stretch>
          </a:blipFill>
        </p:spPr>
        <p:txBody>
          <a:bodyPr wrap="square" lIns="0" tIns="0" rIns="0" bIns="0" rtlCol="0"/>
          <a:lstStyle/>
          <a:p>
            <a:endParaRPr/>
          </a:p>
        </p:txBody>
      </p:sp>
      <p:sp>
        <p:nvSpPr>
          <p:cNvPr id="2" name="Holder 2"/>
          <p:cNvSpPr>
            <a:spLocks noGrp="1"/>
          </p:cNvSpPr>
          <p:nvPr>
            <p:ph type="title"/>
          </p:nvPr>
        </p:nvSpPr>
        <p:spPr>
          <a:xfrm>
            <a:off x="1146453" y="2660316"/>
            <a:ext cx="6851093" cy="1549400"/>
          </a:xfrm>
          <a:prstGeom prst="rect">
            <a:avLst/>
          </a:prstGeom>
        </p:spPr>
        <p:txBody>
          <a:bodyPr wrap="square" lIns="0" tIns="0" rIns="0" bIns="0">
            <a:spAutoFit/>
          </a:bodyPr>
          <a:lstStyle>
            <a:lvl1pPr>
              <a:defRPr sz="5000" b="1" i="0">
                <a:solidFill>
                  <a:schemeClr val="bg1"/>
                </a:solidFill>
                <a:latin typeface="Lato"/>
                <a:cs typeface="Lato"/>
              </a:defRPr>
            </a:lvl1pPr>
          </a:lstStyle>
          <a:p>
            <a:endParaRPr/>
          </a:p>
        </p:txBody>
      </p:sp>
      <p:sp>
        <p:nvSpPr>
          <p:cNvPr id="3" name="Holder 3"/>
          <p:cNvSpPr>
            <a:spLocks noGrp="1"/>
          </p:cNvSpPr>
          <p:nvPr>
            <p:ph type="body" idx="1"/>
          </p:nvPr>
        </p:nvSpPr>
        <p:spPr>
          <a:xfrm>
            <a:off x="569036" y="2447012"/>
            <a:ext cx="4876800" cy="213296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5/19/2022</a:t>
            </a:fld>
            <a:endParaRPr lang="en-US"/>
          </a:p>
        </p:txBody>
      </p:sp>
      <p:sp>
        <p:nvSpPr>
          <p:cNvPr id="6" name="Holder 6"/>
          <p:cNvSpPr>
            <a:spLocks noGrp="1"/>
          </p:cNvSpPr>
          <p:nvPr>
            <p:ph type="sldNum" sz="quarter" idx="7"/>
          </p:nvPr>
        </p:nvSpPr>
        <p:spPr>
          <a:xfrm>
            <a:off x="8640263" y="4713456"/>
            <a:ext cx="341629" cy="299720"/>
          </a:xfrm>
          <a:prstGeom prst="rect">
            <a:avLst/>
          </a:prstGeom>
        </p:spPr>
        <p:txBody>
          <a:bodyPr wrap="square" lIns="0" tIns="0" rIns="0" bIns="0">
            <a:spAutoFit/>
          </a:bodyPr>
          <a:lstStyle>
            <a:lvl1pPr>
              <a:defRPr sz="1800" b="0" i="0">
                <a:solidFill>
                  <a:schemeClr val="bg1"/>
                </a:solidFill>
                <a:latin typeface="Lato Light"/>
                <a:cs typeface="Lato Light"/>
              </a:defRPr>
            </a:lvl1pPr>
          </a:lstStyle>
          <a:p>
            <a:pPr marL="170180">
              <a:lnSpc>
                <a:spcPct val="100000"/>
              </a:lnSpc>
              <a:spcBef>
                <a:spcPts val="75"/>
              </a:spcBef>
            </a:pPr>
            <a:fld id="{81D60167-4931-47E6-BA6A-407CBD079E47}" type="slidenum">
              <a:rPr dirty="0"/>
              <a:t>‹Nº›</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hyperlink" Target="http://www.estradawebgroup.com/Post/-Que-es-y-como-utilizar-la-instruccion-SELECT-en-SQL-server--/4288" TargetMode="External"/><Relationship Id="rId2" Type="http://schemas.openxmlformats.org/officeDocument/2006/relationships/hyperlink" Target="http://www.estradawebgroup.com/Post/Aprende-a-utilizar-las-condiciones-con-la-clausula-WHERE-de-SQL-/4297" TargetMode="External"/><Relationship Id="rId1" Type="http://schemas.openxmlformats.org/officeDocument/2006/relationships/slideLayout" Target="../slideLayouts/slideLayout5.xml"/><Relationship Id="rId6" Type="http://schemas.openxmlformats.org/officeDocument/2006/relationships/image" Target="../media/image24.png"/><Relationship Id="rId5" Type="http://schemas.openxmlformats.org/officeDocument/2006/relationships/hyperlink" Target="https://estradawebgroup.com/Post/-Como-borrar-registros-de-una-tabla-de-SQL-Server-con-la-instruccion-DELETE-/20124" TargetMode="External"/><Relationship Id="rId4" Type="http://schemas.openxmlformats.org/officeDocument/2006/relationships/hyperlink" Target="http://www.estradawebgroup.com/Post/Aprende-a-utilizar-las-condiciones-WHERE-en-las-instrucciones-UPDATE-de-SQL/4299"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png"/><Relationship Id="rId1" Type="http://schemas.openxmlformats.org/officeDocument/2006/relationships/slideLayout" Target="../slideLayouts/slideLayout4.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32.png"/></Relationships>
</file>

<file path=ppt/slides/_rels/slide1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1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1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1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2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3987"/>
            <a:ext cx="9143981" cy="5143489"/>
          </a:xfrm>
          <a:prstGeom prst="rect">
            <a:avLst/>
          </a:prstGeom>
          <a:blipFill>
            <a:blip r:embed="rId2" cstate="print"/>
            <a:stretch>
              <a:fillRect/>
            </a:stretch>
          </a:blipFill>
        </p:spPr>
        <p:txBody>
          <a:bodyPr wrap="square" lIns="0" tIns="0" rIns="0" bIns="0" rtlCol="0"/>
          <a:lstStyle/>
          <a:p>
            <a:r>
              <a:rPr lang="es-ES"/>
              <a:t>BASE DE DATOS I</a:t>
            </a:r>
            <a:endParaRPr/>
          </a:p>
        </p:txBody>
      </p:sp>
      <p:sp>
        <p:nvSpPr>
          <p:cNvPr id="3" name="object 3"/>
          <p:cNvSpPr/>
          <p:nvPr/>
        </p:nvSpPr>
        <p:spPr>
          <a:xfrm>
            <a:off x="0" y="3998"/>
            <a:ext cx="4095665" cy="5143489"/>
          </a:xfrm>
          <a:prstGeom prst="rect">
            <a:avLst/>
          </a:prstGeom>
          <a:blipFill>
            <a:blip r:embed="rId3" cstate="print"/>
            <a:stretch>
              <a:fillRect/>
            </a:stretch>
          </a:blipFill>
        </p:spPr>
        <p:txBody>
          <a:bodyPr wrap="square" lIns="0" tIns="0" rIns="0" bIns="0" rtlCol="0"/>
          <a:lstStyle/>
          <a:p>
            <a:endParaRPr/>
          </a:p>
        </p:txBody>
      </p:sp>
      <p:sp>
        <p:nvSpPr>
          <p:cNvPr id="7" name="Título 5">
            <a:extLst>
              <a:ext uri="{FF2B5EF4-FFF2-40B4-BE49-F238E27FC236}">
                <a16:creationId xmlns:a16="http://schemas.microsoft.com/office/drawing/2014/main" id="{8B483381-CC3C-F3AE-8D6A-D1DD7261A56B}"/>
              </a:ext>
            </a:extLst>
          </p:cNvPr>
          <p:cNvSpPr txBox="1">
            <a:spLocks/>
          </p:cNvSpPr>
          <p:nvPr/>
        </p:nvSpPr>
        <p:spPr>
          <a:xfrm>
            <a:off x="2438390" y="1542950"/>
            <a:ext cx="4267199" cy="615553"/>
          </a:xfrm>
          <a:prstGeom prst="rect">
            <a:avLst/>
          </a:prstGeom>
          <a:solidFill>
            <a:srgbClr val="002060"/>
          </a:solidFill>
          <a:effectLst>
            <a:glow rad="101600">
              <a:schemeClr val="accent2">
                <a:satMod val="175000"/>
                <a:alpha val="40000"/>
              </a:schemeClr>
            </a:glow>
          </a:effectLst>
          <a:scene3d>
            <a:camera prst="orthographicFront"/>
            <a:lightRig rig="threePt" dir="t"/>
          </a:scene3d>
          <a:sp3d>
            <a:bevelT/>
          </a:sp3d>
        </p:spPr>
        <p:txBody>
          <a:bodyPr wrap="square" lIns="0" tIns="0" rIns="0" bIns="0" rtlCol="0">
            <a:spAutoFit/>
          </a:bodyPr>
          <a:lstStyle>
            <a:lvl1pPr>
              <a:defRPr sz="5000" b="1" i="0">
                <a:solidFill>
                  <a:schemeClr val="bg1"/>
                </a:solidFill>
                <a:latin typeface="Lato"/>
                <a:ea typeface="+mj-ea"/>
                <a:cs typeface="Lato"/>
              </a:defRPr>
            </a:lvl1pPr>
          </a:lstStyle>
          <a:p>
            <a:pPr rtl="0"/>
            <a:r>
              <a:rPr lang="es-ES" sz="4000" kern="0" dirty="0">
                <a:solidFill>
                  <a:srgbClr val="FFC000"/>
                </a:solidFill>
                <a:latin typeface="Gill Sans Ultra Bold Condensed" panose="020B0A06020104020203" pitchFamily="34" charset="0"/>
              </a:rPr>
              <a:t> BASE DE DATOS I</a:t>
            </a:r>
          </a:p>
        </p:txBody>
      </p:sp>
      <p:sp>
        <p:nvSpPr>
          <p:cNvPr id="8" name="Título 5">
            <a:extLst>
              <a:ext uri="{FF2B5EF4-FFF2-40B4-BE49-F238E27FC236}">
                <a16:creationId xmlns:a16="http://schemas.microsoft.com/office/drawing/2014/main" id="{0E1CDB2C-E5BC-8490-6E86-3FEFD52A4531}"/>
              </a:ext>
            </a:extLst>
          </p:cNvPr>
          <p:cNvSpPr txBox="1">
            <a:spLocks/>
          </p:cNvSpPr>
          <p:nvPr/>
        </p:nvSpPr>
        <p:spPr>
          <a:xfrm>
            <a:off x="1513103" y="2257819"/>
            <a:ext cx="6117771" cy="727179"/>
          </a:xfrm>
          <a:prstGeom prst="rect">
            <a:avLst/>
          </a:prstGeom>
          <a:solidFill>
            <a:schemeClr val="accent2">
              <a:lumMod val="50000"/>
            </a:schemeClr>
          </a:solidFill>
          <a:scene3d>
            <a:camera prst="orthographicFront"/>
            <a:lightRig rig="threePt" dir="t"/>
          </a:scene3d>
          <a:sp3d>
            <a:bevelT/>
          </a:sp3d>
        </p:spPr>
        <p:txBody>
          <a:bodyPr vert="horz" lIns="91440" tIns="45720" rIns="91440" bIns="45720" rtlCol="0" anchor="b">
            <a:normAutofit/>
          </a:bodyPr>
          <a:lstStyle>
            <a:lvl1pPr algn="ctr" defTabSz="914400" rtl="0" eaLnBrk="1" latinLnBrk="0" hangingPunct="1">
              <a:lnSpc>
                <a:spcPct val="90000"/>
              </a:lnSpc>
              <a:spcBef>
                <a:spcPct val="0"/>
              </a:spcBef>
              <a:buNone/>
              <a:defRPr sz="4400" b="1" kern="1200" cap="all" baseline="0">
                <a:solidFill>
                  <a:schemeClr val="bg1"/>
                </a:solidFill>
                <a:latin typeface="+mj-lt"/>
                <a:ea typeface="+mj-ea"/>
                <a:cs typeface="+mj-cs"/>
              </a:defRPr>
            </a:lvl1pPr>
          </a:lstStyle>
          <a:p>
            <a:r>
              <a:rPr lang="es-ES" dirty="0">
                <a:solidFill>
                  <a:srgbClr val="FFC000"/>
                </a:solidFill>
                <a:latin typeface="Gill Sans Ultra Bold Condensed" panose="020B0A06020104020203" pitchFamily="34" charset="0"/>
              </a:rPr>
              <a:t>DEFENSA DEL  HITO3</a:t>
            </a:r>
          </a:p>
        </p:txBody>
      </p:sp>
      <p:sp>
        <p:nvSpPr>
          <p:cNvPr id="9" name="Subtítulo 6">
            <a:extLst>
              <a:ext uri="{FF2B5EF4-FFF2-40B4-BE49-F238E27FC236}">
                <a16:creationId xmlns:a16="http://schemas.microsoft.com/office/drawing/2014/main" id="{604A899D-A332-6DA2-C31F-BD394BA1A1C8}"/>
              </a:ext>
            </a:extLst>
          </p:cNvPr>
          <p:cNvSpPr txBox="1">
            <a:spLocks/>
          </p:cNvSpPr>
          <p:nvPr/>
        </p:nvSpPr>
        <p:spPr>
          <a:xfrm>
            <a:off x="2128806" y="3181350"/>
            <a:ext cx="5038768" cy="450503"/>
          </a:xfrm>
          <a:prstGeom prst="rect">
            <a:avLst/>
          </a:prstGeom>
          <a:solidFill>
            <a:srgbClr val="00B0F0"/>
          </a:solidFill>
          <a:effectLst>
            <a:glow rad="63500">
              <a:schemeClr val="accent6">
                <a:satMod val="175000"/>
                <a:alpha val="40000"/>
              </a:schemeClr>
            </a:glow>
          </a:effectLst>
          <a:scene3d>
            <a:camera prst="orthographicFront"/>
            <a:lightRig rig="threePt" dir="t"/>
          </a:scene3d>
          <a:sp3d>
            <a:bevelT/>
          </a:sp3d>
        </p:spPr>
        <p:txBody>
          <a:bodyPr rtlCol="0"/>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rtl="0"/>
            <a:r>
              <a:rPr lang="es-ES" kern="0" dirty="0">
                <a:solidFill>
                  <a:sysClr val="windowText" lastClr="000000"/>
                </a:solidFill>
              </a:rPr>
              <a:t> </a:t>
            </a:r>
            <a:r>
              <a:rPr lang="es-ES" sz="2000" kern="0" dirty="0">
                <a:solidFill>
                  <a:srgbClr val="FFC000"/>
                </a:solidFill>
                <a:latin typeface="Gill Sans Ultra Bold Condensed" panose="020B0A06020104020203" pitchFamily="34" charset="0"/>
              </a:rPr>
              <a:t>POR:MARCO ANTONIO CALLE VAQUIATA</a:t>
            </a:r>
            <a:endParaRPr lang="es-ES" kern="0" dirty="0">
              <a:solidFill>
                <a:srgbClr val="FFC000"/>
              </a:solidFill>
              <a:latin typeface="Gill Sans Ultra Bold Condensed" panose="020B0A06020104020203"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prstGeom prst="rect">
            <a:avLst/>
          </a:prstGeom>
        </p:spPr>
        <p:txBody>
          <a:bodyPr vert="horz" wrap="square" lIns="0" tIns="9525" rIns="0" bIns="0" rtlCol="0">
            <a:spAutoFit/>
          </a:bodyPr>
          <a:lstStyle/>
          <a:p>
            <a:pPr marL="38100">
              <a:lnSpc>
                <a:spcPct val="100000"/>
              </a:lnSpc>
              <a:spcBef>
                <a:spcPts val="75"/>
              </a:spcBef>
            </a:pPr>
            <a:fld id="{81D60167-4931-47E6-BA6A-407CBD079E47}" type="slidenum">
              <a:rPr dirty="0"/>
              <a:t>10</a:t>
            </a:fld>
            <a:endParaRPr dirty="0"/>
          </a:p>
        </p:txBody>
      </p:sp>
      <p:sp>
        <p:nvSpPr>
          <p:cNvPr id="7" name="CuadroTexto 6">
            <a:extLst>
              <a:ext uri="{FF2B5EF4-FFF2-40B4-BE49-F238E27FC236}">
                <a16:creationId xmlns:a16="http://schemas.microsoft.com/office/drawing/2014/main" id="{02D5841D-8781-EB93-0D41-FD360DFFC702}"/>
              </a:ext>
            </a:extLst>
          </p:cNvPr>
          <p:cNvSpPr txBox="1"/>
          <p:nvPr/>
        </p:nvSpPr>
        <p:spPr>
          <a:xfrm>
            <a:off x="1228725" y="241581"/>
            <a:ext cx="6400800" cy="344582"/>
          </a:xfrm>
          <a:prstGeom prst="rect">
            <a:avLst/>
          </a:prstGeom>
          <a:solidFill>
            <a:schemeClr val="accent6">
              <a:lumMod val="40000"/>
              <a:lumOff val="60000"/>
            </a:schemeClr>
          </a:solidFill>
          <a:scene3d>
            <a:camera prst="orthographicFront"/>
            <a:lightRig rig="threePt" dir="t"/>
          </a:scene3d>
          <a:sp3d>
            <a:bevelT/>
          </a:sp3d>
        </p:spPr>
        <p:txBody>
          <a:bodyPr wrap="square" rtlCol="0">
            <a:spAutoFit/>
          </a:bodyPr>
          <a:lstStyle/>
          <a:p>
            <a:pPr rtl="0">
              <a:lnSpc>
                <a:spcPct val="80000"/>
              </a:lnSpc>
              <a:defRPr sz="10000">
                <a:solidFill>
                  <a:srgbClr val="3A3B39"/>
                </a:solidFill>
                <a:latin typeface="Bebas"/>
                <a:ea typeface="Bebas"/>
                <a:cs typeface="Bebas"/>
                <a:sym typeface="Bebas"/>
              </a:defRPr>
            </a:pPr>
            <a:r>
              <a:rPr lang="en-US" sz="2000" dirty="0">
                <a:solidFill>
                  <a:schemeClr val="accent6">
                    <a:lumMod val="75000"/>
                  </a:schemeClr>
                </a:solidFill>
                <a:latin typeface="Arial Black" panose="020B0A04020102020204" pitchFamily="34" charset="0"/>
              </a:rPr>
              <a:t>Que significa PRIMARY KEY y FOREIGN KEY </a:t>
            </a:r>
            <a:endParaRPr lang="es-ES" sz="2000" dirty="0">
              <a:solidFill>
                <a:schemeClr val="accent6">
                  <a:lumMod val="75000"/>
                </a:schemeClr>
              </a:solidFill>
              <a:latin typeface="Arial Black" panose="020B0A04020102020204" pitchFamily="34" charset="0"/>
            </a:endParaRPr>
          </a:p>
        </p:txBody>
      </p:sp>
      <p:sp>
        <p:nvSpPr>
          <p:cNvPr id="2" name="CuadroTexto 1">
            <a:extLst>
              <a:ext uri="{FF2B5EF4-FFF2-40B4-BE49-F238E27FC236}">
                <a16:creationId xmlns:a16="http://schemas.microsoft.com/office/drawing/2014/main" id="{056C02AD-70DC-98D1-FD85-85571E370862}"/>
              </a:ext>
            </a:extLst>
          </p:cNvPr>
          <p:cNvSpPr txBox="1"/>
          <p:nvPr/>
        </p:nvSpPr>
        <p:spPr>
          <a:xfrm>
            <a:off x="1523999" y="819150"/>
            <a:ext cx="6096000" cy="1323439"/>
          </a:xfrm>
          <a:prstGeom prst="rect">
            <a:avLst/>
          </a:prstGeom>
          <a:noFill/>
          <a:ln>
            <a:solidFill>
              <a:srgbClr val="FF0000"/>
            </a:solidFill>
          </a:ln>
          <a:effectLst>
            <a:glow rad="228600">
              <a:schemeClr val="accent2">
                <a:satMod val="175000"/>
                <a:alpha val="40000"/>
              </a:schemeClr>
            </a:glow>
          </a:effectLst>
        </p:spPr>
        <p:txBody>
          <a:bodyPr wrap="square" rtlCol="0">
            <a:spAutoFit/>
          </a:bodyPr>
          <a:lstStyle/>
          <a:p>
            <a:r>
              <a:rPr lang="es-ES" sz="1600" b="0" i="0" dirty="0">
                <a:solidFill>
                  <a:srgbClr val="202124"/>
                </a:solidFill>
                <a:effectLst/>
                <a:latin typeface="arial" panose="020B0604020202020204" pitchFamily="34" charset="0"/>
              </a:rPr>
              <a:t>Una llave foránea es un grupo de una o más columnas en una tabla que referencias la llave primaria de otra tabla. No existe un código especial, configuración o definición de tabla que necesites establecer para «designar» oficialmente una llave foránea. Una llave foránea puede también ser parte de una llave primaria</a:t>
            </a:r>
            <a:endParaRPr lang="es-ES" sz="1600" dirty="0"/>
          </a:p>
        </p:txBody>
      </p:sp>
      <p:pic>
        <p:nvPicPr>
          <p:cNvPr id="9" name="Imagen 8">
            <a:extLst>
              <a:ext uri="{FF2B5EF4-FFF2-40B4-BE49-F238E27FC236}">
                <a16:creationId xmlns:a16="http://schemas.microsoft.com/office/drawing/2014/main" id="{9F6725AE-45C9-EFAE-2329-E4B5C997DE27}"/>
              </a:ext>
            </a:extLst>
          </p:cNvPr>
          <p:cNvPicPr>
            <a:picLocks noChangeAspect="1"/>
          </p:cNvPicPr>
          <p:nvPr/>
        </p:nvPicPr>
        <p:blipFill>
          <a:blip r:embed="rId2"/>
          <a:stretch>
            <a:fillRect/>
          </a:stretch>
        </p:blipFill>
        <p:spPr>
          <a:xfrm>
            <a:off x="2233612" y="2343150"/>
            <a:ext cx="4676775" cy="1485900"/>
          </a:xfrm>
          <a:prstGeom prst="rect">
            <a:avLst/>
          </a:prstGeom>
          <a:effectLst>
            <a:glow rad="228600">
              <a:schemeClr val="accent2">
                <a:satMod val="175000"/>
                <a:alpha val="40000"/>
              </a:schemeClr>
            </a:glow>
          </a:effectLst>
        </p:spPr>
      </p:pic>
      <p:pic>
        <p:nvPicPr>
          <p:cNvPr id="12" name="Imagen 11">
            <a:extLst>
              <a:ext uri="{FF2B5EF4-FFF2-40B4-BE49-F238E27FC236}">
                <a16:creationId xmlns:a16="http://schemas.microsoft.com/office/drawing/2014/main" id="{6ED6721D-700E-3FE5-D2D0-90850A964787}"/>
              </a:ext>
            </a:extLst>
          </p:cNvPr>
          <p:cNvPicPr>
            <a:picLocks noChangeAspect="1"/>
          </p:cNvPicPr>
          <p:nvPr/>
        </p:nvPicPr>
        <p:blipFill>
          <a:blip r:embed="rId3"/>
          <a:stretch>
            <a:fillRect/>
          </a:stretch>
        </p:blipFill>
        <p:spPr>
          <a:xfrm>
            <a:off x="914400" y="3952875"/>
            <a:ext cx="7029450" cy="885825"/>
          </a:xfrm>
          <a:prstGeom prst="rect">
            <a:avLst/>
          </a:prstGeom>
          <a:effectLst>
            <a:glow rad="228600">
              <a:schemeClr val="accent2">
                <a:satMod val="175000"/>
                <a:alpha val="40000"/>
              </a:schemeClr>
            </a:glow>
          </a:effectLst>
        </p:spPr>
      </p:pic>
    </p:spTree>
    <p:extLst>
      <p:ext uri="{BB962C8B-B14F-4D97-AF65-F5344CB8AC3E}">
        <p14:creationId xmlns:p14="http://schemas.microsoft.com/office/powerpoint/2010/main" val="35775543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prstGeom prst="rect">
            <a:avLst/>
          </a:prstGeom>
        </p:spPr>
        <p:txBody>
          <a:bodyPr vert="horz" wrap="square" lIns="0" tIns="9525" rIns="0" bIns="0" rtlCol="0">
            <a:spAutoFit/>
          </a:bodyPr>
          <a:lstStyle/>
          <a:p>
            <a:pPr marL="38100">
              <a:lnSpc>
                <a:spcPct val="100000"/>
              </a:lnSpc>
              <a:spcBef>
                <a:spcPts val="75"/>
              </a:spcBef>
            </a:pPr>
            <a:fld id="{81D60167-4931-47E6-BA6A-407CBD079E47}" type="slidenum">
              <a:rPr dirty="0"/>
              <a:t>11</a:t>
            </a:fld>
            <a:endParaRPr dirty="0"/>
          </a:p>
        </p:txBody>
      </p:sp>
      <p:sp>
        <p:nvSpPr>
          <p:cNvPr id="7" name="CuadroTexto 6">
            <a:extLst>
              <a:ext uri="{FF2B5EF4-FFF2-40B4-BE49-F238E27FC236}">
                <a16:creationId xmlns:a16="http://schemas.microsoft.com/office/drawing/2014/main" id="{02D5841D-8781-EB93-0D41-FD360DFFC702}"/>
              </a:ext>
            </a:extLst>
          </p:cNvPr>
          <p:cNvSpPr txBox="1"/>
          <p:nvPr/>
        </p:nvSpPr>
        <p:spPr>
          <a:xfrm>
            <a:off x="614361" y="197882"/>
            <a:ext cx="7915275" cy="394980"/>
          </a:xfrm>
          <a:prstGeom prst="rect">
            <a:avLst/>
          </a:prstGeom>
          <a:solidFill>
            <a:schemeClr val="accent6">
              <a:lumMod val="40000"/>
              <a:lumOff val="60000"/>
            </a:schemeClr>
          </a:solidFill>
          <a:scene3d>
            <a:camera prst="orthographicFront"/>
            <a:lightRig rig="threePt" dir="t"/>
          </a:scene3d>
          <a:sp3d>
            <a:bevelT/>
          </a:sp3d>
        </p:spPr>
        <p:txBody>
          <a:bodyPr wrap="square" rtlCol="0">
            <a:spAutoFit/>
          </a:bodyPr>
          <a:lstStyle/>
          <a:p>
            <a:pPr rtl="0">
              <a:lnSpc>
                <a:spcPct val="80000"/>
              </a:lnSpc>
              <a:defRPr sz="10000">
                <a:solidFill>
                  <a:srgbClr val="3A3B39"/>
                </a:solidFill>
                <a:latin typeface="Bebas"/>
                <a:ea typeface="Bebas"/>
                <a:cs typeface="Bebas"/>
                <a:sym typeface="Bebas"/>
              </a:defRPr>
            </a:pPr>
            <a:r>
              <a:rPr lang="es-ES" sz="2400" dirty="0">
                <a:solidFill>
                  <a:schemeClr val="accent2">
                    <a:lumMod val="75000"/>
                  </a:schemeClr>
                </a:solidFill>
                <a:latin typeface="Arial Black" panose="020B0A04020102020204" pitchFamily="34" charset="0"/>
              </a:rPr>
              <a:t>Defina que es una TABLA y que es una VISTA</a:t>
            </a:r>
            <a:r>
              <a:rPr lang="es-ES" sz="800" dirty="0"/>
              <a:t>.</a:t>
            </a:r>
            <a:endParaRPr lang="es-ES" sz="2000" dirty="0">
              <a:solidFill>
                <a:schemeClr val="accent6">
                  <a:lumMod val="75000"/>
                </a:schemeClr>
              </a:solidFill>
              <a:latin typeface="Arial Black" panose="020B0A04020102020204" pitchFamily="34" charset="0"/>
            </a:endParaRPr>
          </a:p>
        </p:txBody>
      </p:sp>
      <p:sp>
        <p:nvSpPr>
          <p:cNvPr id="2" name="CuadroTexto 1">
            <a:extLst>
              <a:ext uri="{FF2B5EF4-FFF2-40B4-BE49-F238E27FC236}">
                <a16:creationId xmlns:a16="http://schemas.microsoft.com/office/drawing/2014/main" id="{056C02AD-70DC-98D1-FD85-85571E370862}"/>
              </a:ext>
            </a:extLst>
          </p:cNvPr>
          <p:cNvSpPr txBox="1"/>
          <p:nvPr/>
        </p:nvSpPr>
        <p:spPr>
          <a:xfrm>
            <a:off x="1582810" y="1200134"/>
            <a:ext cx="6096000" cy="1323439"/>
          </a:xfrm>
          <a:prstGeom prst="rect">
            <a:avLst/>
          </a:prstGeom>
          <a:noFill/>
          <a:ln>
            <a:solidFill>
              <a:srgbClr val="FFC000"/>
            </a:solidFill>
          </a:ln>
          <a:effectLst>
            <a:glow rad="228600">
              <a:schemeClr val="accent6">
                <a:satMod val="175000"/>
                <a:alpha val="40000"/>
              </a:schemeClr>
            </a:glow>
          </a:effectLst>
        </p:spPr>
        <p:txBody>
          <a:bodyPr wrap="square" rtlCol="0">
            <a:spAutoFit/>
          </a:bodyPr>
          <a:lstStyle/>
          <a:p>
            <a:r>
              <a:rPr lang="es-ES" sz="1600" b="0" i="0" dirty="0">
                <a:solidFill>
                  <a:srgbClr val="202124"/>
                </a:solidFill>
                <a:effectLst/>
                <a:latin typeface="arial" panose="020B0604020202020204" pitchFamily="34" charset="0"/>
              </a:rPr>
              <a:t>Una </a:t>
            </a:r>
            <a:r>
              <a:rPr lang="es-ES" sz="1600" b="1" i="0" dirty="0">
                <a:solidFill>
                  <a:srgbClr val="202124"/>
                </a:solidFill>
                <a:effectLst/>
                <a:latin typeface="arial" panose="020B0604020202020204" pitchFamily="34" charset="0"/>
              </a:rPr>
              <a:t>vista</a:t>
            </a:r>
            <a:r>
              <a:rPr lang="es-ES" sz="1600" b="0" i="0" dirty="0">
                <a:solidFill>
                  <a:srgbClr val="202124"/>
                </a:solidFill>
                <a:effectLst/>
                <a:latin typeface="arial" panose="020B0604020202020204" pitchFamily="34" charset="0"/>
              </a:rPr>
              <a:t> es una </a:t>
            </a:r>
            <a:r>
              <a:rPr lang="es-ES" sz="1600" b="1" i="0" dirty="0">
                <a:solidFill>
                  <a:srgbClr val="202124"/>
                </a:solidFill>
                <a:effectLst/>
                <a:latin typeface="arial" panose="020B0604020202020204" pitchFamily="34" charset="0"/>
              </a:rPr>
              <a:t>tabla</a:t>
            </a:r>
            <a:r>
              <a:rPr lang="es-ES" sz="1600" b="0" i="0" dirty="0">
                <a:solidFill>
                  <a:srgbClr val="202124"/>
                </a:solidFill>
                <a:effectLst/>
                <a:latin typeface="arial" panose="020B0604020202020204" pitchFamily="34" charset="0"/>
              </a:rPr>
              <a:t> virtual cuyo contenido está definido por una consulta. Al igual que una </a:t>
            </a:r>
            <a:r>
              <a:rPr lang="es-ES" sz="1600" b="1" i="0" dirty="0">
                <a:solidFill>
                  <a:srgbClr val="202124"/>
                </a:solidFill>
                <a:effectLst/>
                <a:latin typeface="arial" panose="020B0604020202020204" pitchFamily="34" charset="0"/>
              </a:rPr>
              <a:t>tabla</a:t>
            </a:r>
            <a:r>
              <a:rPr lang="es-ES" sz="1600" b="0" i="0" dirty="0">
                <a:solidFill>
                  <a:srgbClr val="202124"/>
                </a:solidFill>
                <a:effectLst/>
                <a:latin typeface="arial" panose="020B0604020202020204" pitchFamily="34" charset="0"/>
              </a:rPr>
              <a:t>, una </a:t>
            </a:r>
            <a:r>
              <a:rPr lang="es-ES" sz="1600" b="1" i="0" dirty="0">
                <a:solidFill>
                  <a:srgbClr val="202124"/>
                </a:solidFill>
                <a:effectLst/>
                <a:latin typeface="arial" panose="020B0604020202020204" pitchFamily="34" charset="0"/>
              </a:rPr>
              <a:t>vista</a:t>
            </a:r>
            <a:r>
              <a:rPr lang="es-ES" sz="1600" b="0" i="0" dirty="0">
                <a:solidFill>
                  <a:srgbClr val="202124"/>
                </a:solidFill>
                <a:effectLst/>
                <a:latin typeface="arial" panose="020B0604020202020204" pitchFamily="34" charset="0"/>
              </a:rPr>
              <a:t> consta de un conjunto de columnas y filas de datos con un nombre. Sin embargo, a menos que esté indizada, una </a:t>
            </a:r>
            <a:r>
              <a:rPr lang="es-ES" sz="1600" b="1" i="0" dirty="0">
                <a:solidFill>
                  <a:srgbClr val="202124"/>
                </a:solidFill>
                <a:effectLst/>
                <a:latin typeface="arial" panose="020B0604020202020204" pitchFamily="34" charset="0"/>
              </a:rPr>
              <a:t>vista</a:t>
            </a:r>
            <a:r>
              <a:rPr lang="es-ES" sz="1600" b="0" i="0" dirty="0">
                <a:solidFill>
                  <a:srgbClr val="202124"/>
                </a:solidFill>
                <a:effectLst/>
                <a:latin typeface="arial" panose="020B0604020202020204" pitchFamily="34" charset="0"/>
              </a:rPr>
              <a:t> no existe como conjunto de valores de datos almacenados en una base de datos</a:t>
            </a:r>
            <a:endParaRPr lang="es-ES" sz="1600" dirty="0"/>
          </a:p>
        </p:txBody>
      </p:sp>
      <p:pic>
        <p:nvPicPr>
          <p:cNvPr id="4" name="Imagen 3">
            <a:extLst>
              <a:ext uri="{FF2B5EF4-FFF2-40B4-BE49-F238E27FC236}">
                <a16:creationId xmlns:a16="http://schemas.microsoft.com/office/drawing/2014/main" id="{2FACD57D-D098-95AE-E929-7CC99D15A82B}"/>
              </a:ext>
            </a:extLst>
          </p:cNvPr>
          <p:cNvPicPr>
            <a:picLocks noChangeAspect="1"/>
          </p:cNvPicPr>
          <p:nvPr/>
        </p:nvPicPr>
        <p:blipFill>
          <a:blip r:embed="rId2"/>
          <a:stretch>
            <a:fillRect/>
          </a:stretch>
        </p:blipFill>
        <p:spPr>
          <a:xfrm>
            <a:off x="630310" y="3105149"/>
            <a:ext cx="4000500" cy="1457325"/>
          </a:xfrm>
          <a:prstGeom prst="rect">
            <a:avLst/>
          </a:prstGeom>
          <a:effectLst>
            <a:glow rad="228600">
              <a:schemeClr val="accent6">
                <a:satMod val="175000"/>
                <a:alpha val="40000"/>
              </a:schemeClr>
            </a:glow>
          </a:effectLst>
        </p:spPr>
      </p:pic>
      <p:pic>
        <p:nvPicPr>
          <p:cNvPr id="10" name="Imagen 9">
            <a:extLst>
              <a:ext uri="{FF2B5EF4-FFF2-40B4-BE49-F238E27FC236}">
                <a16:creationId xmlns:a16="http://schemas.microsoft.com/office/drawing/2014/main" id="{30899669-DA5E-EBAE-BB09-7B6E54E8CCAE}"/>
              </a:ext>
            </a:extLst>
          </p:cNvPr>
          <p:cNvPicPr>
            <a:picLocks noChangeAspect="1"/>
          </p:cNvPicPr>
          <p:nvPr/>
        </p:nvPicPr>
        <p:blipFill>
          <a:blip r:embed="rId3"/>
          <a:stretch>
            <a:fillRect/>
          </a:stretch>
        </p:blipFill>
        <p:spPr>
          <a:xfrm>
            <a:off x="5247223" y="3105150"/>
            <a:ext cx="3410761" cy="1457325"/>
          </a:xfrm>
          <a:prstGeom prst="rect">
            <a:avLst/>
          </a:prstGeom>
          <a:effectLst>
            <a:glow rad="228600">
              <a:schemeClr val="accent6">
                <a:satMod val="175000"/>
                <a:alpha val="40000"/>
              </a:schemeClr>
            </a:glow>
          </a:effectLst>
        </p:spPr>
      </p:pic>
    </p:spTree>
    <p:extLst>
      <p:ext uri="{BB962C8B-B14F-4D97-AF65-F5344CB8AC3E}">
        <p14:creationId xmlns:p14="http://schemas.microsoft.com/office/powerpoint/2010/main" val="18443546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9525" rIns="0" bIns="0" rtlCol="0">
            <a:spAutoFit/>
          </a:bodyPr>
          <a:lstStyle/>
          <a:p>
            <a:pPr marL="170180">
              <a:lnSpc>
                <a:spcPct val="100000"/>
              </a:lnSpc>
              <a:spcBef>
                <a:spcPts val="75"/>
              </a:spcBef>
            </a:pPr>
            <a:fld id="{81D60167-4931-47E6-BA6A-407CBD079E47}" type="slidenum">
              <a:rPr dirty="0"/>
              <a:t>12</a:t>
            </a:fld>
            <a:endParaRPr dirty="0"/>
          </a:p>
        </p:txBody>
      </p:sp>
      <p:sp>
        <p:nvSpPr>
          <p:cNvPr id="8" name="CuadroTexto 7">
            <a:extLst>
              <a:ext uri="{FF2B5EF4-FFF2-40B4-BE49-F238E27FC236}">
                <a16:creationId xmlns:a16="http://schemas.microsoft.com/office/drawing/2014/main" id="{D9AA5154-0C56-F395-754A-E52B2CEA5E1F}"/>
              </a:ext>
            </a:extLst>
          </p:cNvPr>
          <p:cNvSpPr txBox="1"/>
          <p:nvPr/>
        </p:nvSpPr>
        <p:spPr>
          <a:xfrm>
            <a:off x="304800" y="93181"/>
            <a:ext cx="8229600" cy="369332"/>
          </a:xfrm>
          <a:prstGeom prst="rect">
            <a:avLst/>
          </a:prstGeom>
          <a:solidFill>
            <a:srgbClr val="0070C0"/>
          </a:solidFill>
          <a:scene3d>
            <a:camera prst="orthographicFront"/>
            <a:lightRig rig="threePt" dir="t"/>
          </a:scene3d>
          <a:sp3d>
            <a:bevelT/>
          </a:sp3d>
        </p:spPr>
        <p:txBody>
          <a:bodyPr wrap="square" rtlCol="0">
            <a:spAutoFit/>
          </a:bodyPr>
          <a:lstStyle/>
          <a:p>
            <a:r>
              <a:rPr lang="es-ES" kern="0" dirty="0">
                <a:ln w="0"/>
                <a:solidFill>
                  <a:srgbClr val="FFC000"/>
                </a:solidFill>
                <a:effectLst>
                  <a:outerShdw blurRad="38100" dist="19050" dir="2700000" algn="tl" rotWithShape="0">
                    <a:schemeClr val="dk1">
                      <a:alpha val="40000"/>
                    </a:schemeClr>
                  </a:outerShdw>
                </a:effectLst>
                <a:latin typeface="Arial Black" panose="020B0A04020102020204" pitchFamily="34" charset="0"/>
              </a:rPr>
              <a:t> </a:t>
            </a:r>
            <a:r>
              <a:rPr lang="es-ES" dirty="0">
                <a:solidFill>
                  <a:srgbClr val="FFFF00"/>
                </a:solidFill>
                <a:latin typeface="Arial Black" panose="020B0A04020102020204" pitchFamily="34" charset="0"/>
              </a:rPr>
              <a:t>Cómo funciona LIKE en una consulta SQL. Adjunte un ejemplo</a:t>
            </a:r>
            <a:endParaRPr lang="es-ES" kern="0" dirty="0">
              <a:ln w="0"/>
              <a:solidFill>
                <a:srgbClr val="FFFF00"/>
              </a:solidFill>
              <a:effectLst>
                <a:outerShdw blurRad="38100" dist="19050" dir="2700000" algn="tl" rotWithShape="0">
                  <a:schemeClr val="dk1">
                    <a:alpha val="40000"/>
                  </a:schemeClr>
                </a:outerShdw>
              </a:effectLst>
              <a:latin typeface="Arial Black" panose="020B0A04020102020204" pitchFamily="34" charset="0"/>
            </a:endParaRPr>
          </a:p>
        </p:txBody>
      </p:sp>
      <p:sp>
        <p:nvSpPr>
          <p:cNvPr id="9" name="Rectangle 3">
            <a:extLst>
              <a:ext uri="{FF2B5EF4-FFF2-40B4-BE49-F238E27FC236}">
                <a16:creationId xmlns:a16="http://schemas.microsoft.com/office/drawing/2014/main" id="{9C3A18BD-E0B3-0663-B97B-EAB9DAB8C29F}"/>
              </a:ext>
            </a:extLst>
          </p:cNvPr>
          <p:cNvSpPr>
            <a:spLocks noChangeArrowheads="1"/>
          </p:cNvSpPr>
          <p:nvPr/>
        </p:nvSpPr>
        <p:spPr bwMode="auto">
          <a:xfrm>
            <a:off x="304800" y="666750"/>
            <a:ext cx="8571845" cy="1323439"/>
          </a:xfrm>
          <a:prstGeom prst="rect">
            <a:avLst/>
          </a:prstGeom>
          <a:solidFill>
            <a:srgbClr val="FFFFFF"/>
          </a:solidFill>
          <a:ln>
            <a:noFill/>
          </a:ln>
          <a:effectLst>
            <a:glow rad="228600">
              <a:schemeClr val="accent1">
                <a:satMod val="175000"/>
                <a:alpha val="40000"/>
              </a:schemeClr>
            </a:glow>
            <a:outerShdw dist="35921"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400" b="0" i="0" u="none" strike="noStrike" cap="none" normalizeH="0" baseline="0" dirty="0">
                <a:ln>
                  <a:noFill/>
                </a:ln>
                <a:solidFill>
                  <a:srgbClr val="E83E8C"/>
                </a:solidFill>
                <a:effectLst/>
                <a:latin typeface="SFMono-Regular"/>
              </a:rPr>
              <a:t>LIKE </a:t>
            </a:r>
            <a:r>
              <a:rPr kumimoji="0" lang="es-ES" altLang="es-ES" sz="1600" b="0" i="0" u="none" strike="noStrike" cap="none" normalizeH="0" baseline="0" dirty="0">
                <a:ln>
                  <a:noFill/>
                </a:ln>
                <a:solidFill>
                  <a:srgbClr val="555A64"/>
                </a:solidFill>
                <a:effectLst/>
                <a:latin typeface="Nunito" pitchFamily="2" charset="0"/>
              </a:rPr>
              <a:t>es un operador lógico de SQL Server que determina si una cadena de caracteres coincide con un patrón especificado. Un patrón puede incluir caracteres regulares y caracteres comodín. El operador </a:t>
            </a:r>
            <a:r>
              <a:rPr kumimoji="0" lang="es-ES" altLang="es-ES" sz="1400" b="0" i="0" u="none" strike="noStrike" cap="none" normalizeH="0" baseline="0" dirty="0">
                <a:ln>
                  <a:noFill/>
                </a:ln>
                <a:solidFill>
                  <a:srgbClr val="E83E8C"/>
                </a:solidFill>
                <a:effectLst/>
                <a:latin typeface="SFMono-Regular"/>
              </a:rPr>
              <a:t>LIKE</a:t>
            </a:r>
            <a:r>
              <a:rPr kumimoji="0" lang="es-ES" altLang="es-ES" sz="1600" b="0" i="0" u="none" strike="noStrike" cap="none" normalizeH="0" baseline="0" dirty="0">
                <a:ln>
                  <a:noFill/>
                </a:ln>
                <a:solidFill>
                  <a:srgbClr val="555A64"/>
                </a:solidFill>
                <a:effectLst/>
                <a:latin typeface="Nunito" pitchFamily="2" charset="0"/>
              </a:rPr>
              <a:t> se usa en la cláusula </a:t>
            </a:r>
            <a:r>
              <a:rPr kumimoji="0" lang="es-ES" altLang="es-ES" sz="1600" b="1" i="0" u="none" strike="noStrike" cap="none" normalizeH="0" baseline="0" dirty="0">
                <a:ln>
                  <a:noFill/>
                </a:ln>
                <a:solidFill>
                  <a:srgbClr val="009B72"/>
                </a:solidFill>
                <a:effectLst/>
                <a:latin typeface="Nunito" pitchFamily="2" charset="0"/>
                <a:hlinkClick r:id="rId2"/>
              </a:rPr>
              <a:t>WHERE </a:t>
            </a:r>
            <a:r>
              <a:rPr kumimoji="0" lang="es-ES" altLang="es-ES" sz="1600" b="0" i="0" u="none" strike="noStrike" cap="none" normalizeH="0" baseline="0" dirty="0">
                <a:ln>
                  <a:noFill/>
                </a:ln>
                <a:solidFill>
                  <a:srgbClr val="555A64"/>
                </a:solidFill>
                <a:effectLst/>
                <a:latin typeface="Nunito" pitchFamily="2" charset="0"/>
              </a:rPr>
              <a:t>de las instrucciones </a:t>
            </a:r>
            <a:r>
              <a:rPr kumimoji="0" lang="es-ES" altLang="es-ES" sz="1600" b="1" i="0" u="none" strike="noStrike" cap="none" normalizeH="0" baseline="0" dirty="0">
                <a:ln>
                  <a:noFill/>
                </a:ln>
                <a:solidFill>
                  <a:srgbClr val="009B72"/>
                </a:solidFill>
                <a:effectLst/>
                <a:latin typeface="Nunito" pitchFamily="2" charset="0"/>
                <a:hlinkClick r:id="rId3"/>
              </a:rPr>
              <a:t>SELECT</a:t>
            </a:r>
            <a:r>
              <a:rPr kumimoji="0" lang="es-ES" altLang="es-ES" sz="1600" b="0" i="0" u="none" strike="noStrike" cap="none" normalizeH="0" baseline="0" dirty="0">
                <a:ln>
                  <a:noFill/>
                </a:ln>
                <a:solidFill>
                  <a:srgbClr val="555A64"/>
                </a:solidFill>
                <a:effectLst/>
                <a:latin typeface="Nunito" pitchFamily="2" charset="0"/>
              </a:rPr>
              <a:t>, </a:t>
            </a:r>
            <a:r>
              <a:rPr kumimoji="0" lang="es-ES" altLang="es-ES" sz="1600" b="1" i="0" u="none" strike="noStrike" cap="none" normalizeH="0" baseline="0" dirty="0">
                <a:ln>
                  <a:noFill/>
                </a:ln>
                <a:solidFill>
                  <a:srgbClr val="009B72"/>
                </a:solidFill>
                <a:effectLst/>
                <a:latin typeface="Nunito" pitchFamily="2" charset="0"/>
                <a:hlinkClick r:id="rId4"/>
              </a:rPr>
              <a:t>UPDATE </a:t>
            </a:r>
            <a:r>
              <a:rPr kumimoji="0" lang="es-ES" altLang="es-ES" sz="1600" b="0" i="0" u="none" strike="noStrike" cap="none" normalizeH="0" baseline="0" dirty="0">
                <a:ln>
                  <a:noFill/>
                </a:ln>
                <a:solidFill>
                  <a:srgbClr val="555A64"/>
                </a:solidFill>
                <a:effectLst/>
                <a:latin typeface="Nunito" pitchFamily="2" charset="0"/>
              </a:rPr>
              <a:t>y </a:t>
            </a:r>
            <a:r>
              <a:rPr kumimoji="0" lang="es-ES" altLang="es-ES" sz="1600" b="1" i="0" u="none" strike="noStrike" cap="none" normalizeH="0" baseline="0" dirty="0">
                <a:ln>
                  <a:noFill/>
                </a:ln>
                <a:solidFill>
                  <a:srgbClr val="009B72"/>
                </a:solidFill>
                <a:effectLst/>
                <a:latin typeface="Nunito" pitchFamily="2" charset="0"/>
                <a:hlinkClick r:id="rId5"/>
              </a:rPr>
              <a:t>DELETE </a:t>
            </a:r>
            <a:r>
              <a:rPr kumimoji="0" lang="es-ES" altLang="es-ES" sz="1600" b="0" i="0" u="none" strike="noStrike" cap="none" normalizeH="0" baseline="0" dirty="0">
                <a:ln>
                  <a:noFill/>
                </a:ln>
                <a:solidFill>
                  <a:srgbClr val="555A64"/>
                </a:solidFill>
                <a:effectLst/>
                <a:latin typeface="Nunito" pitchFamily="2" charset="0"/>
              </a:rPr>
              <a:t>para filtrar filas en función de la coincidencia de patrones.</a:t>
            </a:r>
            <a:r>
              <a:rPr kumimoji="0" lang="es-ES" altLang="es-ES" sz="800" b="0" i="0" u="none" strike="noStrike" cap="none" normalizeH="0" baseline="0" dirty="0">
                <a:ln>
                  <a:noFill/>
                </a:ln>
                <a:solidFill>
                  <a:schemeClr val="tx1"/>
                </a:solidFill>
                <a:effectLst/>
              </a:rPr>
              <a:t> </a:t>
            </a:r>
            <a:endParaRPr kumimoji="0" lang="es-ES" altLang="es-ES" sz="1800" b="0" i="0" u="none" strike="noStrike" cap="none" normalizeH="0" baseline="0" dirty="0">
              <a:ln>
                <a:noFill/>
              </a:ln>
              <a:solidFill>
                <a:schemeClr val="tx1"/>
              </a:solidFill>
              <a:effectLst/>
              <a:latin typeface="Arial" panose="020B0604020202020204" pitchFamily="34" charset="0"/>
            </a:endParaRPr>
          </a:p>
        </p:txBody>
      </p:sp>
      <p:pic>
        <p:nvPicPr>
          <p:cNvPr id="11" name="Imagen 10">
            <a:extLst>
              <a:ext uri="{FF2B5EF4-FFF2-40B4-BE49-F238E27FC236}">
                <a16:creationId xmlns:a16="http://schemas.microsoft.com/office/drawing/2014/main" id="{89ADD08E-1374-1335-35D6-7C0999498469}"/>
              </a:ext>
            </a:extLst>
          </p:cNvPr>
          <p:cNvPicPr>
            <a:picLocks noChangeAspect="1"/>
          </p:cNvPicPr>
          <p:nvPr/>
        </p:nvPicPr>
        <p:blipFill>
          <a:blip r:embed="rId6"/>
          <a:stretch>
            <a:fillRect/>
          </a:stretch>
        </p:blipFill>
        <p:spPr>
          <a:xfrm>
            <a:off x="304800" y="2066925"/>
            <a:ext cx="7258050" cy="657225"/>
          </a:xfrm>
          <a:prstGeom prst="rect">
            <a:avLst/>
          </a:prstGeom>
          <a:effectLst>
            <a:glow rad="228600">
              <a:schemeClr val="accent5">
                <a:satMod val="175000"/>
                <a:alpha val="40000"/>
              </a:schemeClr>
            </a:glow>
          </a:effectLst>
        </p:spPr>
      </p:pic>
      <p:sp>
        <p:nvSpPr>
          <p:cNvPr id="13" name="CuadroTexto 12">
            <a:extLst>
              <a:ext uri="{FF2B5EF4-FFF2-40B4-BE49-F238E27FC236}">
                <a16:creationId xmlns:a16="http://schemas.microsoft.com/office/drawing/2014/main" id="{29C2029D-351C-AF67-12A1-CB3583924892}"/>
              </a:ext>
            </a:extLst>
          </p:cNvPr>
          <p:cNvSpPr txBox="1"/>
          <p:nvPr/>
        </p:nvSpPr>
        <p:spPr>
          <a:xfrm>
            <a:off x="304800" y="2951712"/>
            <a:ext cx="5638800" cy="400110"/>
          </a:xfrm>
          <a:prstGeom prst="rect">
            <a:avLst/>
          </a:prstGeom>
          <a:solidFill>
            <a:srgbClr val="0070C0"/>
          </a:solidFill>
          <a:scene3d>
            <a:camera prst="orthographicFront"/>
            <a:lightRig rig="threePt" dir="t"/>
          </a:scene3d>
          <a:sp3d>
            <a:bevelT/>
          </a:sp3d>
        </p:spPr>
        <p:txBody>
          <a:bodyPr wrap="square">
            <a:spAutoFit/>
          </a:bodyPr>
          <a:lstStyle/>
          <a:p>
            <a:r>
              <a:rPr lang="es-ES" sz="2000" dirty="0">
                <a:solidFill>
                  <a:srgbClr val="FFFF00"/>
                </a:solidFill>
                <a:latin typeface="Arial Black" panose="020B0A04020102020204" pitchFamily="34" charset="0"/>
              </a:rPr>
              <a:t>Para que se utiliza la cláusula WHERE</a:t>
            </a:r>
          </a:p>
        </p:txBody>
      </p:sp>
      <p:sp>
        <p:nvSpPr>
          <p:cNvPr id="14" name="CuadroTexto 13">
            <a:extLst>
              <a:ext uri="{FF2B5EF4-FFF2-40B4-BE49-F238E27FC236}">
                <a16:creationId xmlns:a16="http://schemas.microsoft.com/office/drawing/2014/main" id="{B3381EA9-C35B-083F-16F1-583C8277BC63}"/>
              </a:ext>
            </a:extLst>
          </p:cNvPr>
          <p:cNvSpPr txBox="1"/>
          <p:nvPr/>
        </p:nvSpPr>
        <p:spPr>
          <a:xfrm>
            <a:off x="304800" y="3513127"/>
            <a:ext cx="6172200" cy="1200329"/>
          </a:xfrm>
          <a:prstGeom prst="rect">
            <a:avLst/>
          </a:prstGeom>
          <a:noFill/>
          <a:ln>
            <a:solidFill>
              <a:srgbClr val="00B0F0"/>
            </a:solidFill>
          </a:ln>
          <a:effectLst>
            <a:glow rad="228600">
              <a:schemeClr val="accent1">
                <a:satMod val="175000"/>
                <a:alpha val="40000"/>
              </a:schemeClr>
            </a:glow>
          </a:effectLst>
        </p:spPr>
        <p:txBody>
          <a:bodyPr wrap="square" rtlCol="0">
            <a:spAutoFit/>
          </a:bodyPr>
          <a:lstStyle/>
          <a:p>
            <a:r>
              <a:rPr lang="es-ES" b="0" i="0" dirty="0">
                <a:solidFill>
                  <a:srgbClr val="202124"/>
                </a:solidFill>
                <a:effectLst/>
                <a:latin typeface="arial" panose="020B0604020202020204" pitchFamily="34" charset="0"/>
              </a:rPr>
              <a:t>En una instrucción SQL, la </a:t>
            </a:r>
            <a:r>
              <a:rPr lang="es-ES" b="1" i="0" dirty="0">
                <a:solidFill>
                  <a:srgbClr val="202124"/>
                </a:solidFill>
                <a:effectLst/>
                <a:latin typeface="arial" panose="020B0604020202020204" pitchFamily="34" charset="0"/>
              </a:rPr>
              <a:t>cláusula</a:t>
            </a:r>
            <a:r>
              <a:rPr lang="es-ES" b="0" i="0" dirty="0">
                <a:solidFill>
                  <a:srgbClr val="202124"/>
                </a:solidFill>
                <a:effectLst/>
                <a:latin typeface="arial" panose="020B0604020202020204" pitchFamily="34" charset="0"/>
              </a:rPr>
              <a:t> WHERE especifica criterios que tienen que cumplir los valores de campo </a:t>
            </a:r>
            <a:r>
              <a:rPr lang="es-ES" b="1" i="0" dirty="0">
                <a:solidFill>
                  <a:srgbClr val="202124"/>
                </a:solidFill>
                <a:effectLst/>
                <a:latin typeface="arial" panose="020B0604020202020204" pitchFamily="34" charset="0"/>
              </a:rPr>
              <a:t>para</a:t>
            </a:r>
            <a:r>
              <a:rPr lang="es-ES" b="0" i="0" dirty="0">
                <a:solidFill>
                  <a:srgbClr val="202124"/>
                </a:solidFill>
                <a:effectLst/>
                <a:latin typeface="arial" panose="020B0604020202020204" pitchFamily="34" charset="0"/>
              </a:rPr>
              <a:t> que los registros que contienen los valores </a:t>
            </a:r>
            <a:r>
              <a:rPr lang="es-ES" b="1" i="0" dirty="0">
                <a:solidFill>
                  <a:srgbClr val="202124"/>
                </a:solidFill>
                <a:effectLst/>
                <a:latin typeface="arial" panose="020B0604020202020204" pitchFamily="34" charset="0"/>
              </a:rPr>
              <a:t>se</a:t>
            </a:r>
            <a:r>
              <a:rPr lang="es-ES" b="0" i="0" dirty="0">
                <a:solidFill>
                  <a:srgbClr val="202124"/>
                </a:solidFill>
                <a:effectLst/>
                <a:latin typeface="arial" panose="020B0604020202020204" pitchFamily="34" charset="0"/>
              </a:rPr>
              <a:t> incluyan en los resultados de la consulta.</a:t>
            </a:r>
            <a:endParaRPr lang="es-ES" dirty="0"/>
          </a:p>
        </p:txBody>
      </p:sp>
    </p:spTree>
    <p:extLst>
      <p:ext uri="{BB962C8B-B14F-4D97-AF65-F5344CB8AC3E}">
        <p14:creationId xmlns:p14="http://schemas.microsoft.com/office/powerpoint/2010/main" val="6410642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1"/>
            <a:ext cx="9143981" cy="5143489"/>
          </a:xfrm>
          <a:prstGeom prst="rect">
            <a:avLst/>
          </a:prstGeom>
          <a:blipFill>
            <a:blip r:embed="rId2" cstate="print"/>
            <a:stretch>
              <a:fillRect/>
            </a:stretch>
          </a:blipFill>
          <a:ln>
            <a:solidFill>
              <a:srgbClr val="FFC000"/>
            </a:solidFill>
          </a:ln>
        </p:spPr>
        <p:txBody>
          <a:bodyPr wrap="square" lIns="0" tIns="0" rIns="0" bIns="0" rtlCol="0"/>
          <a:lstStyle/>
          <a:p>
            <a:endParaRPr/>
          </a:p>
        </p:txBody>
      </p:sp>
      <p:sp>
        <p:nvSpPr>
          <p:cNvPr id="6" name="object 6"/>
          <p:cNvSpPr txBox="1">
            <a:spLocks noGrp="1"/>
          </p:cNvSpPr>
          <p:nvPr>
            <p:ph type="sldNum" sz="quarter" idx="7"/>
          </p:nvPr>
        </p:nvSpPr>
        <p:spPr>
          <a:prstGeom prst="rect">
            <a:avLst/>
          </a:prstGeom>
        </p:spPr>
        <p:txBody>
          <a:bodyPr vert="horz" wrap="square" lIns="0" tIns="9525" rIns="0" bIns="0" rtlCol="0">
            <a:spAutoFit/>
          </a:bodyPr>
          <a:lstStyle/>
          <a:p>
            <a:pPr marL="170180">
              <a:lnSpc>
                <a:spcPct val="100000"/>
              </a:lnSpc>
              <a:spcBef>
                <a:spcPts val="75"/>
              </a:spcBef>
            </a:pPr>
            <a:fld id="{81D60167-4931-47E6-BA6A-407CBD079E47}" type="slidenum">
              <a:rPr dirty="0"/>
              <a:t>13</a:t>
            </a:fld>
            <a:endParaRPr dirty="0"/>
          </a:p>
        </p:txBody>
      </p:sp>
      <p:sp>
        <p:nvSpPr>
          <p:cNvPr id="9" name="CuadroTexto 8">
            <a:extLst>
              <a:ext uri="{FF2B5EF4-FFF2-40B4-BE49-F238E27FC236}">
                <a16:creationId xmlns:a16="http://schemas.microsoft.com/office/drawing/2014/main" id="{6183E625-BD27-B188-C23B-60F3A9154F49}"/>
              </a:ext>
            </a:extLst>
          </p:cNvPr>
          <p:cNvSpPr txBox="1"/>
          <p:nvPr/>
        </p:nvSpPr>
        <p:spPr>
          <a:xfrm>
            <a:off x="566739" y="561255"/>
            <a:ext cx="8382000" cy="400110"/>
          </a:xfrm>
          <a:prstGeom prst="rect">
            <a:avLst/>
          </a:prstGeom>
          <a:solidFill>
            <a:srgbClr val="C00000"/>
          </a:solidFill>
          <a:scene3d>
            <a:camera prst="orthographicFront"/>
            <a:lightRig rig="threePt" dir="t"/>
          </a:scene3d>
          <a:sp3d>
            <a:bevelT/>
          </a:sp3d>
        </p:spPr>
        <p:txBody>
          <a:bodyPr wrap="square" rtlCol="0">
            <a:spAutoFit/>
          </a:bodyPr>
          <a:lstStyle/>
          <a:p>
            <a:r>
              <a:rPr lang="es-ES" sz="2000" dirty="0">
                <a:solidFill>
                  <a:srgbClr val="FFFF00"/>
                </a:solidFill>
                <a:latin typeface="Arial Black" panose="020B0A04020102020204" pitchFamily="34" charset="0"/>
              </a:rPr>
              <a:t>Para los siguientes ejercicios crear 2 tablas cualesquiera.</a:t>
            </a:r>
          </a:p>
        </p:txBody>
      </p:sp>
      <p:pic>
        <p:nvPicPr>
          <p:cNvPr id="7" name="Imagen 6">
            <a:extLst>
              <a:ext uri="{FF2B5EF4-FFF2-40B4-BE49-F238E27FC236}">
                <a16:creationId xmlns:a16="http://schemas.microsoft.com/office/drawing/2014/main" id="{CA79FBA3-43F3-9B26-991A-24CCB2F0C8C9}"/>
              </a:ext>
            </a:extLst>
          </p:cNvPr>
          <p:cNvPicPr>
            <a:picLocks noChangeAspect="1"/>
          </p:cNvPicPr>
          <p:nvPr/>
        </p:nvPicPr>
        <p:blipFill>
          <a:blip r:embed="rId3"/>
          <a:stretch>
            <a:fillRect/>
          </a:stretch>
        </p:blipFill>
        <p:spPr>
          <a:xfrm>
            <a:off x="4647544" y="1438256"/>
            <a:ext cx="4238354" cy="2814553"/>
          </a:xfrm>
          <a:prstGeom prst="rect">
            <a:avLst/>
          </a:prstGeom>
          <a:effectLst>
            <a:glow rad="228600">
              <a:schemeClr val="accent6">
                <a:satMod val="175000"/>
                <a:alpha val="40000"/>
              </a:schemeClr>
            </a:glow>
          </a:effectLst>
        </p:spPr>
      </p:pic>
      <p:pic>
        <p:nvPicPr>
          <p:cNvPr id="11" name="Imagen 10">
            <a:extLst>
              <a:ext uri="{FF2B5EF4-FFF2-40B4-BE49-F238E27FC236}">
                <a16:creationId xmlns:a16="http://schemas.microsoft.com/office/drawing/2014/main" id="{6CEB0EA1-20CA-EAFF-C917-78CC1FF3365C}"/>
              </a:ext>
            </a:extLst>
          </p:cNvPr>
          <p:cNvPicPr>
            <a:picLocks noChangeAspect="1"/>
          </p:cNvPicPr>
          <p:nvPr/>
        </p:nvPicPr>
        <p:blipFill>
          <a:blip r:embed="rId4"/>
          <a:stretch>
            <a:fillRect/>
          </a:stretch>
        </p:blipFill>
        <p:spPr>
          <a:xfrm>
            <a:off x="325295" y="1467791"/>
            <a:ext cx="3996955" cy="2814553"/>
          </a:xfrm>
          <a:prstGeom prst="rect">
            <a:avLst/>
          </a:prstGeom>
          <a:effectLst>
            <a:glow rad="228600">
              <a:schemeClr val="accent6">
                <a:satMod val="175000"/>
                <a:alpha val="40000"/>
              </a:schemeClr>
            </a:glow>
          </a:effectLst>
        </p:spPr>
      </p:pic>
    </p:spTree>
    <p:extLst>
      <p:ext uri="{BB962C8B-B14F-4D97-AF65-F5344CB8AC3E}">
        <p14:creationId xmlns:p14="http://schemas.microsoft.com/office/powerpoint/2010/main" val="29209796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7641" y="-19050"/>
            <a:ext cx="9143981" cy="5143489"/>
          </a:xfrm>
          <a:prstGeom prst="rect">
            <a:avLst/>
          </a:prstGeom>
          <a:blipFill>
            <a:blip r:embed="rId2" cstate="print"/>
            <a:stretch>
              <a:fillRect/>
            </a:stretch>
          </a:blipFill>
        </p:spPr>
        <p:txBody>
          <a:bodyPr wrap="square" lIns="0" tIns="0" rIns="0" bIns="0" rtlCol="0"/>
          <a:lstStyle/>
          <a:p>
            <a:endParaRPr dirty="0"/>
          </a:p>
        </p:txBody>
      </p:sp>
      <p:sp>
        <p:nvSpPr>
          <p:cNvPr id="7" name="object 7"/>
          <p:cNvSpPr txBox="1">
            <a:spLocks noGrp="1"/>
          </p:cNvSpPr>
          <p:nvPr>
            <p:ph type="sldNum" sz="quarter" idx="7"/>
          </p:nvPr>
        </p:nvSpPr>
        <p:spPr>
          <a:prstGeom prst="rect">
            <a:avLst/>
          </a:prstGeom>
        </p:spPr>
        <p:txBody>
          <a:bodyPr vert="horz" wrap="square" lIns="0" tIns="9525" rIns="0" bIns="0" rtlCol="0">
            <a:spAutoFit/>
          </a:bodyPr>
          <a:lstStyle/>
          <a:p>
            <a:pPr marL="170180">
              <a:lnSpc>
                <a:spcPct val="100000"/>
              </a:lnSpc>
              <a:spcBef>
                <a:spcPts val="75"/>
              </a:spcBef>
            </a:pPr>
            <a:fld id="{81D60167-4931-47E6-BA6A-407CBD079E47}" type="slidenum">
              <a:rPr dirty="0"/>
              <a:t>14</a:t>
            </a:fld>
            <a:endParaRPr dirty="0"/>
          </a:p>
        </p:txBody>
      </p:sp>
      <p:sp>
        <p:nvSpPr>
          <p:cNvPr id="9" name="Rectángulo 8">
            <a:extLst>
              <a:ext uri="{FF2B5EF4-FFF2-40B4-BE49-F238E27FC236}">
                <a16:creationId xmlns:a16="http://schemas.microsoft.com/office/drawing/2014/main" id="{84347219-F4F4-4F65-D346-D92E97379508}"/>
              </a:ext>
            </a:extLst>
          </p:cNvPr>
          <p:cNvSpPr/>
          <p:nvPr/>
        </p:nvSpPr>
        <p:spPr>
          <a:xfrm>
            <a:off x="304800" y="188045"/>
            <a:ext cx="8001000" cy="838552"/>
          </a:xfrm>
          <a:prstGeom prst="rect">
            <a:avLst/>
          </a:prstGeom>
          <a:solidFill>
            <a:schemeClr val="accent2">
              <a:lumMod val="20000"/>
              <a:lumOff val="80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274320" rIns="91440" rtlCol="0" anchor="ctr"/>
          <a:lstStyle/>
          <a:p>
            <a:pPr rtl="0">
              <a:lnSpc>
                <a:spcPct val="80000"/>
              </a:lnSpc>
              <a:defRPr sz="10000">
                <a:solidFill>
                  <a:srgbClr val="3A3B39"/>
                </a:solidFill>
                <a:latin typeface="Bebas"/>
                <a:ea typeface="Bebas"/>
                <a:cs typeface="Bebas"/>
                <a:sym typeface="Bebas"/>
              </a:defRPr>
            </a:pPr>
            <a:r>
              <a:rPr lang="es-ES" sz="1600" dirty="0">
                <a:solidFill>
                  <a:srgbClr val="00B0F0"/>
                </a:solidFill>
                <a:latin typeface="Arial Black" panose="020B0A04020102020204" pitchFamily="34" charset="0"/>
              </a:rPr>
              <a:t>Apoyándonos en el concepto de conjuntos muestre los siguiente: Ejemplo de INNER JOIN</a:t>
            </a:r>
          </a:p>
          <a:p>
            <a:pPr rtl="0">
              <a:lnSpc>
                <a:spcPct val="80000"/>
              </a:lnSpc>
              <a:defRPr sz="10000">
                <a:solidFill>
                  <a:srgbClr val="3A3B39"/>
                </a:solidFill>
                <a:latin typeface="Bebas"/>
                <a:ea typeface="Bebas"/>
                <a:cs typeface="Bebas"/>
                <a:sym typeface="Bebas"/>
              </a:defRPr>
            </a:pPr>
            <a:r>
              <a:rPr lang="es-ES" sz="1600" dirty="0">
                <a:solidFill>
                  <a:srgbClr val="00B0F0"/>
                </a:solidFill>
                <a:latin typeface="Arial Black" panose="020B0A04020102020204" pitchFamily="34" charset="0"/>
              </a:rPr>
              <a:t> Adjuntar una imagen de conjuntos y la consulta SQL que refleje el INNER JOIN </a:t>
            </a:r>
          </a:p>
        </p:txBody>
      </p:sp>
      <p:pic>
        <p:nvPicPr>
          <p:cNvPr id="4" name="Imagen 3">
            <a:extLst>
              <a:ext uri="{FF2B5EF4-FFF2-40B4-BE49-F238E27FC236}">
                <a16:creationId xmlns:a16="http://schemas.microsoft.com/office/drawing/2014/main" id="{D3605396-376C-DC1D-2471-606648ACCA6A}"/>
              </a:ext>
            </a:extLst>
          </p:cNvPr>
          <p:cNvPicPr>
            <a:picLocks noChangeAspect="1"/>
          </p:cNvPicPr>
          <p:nvPr/>
        </p:nvPicPr>
        <p:blipFill>
          <a:blip r:embed="rId3"/>
          <a:stretch>
            <a:fillRect/>
          </a:stretch>
        </p:blipFill>
        <p:spPr>
          <a:xfrm>
            <a:off x="304800" y="1351055"/>
            <a:ext cx="2600325" cy="866775"/>
          </a:xfrm>
          <a:prstGeom prst="rect">
            <a:avLst/>
          </a:prstGeom>
          <a:effectLst>
            <a:glow rad="228600">
              <a:schemeClr val="accent1">
                <a:satMod val="175000"/>
                <a:alpha val="40000"/>
              </a:schemeClr>
            </a:glow>
          </a:effectLst>
        </p:spPr>
      </p:pic>
      <p:pic>
        <p:nvPicPr>
          <p:cNvPr id="6" name="Imagen 5">
            <a:extLst>
              <a:ext uri="{FF2B5EF4-FFF2-40B4-BE49-F238E27FC236}">
                <a16:creationId xmlns:a16="http://schemas.microsoft.com/office/drawing/2014/main" id="{5461740C-8E5C-95FF-5893-003C34BE29F6}"/>
              </a:ext>
            </a:extLst>
          </p:cNvPr>
          <p:cNvPicPr>
            <a:picLocks noChangeAspect="1"/>
          </p:cNvPicPr>
          <p:nvPr/>
        </p:nvPicPr>
        <p:blipFill>
          <a:blip r:embed="rId4"/>
          <a:stretch>
            <a:fillRect/>
          </a:stretch>
        </p:blipFill>
        <p:spPr>
          <a:xfrm>
            <a:off x="3145963" y="1351055"/>
            <a:ext cx="5866941" cy="866774"/>
          </a:xfrm>
          <a:prstGeom prst="rect">
            <a:avLst/>
          </a:prstGeom>
          <a:effectLst>
            <a:glow rad="228600">
              <a:schemeClr val="accent1">
                <a:satMod val="175000"/>
                <a:alpha val="40000"/>
              </a:schemeClr>
            </a:glow>
          </a:effectLst>
        </p:spPr>
      </p:pic>
      <p:sp>
        <p:nvSpPr>
          <p:cNvPr id="13" name="Rectángulo 12">
            <a:extLst>
              <a:ext uri="{FF2B5EF4-FFF2-40B4-BE49-F238E27FC236}">
                <a16:creationId xmlns:a16="http://schemas.microsoft.com/office/drawing/2014/main" id="{B33F51D0-514F-48F3-C97A-662FD2F1E457}"/>
              </a:ext>
            </a:extLst>
          </p:cNvPr>
          <p:cNvSpPr/>
          <p:nvPr/>
        </p:nvSpPr>
        <p:spPr>
          <a:xfrm>
            <a:off x="304800" y="2542938"/>
            <a:ext cx="8001000" cy="838552"/>
          </a:xfrm>
          <a:prstGeom prst="rect">
            <a:avLst/>
          </a:prstGeom>
          <a:solidFill>
            <a:schemeClr val="accent2">
              <a:lumMod val="20000"/>
              <a:lumOff val="80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274320" rIns="91440" rtlCol="0" anchor="ctr"/>
          <a:lstStyle/>
          <a:p>
            <a:pPr rtl="0">
              <a:lnSpc>
                <a:spcPct val="80000"/>
              </a:lnSpc>
              <a:defRPr sz="10000">
                <a:solidFill>
                  <a:srgbClr val="3A3B39"/>
                </a:solidFill>
                <a:latin typeface="Bebas"/>
                <a:ea typeface="Bebas"/>
                <a:cs typeface="Bebas"/>
                <a:sym typeface="Bebas"/>
              </a:defRPr>
            </a:pPr>
            <a:r>
              <a:rPr lang="es-ES" sz="1600" dirty="0">
                <a:solidFill>
                  <a:srgbClr val="00B0F0"/>
                </a:solidFill>
                <a:latin typeface="Arial Black" panose="020B0A04020102020204" pitchFamily="34" charset="0"/>
              </a:rPr>
              <a:t>Apoyándonos en el concepto de conjuntos muestre los siguiente: Ejemplo de LEFT JOIN</a:t>
            </a:r>
          </a:p>
          <a:p>
            <a:pPr rtl="0">
              <a:lnSpc>
                <a:spcPct val="80000"/>
              </a:lnSpc>
              <a:defRPr sz="10000">
                <a:solidFill>
                  <a:srgbClr val="3A3B39"/>
                </a:solidFill>
                <a:latin typeface="Bebas"/>
                <a:ea typeface="Bebas"/>
                <a:cs typeface="Bebas"/>
                <a:sym typeface="Bebas"/>
              </a:defRPr>
            </a:pPr>
            <a:r>
              <a:rPr lang="es-ES" sz="1600" dirty="0">
                <a:solidFill>
                  <a:srgbClr val="00B0F0"/>
                </a:solidFill>
                <a:latin typeface="Arial Black" panose="020B0A04020102020204" pitchFamily="34" charset="0"/>
              </a:rPr>
              <a:t> Adjuntar una imagen de conjuntos y la consulta SQL que refleje el LEFT JOIN</a:t>
            </a:r>
          </a:p>
        </p:txBody>
      </p:sp>
      <p:pic>
        <p:nvPicPr>
          <p:cNvPr id="15" name="Imagen 14">
            <a:extLst>
              <a:ext uri="{FF2B5EF4-FFF2-40B4-BE49-F238E27FC236}">
                <a16:creationId xmlns:a16="http://schemas.microsoft.com/office/drawing/2014/main" id="{3BADFDC4-ACAD-C652-54A7-49A89BBBBCC4}"/>
              </a:ext>
            </a:extLst>
          </p:cNvPr>
          <p:cNvPicPr>
            <a:picLocks noChangeAspect="1"/>
          </p:cNvPicPr>
          <p:nvPr/>
        </p:nvPicPr>
        <p:blipFill>
          <a:blip r:embed="rId5"/>
          <a:stretch>
            <a:fillRect/>
          </a:stretch>
        </p:blipFill>
        <p:spPr>
          <a:xfrm>
            <a:off x="322299" y="3705948"/>
            <a:ext cx="2333625" cy="809625"/>
          </a:xfrm>
          <a:prstGeom prst="rect">
            <a:avLst/>
          </a:prstGeom>
          <a:effectLst>
            <a:glow rad="228600">
              <a:schemeClr val="accent5">
                <a:satMod val="175000"/>
                <a:alpha val="40000"/>
              </a:schemeClr>
            </a:glow>
          </a:effectLst>
        </p:spPr>
      </p:pic>
      <p:pic>
        <p:nvPicPr>
          <p:cNvPr id="17" name="Imagen 16">
            <a:extLst>
              <a:ext uri="{FF2B5EF4-FFF2-40B4-BE49-F238E27FC236}">
                <a16:creationId xmlns:a16="http://schemas.microsoft.com/office/drawing/2014/main" id="{6A2581C2-2BEE-CB01-9360-E059A07B0077}"/>
              </a:ext>
            </a:extLst>
          </p:cNvPr>
          <p:cNvPicPr>
            <a:picLocks noChangeAspect="1"/>
          </p:cNvPicPr>
          <p:nvPr/>
        </p:nvPicPr>
        <p:blipFill>
          <a:blip r:embed="rId6"/>
          <a:stretch>
            <a:fillRect/>
          </a:stretch>
        </p:blipFill>
        <p:spPr>
          <a:xfrm>
            <a:off x="2940582" y="3693635"/>
            <a:ext cx="5924550" cy="781050"/>
          </a:xfrm>
          <a:prstGeom prst="rect">
            <a:avLst/>
          </a:prstGeom>
          <a:effectLst>
            <a:glow rad="228600">
              <a:schemeClr val="accent5">
                <a:satMod val="175000"/>
                <a:alpha val="40000"/>
              </a:schemeClr>
            </a:glow>
          </a:effectLst>
        </p:spPr>
      </p:pic>
    </p:spTree>
    <p:extLst>
      <p:ext uri="{BB962C8B-B14F-4D97-AF65-F5344CB8AC3E}">
        <p14:creationId xmlns:p14="http://schemas.microsoft.com/office/powerpoint/2010/main" val="13235721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9050"/>
            <a:ext cx="9143981" cy="5143489"/>
          </a:xfrm>
          <a:prstGeom prst="rect">
            <a:avLst/>
          </a:prstGeom>
          <a:blipFill>
            <a:blip r:embed="rId2" cstate="print"/>
            <a:stretch>
              <a:fillRect/>
            </a:stretch>
          </a:blipFill>
        </p:spPr>
        <p:txBody>
          <a:bodyPr wrap="square" lIns="0" tIns="0" rIns="0" bIns="0" rtlCol="0"/>
          <a:lstStyle/>
          <a:p>
            <a:endParaRPr dirty="0"/>
          </a:p>
        </p:txBody>
      </p:sp>
      <p:sp>
        <p:nvSpPr>
          <p:cNvPr id="7" name="object 7"/>
          <p:cNvSpPr txBox="1">
            <a:spLocks noGrp="1"/>
          </p:cNvSpPr>
          <p:nvPr>
            <p:ph type="sldNum" sz="quarter" idx="7"/>
          </p:nvPr>
        </p:nvSpPr>
        <p:spPr>
          <a:prstGeom prst="rect">
            <a:avLst/>
          </a:prstGeom>
        </p:spPr>
        <p:txBody>
          <a:bodyPr vert="horz" wrap="square" lIns="0" tIns="9525" rIns="0" bIns="0" rtlCol="0">
            <a:spAutoFit/>
          </a:bodyPr>
          <a:lstStyle/>
          <a:p>
            <a:pPr marL="170180">
              <a:lnSpc>
                <a:spcPct val="100000"/>
              </a:lnSpc>
              <a:spcBef>
                <a:spcPts val="75"/>
              </a:spcBef>
            </a:pPr>
            <a:fld id="{81D60167-4931-47E6-BA6A-407CBD079E47}" type="slidenum">
              <a:rPr dirty="0"/>
              <a:t>15</a:t>
            </a:fld>
            <a:endParaRPr dirty="0"/>
          </a:p>
        </p:txBody>
      </p:sp>
      <p:sp>
        <p:nvSpPr>
          <p:cNvPr id="9" name="Rectángulo 8">
            <a:extLst>
              <a:ext uri="{FF2B5EF4-FFF2-40B4-BE49-F238E27FC236}">
                <a16:creationId xmlns:a16="http://schemas.microsoft.com/office/drawing/2014/main" id="{84347219-F4F4-4F65-D346-D92E97379508}"/>
              </a:ext>
            </a:extLst>
          </p:cNvPr>
          <p:cNvSpPr/>
          <p:nvPr/>
        </p:nvSpPr>
        <p:spPr>
          <a:xfrm>
            <a:off x="304800" y="188045"/>
            <a:ext cx="7543800" cy="838552"/>
          </a:xfrm>
          <a:prstGeom prst="rect">
            <a:avLst/>
          </a:prstGeom>
          <a:solidFill>
            <a:schemeClr val="accent2">
              <a:lumMod val="20000"/>
              <a:lumOff val="80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274320" rIns="91440" rtlCol="0" anchor="ctr"/>
          <a:lstStyle/>
          <a:p>
            <a:pPr rtl="0">
              <a:lnSpc>
                <a:spcPct val="80000"/>
              </a:lnSpc>
              <a:defRPr sz="10000">
                <a:solidFill>
                  <a:srgbClr val="3A3B39"/>
                </a:solidFill>
                <a:latin typeface="Bebas"/>
                <a:ea typeface="Bebas"/>
                <a:cs typeface="Bebas"/>
                <a:sym typeface="Bebas"/>
              </a:defRPr>
            </a:pPr>
            <a:r>
              <a:rPr lang="es-ES" sz="1400" dirty="0">
                <a:solidFill>
                  <a:srgbClr val="00B0F0"/>
                </a:solidFill>
                <a:latin typeface="Arial Black" panose="020B0A04020102020204" pitchFamily="34" charset="0"/>
              </a:rPr>
              <a:t>Apoyándonos en el concepto de conjuntos muestre los siguiente: Ejemplo de RIGHT JOIN </a:t>
            </a:r>
          </a:p>
          <a:p>
            <a:pPr rtl="0">
              <a:lnSpc>
                <a:spcPct val="80000"/>
              </a:lnSpc>
              <a:defRPr sz="10000">
                <a:solidFill>
                  <a:srgbClr val="3A3B39"/>
                </a:solidFill>
                <a:latin typeface="Bebas"/>
                <a:ea typeface="Bebas"/>
                <a:cs typeface="Bebas"/>
                <a:sym typeface="Bebas"/>
              </a:defRPr>
            </a:pPr>
            <a:r>
              <a:rPr lang="es-ES" sz="1400" dirty="0">
                <a:solidFill>
                  <a:srgbClr val="00B0F0"/>
                </a:solidFill>
                <a:latin typeface="Arial Black" panose="020B0A04020102020204" pitchFamily="34" charset="0"/>
              </a:rPr>
              <a:t>Adjuntar una imagen de conjuntos y la consulta SQL que refleje el RIGHT JOIN</a:t>
            </a:r>
          </a:p>
        </p:txBody>
      </p:sp>
      <p:pic>
        <p:nvPicPr>
          <p:cNvPr id="5" name="Imagen 4">
            <a:extLst>
              <a:ext uri="{FF2B5EF4-FFF2-40B4-BE49-F238E27FC236}">
                <a16:creationId xmlns:a16="http://schemas.microsoft.com/office/drawing/2014/main" id="{5A0D9984-B7AC-67B6-4E6E-E884E7FBCEF0}"/>
              </a:ext>
            </a:extLst>
          </p:cNvPr>
          <p:cNvPicPr>
            <a:picLocks noChangeAspect="1"/>
          </p:cNvPicPr>
          <p:nvPr/>
        </p:nvPicPr>
        <p:blipFill>
          <a:blip r:embed="rId3"/>
          <a:stretch>
            <a:fillRect/>
          </a:stretch>
        </p:blipFill>
        <p:spPr>
          <a:xfrm>
            <a:off x="2794800" y="1475318"/>
            <a:ext cx="2989521" cy="1066800"/>
          </a:xfrm>
          <a:prstGeom prst="rect">
            <a:avLst/>
          </a:prstGeom>
          <a:effectLst>
            <a:glow rad="228600">
              <a:schemeClr val="accent3">
                <a:satMod val="175000"/>
                <a:alpha val="40000"/>
              </a:schemeClr>
            </a:glow>
          </a:effectLst>
        </p:spPr>
      </p:pic>
      <p:pic>
        <p:nvPicPr>
          <p:cNvPr id="10" name="Imagen 9">
            <a:extLst>
              <a:ext uri="{FF2B5EF4-FFF2-40B4-BE49-F238E27FC236}">
                <a16:creationId xmlns:a16="http://schemas.microsoft.com/office/drawing/2014/main" id="{E7AFB3A5-D167-8678-BA64-5A8361280FB6}"/>
              </a:ext>
            </a:extLst>
          </p:cNvPr>
          <p:cNvPicPr>
            <a:picLocks noChangeAspect="1"/>
          </p:cNvPicPr>
          <p:nvPr/>
        </p:nvPicPr>
        <p:blipFill>
          <a:blip r:embed="rId4"/>
          <a:stretch>
            <a:fillRect/>
          </a:stretch>
        </p:blipFill>
        <p:spPr>
          <a:xfrm>
            <a:off x="517661" y="2945780"/>
            <a:ext cx="7543800" cy="1009709"/>
          </a:xfrm>
          <a:prstGeom prst="rect">
            <a:avLst/>
          </a:prstGeom>
          <a:effectLst>
            <a:glow rad="228600">
              <a:schemeClr val="accent4">
                <a:satMod val="175000"/>
                <a:alpha val="40000"/>
              </a:schemeClr>
            </a:glow>
          </a:effectLst>
        </p:spPr>
      </p:pic>
    </p:spTree>
    <p:extLst>
      <p:ext uri="{BB962C8B-B14F-4D97-AF65-F5344CB8AC3E}">
        <p14:creationId xmlns:p14="http://schemas.microsoft.com/office/powerpoint/2010/main" val="39367019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9" y="-3711"/>
            <a:ext cx="9143981" cy="5143489"/>
          </a:xfrm>
          <a:prstGeom prst="rect">
            <a:avLst/>
          </a:prstGeom>
          <a:blipFill>
            <a:blip r:embed="rId2" cstate="print"/>
            <a:stretch>
              <a:fillRect/>
            </a:stretch>
          </a:blipFill>
          <a:effectLst>
            <a:glow rad="63500">
              <a:schemeClr val="accent2">
                <a:satMod val="175000"/>
                <a:alpha val="40000"/>
              </a:schemeClr>
            </a:glow>
          </a:effectLst>
        </p:spPr>
        <p:txBody>
          <a:bodyPr wrap="square" lIns="0" tIns="0" rIns="0" bIns="0" rtlCol="0"/>
          <a:lstStyle/>
          <a:p>
            <a:endParaRPr dirty="0"/>
          </a:p>
        </p:txBody>
      </p:sp>
      <p:sp>
        <p:nvSpPr>
          <p:cNvPr id="6" name="object 6"/>
          <p:cNvSpPr txBox="1">
            <a:spLocks noGrp="1"/>
          </p:cNvSpPr>
          <p:nvPr>
            <p:ph type="sldNum" sz="quarter" idx="7"/>
          </p:nvPr>
        </p:nvSpPr>
        <p:spPr>
          <a:prstGeom prst="rect">
            <a:avLst/>
          </a:prstGeom>
        </p:spPr>
        <p:txBody>
          <a:bodyPr vert="horz" wrap="square" lIns="0" tIns="9525" rIns="0" bIns="0" rtlCol="0">
            <a:spAutoFit/>
          </a:bodyPr>
          <a:lstStyle/>
          <a:p>
            <a:pPr marL="38100">
              <a:lnSpc>
                <a:spcPct val="100000"/>
              </a:lnSpc>
              <a:spcBef>
                <a:spcPts val="75"/>
              </a:spcBef>
            </a:pPr>
            <a:fld id="{81D60167-4931-47E6-BA6A-407CBD079E47}" type="slidenum">
              <a:rPr dirty="0"/>
              <a:t>16</a:t>
            </a:fld>
            <a:endParaRPr dirty="0"/>
          </a:p>
        </p:txBody>
      </p:sp>
      <p:sp>
        <p:nvSpPr>
          <p:cNvPr id="7" name="CuadroTexto 6">
            <a:extLst>
              <a:ext uri="{FF2B5EF4-FFF2-40B4-BE49-F238E27FC236}">
                <a16:creationId xmlns:a16="http://schemas.microsoft.com/office/drawing/2014/main" id="{910520E4-47BF-F85D-D84D-E206F99E2D58}"/>
              </a:ext>
            </a:extLst>
          </p:cNvPr>
          <p:cNvSpPr txBox="1"/>
          <p:nvPr/>
        </p:nvSpPr>
        <p:spPr>
          <a:xfrm>
            <a:off x="2514600" y="109945"/>
            <a:ext cx="3657599" cy="394980"/>
          </a:xfrm>
          <a:prstGeom prst="rect">
            <a:avLst/>
          </a:prstGeom>
          <a:solidFill>
            <a:schemeClr val="accent2">
              <a:lumMod val="40000"/>
              <a:lumOff val="60000"/>
            </a:schemeClr>
          </a:solidFill>
          <a:scene3d>
            <a:camera prst="orthographicFront"/>
            <a:lightRig rig="threePt" dir="t"/>
          </a:scene3d>
          <a:sp3d>
            <a:bevelT/>
          </a:sp3d>
        </p:spPr>
        <p:txBody>
          <a:bodyPr wrap="square" rtlCol="0">
            <a:spAutoFit/>
          </a:bodyPr>
          <a:lstStyle/>
          <a:p>
            <a:pPr rtl="0">
              <a:lnSpc>
                <a:spcPct val="80000"/>
              </a:lnSpc>
              <a:defRPr sz="10000">
                <a:solidFill>
                  <a:srgbClr val="3A3B39"/>
                </a:solidFill>
                <a:latin typeface="Bebas"/>
                <a:ea typeface="Bebas"/>
                <a:cs typeface="Bebas"/>
                <a:sym typeface="Bebas"/>
              </a:defRPr>
            </a:pPr>
            <a:r>
              <a:rPr lang="es-ES" sz="2400" dirty="0">
                <a:solidFill>
                  <a:srgbClr val="7030A0"/>
                </a:solidFill>
                <a:latin typeface="Arial Black" panose="020B0A04020102020204" pitchFamily="34" charset="0"/>
              </a:rPr>
              <a:t>Manejo de consultas</a:t>
            </a:r>
          </a:p>
        </p:txBody>
      </p:sp>
      <p:sp>
        <p:nvSpPr>
          <p:cNvPr id="3" name="CuadroTexto 2">
            <a:extLst>
              <a:ext uri="{FF2B5EF4-FFF2-40B4-BE49-F238E27FC236}">
                <a16:creationId xmlns:a16="http://schemas.microsoft.com/office/drawing/2014/main" id="{FB5B92C3-1F10-0627-A065-6E5A5A9C1A26}"/>
              </a:ext>
            </a:extLst>
          </p:cNvPr>
          <p:cNvSpPr txBox="1"/>
          <p:nvPr/>
        </p:nvSpPr>
        <p:spPr>
          <a:xfrm>
            <a:off x="457200" y="631263"/>
            <a:ext cx="5943600" cy="369332"/>
          </a:xfrm>
          <a:prstGeom prst="rect">
            <a:avLst/>
          </a:prstGeom>
          <a:noFill/>
        </p:spPr>
        <p:txBody>
          <a:bodyPr wrap="square" rtlCol="0">
            <a:spAutoFit/>
          </a:bodyPr>
          <a:lstStyle/>
          <a:p>
            <a:r>
              <a:rPr lang="es-ES" dirty="0">
                <a:solidFill>
                  <a:schemeClr val="accent6">
                    <a:lumMod val="75000"/>
                  </a:schemeClr>
                </a:solidFill>
              </a:rPr>
              <a:t>Mostrar que jugadores que formen parte del equipo equ-222</a:t>
            </a:r>
          </a:p>
        </p:txBody>
      </p:sp>
      <p:pic>
        <p:nvPicPr>
          <p:cNvPr id="10" name="Imagen 9">
            <a:extLst>
              <a:ext uri="{FF2B5EF4-FFF2-40B4-BE49-F238E27FC236}">
                <a16:creationId xmlns:a16="http://schemas.microsoft.com/office/drawing/2014/main" id="{FD0BBD1F-1BA6-6E28-A738-4E4FCD71BB5E}"/>
              </a:ext>
            </a:extLst>
          </p:cNvPr>
          <p:cNvPicPr>
            <a:picLocks noChangeAspect="1"/>
          </p:cNvPicPr>
          <p:nvPr/>
        </p:nvPicPr>
        <p:blipFill>
          <a:blip r:embed="rId3"/>
          <a:stretch>
            <a:fillRect/>
          </a:stretch>
        </p:blipFill>
        <p:spPr>
          <a:xfrm>
            <a:off x="583020" y="1419422"/>
            <a:ext cx="2324100" cy="923925"/>
          </a:xfrm>
          <a:prstGeom prst="roundRect">
            <a:avLst>
              <a:gd name="adj" fmla="val 8594"/>
            </a:avLst>
          </a:prstGeom>
          <a:solidFill>
            <a:srgbClr val="FFFFFF">
              <a:shade val="85000"/>
            </a:srgbClr>
          </a:solidFill>
          <a:ln>
            <a:noFill/>
          </a:ln>
          <a:effectLst>
            <a:glow rad="101600">
              <a:schemeClr val="accent6">
                <a:satMod val="175000"/>
                <a:alpha val="40000"/>
              </a:schemeClr>
            </a:glow>
            <a:reflection blurRad="12700" stA="38000" endPos="28000" dist="5000" dir="5400000" sy="-100000" algn="bl" rotWithShape="0"/>
          </a:effectLst>
        </p:spPr>
      </p:pic>
      <p:pic>
        <p:nvPicPr>
          <p:cNvPr id="12" name="Imagen 11">
            <a:extLst>
              <a:ext uri="{FF2B5EF4-FFF2-40B4-BE49-F238E27FC236}">
                <a16:creationId xmlns:a16="http://schemas.microsoft.com/office/drawing/2014/main" id="{9C7FD388-8971-AA4E-567A-86036E81F670}"/>
              </a:ext>
            </a:extLst>
          </p:cNvPr>
          <p:cNvPicPr>
            <a:picLocks noChangeAspect="1"/>
          </p:cNvPicPr>
          <p:nvPr/>
        </p:nvPicPr>
        <p:blipFill>
          <a:blip r:embed="rId4"/>
          <a:stretch>
            <a:fillRect/>
          </a:stretch>
        </p:blipFill>
        <p:spPr>
          <a:xfrm>
            <a:off x="4277783" y="1368639"/>
            <a:ext cx="2364074" cy="1039697"/>
          </a:xfrm>
          <a:prstGeom prst="roundRect">
            <a:avLst>
              <a:gd name="adj" fmla="val 8594"/>
            </a:avLst>
          </a:prstGeom>
          <a:solidFill>
            <a:srgbClr val="FFFFFF">
              <a:shade val="85000"/>
            </a:srgbClr>
          </a:solidFill>
          <a:ln>
            <a:noFill/>
          </a:ln>
          <a:effectLst>
            <a:glow rad="101600">
              <a:schemeClr val="accent6">
                <a:satMod val="175000"/>
                <a:alpha val="40000"/>
              </a:schemeClr>
            </a:glow>
            <a:reflection blurRad="12700" stA="38000" endPos="28000" dist="5000" dir="5400000" sy="-100000" algn="bl" rotWithShape="0"/>
          </a:effectLst>
        </p:spPr>
      </p:pic>
      <p:sp>
        <p:nvSpPr>
          <p:cNvPr id="13" name="Flecha: a la derecha 12">
            <a:extLst>
              <a:ext uri="{FF2B5EF4-FFF2-40B4-BE49-F238E27FC236}">
                <a16:creationId xmlns:a16="http://schemas.microsoft.com/office/drawing/2014/main" id="{D8AE0FD9-4C58-E011-2B61-F47072B521E6}"/>
              </a:ext>
            </a:extLst>
          </p:cNvPr>
          <p:cNvSpPr/>
          <p:nvPr/>
        </p:nvSpPr>
        <p:spPr>
          <a:xfrm>
            <a:off x="3429000" y="1504950"/>
            <a:ext cx="609600" cy="36933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14" name="CuadroTexto 13">
            <a:extLst>
              <a:ext uri="{FF2B5EF4-FFF2-40B4-BE49-F238E27FC236}">
                <a16:creationId xmlns:a16="http://schemas.microsoft.com/office/drawing/2014/main" id="{6DBE00E4-789D-C94A-3FFB-143A66747072}"/>
              </a:ext>
            </a:extLst>
          </p:cNvPr>
          <p:cNvSpPr txBox="1"/>
          <p:nvPr/>
        </p:nvSpPr>
        <p:spPr>
          <a:xfrm>
            <a:off x="457200" y="2762175"/>
            <a:ext cx="6781800" cy="369332"/>
          </a:xfrm>
          <a:prstGeom prst="rect">
            <a:avLst/>
          </a:prstGeom>
          <a:noFill/>
        </p:spPr>
        <p:txBody>
          <a:bodyPr wrap="square" rtlCol="0">
            <a:spAutoFit/>
          </a:bodyPr>
          <a:lstStyle/>
          <a:p>
            <a:r>
              <a:rPr lang="es-ES" dirty="0">
                <a:solidFill>
                  <a:srgbClr val="92D050"/>
                </a:solidFill>
              </a:rPr>
              <a:t>Mostrar que jugadores que formen parte del equipo equ-333</a:t>
            </a:r>
          </a:p>
        </p:txBody>
      </p:sp>
      <p:pic>
        <p:nvPicPr>
          <p:cNvPr id="16" name="Imagen 15">
            <a:extLst>
              <a:ext uri="{FF2B5EF4-FFF2-40B4-BE49-F238E27FC236}">
                <a16:creationId xmlns:a16="http://schemas.microsoft.com/office/drawing/2014/main" id="{2A0E8475-CB5E-E091-F157-FAB39E541DA1}"/>
              </a:ext>
            </a:extLst>
          </p:cNvPr>
          <p:cNvPicPr>
            <a:picLocks noChangeAspect="1"/>
          </p:cNvPicPr>
          <p:nvPr/>
        </p:nvPicPr>
        <p:blipFill>
          <a:blip r:embed="rId5"/>
          <a:stretch>
            <a:fillRect/>
          </a:stretch>
        </p:blipFill>
        <p:spPr>
          <a:xfrm>
            <a:off x="762000" y="3448402"/>
            <a:ext cx="2295525" cy="914400"/>
          </a:xfrm>
          <a:prstGeom prst="rect">
            <a:avLst/>
          </a:prstGeom>
          <a:effectLst>
            <a:glow rad="101600">
              <a:schemeClr val="accent4">
                <a:satMod val="175000"/>
                <a:alpha val="40000"/>
              </a:schemeClr>
            </a:glow>
          </a:effectLst>
        </p:spPr>
      </p:pic>
      <p:pic>
        <p:nvPicPr>
          <p:cNvPr id="18" name="Imagen 17">
            <a:extLst>
              <a:ext uri="{FF2B5EF4-FFF2-40B4-BE49-F238E27FC236}">
                <a16:creationId xmlns:a16="http://schemas.microsoft.com/office/drawing/2014/main" id="{0F79CC81-C609-4936-5628-38F613ADEA73}"/>
              </a:ext>
            </a:extLst>
          </p:cNvPr>
          <p:cNvPicPr>
            <a:picLocks noChangeAspect="1"/>
          </p:cNvPicPr>
          <p:nvPr/>
        </p:nvPicPr>
        <p:blipFill>
          <a:blip r:embed="rId6"/>
          <a:stretch>
            <a:fillRect/>
          </a:stretch>
        </p:blipFill>
        <p:spPr>
          <a:xfrm>
            <a:off x="4572000" y="3674118"/>
            <a:ext cx="1944200" cy="690563"/>
          </a:xfrm>
          <a:prstGeom prst="rect">
            <a:avLst/>
          </a:prstGeom>
          <a:effectLst>
            <a:glow rad="101600">
              <a:schemeClr val="accent4">
                <a:satMod val="175000"/>
                <a:alpha val="40000"/>
              </a:schemeClr>
            </a:glow>
          </a:effectLst>
        </p:spPr>
      </p:pic>
      <p:sp>
        <p:nvSpPr>
          <p:cNvPr id="19" name="Flecha: a la derecha 18">
            <a:extLst>
              <a:ext uri="{FF2B5EF4-FFF2-40B4-BE49-F238E27FC236}">
                <a16:creationId xmlns:a16="http://schemas.microsoft.com/office/drawing/2014/main" id="{BBFA9FDB-B984-C745-EBBA-69640D7B3ED4}"/>
              </a:ext>
            </a:extLst>
          </p:cNvPr>
          <p:cNvSpPr/>
          <p:nvPr/>
        </p:nvSpPr>
        <p:spPr>
          <a:xfrm>
            <a:off x="3429000" y="3674118"/>
            <a:ext cx="762000" cy="36933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3556846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9" y="-3711"/>
            <a:ext cx="9143981" cy="5143489"/>
          </a:xfrm>
          <a:prstGeom prst="rect">
            <a:avLst/>
          </a:prstGeom>
          <a:blipFill>
            <a:blip r:embed="rId2" cstate="print"/>
            <a:stretch>
              <a:fillRect/>
            </a:stretch>
          </a:blipFill>
          <a:effectLst>
            <a:glow rad="63500">
              <a:schemeClr val="accent2">
                <a:satMod val="175000"/>
                <a:alpha val="40000"/>
              </a:schemeClr>
            </a:glow>
          </a:effectLst>
        </p:spPr>
        <p:txBody>
          <a:bodyPr wrap="square" lIns="0" tIns="0" rIns="0" bIns="0" rtlCol="0"/>
          <a:lstStyle/>
          <a:p>
            <a:endParaRPr dirty="0"/>
          </a:p>
        </p:txBody>
      </p:sp>
      <p:sp>
        <p:nvSpPr>
          <p:cNvPr id="6" name="object 6"/>
          <p:cNvSpPr txBox="1">
            <a:spLocks noGrp="1"/>
          </p:cNvSpPr>
          <p:nvPr>
            <p:ph type="sldNum" sz="quarter" idx="7"/>
          </p:nvPr>
        </p:nvSpPr>
        <p:spPr>
          <a:prstGeom prst="rect">
            <a:avLst/>
          </a:prstGeom>
        </p:spPr>
        <p:txBody>
          <a:bodyPr vert="horz" wrap="square" lIns="0" tIns="9525" rIns="0" bIns="0" rtlCol="0">
            <a:spAutoFit/>
          </a:bodyPr>
          <a:lstStyle/>
          <a:p>
            <a:pPr marL="38100">
              <a:lnSpc>
                <a:spcPct val="100000"/>
              </a:lnSpc>
              <a:spcBef>
                <a:spcPts val="75"/>
              </a:spcBef>
            </a:pPr>
            <a:fld id="{81D60167-4931-47E6-BA6A-407CBD079E47}" type="slidenum">
              <a:rPr dirty="0"/>
              <a:t>17</a:t>
            </a:fld>
            <a:endParaRPr dirty="0"/>
          </a:p>
        </p:txBody>
      </p:sp>
      <p:sp>
        <p:nvSpPr>
          <p:cNvPr id="7" name="CuadroTexto 6">
            <a:extLst>
              <a:ext uri="{FF2B5EF4-FFF2-40B4-BE49-F238E27FC236}">
                <a16:creationId xmlns:a16="http://schemas.microsoft.com/office/drawing/2014/main" id="{910520E4-47BF-F85D-D84D-E206F99E2D58}"/>
              </a:ext>
            </a:extLst>
          </p:cNvPr>
          <p:cNvSpPr txBox="1"/>
          <p:nvPr/>
        </p:nvSpPr>
        <p:spPr>
          <a:xfrm>
            <a:off x="2514600" y="109945"/>
            <a:ext cx="3657599" cy="394980"/>
          </a:xfrm>
          <a:prstGeom prst="rect">
            <a:avLst/>
          </a:prstGeom>
          <a:solidFill>
            <a:schemeClr val="accent2">
              <a:lumMod val="40000"/>
              <a:lumOff val="60000"/>
            </a:schemeClr>
          </a:solidFill>
          <a:scene3d>
            <a:camera prst="orthographicFront"/>
            <a:lightRig rig="threePt" dir="t"/>
          </a:scene3d>
          <a:sp3d>
            <a:bevelT/>
          </a:sp3d>
        </p:spPr>
        <p:txBody>
          <a:bodyPr wrap="square" rtlCol="0">
            <a:spAutoFit/>
          </a:bodyPr>
          <a:lstStyle/>
          <a:p>
            <a:pPr rtl="0">
              <a:lnSpc>
                <a:spcPct val="80000"/>
              </a:lnSpc>
              <a:defRPr sz="10000">
                <a:solidFill>
                  <a:srgbClr val="3A3B39"/>
                </a:solidFill>
                <a:latin typeface="Bebas"/>
                <a:ea typeface="Bebas"/>
                <a:cs typeface="Bebas"/>
                <a:sym typeface="Bebas"/>
              </a:defRPr>
            </a:pPr>
            <a:r>
              <a:rPr lang="es-ES" sz="2400" dirty="0">
                <a:solidFill>
                  <a:srgbClr val="7030A0"/>
                </a:solidFill>
                <a:latin typeface="Arial Black" panose="020B0A04020102020204" pitchFamily="34" charset="0"/>
              </a:rPr>
              <a:t>Manejo de consultas</a:t>
            </a:r>
          </a:p>
        </p:txBody>
      </p:sp>
      <p:sp>
        <p:nvSpPr>
          <p:cNvPr id="3" name="CuadroTexto 2">
            <a:extLst>
              <a:ext uri="{FF2B5EF4-FFF2-40B4-BE49-F238E27FC236}">
                <a16:creationId xmlns:a16="http://schemas.microsoft.com/office/drawing/2014/main" id="{FB5B92C3-1F10-0627-A065-6E5A5A9C1A26}"/>
              </a:ext>
            </a:extLst>
          </p:cNvPr>
          <p:cNvSpPr txBox="1"/>
          <p:nvPr/>
        </p:nvSpPr>
        <p:spPr>
          <a:xfrm>
            <a:off x="457200" y="631263"/>
            <a:ext cx="5943600" cy="400110"/>
          </a:xfrm>
          <a:prstGeom prst="rect">
            <a:avLst/>
          </a:prstGeom>
          <a:noFill/>
        </p:spPr>
        <p:txBody>
          <a:bodyPr wrap="square" rtlCol="0">
            <a:spAutoFit/>
          </a:bodyPr>
          <a:lstStyle/>
          <a:p>
            <a:r>
              <a:rPr lang="es-ES" sz="2000" dirty="0">
                <a:solidFill>
                  <a:srgbClr val="7030A0"/>
                </a:solidFill>
              </a:rPr>
              <a:t>Mostrar aquellos jugadores mayores o igual a 21 años</a:t>
            </a:r>
          </a:p>
        </p:txBody>
      </p:sp>
      <p:sp>
        <p:nvSpPr>
          <p:cNvPr id="13" name="Flecha: a la derecha 12">
            <a:extLst>
              <a:ext uri="{FF2B5EF4-FFF2-40B4-BE49-F238E27FC236}">
                <a16:creationId xmlns:a16="http://schemas.microsoft.com/office/drawing/2014/main" id="{D8AE0FD9-4C58-E011-2B61-F47072B521E6}"/>
              </a:ext>
            </a:extLst>
          </p:cNvPr>
          <p:cNvSpPr/>
          <p:nvPr/>
        </p:nvSpPr>
        <p:spPr>
          <a:xfrm>
            <a:off x="3429000" y="1504950"/>
            <a:ext cx="609600" cy="36933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14" name="CuadroTexto 13">
            <a:extLst>
              <a:ext uri="{FF2B5EF4-FFF2-40B4-BE49-F238E27FC236}">
                <a16:creationId xmlns:a16="http://schemas.microsoft.com/office/drawing/2014/main" id="{6DBE00E4-789D-C94A-3FFB-143A66747072}"/>
              </a:ext>
            </a:extLst>
          </p:cNvPr>
          <p:cNvSpPr txBox="1"/>
          <p:nvPr/>
        </p:nvSpPr>
        <p:spPr>
          <a:xfrm>
            <a:off x="457200" y="2762175"/>
            <a:ext cx="7315200" cy="369332"/>
          </a:xfrm>
          <a:prstGeom prst="rect">
            <a:avLst/>
          </a:prstGeom>
          <a:noFill/>
        </p:spPr>
        <p:txBody>
          <a:bodyPr wrap="square" rtlCol="0">
            <a:spAutoFit/>
          </a:bodyPr>
          <a:lstStyle/>
          <a:p>
            <a:r>
              <a:rPr lang="es-ES" dirty="0">
                <a:solidFill>
                  <a:schemeClr val="accent3">
                    <a:lumMod val="50000"/>
                  </a:schemeClr>
                </a:solidFill>
              </a:rPr>
              <a:t>Mostrar a todos los JUGADORES en donde su apellido empiece con la letra S. </a:t>
            </a:r>
          </a:p>
        </p:txBody>
      </p:sp>
      <p:sp>
        <p:nvSpPr>
          <p:cNvPr id="19" name="Flecha: a la derecha 18">
            <a:extLst>
              <a:ext uri="{FF2B5EF4-FFF2-40B4-BE49-F238E27FC236}">
                <a16:creationId xmlns:a16="http://schemas.microsoft.com/office/drawing/2014/main" id="{BBFA9FDB-B984-C745-EBBA-69640D7B3ED4}"/>
              </a:ext>
            </a:extLst>
          </p:cNvPr>
          <p:cNvSpPr/>
          <p:nvPr/>
        </p:nvSpPr>
        <p:spPr>
          <a:xfrm>
            <a:off x="3429000" y="3674118"/>
            <a:ext cx="762000" cy="36933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pic>
        <p:nvPicPr>
          <p:cNvPr id="5" name="Imagen 4">
            <a:extLst>
              <a:ext uri="{FF2B5EF4-FFF2-40B4-BE49-F238E27FC236}">
                <a16:creationId xmlns:a16="http://schemas.microsoft.com/office/drawing/2014/main" id="{753C729A-0098-0EBA-7B05-23359ED5C000}"/>
              </a:ext>
            </a:extLst>
          </p:cNvPr>
          <p:cNvPicPr>
            <a:picLocks noChangeAspect="1"/>
          </p:cNvPicPr>
          <p:nvPr/>
        </p:nvPicPr>
        <p:blipFill>
          <a:blip r:embed="rId3"/>
          <a:stretch>
            <a:fillRect/>
          </a:stretch>
        </p:blipFill>
        <p:spPr>
          <a:xfrm>
            <a:off x="838200" y="1362120"/>
            <a:ext cx="1888862" cy="857444"/>
          </a:xfrm>
          <a:prstGeom prst="rect">
            <a:avLst/>
          </a:prstGeom>
          <a:effectLst>
            <a:glow rad="228600">
              <a:schemeClr val="accent5">
                <a:satMod val="175000"/>
                <a:alpha val="40000"/>
              </a:schemeClr>
            </a:glow>
          </a:effectLst>
        </p:spPr>
      </p:pic>
      <p:pic>
        <p:nvPicPr>
          <p:cNvPr id="9" name="Imagen 8">
            <a:extLst>
              <a:ext uri="{FF2B5EF4-FFF2-40B4-BE49-F238E27FC236}">
                <a16:creationId xmlns:a16="http://schemas.microsoft.com/office/drawing/2014/main" id="{E4628F6A-C291-C9D3-BCDB-198B565273F2}"/>
              </a:ext>
            </a:extLst>
          </p:cNvPr>
          <p:cNvPicPr>
            <a:picLocks noChangeAspect="1"/>
          </p:cNvPicPr>
          <p:nvPr/>
        </p:nvPicPr>
        <p:blipFill>
          <a:blip r:embed="rId4"/>
          <a:stretch>
            <a:fillRect/>
          </a:stretch>
        </p:blipFill>
        <p:spPr>
          <a:xfrm>
            <a:off x="4191000" y="1413346"/>
            <a:ext cx="4381500" cy="523875"/>
          </a:xfrm>
          <a:prstGeom prst="rect">
            <a:avLst/>
          </a:prstGeom>
          <a:effectLst>
            <a:glow rad="228600">
              <a:schemeClr val="accent5">
                <a:satMod val="175000"/>
                <a:alpha val="40000"/>
              </a:schemeClr>
            </a:glow>
          </a:effectLst>
        </p:spPr>
      </p:pic>
      <p:pic>
        <p:nvPicPr>
          <p:cNvPr id="15" name="Imagen 14">
            <a:extLst>
              <a:ext uri="{FF2B5EF4-FFF2-40B4-BE49-F238E27FC236}">
                <a16:creationId xmlns:a16="http://schemas.microsoft.com/office/drawing/2014/main" id="{D2717AAD-CE31-E650-B946-72D18B8BC229}"/>
              </a:ext>
            </a:extLst>
          </p:cNvPr>
          <p:cNvPicPr>
            <a:picLocks noChangeAspect="1"/>
          </p:cNvPicPr>
          <p:nvPr/>
        </p:nvPicPr>
        <p:blipFill>
          <a:blip r:embed="rId5"/>
          <a:stretch>
            <a:fillRect/>
          </a:stretch>
        </p:blipFill>
        <p:spPr>
          <a:xfrm>
            <a:off x="609601" y="3387107"/>
            <a:ext cx="2286000" cy="1150189"/>
          </a:xfrm>
          <a:prstGeom prst="rect">
            <a:avLst/>
          </a:prstGeom>
          <a:effectLst>
            <a:glow rad="228600">
              <a:schemeClr val="accent2">
                <a:satMod val="175000"/>
                <a:alpha val="40000"/>
              </a:schemeClr>
            </a:glow>
          </a:effectLst>
        </p:spPr>
      </p:pic>
      <p:pic>
        <p:nvPicPr>
          <p:cNvPr id="20" name="Imagen 19">
            <a:extLst>
              <a:ext uri="{FF2B5EF4-FFF2-40B4-BE49-F238E27FC236}">
                <a16:creationId xmlns:a16="http://schemas.microsoft.com/office/drawing/2014/main" id="{5E0206B3-D253-5507-366B-63E93D875552}"/>
              </a:ext>
            </a:extLst>
          </p:cNvPr>
          <p:cNvPicPr>
            <a:picLocks noChangeAspect="1"/>
          </p:cNvPicPr>
          <p:nvPr/>
        </p:nvPicPr>
        <p:blipFill>
          <a:blip r:embed="rId6"/>
          <a:stretch>
            <a:fillRect/>
          </a:stretch>
        </p:blipFill>
        <p:spPr>
          <a:xfrm>
            <a:off x="4620299" y="3501737"/>
            <a:ext cx="4189286" cy="909447"/>
          </a:xfrm>
          <a:prstGeom prst="rect">
            <a:avLst/>
          </a:prstGeom>
          <a:effectLst>
            <a:glow rad="228600">
              <a:schemeClr val="accent2">
                <a:satMod val="175000"/>
                <a:alpha val="40000"/>
              </a:schemeClr>
            </a:glow>
          </a:effectLst>
        </p:spPr>
      </p:pic>
    </p:spTree>
    <p:extLst>
      <p:ext uri="{BB962C8B-B14F-4D97-AF65-F5344CB8AC3E}">
        <p14:creationId xmlns:p14="http://schemas.microsoft.com/office/powerpoint/2010/main" val="17263061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9" y="-3711"/>
            <a:ext cx="9143981" cy="5143489"/>
          </a:xfrm>
          <a:prstGeom prst="rect">
            <a:avLst/>
          </a:prstGeom>
          <a:blipFill>
            <a:blip r:embed="rId2" cstate="print"/>
            <a:stretch>
              <a:fillRect/>
            </a:stretch>
          </a:blipFill>
          <a:effectLst>
            <a:glow rad="63500">
              <a:schemeClr val="accent2">
                <a:satMod val="175000"/>
                <a:alpha val="40000"/>
              </a:schemeClr>
            </a:glow>
          </a:effectLst>
        </p:spPr>
        <p:txBody>
          <a:bodyPr wrap="square" lIns="0" tIns="0" rIns="0" bIns="0" rtlCol="0"/>
          <a:lstStyle/>
          <a:p>
            <a:endParaRPr dirty="0"/>
          </a:p>
        </p:txBody>
      </p:sp>
      <p:sp>
        <p:nvSpPr>
          <p:cNvPr id="6" name="object 6"/>
          <p:cNvSpPr txBox="1">
            <a:spLocks noGrp="1"/>
          </p:cNvSpPr>
          <p:nvPr>
            <p:ph type="sldNum" sz="quarter" idx="7"/>
          </p:nvPr>
        </p:nvSpPr>
        <p:spPr>
          <a:prstGeom prst="rect">
            <a:avLst/>
          </a:prstGeom>
        </p:spPr>
        <p:txBody>
          <a:bodyPr vert="horz" wrap="square" lIns="0" tIns="9525" rIns="0" bIns="0" rtlCol="0">
            <a:spAutoFit/>
          </a:bodyPr>
          <a:lstStyle/>
          <a:p>
            <a:pPr marL="38100">
              <a:lnSpc>
                <a:spcPct val="100000"/>
              </a:lnSpc>
              <a:spcBef>
                <a:spcPts val="75"/>
              </a:spcBef>
            </a:pPr>
            <a:fld id="{81D60167-4931-47E6-BA6A-407CBD079E47}" type="slidenum">
              <a:rPr dirty="0"/>
              <a:t>18</a:t>
            </a:fld>
            <a:endParaRPr dirty="0"/>
          </a:p>
        </p:txBody>
      </p:sp>
      <p:sp>
        <p:nvSpPr>
          <p:cNvPr id="7" name="CuadroTexto 6">
            <a:extLst>
              <a:ext uri="{FF2B5EF4-FFF2-40B4-BE49-F238E27FC236}">
                <a16:creationId xmlns:a16="http://schemas.microsoft.com/office/drawing/2014/main" id="{910520E4-47BF-F85D-D84D-E206F99E2D58}"/>
              </a:ext>
            </a:extLst>
          </p:cNvPr>
          <p:cNvSpPr txBox="1"/>
          <p:nvPr/>
        </p:nvSpPr>
        <p:spPr>
          <a:xfrm>
            <a:off x="2514600" y="109945"/>
            <a:ext cx="3657599" cy="394980"/>
          </a:xfrm>
          <a:prstGeom prst="rect">
            <a:avLst/>
          </a:prstGeom>
          <a:solidFill>
            <a:schemeClr val="accent2">
              <a:lumMod val="40000"/>
              <a:lumOff val="60000"/>
            </a:schemeClr>
          </a:solidFill>
          <a:scene3d>
            <a:camera prst="orthographicFront"/>
            <a:lightRig rig="threePt" dir="t"/>
          </a:scene3d>
          <a:sp3d>
            <a:bevelT/>
          </a:sp3d>
        </p:spPr>
        <p:txBody>
          <a:bodyPr wrap="square" rtlCol="0">
            <a:spAutoFit/>
          </a:bodyPr>
          <a:lstStyle/>
          <a:p>
            <a:pPr rtl="0">
              <a:lnSpc>
                <a:spcPct val="80000"/>
              </a:lnSpc>
              <a:defRPr sz="10000">
                <a:solidFill>
                  <a:srgbClr val="3A3B39"/>
                </a:solidFill>
                <a:latin typeface="Bebas"/>
                <a:ea typeface="Bebas"/>
                <a:cs typeface="Bebas"/>
                <a:sym typeface="Bebas"/>
              </a:defRPr>
            </a:pPr>
            <a:r>
              <a:rPr lang="es-ES" sz="2400" dirty="0">
                <a:solidFill>
                  <a:srgbClr val="7030A0"/>
                </a:solidFill>
                <a:latin typeface="Arial Black" panose="020B0A04020102020204" pitchFamily="34" charset="0"/>
              </a:rPr>
              <a:t>Manejo de consultas</a:t>
            </a:r>
          </a:p>
        </p:txBody>
      </p:sp>
      <p:sp>
        <p:nvSpPr>
          <p:cNvPr id="3" name="CuadroTexto 2">
            <a:extLst>
              <a:ext uri="{FF2B5EF4-FFF2-40B4-BE49-F238E27FC236}">
                <a16:creationId xmlns:a16="http://schemas.microsoft.com/office/drawing/2014/main" id="{FB5B92C3-1F10-0627-A065-6E5A5A9C1A26}"/>
              </a:ext>
            </a:extLst>
          </p:cNvPr>
          <p:cNvSpPr txBox="1"/>
          <p:nvPr/>
        </p:nvSpPr>
        <p:spPr>
          <a:xfrm>
            <a:off x="427074" y="537166"/>
            <a:ext cx="6953250" cy="707886"/>
          </a:xfrm>
          <a:prstGeom prst="rect">
            <a:avLst/>
          </a:prstGeom>
          <a:noFill/>
        </p:spPr>
        <p:txBody>
          <a:bodyPr wrap="square" rtlCol="0">
            <a:spAutoFit/>
          </a:bodyPr>
          <a:lstStyle/>
          <a:p>
            <a:r>
              <a:rPr lang="es-ES" sz="2000" dirty="0">
                <a:solidFill>
                  <a:srgbClr val="FFC000"/>
                </a:solidFill>
              </a:rPr>
              <a:t>Mostrar que equipos forman parte del campeonato camp-111 y además sean de la categoría MUJERES</a:t>
            </a:r>
          </a:p>
        </p:txBody>
      </p:sp>
      <p:sp>
        <p:nvSpPr>
          <p:cNvPr id="13" name="Flecha: a la derecha 12">
            <a:extLst>
              <a:ext uri="{FF2B5EF4-FFF2-40B4-BE49-F238E27FC236}">
                <a16:creationId xmlns:a16="http://schemas.microsoft.com/office/drawing/2014/main" id="{D8AE0FD9-4C58-E011-2B61-F47072B521E6}"/>
              </a:ext>
            </a:extLst>
          </p:cNvPr>
          <p:cNvSpPr/>
          <p:nvPr/>
        </p:nvSpPr>
        <p:spPr>
          <a:xfrm>
            <a:off x="3978289" y="1621776"/>
            <a:ext cx="609600" cy="36933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dirty="0"/>
          </a:p>
        </p:txBody>
      </p:sp>
      <p:sp>
        <p:nvSpPr>
          <p:cNvPr id="14" name="CuadroTexto 13">
            <a:extLst>
              <a:ext uri="{FF2B5EF4-FFF2-40B4-BE49-F238E27FC236}">
                <a16:creationId xmlns:a16="http://schemas.microsoft.com/office/drawing/2014/main" id="{6DBE00E4-789D-C94A-3FFB-143A66747072}"/>
              </a:ext>
            </a:extLst>
          </p:cNvPr>
          <p:cNvSpPr txBox="1"/>
          <p:nvPr/>
        </p:nvSpPr>
        <p:spPr>
          <a:xfrm>
            <a:off x="427074" y="2592810"/>
            <a:ext cx="7802526" cy="400110"/>
          </a:xfrm>
          <a:prstGeom prst="rect">
            <a:avLst/>
          </a:prstGeom>
          <a:noFill/>
        </p:spPr>
        <p:txBody>
          <a:bodyPr wrap="square" rtlCol="0">
            <a:spAutoFit/>
          </a:bodyPr>
          <a:lstStyle/>
          <a:p>
            <a:r>
              <a:rPr lang="es-ES" sz="2000" dirty="0">
                <a:solidFill>
                  <a:schemeClr val="accent5">
                    <a:lumMod val="75000"/>
                  </a:schemeClr>
                </a:solidFill>
              </a:rPr>
              <a:t>Mostrar el nombre del equipo del jugador con id_jugador igual a jug-333</a:t>
            </a:r>
          </a:p>
        </p:txBody>
      </p:sp>
      <p:sp>
        <p:nvSpPr>
          <p:cNvPr id="19" name="Flecha: a la derecha 18">
            <a:extLst>
              <a:ext uri="{FF2B5EF4-FFF2-40B4-BE49-F238E27FC236}">
                <a16:creationId xmlns:a16="http://schemas.microsoft.com/office/drawing/2014/main" id="{BBFA9FDB-B984-C745-EBBA-69640D7B3ED4}"/>
              </a:ext>
            </a:extLst>
          </p:cNvPr>
          <p:cNvSpPr/>
          <p:nvPr/>
        </p:nvSpPr>
        <p:spPr>
          <a:xfrm>
            <a:off x="3733800" y="3631268"/>
            <a:ext cx="762000" cy="36933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pic>
        <p:nvPicPr>
          <p:cNvPr id="8" name="Imagen 7">
            <a:extLst>
              <a:ext uri="{FF2B5EF4-FFF2-40B4-BE49-F238E27FC236}">
                <a16:creationId xmlns:a16="http://schemas.microsoft.com/office/drawing/2014/main" id="{3458B5BE-1A25-1452-C439-F56FDDDC42D9}"/>
              </a:ext>
            </a:extLst>
          </p:cNvPr>
          <p:cNvPicPr>
            <a:picLocks noChangeAspect="1"/>
          </p:cNvPicPr>
          <p:nvPr/>
        </p:nvPicPr>
        <p:blipFill>
          <a:blip r:embed="rId3"/>
          <a:stretch>
            <a:fillRect/>
          </a:stretch>
        </p:blipFill>
        <p:spPr>
          <a:xfrm>
            <a:off x="304800" y="1459835"/>
            <a:ext cx="3561789" cy="707887"/>
          </a:xfrm>
          <a:prstGeom prst="rect">
            <a:avLst/>
          </a:prstGeom>
          <a:effectLst>
            <a:glow rad="228600">
              <a:schemeClr val="accent3">
                <a:satMod val="175000"/>
                <a:alpha val="40000"/>
              </a:schemeClr>
            </a:glow>
          </a:effectLst>
        </p:spPr>
      </p:pic>
      <p:pic>
        <p:nvPicPr>
          <p:cNvPr id="16" name="Imagen 15">
            <a:extLst>
              <a:ext uri="{FF2B5EF4-FFF2-40B4-BE49-F238E27FC236}">
                <a16:creationId xmlns:a16="http://schemas.microsoft.com/office/drawing/2014/main" id="{ECD8EF3C-B95F-EF30-2C1E-51B3AA1FB2AC}"/>
              </a:ext>
            </a:extLst>
          </p:cNvPr>
          <p:cNvPicPr>
            <a:picLocks noChangeAspect="1"/>
          </p:cNvPicPr>
          <p:nvPr/>
        </p:nvPicPr>
        <p:blipFill>
          <a:blip r:embed="rId4"/>
          <a:stretch>
            <a:fillRect/>
          </a:stretch>
        </p:blipFill>
        <p:spPr>
          <a:xfrm>
            <a:off x="4671236" y="1564155"/>
            <a:ext cx="4167964" cy="577056"/>
          </a:xfrm>
          <a:prstGeom prst="rect">
            <a:avLst/>
          </a:prstGeom>
          <a:effectLst>
            <a:glow rad="228600">
              <a:schemeClr val="accent3">
                <a:satMod val="175000"/>
                <a:alpha val="40000"/>
              </a:schemeClr>
            </a:glow>
          </a:effectLst>
        </p:spPr>
      </p:pic>
      <p:pic>
        <p:nvPicPr>
          <p:cNvPr id="18" name="Imagen 17">
            <a:extLst>
              <a:ext uri="{FF2B5EF4-FFF2-40B4-BE49-F238E27FC236}">
                <a16:creationId xmlns:a16="http://schemas.microsoft.com/office/drawing/2014/main" id="{16547A54-E366-B34B-10AB-7BE38C4609FC}"/>
              </a:ext>
            </a:extLst>
          </p:cNvPr>
          <p:cNvPicPr>
            <a:picLocks noChangeAspect="1"/>
          </p:cNvPicPr>
          <p:nvPr/>
        </p:nvPicPr>
        <p:blipFill>
          <a:blip r:embed="rId5"/>
          <a:stretch>
            <a:fillRect/>
          </a:stretch>
        </p:blipFill>
        <p:spPr>
          <a:xfrm>
            <a:off x="762000" y="3302283"/>
            <a:ext cx="2219315" cy="1038395"/>
          </a:xfrm>
          <a:prstGeom prst="rect">
            <a:avLst/>
          </a:prstGeom>
          <a:effectLst>
            <a:glow rad="228600">
              <a:schemeClr val="accent1">
                <a:satMod val="175000"/>
                <a:alpha val="40000"/>
              </a:schemeClr>
            </a:glow>
          </a:effectLst>
        </p:spPr>
      </p:pic>
      <p:pic>
        <p:nvPicPr>
          <p:cNvPr id="22" name="Imagen 21">
            <a:extLst>
              <a:ext uri="{FF2B5EF4-FFF2-40B4-BE49-F238E27FC236}">
                <a16:creationId xmlns:a16="http://schemas.microsoft.com/office/drawing/2014/main" id="{7D6B71D7-861E-17E0-460E-5500A62FEA03}"/>
              </a:ext>
            </a:extLst>
          </p:cNvPr>
          <p:cNvPicPr>
            <a:picLocks noChangeAspect="1"/>
          </p:cNvPicPr>
          <p:nvPr/>
        </p:nvPicPr>
        <p:blipFill>
          <a:blip r:embed="rId6"/>
          <a:stretch>
            <a:fillRect/>
          </a:stretch>
        </p:blipFill>
        <p:spPr>
          <a:xfrm>
            <a:off x="5073887" y="3350059"/>
            <a:ext cx="2196623" cy="716290"/>
          </a:xfrm>
          <a:prstGeom prst="rect">
            <a:avLst/>
          </a:prstGeom>
          <a:effectLst>
            <a:glow rad="228600">
              <a:schemeClr val="accent1">
                <a:satMod val="175000"/>
                <a:alpha val="40000"/>
              </a:schemeClr>
            </a:glow>
          </a:effectLst>
        </p:spPr>
      </p:pic>
    </p:spTree>
    <p:extLst>
      <p:ext uri="{BB962C8B-B14F-4D97-AF65-F5344CB8AC3E}">
        <p14:creationId xmlns:p14="http://schemas.microsoft.com/office/powerpoint/2010/main" val="21181235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9" y="-3711"/>
            <a:ext cx="9143981" cy="5143489"/>
          </a:xfrm>
          <a:prstGeom prst="rect">
            <a:avLst/>
          </a:prstGeom>
          <a:blipFill>
            <a:blip r:embed="rId2" cstate="print"/>
            <a:stretch>
              <a:fillRect/>
            </a:stretch>
          </a:blipFill>
          <a:effectLst>
            <a:glow rad="63500">
              <a:schemeClr val="accent2">
                <a:satMod val="175000"/>
                <a:alpha val="40000"/>
              </a:schemeClr>
            </a:glow>
          </a:effectLst>
        </p:spPr>
        <p:txBody>
          <a:bodyPr wrap="square" lIns="0" tIns="0" rIns="0" bIns="0" rtlCol="0"/>
          <a:lstStyle/>
          <a:p>
            <a:endParaRPr dirty="0"/>
          </a:p>
        </p:txBody>
      </p:sp>
      <p:sp>
        <p:nvSpPr>
          <p:cNvPr id="6" name="object 6"/>
          <p:cNvSpPr txBox="1">
            <a:spLocks noGrp="1"/>
          </p:cNvSpPr>
          <p:nvPr>
            <p:ph type="sldNum" sz="quarter" idx="7"/>
          </p:nvPr>
        </p:nvSpPr>
        <p:spPr>
          <a:prstGeom prst="rect">
            <a:avLst/>
          </a:prstGeom>
        </p:spPr>
        <p:txBody>
          <a:bodyPr vert="horz" wrap="square" lIns="0" tIns="9525" rIns="0" bIns="0" rtlCol="0">
            <a:spAutoFit/>
          </a:bodyPr>
          <a:lstStyle/>
          <a:p>
            <a:pPr marL="38100">
              <a:lnSpc>
                <a:spcPct val="100000"/>
              </a:lnSpc>
              <a:spcBef>
                <a:spcPts val="75"/>
              </a:spcBef>
            </a:pPr>
            <a:fld id="{81D60167-4931-47E6-BA6A-407CBD079E47}" type="slidenum">
              <a:rPr dirty="0"/>
              <a:t>19</a:t>
            </a:fld>
            <a:endParaRPr dirty="0"/>
          </a:p>
        </p:txBody>
      </p:sp>
      <p:sp>
        <p:nvSpPr>
          <p:cNvPr id="7" name="CuadroTexto 6">
            <a:extLst>
              <a:ext uri="{FF2B5EF4-FFF2-40B4-BE49-F238E27FC236}">
                <a16:creationId xmlns:a16="http://schemas.microsoft.com/office/drawing/2014/main" id="{910520E4-47BF-F85D-D84D-E206F99E2D58}"/>
              </a:ext>
            </a:extLst>
          </p:cNvPr>
          <p:cNvSpPr txBox="1"/>
          <p:nvPr/>
        </p:nvSpPr>
        <p:spPr>
          <a:xfrm>
            <a:off x="2514600" y="109945"/>
            <a:ext cx="3657599" cy="394980"/>
          </a:xfrm>
          <a:prstGeom prst="rect">
            <a:avLst/>
          </a:prstGeom>
          <a:solidFill>
            <a:schemeClr val="accent2">
              <a:lumMod val="40000"/>
              <a:lumOff val="60000"/>
            </a:schemeClr>
          </a:solidFill>
          <a:scene3d>
            <a:camera prst="orthographicFront"/>
            <a:lightRig rig="threePt" dir="t"/>
          </a:scene3d>
          <a:sp3d>
            <a:bevelT/>
          </a:sp3d>
        </p:spPr>
        <p:txBody>
          <a:bodyPr wrap="square" rtlCol="0">
            <a:spAutoFit/>
          </a:bodyPr>
          <a:lstStyle/>
          <a:p>
            <a:pPr rtl="0">
              <a:lnSpc>
                <a:spcPct val="80000"/>
              </a:lnSpc>
              <a:defRPr sz="10000">
                <a:solidFill>
                  <a:srgbClr val="3A3B39"/>
                </a:solidFill>
                <a:latin typeface="Bebas"/>
                <a:ea typeface="Bebas"/>
                <a:cs typeface="Bebas"/>
                <a:sym typeface="Bebas"/>
              </a:defRPr>
            </a:pPr>
            <a:r>
              <a:rPr lang="es-ES" sz="2400" dirty="0">
                <a:solidFill>
                  <a:srgbClr val="7030A0"/>
                </a:solidFill>
                <a:latin typeface="Arial Black" panose="020B0A04020102020204" pitchFamily="34" charset="0"/>
              </a:rPr>
              <a:t>Manejo de consultas</a:t>
            </a:r>
          </a:p>
        </p:txBody>
      </p:sp>
      <p:sp>
        <p:nvSpPr>
          <p:cNvPr id="3" name="CuadroTexto 2">
            <a:extLst>
              <a:ext uri="{FF2B5EF4-FFF2-40B4-BE49-F238E27FC236}">
                <a16:creationId xmlns:a16="http://schemas.microsoft.com/office/drawing/2014/main" id="{FB5B92C3-1F10-0627-A065-6E5A5A9C1A26}"/>
              </a:ext>
            </a:extLst>
          </p:cNvPr>
          <p:cNvSpPr txBox="1"/>
          <p:nvPr/>
        </p:nvSpPr>
        <p:spPr>
          <a:xfrm>
            <a:off x="427074" y="537166"/>
            <a:ext cx="6953250" cy="707886"/>
          </a:xfrm>
          <a:prstGeom prst="rect">
            <a:avLst/>
          </a:prstGeom>
          <a:noFill/>
        </p:spPr>
        <p:txBody>
          <a:bodyPr wrap="square" rtlCol="0">
            <a:spAutoFit/>
          </a:bodyPr>
          <a:lstStyle/>
          <a:p>
            <a:r>
              <a:rPr lang="es-ES" sz="2000" dirty="0">
                <a:solidFill>
                  <a:schemeClr val="accent5">
                    <a:lumMod val="75000"/>
                  </a:schemeClr>
                </a:solidFill>
              </a:rPr>
              <a:t>Mostrar el nombre del campeonato del jugador con id_jugador igual a jug-333</a:t>
            </a:r>
          </a:p>
        </p:txBody>
      </p:sp>
      <p:sp>
        <p:nvSpPr>
          <p:cNvPr id="13" name="Flecha: a la derecha 12">
            <a:extLst>
              <a:ext uri="{FF2B5EF4-FFF2-40B4-BE49-F238E27FC236}">
                <a16:creationId xmlns:a16="http://schemas.microsoft.com/office/drawing/2014/main" id="{D8AE0FD9-4C58-E011-2B61-F47072B521E6}"/>
              </a:ext>
            </a:extLst>
          </p:cNvPr>
          <p:cNvSpPr/>
          <p:nvPr/>
        </p:nvSpPr>
        <p:spPr>
          <a:xfrm>
            <a:off x="3978289" y="1621776"/>
            <a:ext cx="609600" cy="36933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dirty="0"/>
          </a:p>
        </p:txBody>
      </p:sp>
      <p:sp>
        <p:nvSpPr>
          <p:cNvPr id="14" name="CuadroTexto 13">
            <a:extLst>
              <a:ext uri="{FF2B5EF4-FFF2-40B4-BE49-F238E27FC236}">
                <a16:creationId xmlns:a16="http://schemas.microsoft.com/office/drawing/2014/main" id="{6DBE00E4-789D-C94A-3FFB-143A66747072}"/>
              </a:ext>
            </a:extLst>
          </p:cNvPr>
          <p:cNvSpPr txBox="1"/>
          <p:nvPr/>
        </p:nvSpPr>
        <p:spPr>
          <a:xfrm>
            <a:off x="427074" y="2792305"/>
            <a:ext cx="7802526" cy="400110"/>
          </a:xfrm>
          <a:prstGeom prst="rect">
            <a:avLst/>
          </a:prstGeom>
          <a:noFill/>
        </p:spPr>
        <p:txBody>
          <a:bodyPr wrap="square" rtlCol="0">
            <a:spAutoFit/>
          </a:bodyPr>
          <a:lstStyle/>
          <a:p>
            <a:r>
              <a:rPr lang="es-ES" sz="2000" dirty="0">
                <a:solidFill>
                  <a:schemeClr val="accent5"/>
                </a:solidFill>
              </a:rPr>
              <a:t>Crear una consulta SQL que maneje las 3 tablas de la base de datos</a:t>
            </a:r>
          </a:p>
        </p:txBody>
      </p:sp>
      <p:pic>
        <p:nvPicPr>
          <p:cNvPr id="5" name="Imagen 4">
            <a:extLst>
              <a:ext uri="{FF2B5EF4-FFF2-40B4-BE49-F238E27FC236}">
                <a16:creationId xmlns:a16="http://schemas.microsoft.com/office/drawing/2014/main" id="{B19CA087-7535-C754-13DC-0298CE9BD867}"/>
              </a:ext>
            </a:extLst>
          </p:cNvPr>
          <p:cNvPicPr>
            <a:picLocks noChangeAspect="1"/>
          </p:cNvPicPr>
          <p:nvPr/>
        </p:nvPicPr>
        <p:blipFill>
          <a:blip r:embed="rId3"/>
          <a:stretch>
            <a:fillRect/>
          </a:stretch>
        </p:blipFill>
        <p:spPr>
          <a:xfrm>
            <a:off x="525788" y="1314833"/>
            <a:ext cx="2781300" cy="1352550"/>
          </a:xfrm>
          <a:prstGeom prst="rect">
            <a:avLst/>
          </a:prstGeom>
          <a:effectLst>
            <a:glow rad="228600">
              <a:schemeClr val="accent4">
                <a:satMod val="175000"/>
                <a:alpha val="40000"/>
              </a:schemeClr>
            </a:glow>
          </a:effectLst>
        </p:spPr>
      </p:pic>
      <p:pic>
        <p:nvPicPr>
          <p:cNvPr id="10" name="Imagen 9">
            <a:extLst>
              <a:ext uri="{FF2B5EF4-FFF2-40B4-BE49-F238E27FC236}">
                <a16:creationId xmlns:a16="http://schemas.microsoft.com/office/drawing/2014/main" id="{BC963749-415D-CCBE-178E-BF805CF1EB15}"/>
              </a:ext>
            </a:extLst>
          </p:cNvPr>
          <p:cNvPicPr>
            <a:picLocks noChangeAspect="1"/>
          </p:cNvPicPr>
          <p:nvPr/>
        </p:nvPicPr>
        <p:blipFill>
          <a:blip r:embed="rId4"/>
          <a:stretch>
            <a:fillRect/>
          </a:stretch>
        </p:blipFill>
        <p:spPr>
          <a:xfrm>
            <a:off x="5246685" y="1486816"/>
            <a:ext cx="2325911" cy="707886"/>
          </a:xfrm>
          <a:prstGeom prst="rect">
            <a:avLst/>
          </a:prstGeom>
          <a:effectLst>
            <a:glow rad="228600">
              <a:schemeClr val="accent4">
                <a:satMod val="175000"/>
                <a:alpha val="40000"/>
              </a:schemeClr>
            </a:glow>
          </a:effectLst>
        </p:spPr>
      </p:pic>
      <p:pic>
        <p:nvPicPr>
          <p:cNvPr id="17" name="Imagen 16">
            <a:extLst>
              <a:ext uri="{FF2B5EF4-FFF2-40B4-BE49-F238E27FC236}">
                <a16:creationId xmlns:a16="http://schemas.microsoft.com/office/drawing/2014/main" id="{7AADF772-203A-8B6F-848E-19734899B59B}"/>
              </a:ext>
            </a:extLst>
          </p:cNvPr>
          <p:cNvPicPr>
            <a:picLocks noChangeAspect="1"/>
          </p:cNvPicPr>
          <p:nvPr/>
        </p:nvPicPr>
        <p:blipFill>
          <a:blip r:embed="rId3"/>
          <a:stretch>
            <a:fillRect/>
          </a:stretch>
        </p:blipFill>
        <p:spPr>
          <a:xfrm>
            <a:off x="2892439" y="3346656"/>
            <a:ext cx="2781300" cy="1352550"/>
          </a:xfrm>
          <a:prstGeom prst="rect">
            <a:avLst/>
          </a:prstGeom>
          <a:effectLst>
            <a:glow rad="228600">
              <a:schemeClr val="accent4">
                <a:satMod val="175000"/>
                <a:alpha val="40000"/>
              </a:schemeClr>
            </a:glow>
          </a:effectLst>
        </p:spPr>
      </p:pic>
    </p:spTree>
    <p:extLst>
      <p:ext uri="{BB962C8B-B14F-4D97-AF65-F5344CB8AC3E}">
        <p14:creationId xmlns:p14="http://schemas.microsoft.com/office/powerpoint/2010/main" val="19718835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9525" rIns="0" bIns="0" rtlCol="0">
            <a:spAutoFit/>
          </a:bodyPr>
          <a:lstStyle/>
          <a:p>
            <a:pPr marL="170180">
              <a:lnSpc>
                <a:spcPct val="100000"/>
              </a:lnSpc>
              <a:spcBef>
                <a:spcPts val="75"/>
              </a:spcBef>
            </a:pPr>
            <a:fld id="{81D60167-4931-47E6-BA6A-407CBD079E47}" type="slidenum">
              <a:rPr dirty="0"/>
              <a:t>2</a:t>
            </a:fld>
            <a:endParaRPr dirty="0"/>
          </a:p>
        </p:txBody>
      </p:sp>
      <p:sp>
        <p:nvSpPr>
          <p:cNvPr id="7" name="Marcador de texto 7">
            <a:extLst>
              <a:ext uri="{FF2B5EF4-FFF2-40B4-BE49-F238E27FC236}">
                <a16:creationId xmlns:a16="http://schemas.microsoft.com/office/drawing/2014/main" id="{4EEA5AAE-3510-A08D-A17F-E900F4AB71F1}"/>
              </a:ext>
            </a:extLst>
          </p:cNvPr>
          <p:cNvSpPr txBox="1">
            <a:spLocks/>
          </p:cNvSpPr>
          <p:nvPr/>
        </p:nvSpPr>
        <p:spPr>
          <a:xfrm>
            <a:off x="533400" y="1162265"/>
            <a:ext cx="5138057" cy="3580799"/>
          </a:xfrm>
          <a:prstGeom prst="rect">
            <a:avLst/>
          </a:prstGeom>
          <a:ln>
            <a:solidFill>
              <a:srgbClr val="00B0F0"/>
            </a:solidFill>
          </a:ln>
          <a:effectLst>
            <a:glow rad="228600">
              <a:schemeClr val="accent1">
                <a:satMod val="175000"/>
                <a:alpha val="40000"/>
              </a:schemeClr>
            </a:glow>
          </a:effectLst>
          <a:scene3d>
            <a:camera prst="orthographicFront"/>
            <a:lightRig rig="threePt" dir="t"/>
          </a:scene3d>
          <a:sp3d>
            <a:bevelT/>
          </a:sp3d>
        </p:spPr>
        <p:txBody>
          <a:bodyPr rtlCol="0">
            <a:normAutofit fontScale="55000" lnSpcReduction="20000"/>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s-ES" sz="3600" kern="0" dirty="0">
                <a:solidFill>
                  <a:sysClr val="windowText" lastClr="000000"/>
                </a:solidFill>
                <a:latin typeface="Bahnschrift SemiBold SemiConden" panose="020B0502040204020203" pitchFamily="34" charset="0"/>
              </a:rPr>
              <a:t>Diseñe un sistema de Base de Datos Relacional utilizando el gestor de Base de Datos SQL Server teniendo como premisa el uso de buenas prácticas en diseño de la base de datos aplicados al siguiente escenario. Una comunidad de estudiantes de la nación UNIFRANZ de nombre los UNIFRANZITOS desea implementar un nuevo sistema para poder administrar los CAMPEONATOS DE FÚTBOL de todas las sedes. Es decir crear un campeonato en donde puedan participar todas las sedes, en el campeonato pueden inscribirse tanto categoría varones y mujeres.</a:t>
            </a:r>
          </a:p>
          <a:p>
            <a:pPr rtl="0"/>
            <a:endParaRPr lang="es-ES" sz="3300" kern="0" dirty="0">
              <a:solidFill>
                <a:srgbClr val="FFC000"/>
              </a:solidFill>
              <a:latin typeface="Arial Rounded MT Bold" panose="020F0704030504030204" pitchFamily="34" charset="0"/>
            </a:endParaRPr>
          </a:p>
        </p:txBody>
      </p:sp>
      <p:sp>
        <p:nvSpPr>
          <p:cNvPr id="8" name="CuadroTexto 7">
            <a:extLst>
              <a:ext uri="{FF2B5EF4-FFF2-40B4-BE49-F238E27FC236}">
                <a16:creationId xmlns:a16="http://schemas.microsoft.com/office/drawing/2014/main" id="{D9AA5154-0C56-F395-754A-E52B2CEA5E1F}"/>
              </a:ext>
            </a:extLst>
          </p:cNvPr>
          <p:cNvSpPr txBox="1"/>
          <p:nvPr/>
        </p:nvSpPr>
        <p:spPr>
          <a:xfrm>
            <a:off x="1752600" y="388731"/>
            <a:ext cx="2362200" cy="523220"/>
          </a:xfrm>
          <a:prstGeom prst="rect">
            <a:avLst/>
          </a:prstGeom>
          <a:solidFill>
            <a:srgbClr val="0070C0"/>
          </a:solidFill>
          <a:scene3d>
            <a:camera prst="orthographicFront"/>
            <a:lightRig rig="threePt" dir="t"/>
          </a:scene3d>
          <a:sp3d>
            <a:bevelT/>
          </a:sp3d>
        </p:spPr>
        <p:txBody>
          <a:bodyPr wrap="square" rtlCol="0">
            <a:spAutoFit/>
          </a:bodyPr>
          <a:lstStyle/>
          <a:p>
            <a:r>
              <a:rPr lang="es-ES" sz="2800" kern="0" dirty="0">
                <a:ln w="0"/>
                <a:solidFill>
                  <a:srgbClr val="FFC000"/>
                </a:solidFill>
                <a:effectLst>
                  <a:outerShdw blurRad="38100" dist="19050" dir="2700000" algn="tl" rotWithShape="0">
                    <a:schemeClr val="dk1">
                      <a:alpha val="40000"/>
                    </a:schemeClr>
                  </a:outerShdw>
                </a:effectLst>
                <a:latin typeface="Arial Black" panose="020B0A04020102020204" pitchFamily="34" charset="0"/>
              </a:rPr>
              <a:t> Consigna</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9" y="11"/>
            <a:ext cx="9143981" cy="5143489"/>
          </a:xfrm>
          <a:prstGeom prst="rect">
            <a:avLst/>
          </a:prstGeom>
          <a:blipFill>
            <a:blip r:embed="rId2" cstate="print"/>
            <a:stretch>
              <a:fillRect/>
            </a:stretch>
          </a:blipFill>
          <a:effectLst>
            <a:glow rad="63500">
              <a:schemeClr val="accent2">
                <a:satMod val="175000"/>
                <a:alpha val="40000"/>
              </a:schemeClr>
            </a:glow>
          </a:effectLst>
        </p:spPr>
        <p:txBody>
          <a:bodyPr wrap="square" lIns="0" tIns="0" rIns="0" bIns="0" rtlCol="0"/>
          <a:lstStyle/>
          <a:p>
            <a:endParaRPr dirty="0"/>
          </a:p>
        </p:txBody>
      </p:sp>
      <p:sp>
        <p:nvSpPr>
          <p:cNvPr id="6" name="object 6"/>
          <p:cNvSpPr txBox="1">
            <a:spLocks noGrp="1"/>
          </p:cNvSpPr>
          <p:nvPr>
            <p:ph type="sldNum" sz="quarter" idx="7"/>
          </p:nvPr>
        </p:nvSpPr>
        <p:spPr>
          <a:prstGeom prst="rect">
            <a:avLst/>
          </a:prstGeom>
        </p:spPr>
        <p:txBody>
          <a:bodyPr vert="horz" wrap="square" lIns="0" tIns="9525" rIns="0" bIns="0" rtlCol="0">
            <a:spAutoFit/>
          </a:bodyPr>
          <a:lstStyle/>
          <a:p>
            <a:pPr marL="38100">
              <a:lnSpc>
                <a:spcPct val="100000"/>
              </a:lnSpc>
              <a:spcBef>
                <a:spcPts val="75"/>
              </a:spcBef>
            </a:pPr>
            <a:fld id="{81D60167-4931-47E6-BA6A-407CBD079E47}" type="slidenum">
              <a:rPr dirty="0"/>
              <a:t>20</a:t>
            </a:fld>
            <a:endParaRPr dirty="0"/>
          </a:p>
        </p:txBody>
      </p:sp>
      <p:sp>
        <p:nvSpPr>
          <p:cNvPr id="7" name="CuadroTexto 6">
            <a:extLst>
              <a:ext uri="{FF2B5EF4-FFF2-40B4-BE49-F238E27FC236}">
                <a16:creationId xmlns:a16="http://schemas.microsoft.com/office/drawing/2014/main" id="{910520E4-47BF-F85D-D84D-E206F99E2D58}"/>
              </a:ext>
            </a:extLst>
          </p:cNvPr>
          <p:cNvSpPr txBox="1"/>
          <p:nvPr/>
        </p:nvSpPr>
        <p:spPr>
          <a:xfrm>
            <a:off x="2514600" y="109945"/>
            <a:ext cx="3657599" cy="394980"/>
          </a:xfrm>
          <a:prstGeom prst="rect">
            <a:avLst/>
          </a:prstGeom>
          <a:solidFill>
            <a:schemeClr val="accent2">
              <a:lumMod val="40000"/>
              <a:lumOff val="60000"/>
            </a:schemeClr>
          </a:solidFill>
          <a:scene3d>
            <a:camera prst="orthographicFront"/>
            <a:lightRig rig="threePt" dir="t"/>
          </a:scene3d>
          <a:sp3d>
            <a:bevelT/>
          </a:sp3d>
        </p:spPr>
        <p:txBody>
          <a:bodyPr wrap="square" rtlCol="0">
            <a:spAutoFit/>
          </a:bodyPr>
          <a:lstStyle/>
          <a:p>
            <a:pPr rtl="0">
              <a:lnSpc>
                <a:spcPct val="80000"/>
              </a:lnSpc>
              <a:defRPr sz="10000">
                <a:solidFill>
                  <a:srgbClr val="3A3B39"/>
                </a:solidFill>
                <a:latin typeface="Bebas"/>
                <a:ea typeface="Bebas"/>
                <a:cs typeface="Bebas"/>
                <a:sym typeface="Bebas"/>
              </a:defRPr>
            </a:pPr>
            <a:r>
              <a:rPr lang="es-ES" sz="2400" dirty="0">
                <a:solidFill>
                  <a:srgbClr val="7030A0"/>
                </a:solidFill>
                <a:latin typeface="Arial Black" panose="020B0A04020102020204" pitchFamily="34" charset="0"/>
              </a:rPr>
              <a:t>Manejo de consultas</a:t>
            </a:r>
          </a:p>
        </p:txBody>
      </p:sp>
      <p:sp>
        <p:nvSpPr>
          <p:cNvPr id="3" name="CuadroTexto 2">
            <a:extLst>
              <a:ext uri="{FF2B5EF4-FFF2-40B4-BE49-F238E27FC236}">
                <a16:creationId xmlns:a16="http://schemas.microsoft.com/office/drawing/2014/main" id="{FB5B92C3-1F10-0627-A065-6E5A5A9C1A26}"/>
              </a:ext>
            </a:extLst>
          </p:cNvPr>
          <p:cNvSpPr txBox="1"/>
          <p:nvPr/>
        </p:nvSpPr>
        <p:spPr>
          <a:xfrm>
            <a:off x="427074" y="537166"/>
            <a:ext cx="6953250" cy="707886"/>
          </a:xfrm>
          <a:prstGeom prst="rect">
            <a:avLst/>
          </a:prstGeom>
          <a:noFill/>
        </p:spPr>
        <p:txBody>
          <a:bodyPr wrap="square" rtlCol="0">
            <a:spAutoFit/>
          </a:bodyPr>
          <a:lstStyle/>
          <a:p>
            <a:r>
              <a:rPr lang="es-ES" sz="2000" dirty="0">
                <a:solidFill>
                  <a:schemeClr val="accent6">
                    <a:lumMod val="50000"/>
                  </a:schemeClr>
                </a:solidFill>
              </a:rPr>
              <a:t>¿Qué estrategia utilizaría para determinar cuántos equipos inscritos hay?</a:t>
            </a:r>
          </a:p>
        </p:txBody>
      </p:sp>
      <p:sp>
        <p:nvSpPr>
          <p:cNvPr id="14" name="CuadroTexto 13">
            <a:extLst>
              <a:ext uri="{FF2B5EF4-FFF2-40B4-BE49-F238E27FC236}">
                <a16:creationId xmlns:a16="http://schemas.microsoft.com/office/drawing/2014/main" id="{6DBE00E4-789D-C94A-3FFB-143A66747072}"/>
              </a:ext>
            </a:extLst>
          </p:cNvPr>
          <p:cNvSpPr txBox="1"/>
          <p:nvPr/>
        </p:nvSpPr>
        <p:spPr>
          <a:xfrm>
            <a:off x="304800" y="2279991"/>
            <a:ext cx="5364126" cy="400110"/>
          </a:xfrm>
          <a:prstGeom prst="rect">
            <a:avLst/>
          </a:prstGeom>
          <a:noFill/>
        </p:spPr>
        <p:txBody>
          <a:bodyPr wrap="square" rtlCol="0">
            <a:spAutoFit/>
          </a:bodyPr>
          <a:lstStyle/>
          <a:p>
            <a:r>
              <a:rPr lang="es-ES" sz="2000" dirty="0">
                <a:solidFill>
                  <a:srgbClr val="002060"/>
                </a:solidFill>
              </a:rPr>
              <a:t>Podría utilizar la función de agregación COUNT </a:t>
            </a:r>
          </a:p>
        </p:txBody>
      </p:sp>
      <p:sp>
        <p:nvSpPr>
          <p:cNvPr id="4" name="CuadroTexto 3">
            <a:extLst>
              <a:ext uri="{FF2B5EF4-FFF2-40B4-BE49-F238E27FC236}">
                <a16:creationId xmlns:a16="http://schemas.microsoft.com/office/drawing/2014/main" id="{49E83C63-CFD9-3F5C-756D-3AE7660920F0}"/>
              </a:ext>
            </a:extLst>
          </p:cNvPr>
          <p:cNvSpPr txBox="1"/>
          <p:nvPr/>
        </p:nvSpPr>
        <p:spPr>
          <a:xfrm>
            <a:off x="607606" y="1277293"/>
            <a:ext cx="6097994" cy="646331"/>
          </a:xfrm>
          <a:prstGeom prst="rect">
            <a:avLst/>
          </a:prstGeom>
          <a:noFill/>
        </p:spPr>
        <p:txBody>
          <a:bodyPr wrap="square" rtlCol="0">
            <a:spAutoFit/>
          </a:bodyPr>
          <a:lstStyle/>
          <a:p>
            <a:r>
              <a:rPr lang="es-ES" dirty="0"/>
              <a:t>Para poder determinar cuantos equipos hay escritos utilizaremos el comando COUNT </a:t>
            </a:r>
          </a:p>
        </p:txBody>
      </p:sp>
      <p:pic>
        <p:nvPicPr>
          <p:cNvPr id="9" name="Imagen 8">
            <a:extLst>
              <a:ext uri="{FF2B5EF4-FFF2-40B4-BE49-F238E27FC236}">
                <a16:creationId xmlns:a16="http://schemas.microsoft.com/office/drawing/2014/main" id="{3D751723-7245-8859-163D-1D8A32D2E088}"/>
              </a:ext>
            </a:extLst>
          </p:cNvPr>
          <p:cNvPicPr>
            <a:picLocks noChangeAspect="1"/>
          </p:cNvPicPr>
          <p:nvPr/>
        </p:nvPicPr>
        <p:blipFill>
          <a:blip r:embed="rId3"/>
          <a:stretch>
            <a:fillRect/>
          </a:stretch>
        </p:blipFill>
        <p:spPr>
          <a:xfrm>
            <a:off x="581025" y="3203984"/>
            <a:ext cx="2474232" cy="791754"/>
          </a:xfrm>
          <a:prstGeom prst="rect">
            <a:avLst/>
          </a:prstGeom>
          <a:effectLst>
            <a:glow rad="228600">
              <a:schemeClr val="accent2">
                <a:satMod val="175000"/>
                <a:alpha val="40000"/>
              </a:schemeClr>
            </a:glow>
          </a:effectLst>
        </p:spPr>
      </p:pic>
      <p:pic>
        <p:nvPicPr>
          <p:cNvPr id="12" name="Imagen 11">
            <a:extLst>
              <a:ext uri="{FF2B5EF4-FFF2-40B4-BE49-F238E27FC236}">
                <a16:creationId xmlns:a16="http://schemas.microsoft.com/office/drawing/2014/main" id="{449FA806-9DB0-90F3-2E7D-56B2691A620D}"/>
              </a:ext>
            </a:extLst>
          </p:cNvPr>
          <p:cNvPicPr>
            <a:picLocks noChangeAspect="1"/>
          </p:cNvPicPr>
          <p:nvPr/>
        </p:nvPicPr>
        <p:blipFill>
          <a:blip r:embed="rId4"/>
          <a:stretch>
            <a:fillRect/>
          </a:stretch>
        </p:blipFill>
        <p:spPr>
          <a:xfrm>
            <a:off x="4841451" y="3133452"/>
            <a:ext cx="2661496" cy="924352"/>
          </a:xfrm>
          <a:prstGeom prst="rect">
            <a:avLst/>
          </a:prstGeom>
          <a:effectLst>
            <a:glow rad="228600">
              <a:schemeClr val="accent2">
                <a:satMod val="175000"/>
                <a:alpha val="40000"/>
              </a:schemeClr>
            </a:glow>
          </a:effectLst>
        </p:spPr>
      </p:pic>
      <p:sp>
        <p:nvSpPr>
          <p:cNvPr id="15" name="Flecha: a la derecha 14">
            <a:extLst>
              <a:ext uri="{FF2B5EF4-FFF2-40B4-BE49-F238E27FC236}">
                <a16:creationId xmlns:a16="http://schemas.microsoft.com/office/drawing/2014/main" id="{F46246C9-6EB0-FE17-1EDD-7D43265B6084}"/>
              </a:ext>
            </a:extLst>
          </p:cNvPr>
          <p:cNvSpPr/>
          <p:nvPr/>
        </p:nvSpPr>
        <p:spPr>
          <a:xfrm>
            <a:off x="3505200" y="3411388"/>
            <a:ext cx="762000" cy="38129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3093340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9" y="19061"/>
            <a:ext cx="9143981" cy="5143489"/>
          </a:xfrm>
          <a:prstGeom prst="rect">
            <a:avLst/>
          </a:prstGeom>
          <a:blipFill>
            <a:blip r:embed="rId2" cstate="print"/>
            <a:stretch>
              <a:fillRect/>
            </a:stretch>
          </a:blipFill>
          <a:effectLst>
            <a:glow rad="63500">
              <a:schemeClr val="accent2">
                <a:satMod val="175000"/>
                <a:alpha val="40000"/>
              </a:schemeClr>
            </a:glow>
          </a:effectLst>
        </p:spPr>
        <p:txBody>
          <a:bodyPr wrap="square" lIns="0" tIns="0" rIns="0" bIns="0" rtlCol="0"/>
          <a:lstStyle/>
          <a:p>
            <a:endParaRPr dirty="0"/>
          </a:p>
        </p:txBody>
      </p:sp>
      <p:sp>
        <p:nvSpPr>
          <p:cNvPr id="6" name="object 6"/>
          <p:cNvSpPr txBox="1">
            <a:spLocks noGrp="1"/>
          </p:cNvSpPr>
          <p:nvPr>
            <p:ph type="sldNum" sz="quarter" idx="7"/>
          </p:nvPr>
        </p:nvSpPr>
        <p:spPr>
          <a:prstGeom prst="rect">
            <a:avLst/>
          </a:prstGeom>
        </p:spPr>
        <p:txBody>
          <a:bodyPr vert="horz" wrap="square" lIns="0" tIns="9525" rIns="0" bIns="0" rtlCol="0">
            <a:spAutoFit/>
          </a:bodyPr>
          <a:lstStyle/>
          <a:p>
            <a:pPr marL="38100">
              <a:lnSpc>
                <a:spcPct val="100000"/>
              </a:lnSpc>
              <a:spcBef>
                <a:spcPts val="75"/>
              </a:spcBef>
            </a:pPr>
            <a:fld id="{81D60167-4931-47E6-BA6A-407CBD079E47}" type="slidenum">
              <a:rPr dirty="0"/>
              <a:t>21</a:t>
            </a:fld>
            <a:endParaRPr dirty="0"/>
          </a:p>
        </p:txBody>
      </p:sp>
      <p:sp>
        <p:nvSpPr>
          <p:cNvPr id="7" name="CuadroTexto 6">
            <a:extLst>
              <a:ext uri="{FF2B5EF4-FFF2-40B4-BE49-F238E27FC236}">
                <a16:creationId xmlns:a16="http://schemas.microsoft.com/office/drawing/2014/main" id="{910520E4-47BF-F85D-D84D-E206F99E2D58}"/>
              </a:ext>
            </a:extLst>
          </p:cNvPr>
          <p:cNvSpPr txBox="1"/>
          <p:nvPr/>
        </p:nvSpPr>
        <p:spPr>
          <a:xfrm>
            <a:off x="2514600" y="109945"/>
            <a:ext cx="3657599" cy="394980"/>
          </a:xfrm>
          <a:prstGeom prst="rect">
            <a:avLst/>
          </a:prstGeom>
          <a:solidFill>
            <a:schemeClr val="accent2">
              <a:lumMod val="40000"/>
              <a:lumOff val="60000"/>
            </a:schemeClr>
          </a:solidFill>
          <a:scene3d>
            <a:camera prst="orthographicFront"/>
            <a:lightRig rig="threePt" dir="t"/>
          </a:scene3d>
          <a:sp3d>
            <a:bevelT/>
          </a:sp3d>
        </p:spPr>
        <p:txBody>
          <a:bodyPr wrap="square" rtlCol="0">
            <a:spAutoFit/>
          </a:bodyPr>
          <a:lstStyle/>
          <a:p>
            <a:pPr rtl="0">
              <a:lnSpc>
                <a:spcPct val="80000"/>
              </a:lnSpc>
              <a:defRPr sz="10000">
                <a:solidFill>
                  <a:srgbClr val="3A3B39"/>
                </a:solidFill>
                <a:latin typeface="Bebas"/>
                <a:ea typeface="Bebas"/>
                <a:cs typeface="Bebas"/>
                <a:sym typeface="Bebas"/>
              </a:defRPr>
            </a:pPr>
            <a:r>
              <a:rPr lang="es-ES" sz="2400" dirty="0">
                <a:solidFill>
                  <a:srgbClr val="7030A0"/>
                </a:solidFill>
                <a:latin typeface="Arial Black" panose="020B0A04020102020204" pitchFamily="34" charset="0"/>
              </a:rPr>
              <a:t>Manejo de consultas</a:t>
            </a:r>
          </a:p>
        </p:txBody>
      </p:sp>
      <p:sp>
        <p:nvSpPr>
          <p:cNvPr id="3" name="CuadroTexto 2">
            <a:extLst>
              <a:ext uri="{FF2B5EF4-FFF2-40B4-BE49-F238E27FC236}">
                <a16:creationId xmlns:a16="http://schemas.microsoft.com/office/drawing/2014/main" id="{FB5B92C3-1F10-0627-A065-6E5A5A9C1A26}"/>
              </a:ext>
            </a:extLst>
          </p:cNvPr>
          <p:cNvSpPr txBox="1"/>
          <p:nvPr/>
        </p:nvSpPr>
        <p:spPr>
          <a:xfrm>
            <a:off x="427074" y="537166"/>
            <a:ext cx="6953250" cy="707886"/>
          </a:xfrm>
          <a:prstGeom prst="rect">
            <a:avLst/>
          </a:prstGeom>
          <a:noFill/>
        </p:spPr>
        <p:txBody>
          <a:bodyPr wrap="square" rtlCol="0">
            <a:spAutoFit/>
          </a:bodyPr>
          <a:lstStyle/>
          <a:p>
            <a:r>
              <a:rPr lang="es-ES" sz="2000" dirty="0">
                <a:solidFill>
                  <a:srgbClr val="0070C0"/>
                </a:solidFill>
              </a:rPr>
              <a:t>¿Qué estrategia utilizaría para determinar cuántos jugadores pertenecen a la categoría VARONES o Categoria MUJERES?</a:t>
            </a:r>
          </a:p>
        </p:txBody>
      </p:sp>
      <p:sp>
        <p:nvSpPr>
          <p:cNvPr id="14" name="CuadroTexto 13">
            <a:extLst>
              <a:ext uri="{FF2B5EF4-FFF2-40B4-BE49-F238E27FC236}">
                <a16:creationId xmlns:a16="http://schemas.microsoft.com/office/drawing/2014/main" id="{6DBE00E4-789D-C94A-3FFB-143A66747072}"/>
              </a:ext>
            </a:extLst>
          </p:cNvPr>
          <p:cNvSpPr txBox="1"/>
          <p:nvPr/>
        </p:nvSpPr>
        <p:spPr>
          <a:xfrm>
            <a:off x="396948" y="2118803"/>
            <a:ext cx="6200775" cy="400110"/>
          </a:xfrm>
          <a:prstGeom prst="rect">
            <a:avLst/>
          </a:prstGeom>
          <a:noFill/>
        </p:spPr>
        <p:txBody>
          <a:bodyPr wrap="square" rtlCol="0">
            <a:spAutoFit/>
          </a:bodyPr>
          <a:lstStyle/>
          <a:p>
            <a:r>
              <a:rPr lang="es-ES" sz="2000" dirty="0">
                <a:solidFill>
                  <a:srgbClr val="7030A0"/>
                </a:solidFill>
              </a:rPr>
              <a:t>Para esto puede utilizar la función de agregación COUNT</a:t>
            </a:r>
          </a:p>
        </p:txBody>
      </p:sp>
      <p:sp>
        <p:nvSpPr>
          <p:cNvPr id="4" name="CuadroTexto 3">
            <a:extLst>
              <a:ext uri="{FF2B5EF4-FFF2-40B4-BE49-F238E27FC236}">
                <a16:creationId xmlns:a16="http://schemas.microsoft.com/office/drawing/2014/main" id="{49E83C63-CFD9-3F5C-756D-3AE7660920F0}"/>
              </a:ext>
            </a:extLst>
          </p:cNvPr>
          <p:cNvSpPr txBox="1"/>
          <p:nvPr/>
        </p:nvSpPr>
        <p:spPr>
          <a:xfrm>
            <a:off x="581025" y="1363717"/>
            <a:ext cx="6097994" cy="646331"/>
          </a:xfrm>
          <a:prstGeom prst="rect">
            <a:avLst/>
          </a:prstGeom>
          <a:noFill/>
        </p:spPr>
        <p:txBody>
          <a:bodyPr wrap="square" rtlCol="0">
            <a:spAutoFit/>
          </a:bodyPr>
          <a:lstStyle/>
          <a:p>
            <a:r>
              <a:rPr lang="es-ES" dirty="0"/>
              <a:t>Para poder determinar cuantos jugadores hay  en la categoría tanto varones como mujeres utilizaremos el comando COUNT </a:t>
            </a:r>
          </a:p>
        </p:txBody>
      </p:sp>
      <p:sp>
        <p:nvSpPr>
          <p:cNvPr id="15" name="Flecha: a la derecha 14">
            <a:extLst>
              <a:ext uri="{FF2B5EF4-FFF2-40B4-BE49-F238E27FC236}">
                <a16:creationId xmlns:a16="http://schemas.microsoft.com/office/drawing/2014/main" id="{F46246C9-6EB0-FE17-1EDD-7D43265B6084}"/>
              </a:ext>
            </a:extLst>
          </p:cNvPr>
          <p:cNvSpPr/>
          <p:nvPr/>
        </p:nvSpPr>
        <p:spPr>
          <a:xfrm>
            <a:off x="4280027" y="3404983"/>
            <a:ext cx="533400" cy="38129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pic>
        <p:nvPicPr>
          <p:cNvPr id="8" name="Imagen 7">
            <a:extLst>
              <a:ext uri="{FF2B5EF4-FFF2-40B4-BE49-F238E27FC236}">
                <a16:creationId xmlns:a16="http://schemas.microsoft.com/office/drawing/2014/main" id="{BA11D7EB-54A9-3EA9-CC18-5083EA3AE6A0}"/>
              </a:ext>
            </a:extLst>
          </p:cNvPr>
          <p:cNvPicPr>
            <a:picLocks noChangeAspect="1"/>
          </p:cNvPicPr>
          <p:nvPr/>
        </p:nvPicPr>
        <p:blipFill>
          <a:blip r:embed="rId3"/>
          <a:stretch>
            <a:fillRect/>
          </a:stretch>
        </p:blipFill>
        <p:spPr>
          <a:xfrm>
            <a:off x="396948" y="2719328"/>
            <a:ext cx="3486150" cy="1752600"/>
          </a:xfrm>
          <a:prstGeom prst="rect">
            <a:avLst/>
          </a:prstGeom>
          <a:effectLst>
            <a:glow rad="228600">
              <a:srgbClr val="FF0000">
                <a:alpha val="40000"/>
              </a:srgbClr>
            </a:glow>
          </a:effectLst>
        </p:spPr>
      </p:pic>
      <p:pic>
        <p:nvPicPr>
          <p:cNvPr id="11" name="Imagen 10">
            <a:extLst>
              <a:ext uri="{FF2B5EF4-FFF2-40B4-BE49-F238E27FC236}">
                <a16:creationId xmlns:a16="http://schemas.microsoft.com/office/drawing/2014/main" id="{5AD5F72D-827A-75D6-B0EA-D380584789B5}"/>
              </a:ext>
            </a:extLst>
          </p:cNvPr>
          <p:cNvPicPr>
            <a:picLocks noChangeAspect="1"/>
          </p:cNvPicPr>
          <p:nvPr/>
        </p:nvPicPr>
        <p:blipFill>
          <a:blip r:embed="rId4"/>
          <a:stretch>
            <a:fillRect/>
          </a:stretch>
        </p:blipFill>
        <p:spPr>
          <a:xfrm>
            <a:off x="5090821" y="2899712"/>
            <a:ext cx="3013804" cy="1273876"/>
          </a:xfrm>
          <a:prstGeom prst="rect">
            <a:avLst/>
          </a:prstGeom>
          <a:effectLst>
            <a:glow rad="228600">
              <a:schemeClr val="accent4">
                <a:lumMod val="50000"/>
                <a:alpha val="40000"/>
              </a:schemeClr>
            </a:glow>
          </a:effectLst>
        </p:spPr>
      </p:pic>
    </p:spTree>
    <p:extLst>
      <p:ext uri="{BB962C8B-B14F-4D97-AF65-F5344CB8AC3E}">
        <p14:creationId xmlns:p14="http://schemas.microsoft.com/office/powerpoint/2010/main" val="12248092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6200" y="-3987"/>
            <a:ext cx="9143981" cy="5143489"/>
          </a:xfrm>
          <a:prstGeom prst="rect">
            <a:avLst/>
          </a:prstGeom>
          <a:blipFill>
            <a:blip r:embed="rId2" cstate="print"/>
            <a:stretch>
              <a:fillRect/>
            </a:stretch>
          </a:blipFill>
        </p:spPr>
        <p:txBody>
          <a:bodyPr wrap="square" lIns="0" tIns="0" rIns="0" bIns="0" rtlCol="0"/>
          <a:lstStyle/>
          <a:p>
            <a:r>
              <a:rPr lang="es-ES"/>
              <a:t>BASE DE DATOS I</a:t>
            </a:r>
            <a:endParaRPr/>
          </a:p>
        </p:txBody>
      </p:sp>
      <p:sp>
        <p:nvSpPr>
          <p:cNvPr id="3" name="object 3"/>
          <p:cNvSpPr/>
          <p:nvPr/>
        </p:nvSpPr>
        <p:spPr>
          <a:xfrm>
            <a:off x="0" y="3998"/>
            <a:ext cx="4095665" cy="5143489"/>
          </a:xfrm>
          <a:prstGeom prst="rect">
            <a:avLst/>
          </a:prstGeom>
          <a:blipFill>
            <a:blip r:embed="rId3" cstate="print"/>
            <a:stretch>
              <a:fillRect/>
            </a:stretch>
          </a:blipFill>
        </p:spPr>
        <p:txBody>
          <a:bodyPr wrap="square" lIns="0" tIns="0" rIns="0" bIns="0" rtlCol="0"/>
          <a:lstStyle/>
          <a:p>
            <a:endParaRPr/>
          </a:p>
        </p:txBody>
      </p:sp>
      <p:sp>
        <p:nvSpPr>
          <p:cNvPr id="8" name="Título 5">
            <a:extLst>
              <a:ext uri="{FF2B5EF4-FFF2-40B4-BE49-F238E27FC236}">
                <a16:creationId xmlns:a16="http://schemas.microsoft.com/office/drawing/2014/main" id="{0E1CDB2C-E5BC-8490-6E86-3FEFD52A4531}"/>
              </a:ext>
            </a:extLst>
          </p:cNvPr>
          <p:cNvSpPr txBox="1">
            <a:spLocks/>
          </p:cNvSpPr>
          <p:nvPr/>
        </p:nvSpPr>
        <p:spPr>
          <a:xfrm>
            <a:off x="2432942" y="1999676"/>
            <a:ext cx="4430496" cy="1152131"/>
          </a:xfrm>
          <a:prstGeom prst="rect">
            <a:avLst/>
          </a:prstGeom>
          <a:solidFill>
            <a:schemeClr val="accent2">
              <a:lumMod val="50000"/>
            </a:schemeClr>
          </a:solidFill>
          <a:scene3d>
            <a:camera prst="orthographicFront"/>
            <a:lightRig rig="threePt" dir="t"/>
          </a:scene3d>
          <a:sp3d>
            <a:bevelT/>
          </a:sp3d>
        </p:spPr>
        <p:txBody>
          <a:bodyPr vert="horz" lIns="91440" tIns="45720" rIns="91440" bIns="45720" rtlCol="0" anchor="b">
            <a:normAutofit/>
          </a:bodyPr>
          <a:lstStyle>
            <a:lvl1pPr algn="ctr" defTabSz="914400" rtl="0" eaLnBrk="1" latinLnBrk="0" hangingPunct="1">
              <a:lnSpc>
                <a:spcPct val="90000"/>
              </a:lnSpc>
              <a:spcBef>
                <a:spcPct val="0"/>
              </a:spcBef>
              <a:buNone/>
              <a:defRPr sz="4400" b="1" kern="1200" cap="all" baseline="0">
                <a:solidFill>
                  <a:schemeClr val="bg1"/>
                </a:solidFill>
                <a:latin typeface="+mj-lt"/>
                <a:ea typeface="+mj-ea"/>
                <a:cs typeface="+mj-cs"/>
              </a:defRPr>
            </a:lvl1pPr>
          </a:lstStyle>
          <a:p>
            <a:r>
              <a:rPr lang="es-ES" sz="6600" dirty="0">
                <a:solidFill>
                  <a:srgbClr val="FFC000"/>
                </a:solidFill>
                <a:latin typeface="Gill Sans Ultra Bold Condensed" panose="020B0A06020104020203" pitchFamily="34" charset="0"/>
              </a:rPr>
              <a:t>GRACIAS!!!</a:t>
            </a:r>
          </a:p>
        </p:txBody>
      </p:sp>
    </p:spTree>
    <p:extLst>
      <p:ext uri="{BB962C8B-B14F-4D97-AF65-F5344CB8AC3E}">
        <p14:creationId xmlns:p14="http://schemas.microsoft.com/office/powerpoint/2010/main" val="2183110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106270"/>
            <a:ext cx="9143981" cy="5143489"/>
          </a:xfrm>
          <a:prstGeom prst="rect">
            <a:avLst/>
          </a:prstGeom>
          <a:blipFill>
            <a:blip r:embed="rId2" cstate="print"/>
            <a:stretch>
              <a:fillRect/>
            </a:stretch>
          </a:blipFill>
        </p:spPr>
        <p:txBody>
          <a:bodyPr wrap="square" lIns="0" tIns="0" rIns="0" bIns="0" rtlCol="0"/>
          <a:lstStyle/>
          <a:p>
            <a:endParaRPr/>
          </a:p>
        </p:txBody>
      </p:sp>
      <p:sp>
        <p:nvSpPr>
          <p:cNvPr id="6" name="object 6"/>
          <p:cNvSpPr txBox="1">
            <a:spLocks noGrp="1"/>
          </p:cNvSpPr>
          <p:nvPr>
            <p:ph type="sldNum" sz="quarter" idx="7"/>
          </p:nvPr>
        </p:nvSpPr>
        <p:spPr>
          <a:prstGeom prst="rect">
            <a:avLst/>
          </a:prstGeom>
        </p:spPr>
        <p:txBody>
          <a:bodyPr vert="horz" wrap="square" lIns="0" tIns="9525" rIns="0" bIns="0" rtlCol="0">
            <a:spAutoFit/>
          </a:bodyPr>
          <a:lstStyle/>
          <a:p>
            <a:pPr marL="170180">
              <a:lnSpc>
                <a:spcPct val="100000"/>
              </a:lnSpc>
              <a:spcBef>
                <a:spcPts val="75"/>
              </a:spcBef>
            </a:pPr>
            <a:fld id="{81D60167-4931-47E6-BA6A-407CBD079E47}" type="slidenum">
              <a:rPr dirty="0"/>
              <a:t>3</a:t>
            </a:fld>
            <a:endParaRPr dirty="0"/>
          </a:p>
        </p:txBody>
      </p:sp>
      <p:sp>
        <p:nvSpPr>
          <p:cNvPr id="9" name="CuadroTexto 8">
            <a:extLst>
              <a:ext uri="{FF2B5EF4-FFF2-40B4-BE49-F238E27FC236}">
                <a16:creationId xmlns:a16="http://schemas.microsoft.com/office/drawing/2014/main" id="{6183E625-BD27-B188-C23B-60F3A9154F49}"/>
              </a:ext>
            </a:extLst>
          </p:cNvPr>
          <p:cNvSpPr txBox="1"/>
          <p:nvPr/>
        </p:nvSpPr>
        <p:spPr>
          <a:xfrm>
            <a:off x="2224948" y="494113"/>
            <a:ext cx="4648200" cy="461665"/>
          </a:xfrm>
          <a:prstGeom prst="rect">
            <a:avLst/>
          </a:prstGeom>
          <a:solidFill>
            <a:srgbClr val="C00000"/>
          </a:solidFill>
          <a:scene3d>
            <a:camera prst="orthographicFront"/>
            <a:lightRig rig="threePt" dir="t"/>
          </a:scene3d>
          <a:sp3d>
            <a:bevelT/>
          </a:sp3d>
        </p:spPr>
        <p:txBody>
          <a:bodyPr wrap="square" rtlCol="0">
            <a:spAutoFit/>
          </a:bodyPr>
          <a:lstStyle/>
          <a:p>
            <a:r>
              <a:rPr lang="es-ES" sz="2400" dirty="0">
                <a:solidFill>
                  <a:srgbClr val="FFFF00"/>
                </a:solidFill>
                <a:latin typeface="Arial Black" panose="020B0A04020102020204" pitchFamily="34" charset="0"/>
              </a:rPr>
              <a:t>DETALLE DEL PROBLEMA</a:t>
            </a:r>
          </a:p>
        </p:txBody>
      </p:sp>
      <p:pic>
        <p:nvPicPr>
          <p:cNvPr id="10" name="Marcador de contenido 13">
            <a:extLst>
              <a:ext uri="{FF2B5EF4-FFF2-40B4-BE49-F238E27FC236}">
                <a16:creationId xmlns:a16="http://schemas.microsoft.com/office/drawing/2014/main" id="{904CE589-25C9-C3F4-4161-85A1F624B7C3}"/>
              </a:ext>
            </a:extLst>
          </p:cNvPr>
          <p:cNvPicPr>
            <a:picLocks noChangeAspect="1"/>
          </p:cNvPicPr>
          <p:nvPr/>
        </p:nvPicPr>
        <p:blipFill>
          <a:blip r:embed="rId3"/>
          <a:stretch>
            <a:fillRect/>
          </a:stretch>
        </p:blipFill>
        <p:spPr>
          <a:xfrm>
            <a:off x="255923" y="1338065"/>
            <a:ext cx="3657599" cy="2590800"/>
          </a:xfrm>
          <a:prstGeom prst="rect">
            <a:avLst/>
          </a:prstGeom>
          <a:ln w="28575">
            <a:solidFill>
              <a:schemeClr val="tx1"/>
            </a:solidFill>
          </a:ln>
        </p:spPr>
      </p:pic>
      <p:pic>
        <p:nvPicPr>
          <p:cNvPr id="12" name="Imagen 11">
            <a:extLst>
              <a:ext uri="{FF2B5EF4-FFF2-40B4-BE49-F238E27FC236}">
                <a16:creationId xmlns:a16="http://schemas.microsoft.com/office/drawing/2014/main" id="{0DE4622A-5785-6F07-140C-E5FA4BF26917}"/>
              </a:ext>
            </a:extLst>
          </p:cNvPr>
          <p:cNvPicPr>
            <a:picLocks noChangeAspect="1"/>
          </p:cNvPicPr>
          <p:nvPr/>
        </p:nvPicPr>
        <p:blipFill>
          <a:blip r:embed="rId4"/>
          <a:stretch>
            <a:fillRect/>
          </a:stretch>
        </p:blipFill>
        <p:spPr>
          <a:xfrm>
            <a:off x="4549048" y="1338065"/>
            <a:ext cx="4316077" cy="2590800"/>
          </a:xfrm>
          <a:prstGeom prst="rect">
            <a:avLst/>
          </a:prstGeom>
          <a:ln w="28575">
            <a:solidFill>
              <a:schemeClr val="tx1"/>
            </a:solidFill>
          </a:ln>
        </p:spPr>
      </p:pic>
      <p:sp>
        <p:nvSpPr>
          <p:cNvPr id="13" name="Flecha: a la derecha 12">
            <a:extLst>
              <a:ext uri="{FF2B5EF4-FFF2-40B4-BE49-F238E27FC236}">
                <a16:creationId xmlns:a16="http://schemas.microsoft.com/office/drawing/2014/main" id="{E7170E27-D9EA-4699-78C9-15E95C641BE8}"/>
              </a:ext>
            </a:extLst>
          </p:cNvPr>
          <p:cNvSpPr/>
          <p:nvPr/>
        </p:nvSpPr>
        <p:spPr>
          <a:xfrm>
            <a:off x="4038600" y="2266950"/>
            <a:ext cx="381000" cy="3048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7641" y="0"/>
            <a:ext cx="9143981" cy="5143489"/>
          </a:xfrm>
          <a:prstGeom prst="rect">
            <a:avLst/>
          </a:prstGeom>
          <a:blipFill>
            <a:blip r:embed="rId2" cstate="print"/>
            <a:stretch>
              <a:fillRect/>
            </a:stretch>
          </a:blipFill>
        </p:spPr>
        <p:txBody>
          <a:bodyPr wrap="square" lIns="0" tIns="0" rIns="0" bIns="0" rtlCol="0"/>
          <a:lstStyle/>
          <a:p>
            <a:endParaRPr/>
          </a:p>
        </p:txBody>
      </p:sp>
      <p:sp>
        <p:nvSpPr>
          <p:cNvPr id="7" name="object 7"/>
          <p:cNvSpPr txBox="1">
            <a:spLocks noGrp="1"/>
          </p:cNvSpPr>
          <p:nvPr>
            <p:ph type="sldNum" sz="quarter" idx="7"/>
          </p:nvPr>
        </p:nvSpPr>
        <p:spPr>
          <a:prstGeom prst="rect">
            <a:avLst/>
          </a:prstGeom>
        </p:spPr>
        <p:txBody>
          <a:bodyPr vert="horz" wrap="square" lIns="0" tIns="9525" rIns="0" bIns="0" rtlCol="0">
            <a:spAutoFit/>
          </a:bodyPr>
          <a:lstStyle/>
          <a:p>
            <a:pPr marL="170180">
              <a:lnSpc>
                <a:spcPct val="100000"/>
              </a:lnSpc>
              <a:spcBef>
                <a:spcPts val="75"/>
              </a:spcBef>
            </a:pPr>
            <a:fld id="{81D60167-4931-47E6-BA6A-407CBD079E47}" type="slidenum">
              <a:rPr dirty="0"/>
              <a:t>4</a:t>
            </a:fld>
            <a:endParaRPr dirty="0"/>
          </a:p>
        </p:txBody>
      </p:sp>
      <p:sp>
        <p:nvSpPr>
          <p:cNvPr id="8" name="object 5">
            <a:extLst>
              <a:ext uri="{FF2B5EF4-FFF2-40B4-BE49-F238E27FC236}">
                <a16:creationId xmlns:a16="http://schemas.microsoft.com/office/drawing/2014/main" id="{77E827D5-787E-B40B-5FAB-497E8D316A0E}"/>
              </a:ext>
            </a:extLst>
          </p:cNvPr>
          <p:cNvSpPr/>
          <p:nvPr/>
        </p:nvSpPr>
        <p:spPr>
          <a:xfrm>
            <a:off x="5395914" y="1026597"/>
            <a:ext cx="3748067" cy="2520019"/>
          </a:xfrm>
          <a:prstGeom prst="rect">
            <a:avLst/>
          </a:prstGeom>
          <a:blipFill>
            <a:blip r:embed="rId3" cstate="print"/>
            <a:stretch>
              <a:fillRect/>
            </a:stretch>
          </a:blipFill>
        </p:spPr>
        <p:txBody>
          <a:bodyPr wrap="square" lIns="0" tIns="0" rIns="0" bIns="0" rtlCol="0"/>
          <a:lstStyle/>
          <a:p>
            <a:endParaRPr/>
          </a:p>
        </p:txBody>
      </p:sp>
      <p:sp>
        <p:nvSpPr>
          <p:cNvPr id="9" name="Rectángulo 8">
            <a:extLst>
              <a:ext uri="{FF2B5EF4-FFF2-40B4-BE49-F238E27FC236}">
                <a16:creationId xmlns:a16="http://schemas.microsoft.com/office/drawing/2014/main" id="{84347219-F4F4-4F65-D346-D92E97379508}"/>
              </a:ext>
            </a:extLst>
          </p:cNvPr>
          <p:cNvSpPr/>
          <p:nvPr/>
        </p:nvSpPr>
        <p:spPr>
          <a:xfrm>
            <a:off x="1371600" y="182242"/>
            <a:ext cx="4715159" cy="472586"/>
          </a:xfrm>
          <a:prstGeom prst="rect">
            <a:avLst/>
          </a:prstGeom>
          <a:solidFill>
            <a:schemeClr val="accent2">
              <a:lumMod val="20000"/>
              <a:lumOff val="80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274320" rIns="91440" rtlCol="0" anchor="ctr"/>
          <a:lstStyle/>
          <a:p>
            <a:pPr rtl="0">
              <a:lnSpc>
                <a:spcPct val="80000"/>
              </a:lnSpc>
              <a:defRPr sz="10000">
                <a:solidFill>
                  <a:srgbClr val="3A3B39"/>
                </a:solidFill>
                <a:latin typeface="Bebas"/>
                <a:ea typeface="Bebas"/>
                <a:cs typeface="Bebas"/>
                <a:sym typeface="Bebas"/>
              </a:defRPr>
            </a:pPr>
            <a:r>
              <a:rPr lang="es-ES" sz="3200" b="1" dirty="0">
                <a:solidFill>
                  <a:schemeClr val="accent5">
                    <a:lumMod val="75000"/>
                  </a:schemeClr>
                </a:solidFill>
                <a:latin typeface="+mj-lt"/>
                <a:cs typeface="Gill Sans" panose="020B0502020104020203" pitchFamily="34" charset="-79"/>
              </a:rPr>
              <a:t>LO PASAMOS A CODIGO</a:t>
            </a:r>
            <a:endParaRPr lang="es-ES" sz="1200" dirty="0">
              <a:solidFill>
                <a:schemeClr val="accent5">
                  <a:lumMod val="75000"/>
                </a:schemeClr>
              </a:solidFill>
              <a:latin typeface="+mj-lt"/>
            </a:endParaRPr>
          </a:p>
        </p:txBody>
      </p:sp>
      <p:pic>
        <p:nvPicPr>
          <p:cNvPr id="12" name="Imagen 11">
            <a:extLst>
              <a:ext uri="{FF2B5EF4-FFF2-40B4-BE49-F238E27FC236}">
                <a16:creationId xmlns:a16="http://schemas.microsoft.com/office/drawing/2014/main" id="{5EAD01A7-B0DC-346D-0793-B8B2569871D9}"/>
              </a:ext>
            </a:extLst>
          </p:cNvPr>
          <p:cNvPicPr>
            <a:picLocks noChangeAspect="1"/>
          </p:cNvPicPr>
          <p:nvPr/>
        </p:nvPicPr>
        <p:blipFill>
          <a:blip r:embed="rId4"/>
          <a:stretch>
            <a:fillRect/>
          </a:stretch>
        </p:blipFill>
        <p:spPr>
          <a:xfrm>
            <a:off x="381000" y="878481"/>
            <a:ext cx="6254796" cy="3837190"/>
          </a:xfrm>
          <a:prstGeom prst="rect">
            <a:avLst/>
          </a:prstGeom>
          <a:ln>
            <a:noFill/>
          </a:ln>
          <a:effectLst>
            <a:glow rad="228600">
              <a:schemeClr val="accent1">
                <a:satMod val="175000"/>
                <a:alpha val="40000"/>
              </a:schemeClr>
            </a:glow>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5395914" y="1026597"/>
            <a:ext cx="3748067" cy="2520019"/>
          </a:xfrm>
          <a:prstGeom prst="rect">
            <a:avLst/>
          </a:prstGeom>
          <a:blipFill>
            <a:blip r:embed="rId2" cstate="print"/>
            <a:stretch>
              <a:fillRect/>
            </a:stretch>
          </a:blipFill>
        </p:spPr>
        <p:txBody>
          <a:bodyPr wrap="square" lIns="0" tIns="0" rIns="0" bIns="0" rtlCol="0"/>
          <a:lstStyle/>
          <a:p>
            <a:endParaRPr/>
          </a:p>
        </p:txBody>
      </p:sp>
      <p:sp>
        <p:nvSpPr>
          <p:cNvPr id="6" name="object 6"/>
          <p:cNvSpPr txBox="1">
            <a:spLocks noGrp="1"/>
          </p:cNvSpPr>
          <p:nvPr>
            <p:ph type="sldNum" sz="quarter" idx="7"/>
          </p:nvPr>
        </p:nvSpPr>
        <p:spPr>
          <a:prstGeom prst="rect">
            <a:avLst/>
          </a:prstGeom>
        </p:spPr>
        <p:txBody>
          <a:bodyPr vert="horz" wrap="square" lIns="0" tIns="9525" rIns="0" bIns="0" rtlCol="0">
            <a:spAutoFit/>
          </a:bodyPr>
          <a:lstStyle/>
          <a:p>
            <a:pPr marL="38100">
              <a:lnSpc>
                <a:spcPct val="100000"/>
              </a:lnSpc>
              <a:spcBef>
                <a:spcPts val="75"/>
              </a:spcBef>
            </a:pPr>
            <a:fld id="{81D60167-4931-47E6-BA6A-407CBD079E47}" type="slidenum">
              <a:rPr dirty="0"/>
              <a:t>5</a:t>
            </a:fld>
            <a:endParaRPr dirty="0"/>
          </a:p>
        </p:txBody>
      </p:sp>
      <p:sp>
        <p:nvSpPr>
          <p:cNvPr id="7" name="CuadroTexto 6">
            <a:extLst>
              <a:ext uri="{FF2B5EF4-FFF2-40B4-BE49-F238E27FC236}">
                <a16:creationId xmlns:a16="http://schemas.microsoft.com/office/drawing/2014/main" id="{02D5841D-8781-EB93-0D41-FD360DFFC702}"/>
              </a:ext>
            </a:extLst>
          </p:cNvPr>
          <p:cNvSpPr txBox="1"/>
          <p:nvPr/>
        </p:nvSpPr>
        <p:spPr>
          <a:xfrm>
            <a:off x="1752600" y="209550"/>
            <a:ext cx="3896139" cy="445635"/>
          </a:xfrm>
          <a:prstGeom prst="rect">
            <a:avLst/>
          </a:prstGeom>
          <a:solidFill>
            <a:schemeClr val="tx2">
              <a:lumMod val="60000"/>
              <a:lumOff val="40000"/>
            </a:schemeClr>
          </a:solidFill>
          <a:scene3d>
            <a:camera prst="orthographicFront"/>
            <a:lightRig rig="threePt" dir="t"/>
          </a:scene3d>
          <a:sp3d>
            <a:bevelT/>
          </a:sp3d>
        </p:spPr>
        <p:txBody>
          <a:bodyPr wrap="square" rtlCol="0">
            <a:spAutoFit/>
          </a:bodyPr>
          <a:lstStyle/>
          <a:p>
            <a:pPr rtl="0">
              <a:lnSpc>
                <a:spcPct val="80000"/>
              </a:lnSpc>
              <a:defRPr sz="10000">
                <a:solidFill>
                  <a:srgbClr val="3A3B39"/>
                </a:solidFill>
                <a:latin typeface="Bebas"/>
                <a:ea typeface="Bebas"/>
                <a:cs typeface="Bebas"/>
                <a:sym typeface="Bebas"/>
              </a:defRPr>
            </a:pPr>
            <a:r>
              <a:rPr lang="es-ES" sz="2800" b="1" dirty="0">
                <a:solidFill>
                  <a:srgbClr val="05D74D"/>
                </a:solidFill>
                <a:latin typeface="+mj-lt"/>
                <a:cs typeface="Gill Sans" panose="020B0502020104020203" pitchFamily="34" charset="-79"/>
              </a:rPr>
              <a:t>LO PASAMOS A CODIGO</a:t>
            </a:r>
            <a:endParaRPr lang="es-ES" sz="1100" dirty="0">
              <a:solidFill>
                <a:srgbClr val="05D74D"/>
              </a:solidFill>
              <a:latin typeface="+mj-lt"/>
            </a:endParaRPr>
          </a:p>
        </p:txBody>
      </p:sp>
      <p:pic>
        <p:nvPicPr>
          <p:cNvPr id="10" name="Marcador de contenido 8">
            <a:extLst>
              <a:ext uri="{FF2B5EF4-FFF2-40B4-BE49-F238E27FC236}">
                <a16:creationId xmlns:a16="http://schemas.microsoft.com/office/drawing/2014/main" id="{7FC97E93-3DEB-AA44-75F0-BC1F7F536C3D}"/>
              </a:ext>
            </a:extLst>
          </p:cNvPr>
          <p:cNvPicPr>
            <a:picLocks noChangeAspect="1"/>
          </p:cNvPicPr>
          <p:nvPr/>
        </p:nvPicPr>
        <p:blipFill>
          <a:blip r:embed="rId3"/>
          <a:stretch>
            <a:fillRect/>
          </a:stretch>
        </p:blipFill>
        <p:spPr>
          <a:xfrm>
            <a:off x="533400" y="838696"/>
            <a:ext cx="6101743" cy="4019859"/>
          </a:xfrm>
          <a:prstGeom prst="rect">
            <a:avLst/>
          </a:prstGeom>
          <a:effectLst>
            <a:glow rad="228600">
              <a:schemeClr val="accent6">
                <a:satMod val="175000"/>
                <a:alpha val="40000"/>
              </a:schemeClr>
            </a:glow>
            <a:outerShdw blurRad="50800" dist="38100" dir="10800000" algn="r" rotWithShape="0">
              <a:prstClr val="black">
                <a:alpha val="40000"/>
              </a:prstClr>
            </a:outerShdw>
          </a:effectLst>
          <a:scene3d>
            <a:camera prst="orthographicFront"/>
            <a:lightRig rig="threePt" dir="t"/>
          </a:scene3d>
          <a:sp3d>
            <a:bevelT/>
          </a:sp3d>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3981" cy="5143489"/>
          </a:xfrm>
          <a:prstGeom prst="rect">
            <a:avLst/>
          </a:prstGeom>
          <a:blipFill>
            <a:blip r:embed="rId2" cstate="print"/>
            <a:stretch>
              <a:fillRect/>
            </a:stretch>
          </a:blipFill>
        </p:spPr>
        <p:txBody>
          <a:bodyPr wrap="square" lIns="0" tIns="0" rIns="0" bIns="0" rtlCol="0"/>
          <a:lstStyle/>
          <a:p>
            <a:endParaRPr/>
          </a:p>
        </p:txBody>
      </p:sp>
      <p:sp>
        <p:nvSpPr>
          <p:cNvPr id="8" name="object 8"/>
          <p:cNvSpPr txBox="1">
            <a:spLocks noGrp="1"/>
          </p:cNvSpPr>
          <p:nvPr>
            <p:ph type="sldNum" sz="quarter" idx="7"/>
          </p:nvPr>
        </p:nvSpPr>
        <p:spPr>
          <a:prstGeom prst="rect">
            <a:avLst/>
          </a:prstGeom>
        </p:spPr>
        <p:txBody>
          <a:bodyPr vert="horz" wrap="square" lIns="0" tIns="9525" rIns="0" bIns="0" rtlCol="0">
            <a:spAutoFit/>
          </a:bodyPr>
          <a:lstStyle/>
          <a:p>
            <a:pPr marL="38100">
              <a:lnSpc>
                <a:spcPct val="100000"/>
              </a:lnSpc>
              <a:spcBef>
                <a:spcPts val="75"/>
              </a:spcBef>
            </a:pPr>
            <a:fld id="{81D60167-4931-47E6-BA6A-407CBD079E47}" type="slidenum">
              <a:rPr dirty="0"/>
              <a:t>6</a:t>
            </a:fld>
            <a:endParaRPr dirty="0"/>
          </a:p>
        </p:txBody>
      </p:sp>
      <p:sp>
        <p:nvSpPr>
          <p:cNvPr id="9" name="CuadroTexto 8">
            <a:extLst>
              <a:ext uri="{FF2B5EF4-FFF2-40B4-BE49-F238E27FC236}">
                <a16:creationId xmlns:a16="http://schemas.microsoft.com/office/drawing/2014/main" id="{318EAE53-16AB-ADAB-D18A-4514A7BE712E}"/>
              </a:ext>
            </a:extLst>
          </p:cNvPr>
          <p:cNvSpPr txBox="1"/>
          <p:nvPr/>
        </p:nvSpPr>
        <p:spPr>
          <a:xfrm>
            <a:off x="558209" y="190057"/>
            <a:ext cx="6324600" cy="445635"/>
          </a:xfrm>
          <a:prstGeom prst="rect">
            <a:avLst/>
          </a:prstGeom>
          <a:solidFill>
            <a:srgbClr val="7030A0"/>
          </a:solidFill>
          <a:scene3d>
            <a:camera prst="orthographicFront"/>
            <a:lightRig rig="threePt" dir="t"/>
          </a:scene3d>
          <a:sp3d>
            <a:bevelT/>
          </a:sp3d>
        </p:spPr>
        <p:txBody>
          <a:bodyPr wrap="square" rtlCol="0">
            <a:spAutoFit/>
          </a:bodyPr>
          <a:lstStyle/>
          <a:p>
            <a:pPr rtl="0">
              <a:lnSpc>
                <a:spcPct val="80000"/>
              </a:lnSpc>
              <a:defRPr sz="10000">
                <a:solidFill>
                  <a:srgbClr val="3A3B39"/>
                </a:solidFill>
                <a:latin typeface="Bebas"/>
                <a:ea typeface="Bebas"/>
                <a:cs typeface="Bebas"/>
                <a:sym typeface="Bebas"/>
              </a:defRPr>
            </a:pPr>
            <a:r>
              <a:rPr lang="es-ES" sz="2800" b="1" dirty="0">
                <a:solidFill>
                  <a:srgbClr val="05D74D"/>
                </a:solidFill>
                <a:latin typeface="+mj-lt"/>
                <a:cs typeface="Gill Sans" panose="020B0502020104020203" pitchFamily="34" charset="-79"/>
              </a:rPr>
              <a:t>INSERTAMOS LOS VALORES A LAS TABLAS </a:t>
            </a:r>
            <a:endParaRPr lang="es-ES" sz="1100" dirty="0">
              <a:solidFill>
                <a:srgbClr val="05D74D"/>
              </a:solidFill>
              <a:latin typeface="+mj-lt"/>
            </a:endParaRPr>
          </a:p>
        </p:txBody>
      </p:sp>
      <p:pic>
        <p:nvPicPr>
          <p:cNvPr id="12" name="Marcador de contenido 9">
            <a:extLst>
              <a:ext uri="{FF2B5EF4-FFF2-40B4-BE49-F238E27FC236}">
                <a16:creationId xmlns:a16="http://schemas.microsoft.com/office/drawing/2014/main" id="{98D36DD9-ACDC-497F-414C-A430E50F35D6}"/>
              </a:ext>
            </a:extLst>
          </p:cNvPr>
          <p:cNvPicPr>
            <a:picLocks noChangeAspect="1"/>
          </p:cNvPicPr>
          <p:nvPr/>
        </p:nvPicPr>
        <p:blipFill>
          <a:blip r:embed="rId3"/>
          <a:stretch>
            <a:fillRect/>
          </a:stretch>
        </p:blipFill>
        <p:spPr>
          <a:xfrm>
            <a:off x="547576" y="825749"/>
            <a:ext cx="6324600" cy="3987248"/>
          </a:xfrm>
          <a:prstGeom prst="rect">
            <a:avLst/>
          </a:prstGeom>
          <a:effectLst>
            <a:glow rad="228600">
              <a:schemeClr val="accent4">
                <a:satMod val="175000"/>
                <a:alpha val="40000"/>
              </a:schemeClr>
            </a:glow>
            <a:outerShdw blurRad="50800" dist="38100" dir="8100000" algn="tr" rotWithShape="0">
              <a:prstClr val="black">
                <a:alpha val="40000"/>
              </a:prst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3981" cy="5143489"/>
          </a:xfrm>
          <a:prstGeom prst="rect">
            <a:avLst/>
          </a:prstGeom>
          <a:blipFill>
            <a:blip r:embed="rId2" cstate="print"/>
            <a:stretch>
              <a:fillRect/>
            </a:stretch>
          </a:blipFill>
        </p:spPr>
        <p:txBody>
          <a:bodyPr wrap="square" lIns="0" tIns="0" rIns="0" bIns="0" rtlCol="0"/>
          <a:lstStyle/>
          <a:p>
            <a:endParaRPr dirty="0"/>
          </a:p>
        </p:txBody>
      </p:sp>
      <p:sp>
        <p:nvSpPr>
          <p:cNvPr id="6" name="object 6"/>
          <p:cNvSpPr txBox="1">
            <a:spLocks noGrp="1"/>
          </p:cNvSpPr>
          <p:nvPr>
            <p:ph type="sldNum" sz="quarter" idx="7"/>
          </p:nvPr>
        </p:nvSpPr>
        <p:spPr>
          <a:prstGeom prst="rect">
            <a:avLst/>
          </a:prstGeom>
        </p:spPr>
        <p:txBody>
          <a:bodyPr vert="horz" wrap="square" lIns="0" tIns="9525" rIns="0" bIns="0" rtlCol="0">
            <a:spAutoFit/>
          </a:bodyPr>
          <a:lstStyle/>
          <a:p>
            <a:pPr marL="38100">
              <a:lnSpc>
                <a:spcPct val="100000"/>
              </a:lnSpc>
              <a:spcBef>
                <a:spcPts val="75"/>
              </a:spcBef>
            </a:pPr>
            <a:fld id="{81D60167-4931-47E6-BA6A-407CBD079E47}" type="slidenum">
              <a:rPr dirty="0"/>
              <a:t>7</a:t>
            </a:fld>
            <a:endParaRPr dirty="0"/>
          </a:p>
        </p:txBody>
      </p:sp>
      <p:sp>
        <p:nvSpPr>
          <p:cNvPr id="7" name="CuadroTexto 6">
            <a:extLst>
              <a:ext uri="{FF2B5EF4-FFF2-40B4-BE49-F238E27FC236}">
                <a16:creationId xmlns:a16="http://schemas.microsoft.com/office/drawing/2014/main" id="{910520E4-47BF-F85D-D84D-E206F99E2D58}"/>
              </a:ext>
            </a:extLst>
          </p:cNvPr>
          <p:cNvSpPr txBox="1"/>
          <p:nvPr/>
        </p:nvSpPr>
        <p:spPr>
          <a:xfrm>
            <a:off x="1275862" y="154073"/>
            <a:ext cx="6844758" cy="837152"/>
          </a:xfrm>
          <a:prstGeom prst="rect">
            <a:avLst/>
          </a:prstGeom>
          <a:solidFill>
            <a:schemeClr val="accent6">
              <a:lumMod val="60000"/>
              <a:lumOff val="40000"/>
            </a:schemeClr>
          </a:solidFill>
          <a:scene3d>
            <a:camera prst="orthographicFront"/>
            <a:lightRig rig="threePt" dir="t"/>
          </a:scene3d>
          <a:sp3d>
            <a:bevelT/>
          </a:sp3d>
        </p:spPr>
        <p:txBody>
          <a:bodyPr wrap="square" rtlCol="0">
            <a:spAutoFit/>
          </a:bodyPr>
          <a:lstStyle/>
          <a:p>
            <a:pPr rtl="0">
              <a:lnSpc>
                <a:spcPct val="80000"/>
              </a:lnSpc>
              <a:defRPr sz="10000">
                <a:solidFill>
                  <a:srgbClr val="3A3B39"/>
                </a:solidFill>
                <a:latin typeface="Bebas"/>
                <a:ea typeface="Bebas"/>
                <a:cs typeface="Bebas"/>
                <a:sym typeface="Bebas"/>
              </a:defRPr>
            </a:pPr>
            <a:r>
              <a:rPr lang="es-ES" sz="2000" dirty="0">
                <a:solidFill>
                  <a:schemeClr val="accent4"/>
                </a:solidFill>
              </a:rPr>
              <a:t>Diseño de base de datos.</a:t>
            </a:r>
          </a:p>
          <a:p>
            <a:pPr rtl="0">
              <a:lnSpc>
                <a:spcPct val="80000"/>
              </a:lnSpc>
              <a:defRPr sz="10000">
                <a:solidFill>
                  <a:srgbClr val="3A3B39"/>
                </a:solidFill>
                <a:latin typeface="Bebas"/>
                <a:ea typeface="Bebas"/>
                <a:cs typeface="Bebas"/>
                <a:sym typeface="Bebas"/>
              </a:defRPr>
            </a:pPr>
            <a:r>
              <a:rPr lang="es-ES" sz="2000" dirty="0">
                <a:solidFill>
                  <a:schemeClr val="accent4"/>
                </a:solidFill>
              </a:rPr>
              <a:t>1.Dado el detalle explicado en la parte inicial de este documento debería generar una base de datos similar al siguiente.</a:t>
            </a:r>
            <a:endParaRPr lang="es-ES" sz="3600" dirty="0">
              <a:solidFill>
                <a:schemeClr val="accent4"/>
              </a:solidFill>
              <a:latin typeface="+mj-lt"/>
            </a:endParaRPr>
          </a:p>
        </p:txBody>
      </p:sp>
      <p:pic>
        <p:nvPicPr>
          <p:cNvPr id="10" name="Marcador de contenido 11">
            <a:extLst>
              <a:ext uri="{FF2B5EF4-FFF2-40B4-BE49-F238E27FC236}">
                <a16:creationId xmlns:a16="http://schemas.microsoft.com/office/drawing/2014/main" id="{3CE1BD6B-71E6-4BEC-ECDC-D2A5CB617F93}"/>
              </a:ext>
            </a:extLst>
          </p:cNvPr>
          <p:cNvPicPr>
            <a:picLocks noChangeAspect="1"/>
          </p:cNvPicPr>
          <p:nvPr/>
        </p:nvPicPr>
        <p:blipFill>
          <a:blip r:embed="rId3"/>
          <a:stretch>
            <a:fillRect/>
          </a:stretch>
        </p:blipFill>
        <p:spPr>
          <a:xfrm>
            <a:off x="1988765" y="1167892"/>
            <a:ext cx="1752600" cy="3669061"/>
          </a:xfrm>
          <a:prstGeom prst="rect">
            <a:avLst/>
          </a:prstGeom>
          <a:ln w="57150">
            <a:noFill/>
          </a:ln>
          <a:effectLst>
            <a:glow rad="228600">
              <a:schemeClr val="accent2">
                <a:satMod val="175000"/>
                <a:alpha val="40000"/>
              </a:schemeClr>
            </a:glow>
          </a:effectLst>
        </p:spPr>
      </p:pic>
      <p:pic>
        <p:nvPicPr>
          <p:cNvPr id="11" name="Imagen 10">
            <a:extLst>
              <a:ext uri="{FF2B5EF4-FFF2-40B4-BE49-F238E27FC236}">
                <a16:creationId xmlns:a16="http://schemas.microsoft.com/office/drawing/2014/main" id="{63F8E1FA-9D23-9872-C8ED-0AD4060B481D}"/>
              </a:ext>
            </a:extLst>
          </p:cNvPr>
          <p:cNvPicPr>
            <a:picLocks noChangeAspect="1"/>
          </p:cNvPicPr>
          <p:nvPr/>
        </p:nvPicPr>
        <p:blipFill>
          <a:blip r:embed="rId4"/>
          <a:stretch>
            <a:fillRect/>
          </a:stretch>
        </p:blipFill>
        <p:spPr>
          <a:xfrm>
            <a:off x="6064552" y="1145298"/>
            <a:ext cx="1868995" cy="3724197"/>
          </a:xfrm>
          <a:prstGeom prst="rect">
            <a:avLst/>
          </a:prstGeom>
          <a:ln w="57150">
            <a:noFill/>
          </a:ln>
          <a:effectLst>
            <a:glow rad="228600">
              <a:schemeClr val="accent5">
                <a:satMod val="175000"/>
                <a:alpha val="40000"/>
              </a:schemeClr>
            </a:glow>
          </a:effectLst>
        </p:spPr>
      </p:pic>
      <p:sp>
        <p:nvSpPr>
          <p:cNvPr id="12" name="CuadroTexto 11">
            <a:extLst>
              <a:ext uri="{FF2B5EF4-FFF2-40B4-BE49-F238E27FC236}">
                <a16:creationId xmlns:a16="http://schemas.microsoft.com/office/drawing/2014/main" id="{6504551E-4105-835C-5530-8E7B567B5377}"/>
              </a:ext>
            </a:extLst>
          </p:cNvPr>
          <p:cNvSpPr txBox="1"/>
          <p:nvPr/>
        </p:nvSpPr>
        <p:spPr>
          <a:xfrm>
            <a:off x="4122639" y="1691012"/>
            <a:ext cx="1822450" cy="1015663"/>
          </a:xfrm>
          <a:prstGeom prst="rect">
            <a:avLst/>
          </a:prstGeom>
          <a:noFill/>
        </p:spPr>
        <p:txBody>
          <a:bodyPr wrap="square" rtlCol="0">
            <a:spAutoFit/>
          </a:bodyPr>
          <a:lstStyle/>
          <a:p>
            <a:r>
              <a:rPr lang="es-ES" sz="2000" dirty="0">
                <a:solidFill>
                  <a:schemeClr val="tx1">
                    <a:lumMod val="95000"/>
                    <a:lumOff val="5000"/>
                  </a:schemeClr>
                </a:solidFill>
                <a:latin typeface="Algerian" panose="04020705040A02060702" pitchFamily="82" charset="0"/>
              </a:rPr>
              <a:t>NUESTRO DIAGRAMA EN SQL</a:t>
            </a:r>
          </a:p>
        </p:txBody>
      </p:sp>
      <p:sp>
        <p:nvSpPr>
          <p:cNvPr id="13" name="CuadroTexto 12">
            <a:extLst>
              <a:ext uri="{FF2B5EF4-FFF2-40B4-BE49-F238E27FC236}">
                <a16:creationId xmlns:a16="http://schemas.microsoft.com/office/drawing/2014/main" id="{AAD481ED-AB99-800C-FD6A-CB4F5D15E1FE}"/>
              </a:ext>
            </a:extLst>
          </p:cNvPr>
          <p:cNvSpPr txBox="1"/>
          <p:nvPr/>
        </p:nvSpPr>
        <p:spPr>
          <a:xfrm>
            <a:off x="189313" y="2506620"/>
            <a:ext cx="1610139" cy="400110"/>
          </a:xfrm>
          <a:prstGeom prst="rect">
            <a:avLst/>
          </a:prstGeom>
          <a:noFill/>
        </p:spPr>
        <p:txBody>
          <a:bodyPr wrap="square" rtlCol="0">
            <a:spAutoFit/>
          </a:bodyPr>
          <a:lstStyle/>
          <a:p>
            <a:r>
              <a:rPr lang="es-ES" sz="2000" dirty="0">
                <a:solidFill>
                  <a:schemeClr val="tx1">
                    <a:lumMod val="95000"/>
                    <a:lumOff val="5000"/>
                  </a:schemeClr>
                </a:solidFill>
                <a:latin typeface="Algerian" panose="04020705040A02060702" pitchFamily="82" charset="0"/>
              </a:rPr>
              <a:t>EJEMPLO</a:t>
            </a:r>
          </a:p>
        </p:txBody>
      </p:sp>
      <p:sp>
        <p:nvSpPr>
          <p:cNvPr id="14" name="Flecha: a la derecha 13">
            <a:extLst>
              <a:ext uri="{FF2B5EF4-FFF2-40B4-BE49-F238E27FC236}">
                <a16:creationId xmlns:a16="http://schemas.microsoft.com/office/drawing/2014/main" id="{40DC8855-EB86-8954-1D6C-8F6878792588}"/>
              </a:ext>
            </a:extLst>
          </p:cNvPr>
          <p:cNvSpPr/>
          <p:nvPr/>
        </p:nvSpPr>
        <p:spPr>
          <a:xfrm>
            <a:off x="4191000" y="2728680"/>
            <a:ext cx="1014483" cy="61480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40230" y="314325"/>
            <a:ext cx="5194534" cy="443711"/>
          </a:xfrm>
          <a:prstGeom prst="rect">
            <a:avLst/>
          </a:prstGeom>
          <a:solidFill>
            <a:srgbClr val="0070C0"/>
          </a:solidFill>
          <a:scene3d>
            <a:camera prst="orthographicFront"/>
            <a:lightRig rig="threePt" dir="t"/>
          </a:scene3d>
          <a:sp3d>
            <a:bevelT/>
          </a:sp3d>
        </p:spPr>
        <p:txBody>
          <a:bodyPr vert="horz" wrap="square" lIns="0" tIns="12700" rIns="0" bIns="0" rtlCol="0">
            <a:spAutoFit/>
          </a:bodyPr>
          <a:lstStyle/>
          <a:p>
            <a:pPr marL="12700">
              <a:lnSpc>
                <a:spcPct val="100000"/>
              </a:lnSpc>
              <a:spcBef>
                <a:spcPts val="100"/>
              </a:spcBef>
            </a:pPr>
            <a:r>
              <a:rPr lang="es-ES" sz="1400" dirty="0">
                <a:solidFill>
                  <a:srgbClr val="FFC000"/>
                </a:solidFill>
                <a:latin typeface="Arial Black" panose="020B0A04020102020204" pitchFamily="34" charset="0"/>
              </a:rPr>
              <a:t>                               Manejo de conceptos</a:t>
            </a:r>
            <a:br>
              <a:rPr lang="es-ES" sz="1400" dirty="0">
                <a:solidFill>
                  <a:srgbClr val="FFC000"/>
                </a:solidFill>
                <a:latin typeface="Arial Black" panose="020B0A04020102020204" pitchFamily="34" charset="0"/>
              </a:rPr>
            </a:br>
            <a:r>
              <a:rPr lang="es-ES" sz="1400" dirty="0">
                <a:solidFill>
                  <a:srgbClr val="FFC000"/>
                </a:solidFill>
                <a:latin typeface="Arial Black" panose="020B0A04020102020204" pitchFamily="34" charset="0"/>
              </a:rPr>
              <a:t>¿Que es DDL? y muestre un ejemplo UNIFRANZITOS</a:t>
            </a:r>
            <a:endParaRPr sz="1400" dirty="0"/>
          </a:p>
        </p:txBody>
      </p:sp>
      <p:sp>
        <p:nvSpPr>
          <p:cNvPr id="10" name="object 10"/>
          <p:cNvSpPr txBox="1">
            <a:spLocks noGrp="1"/>
          </p:cNvSpPr>
          <p:nvPr>
            <p:ph type="sldNum" sz="quarter" idx="7"/>
          </p:nvPr>
        </p:nvSpPr>
        <p:spPr>
          <a:prstGeom prst="rect">
            <a:avLst/>
          </a:prstGeom>
        </p:spPr>
        <p:txBody>
          <a:bodyPr vert="horz" wrap="square" lIns="0" tIns="9525" rIns="0" bIns="0" rtlCol="0">
            <a:spAutoFit/>
          </a:bodyPr>
          <a:lstStyle/>
          <a:p>
            <a:pPr marL="38100">
              <a:lnSpc>
                <a:spcPct val="100000"/>
              </a:lnSpc>
              <a:spcBef>
                <a:spcPts val="75"/>
              </a:spcBef>
            </a:pPr>
            <a:fld id="{81D60167-4931-47E6-BA6A-407CBD079E47}" type="slidenum">
              <a:rPr dirty="0"/>
              <a:t>8</a:t>
            </a:fld>
            <a:endParaRPr dirty="0"/>
          </a:p>
        </p:txBody>
      </p:sp>
      <p:pic>
        <p:nvPicPr>
          <p:cNvPr id="12" name="Imagen 11">
            <a:extLst>
              <a:ext uri="{FF2B5EF4-FFF2-40B4-BE49-F238E27FC236}">
                <a16:creationId xmlns:a16="http://schemas.microsoft.com/office/drawing/2014/main" id="{11F16022-8560-4838-ED47-547F9B636048}"/>
              </a:ext>
            </a:extLst>
          </p:cNvPr>
          <p:cNvPicPr>
            <a:picLocks noChangeAspect="1"/>
          </p:cNvPicPr>
          <p:nvPr/>
        </p:nvPicPr>
        <p:blipFill>
          <a:blip r:embed="rId2"/>
          <a:stretch>
            <a:fillRect/>
          </a:stretch>
        </p:blipFill>
        <p:spPr>
          <a:xfrm>
            <a:off x="1394322" y="965248"/>
            <a:ext cx="5086350" cy="1400175"/>
          </a:xfrm>
          <a:prstGeom prst="rect">
            <a:avLst/>
          </a:prstGeom>
          <a:effectLst>
            <a:glow rad="228600">
              <a:schemeClr val="accent1">
                <a:satMod val="175000"/>
                <a:alpha val="40000"/>
              </a:schemeClr>
            </a:glow>
          </a:effectLst>
        </p:spPr>
      </p:pic>
      <p:pic>
        <p:nvPicPr>
          <p:cNvPr id="14" name="Imagen 13">
            <a:extLst>
              <a:ext uri="{FF2B5EF4-FFF2-40B4-BE49-F238E27FC236}">
                <a16:creationId xmlns:a16="http://schemas.microsoft.com/office/drawing/2014/main" id="{EB8376D8-6989-7FDC-88BA-CC3F12FBA8FA}"/>
              </a:ext>
            </a:extLst>
          </p:cNvPr>
          <p:cNvPicPr>
            <a:picLocks noChangeAspect="1"/>
          </p:cNvPicPr>
          <p:nvPr/>
        </p:nvPicPr>
        <p:blipFill>
          <a:blip r:embed="rId3"/>
          <a:stretch>
            <a:fillRect/>
          </a:stretch>
        </p:blipFill>
        <p:spPr>
          <a:xfrm>
            <a:off x="1828800" y="2571750"/>
            <a:ext cx="3867150" cy="2257425"/>
          </a:xfrm>
          <a:prstGeom prst="rect">
            <a:avLst/>
          </a:prstGeom>
          <a:effectLst>
            <a:glow rad="228600">
              <a:schemeClr val="accent1">
                <a:satMod val="175000"/>
                <a:alpha val="40000"/>
              </a:schemeClr>
            </a:glow>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9050"/>
            <a:ext cx="9143981" cy="5143489"/>
          </a:xfrm>
          <a:prstGeom prst="rect">
            <a:avLst/>
          </a:prstGeom>
          <a:blipFill>
            <a:blip r:embed="rId2" cstate="print"/>
            <a:stretch>
              <a:fillRect/>
            </a:stretch>
          </a:blipFill>
        </p:spPr>
        <p:txBody>
          <a:bodyPr wrap="square" lIns="0" tIns="0" rIns="0" bIns="0" rtlCol="0"/>
          <a:lstStyle/>
          <a:p>
            <a:endParaRPr dirty="0"/>
          </a:p>
        </p:txBody>
      </p:sp>
      <p:sp>
        <p:nvSpPr>
          <p:cNvPr id="6" name="object 6"/>
          <p:cNvSpPr txBox="1">
            <a:spLocks noGrp="1"/>
          </p:cNvSpPr>
          <p:nvPr>
            <p:ph type="sldNum" sz="quarter" idx="7"/>
          </p:nvPr>
        </p:nvSpPr>
        <p:spPr>
          <a:prstGeom prst="rect">
            <a:avLst/>
          </a:prstGeom>
        </p:spPr>
        <p:txBody>
          <a:bodyPr vert="horz" wrap="square" lIns="0" tIns="9525" rIns="0" bIns="0" rtlCol="0">
            <a:spAutoFit/>
          </a:bodyPr>
          <a:lstStyle/>
          <a:p>
            <a:pPr marL="38100">
              <a:lnSpc>
                <a:spcPct val="100000"/>
              </a:lnSpc>
              <a:spcBef>
                <a:spcPts val="75"/>
              </a:spcBef>
            </a:pPr>
            <a:fld id="{81D60167-4931-47E6-BA6A-407CBD079E47}" type="slidenum">
              <a:rPr dirty="0"/>
              <a:t>9</a:t>
            </a:fld>
            <a:endParaRPr dirty="0"/>
          </a:p>
        </p:txBody>
      </p:sp>
      <p:sp>
        <p:nvSpPr>
          <p:cNvPr id="7" name="CuadroTexto 6">
            <a:extLst>
              <a:ext uri="{FF2B5EF4-FFF2-40B4-BE49-F238E27FC236}">
                <a16:creationId xmlns:a16="http://schemas.microsoft.com/office/drawing/2014/main" id="{910520E4-47BF-F85D-D84D-E206F99E2D58}"/>
              </a:ext>
            </a:extLst>
          </p:cNvPr>
          <p:cNvSpPr txBox="1"/>
          <p:nvPr/>
        </p:nvSpPr>
        <p:spPr>
          <a:xfrm>
            <a:off x="647690" y="63798"/>
            <a:ext cx="7848599" cy="590803"/>
          </a:xfrm>
          <a:prstGeom prst="rect">
            <a:avLst/>
          </a:prstGeom>
          <a:solidFill>
            <a:schemeClr val="accent2">
              <a:lumMod val="40000"/>
              <a:lumOff val="60000"/>
            </a:schemeClr>
          </a:solidFill>
          <a:scene3d>
            <a:camera prst="orthographicFront"/>
            <a:lightRig rig="threePt" dir="t"/>
          </a:scene3d>
          <a:sp3d>
            <a:bevelT/>
          </a:sp3d>
        </p:spPr>
        <p:txBody>
          <a:bodyPr wrap="square" rtlCol="0">
            <a:spAutoFit/>
          </a:bodyPr>
          <a:lstStyle/>
          <a:p>
            <a:pPr rtl="0">
              <a:lnSpc>
                <a:spcPct val="80000"/>
              </a:lnSpc>
              <a:defRPr sz="10000">
                <a:solidFill>
                  <a:srgbClr val="3A3B39"/>
                </a:solidFill>
                <a:latin typeface="Bebas"/>
                <a:ea typeface="Bebas"/>
                <a:cs typeface="Bebas"/>
                <a:sym typeface="Bebas"/>
              </a:defRPr>
            </a:pPr>
            <a:r>
              <a:rPr lang="es-ES" sz="2000" dirty="0">
                <a:solidFill>
                  <a:schemeClr val="accent5">
                    <a:lumMod val="75000"/>
                  </a:schemeClr>
                </a:solidFill>
                <a:latin typeface="Arial Black" panose="020B0A04020102020204" pitchFamily="34" charset="0"/>
              </a:rPr>
              <a:t>Que es DML y muestre un ejemplo aplicado a la base </a:t>
            </a:r>
          </a:p>
          <a:p>
            <a:pPr rtl="0">
              <a:lnSpc>
                <a:spcPct val="80000"/>
              </a:lnSpc>
              <a:defRPr sz="10000">
                <a:solidFill>
                  <a:srgbClr val="3A3B39"/>
                </a:solidFill>
                <a:latin typeface="Bebas"/>
                <a:ea typeface="Bebas"/>
                <a:cs typeface="Bebas"/>
                <a:sym typeface="Bebas"/>
              </a:defRPr>
            </a:pPr>
            <a:r>
              <a:rPr lang="es-ES" sz="2000" dirty="0">
                <a:solidFill>
                  <a:schemeClr val="accent5">
                    <a:lumMod val="75000"/>
                  </a:schemeClr>
                </a:solidFill>
                <a:latin typeface="Arial Black" panose="020B0A04020102020204" pitchFamily="34" charset="0"/>
              </a:rPr>
              <a:t>de datos UNIFRANZITOS</a:t>
            </a:r>
          </a:p>
        </p:txBody>
      </p:sp>
      <p:pic>
        <p:nvPicPr>
          <p:cNvPr id="4" name="Imagen 3">
            <a:extLst>
              <a:ext uri="{FF2B5EF4-FFF2-40B4-BE49-F238E27FC236}">
                <a16:creationId xmlns:a16="http://schemas.microsoft.com/office/drawing/2014/main" id="{00894110-9323-ED96-DB8D-2227E11C3326}"/>
              </a:ext>
            </a:extLst>
          </p:cNvPr>
          <p:cNvPicPr>
            <a:picLocks noChangeAspect="1"/>
          </p:cNvPicPr>
          <p:nvPr/>
        </p:nvPicPr>
        <p:blipFill>
          <a:blip r:embed="rId3"/>
          <a:stretch>
            <a:fillRect/>
          </a:stretch>
        </p:blipFill>
        <p:spPr>
          <a:xfrm>
            <a:off x="2028824" y="2654840"/>
            <a:ext cx="4829175" cy="2181225"/>
          </a:xfrm>
          <a:prstGeom prst="rect">
            <a:avLst/>
          </a:prstGeom>
          <a:effectLst>
            <a:glow rad="228600">
              <a:schemeClr val="accent2">
                <a:satMod val="175000"/>
                <a:alpha val="40000"/>
              </a:schemeClr>
            </a:glow>
          </a:effectLst>
        </p:spPr>
      </p:pic>
      <p:pic>
        <p:nvPicPr>
          <p:cNvPr id="8" name="Imagen 7">
            <a:extLst>
              <a:ext uri="{FF2B5EF4-FFF2-40B4-BE49-F238E27FC236}">
                <a16:creationId xmlns:a16="http://schemas.microsoft.com/office/drawing/2014/main" id="{BFC68FE8-2FC8-6AEB-2BFA-8F1FE6E33A9F}"/>
              </a:ext>
            </a:extLst>
          </p:cNvPr>
          <p:cNvPicPr>
            <a:picLocks noChangeAspect="1"/>
          </p:cNvPicPr>
          <p:nvPr/>
        </p:nvPicPr>
        <p:blipFill>
          <a:blip r:embed="rId4"/>
          <a:stretch>
            <a:fillRect/>
          </a:stretch>
        </p:blipFill>
        <p:spPr>
          <a:xfrm>
            <a:off x="1890712" y="942975"/>
            <a:ext cx="5105400" cy="1628775"/>
          </a:xfrm>
          <a:prstGeom prst="rect">
            <a:avLst/>
          </a:prstGeom>
          <a:effectLst>
            <a:glow rad="228600">
              <a:schemeClr val="accent4">
                <a:satMod val="175000"/>
                <a:alpha val="40000"/>
              </a:schemeClr>
            </a:glow>
          </a:effectLst>
        </p:spPr>
      </p:pic>
    </p:spTree>
    <p:extLst>
      <p:ext uri="{BB962C8B-B14F-4D97-AF65-F5344CB8AC3E}">
        <p14:creationId xmlns:p14="http://schemas.microsoft.com/office/powerpoint/2010/main" val="186086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394</TotalTime>
  <Words>750</Words>
  <Application>Microsoft Office PowerPoint</Application>
  <PresentationFormat>Presentación en pantalla (16:9)</PresentationFormat>
  <Paragraphs>74</Paragraphs>
  <Slides>22</Slides>
  <Notes>0</Notes>
  <HiddenSlides>0</HiddenSlides>
  <MMClips>0</MMClips>
  <ScaleCrop>false</ScaleCrop>
  <HeadingPairs>
    <vt:vector size="6" baseType="variant">
      <vt:variant>
        <vt:lpstr>Fuentes usadas</vt:lpstr>
      </vt:variant>
      <vt:variant>
        <vt:i4>13</vt:i4>
      </vt:variant>
      <vt:variant>
        <vt:lpstr>Tema</vt:lpstr>
      </vt:variant>
      <vt:variant>
        <vt:i4>1</vt:i4>
      </vt:variant>
      <vt:variant>
        <vt:lpstr>Títulos de diapositiva</vt:lpstr>
      </vt:variant>
      <vt:variant>
        <vt:i4>22</vt:i4>
      </vt:variant>
    </vt:vector>
  </HeadingPairs>
  <TitlesOfParts>
    <vt:vector size="36" baseType="lpstr">
      <vt:lpstr>Algerian</vt:lpstr>
      <vt:lpstr>Arial</vt:lpstr>
      <vt:lpstr>Arial</vt:lpstr>
      <vt:lpstr>Arial Black</vt:lpstr>
      <vt:lpstr>Arial Rounded MT Bold</vt:lpstr>
      <vt:lpstr>Bahnschrift SemiBold SemiConden</vt:lpstr>
      <vt:lpstr>Bebas</vt:lpstr>
      <vt:lpstr>Calibri</vt:lpstr>
      <vt:lpstr>Gill Sans Ultra Bold Condensed</vt:lpstr>
      <vt:lpstr>Lato</vt:lpstr>
      <vt:lpstr>Lato Light</vt:lpstr>
      <vt:lpstr>Nunito</vt:lpstr>
      <vt:lpstr>SFMono-Regular</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                               Manejo de conceptos ¿Que es DDL? y muestre un ejemplo UNIFRANZITOS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 Sintaxis SQL - Checked</dc:title>
  <dc:creator>Marco Calle</dc:creator>
  <cp:lastModifiedBy>rap1234x100pre@gmail.com</cp:lastModifiedBy>
  <cp:revision>1</cp:revision>
  <dcterms:created xsi:type="dcterms:W3CDTF">2022-05-19T17:50:47Z</dcterms:created>
  <dcterms:modified xsi:type="dcterms:W3CDTF">2022-05-20T00:26:29Z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y fmtid="{D5CDD505-2E9C-101B-9397-08002B2CF9AE}" pid="3" name="LastSaved">
    <vt:filetime>2022-05-19T00:00:00Z</vt:filetime>
  </property>
</Properties>
</file>