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5"/>
  </p:notesMasterIdLst>
  <p:sldIdLst>
    <p:sldId id="256" r:id="rId2"/>
    <p:sldId id="300" r:id="rId3"/>
    <p:sldId id="313" r:id="rId4"/>
    <p:sldId id="257" r:id="rId5"/>
    <p:sldId id="258" r:id="rId6"/>
    <p:sldId id="294" r:id="rId7"/>
    <p:sldId id="301" r:id="rId8"/>
    <p:sldId id="302" r:id="rId9"/>
    <p:sldId id="295" r:id="rId10"/>
    <p:sldId id="296" r:id="rId11"/>
    <p:sldId id="297" r:id="rId12"/>
    <p:sldId id="298" r:id="rId13"/>
    <p:sldId id="299" r:id="rId14"/>
    <p:sldId id="303" r:id="rId15"/>
    <p:sldId id="304" r:id="rId16"/>
    <p:sldId id="305" r:id="rId17"/>
    <p:sldId id="306" r:id="rId18"/>
    <p:sldId id="307" r:id="rId19"/>
    <p:sldId id="308" r:id="rId20"/>
    <p:sldId id="309" r:id="rId21"/>
    <p:sldId id="310" r:id="rId22"/>
    <p:sldId id="311" r:id="rId23"/>
    <p:sldId id="312" r:id="rId24"/>
  </p:sldIdLst>
  <p:sldSz cx="9144000" cy="5143500" type="screen16x9"/>
  <p:notesSz cx="6858000" cy="9144000"/>
  <p:embeddedFontLst>
    <p:embeddedFont>
      <p:font typeface="MS Mincho" panose="02020609040205080304" pitchFamily="49" charset="-128"/>
      <p:regular r:id="rId26"/>
    </p:embeddedFont>
    <p:embeddedFont>
      <p:font typeface="Agency FB" panose="020B0503020202020204" pitchFamily="34" charset="0"/>
      <p:regular r:id="rId27"/>
      <p:bold r:id="rId28"/>
    </p:embeddedFont>
    <p:embeddedFont>
      <p:font typeface="Arial Black" panose="020B0A04020102020204" pitchFamily="34" charset="0"/>
      <p:bold r:id="rId29"/>
    </p:embeddedFont>
    <p:embeddedFont>
      <p:font typeface="Open Sans" panose="020B0606030504020204" pitchFamily="34" charset="0"/>
      <p:regular r:id="rId30"/>
      <p:bold r:id="rId31"/>
      <p:italic r:id="rId32"/>
      <p:boldItalic r:id="rId33"/>
    </p:embeddedFont>
    <p:embeddedFont>
      <p:font typeface="Ramaraja" panose="020B0604020202020204" charset="0"/>
      <p:regular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47CC3F-35D8-4F71-A0BB-7F1FBEFDD0B1}">
  <a:tblStyle styleId="{0347CC3F-35D8-4F71-A0BB-7F1FBEFDD0B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798"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0d8a4e308e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0d8a4e308e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604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3468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9165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067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9306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4776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642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8856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6659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837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5189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6494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75424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1490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622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3836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d4988644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d4988644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994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5663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6256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d49886441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d4988644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200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40500" y="-710800"/>
            <a:ext cx="1776900" cy="1776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8225850" y="-481275"/>
            <a:ext cx="1095900" cy="1095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004275" y="4575675"/>
            <a:ext cx="1095900" cy="1095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437500" y="3567075"/>
            <a:ext cx="1776900" cy="1776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18950" y="303575"/>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343000" y="95200"/>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05750" y="379575"/>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609950" y="2681900"/>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2225" y="2362375"/>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85600" y="4575675"/>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07600" y="281500"/>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765450" y="4229350"/>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7490642" y="1464887"/>
            <a:ext cx="1776815" cy="867589"/>
            <a:chOff x="4894067" y="1288636"/>
            <a:chExt cx="2280600" cy="1113721"/>
          </a:xfrm>
        </p:grpSpPr>
        <p:sp>
          <p:nvSpPr>
            <p:cNvPr id="22" name="Google Shape;22;p2"/>
            <p:cNvSpPr/>
            <p:nvPr/>
          </p:nvSpPr>
          <p:spPr>
            <a:xfrm>
              <a:off x="4985689" y="1859081"/>
              <a:ext cx="490500" cy="490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294650" y="1554100"/>
              <a:ext cx="761700" cy="761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691905" y="1288636"/>
              <a:ext cx="1050600" cy="1050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450847" y="1770465"/>
              <a:ext cx="597300" cy="597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894067" y="2300357"/>
              <a:ext cx="2280600" cy="102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079175" y="1971025"/>
              <a:ext cx="1851000" cy="418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txBox="1">
            <a:spLocks noGrp="1"/>
          </p:cNvSpPr>
          <p:nvPr>
            <p:ph type="ctrTitle"/>
          </p:nvPr>
        </p:nvSpPr>
        <p:spPr>
          <a:xfrm>
            <a:off x="921875" y="1646175"/>
            <a:ext cx="3776400" cy="1920900"/>
          </a:xfrm>
          <a:prstGeom prst="rect">
            <a:avLst/>
          </a:prstGeom>
          <a:noFill/>
        </p:spPr>
        <p:txBody>
          <a:bodyPr spcFirstLastPara="1" wrap="square" lIns="91425" tIns="91425" rIns="91425" bIns="91425" anchor="t" anchorCtr="0">
            <a:noAutofit/>
          </a:bodyPr>
          <a:lstStyle>
            <a:lvl1pPr lvl="0" rtl="0">
              <a:lnSpc>
                <a:spcPct val="70000"/>
              </a:lnSpc>
              <a:spcBef>
                <a:spcPts val="0"/>
              </a:spcBef>
              <a:spcAft>
                <a:spcPts val="0"/>
              </a:spcAft>
              <a:buSzPts val="5000"/>
              <a:buNone/>
              <a:defRPr sz="8000" b="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29" name="Google Shape;29;p2"/>
          <p:cNvSpPr txBox="1">
            <a:spLocks noGrp="1"/>
          </p:cNvSpPr>
          <p:nvPr>
            <p:ph type="subTitle" idx="1"/>
          </p:nvPr>
        </p:nvSpPr>
        <p:spPr>
          <a:xfrm>
            <a:off x="921875" y="3775225"/>
            <a:ext cx="3776400" cy="359700"/>
          </a:xfrm>
          <a:prstGeom prst="rect">
            <a:avLst/>
          </a:pr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lvl1pPr lvl="0" algn="ct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4"/>
        <p:cNvGrpSpPr/>
        <p:nvPr/>
      </p:nvGrpSpPr>
      <p:grpSpPr>
        <a:xfrm>
          <a:off x="0" y="0"/>
          <a:ext cx="0" cy="0"/>
          <a:chOff x="0" y="0"/>
          <a:chExt cx="0" cy="0"/>
        </a:xfrm>
      </p:grpSpPr>
      <p:sp>
        <p:nvSpPr>
          <p:cNvPr id="55" name="Google Shape;55;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6" name="Google Shape;56;p4"/>
          <p:cNvSpPr/>
          <p:nvPr/>
        </p:nvSpPr>
        <p:spPr>
          <a:xfrm>
            <a:off x="7626100" y="-472775"/>
            <a:ext cx="1776900" cy="1776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418950" y="-310875"/>
            <a:ext cx="1095900" cy="1095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233350" y="286675"/>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732388" y="10225"/>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1524750" y="108075"/>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8516575" y="1988875"/>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0" y="2744525"/>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491350" y="4726900"/>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7940025" y="108075"/>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8603125" y="4726900"/>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5848500" y="4604000"/>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txBox="1">
            <a:spLocks noGrp="1"/>
          </p:cNvSpPr>
          <p:nvPr>
            <p:ph type="subTitle" idx="1"/>
          </p:nvPr>
        </p:nvSpPr>
        <p:spPr>
          <a:xfrm>
            <a:off x="714175" y="1118325"/>
            <a:ext cx="7704000" cy="461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7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79"/>
        <p:cNvGrpSpPr/>
        <p:nvPr/>
      </p:nvGrpSpPr>
      <p:grpSpPr>
        <a:xfrm>
          <a:off x="0" y="0"/>
          <a:ext cx="0" cy="0"/>
          <a:chOff x="0" y="0"/>
          <a:chExt cx="0" cy="0"/>
        </a:xfrm>
      </p:grpSpPr>
      <p:sp>
        <p:nvSpPr>
          <p:cNvPr id="180" name="Google Shape;180;p13"/>
          <p:cNvSpPr txBox="1">
            <a:spLocks noGrp="1"/>
          </p:cNvSpPr>
          <p:nvPr>
            <p:ph type="title" hasCustomPrompt="1"/>
          </p:nvPr>
        </p:nvSpPr>
        <p:spPr>
          <a:xfrm>
            <a:off x="752625" y="1603975"/>
            <a:ext cx="9561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1" name="Google Shape;181;p13"/>
          <p:cNvSpPr txBox="1">
            <a:spLocks noGrp="1"/>
          </p:cNvSpPr>
          <p:nvPr>
            <p:ph type="subTitle" idx="1"/>
          </p:nvPr>
        </p:nvSpPr>
        <p:spPr>
          <a:xfrm>
            <a:off x="1708725" y="1851150"/>
            <a:ext cx="2588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2" name="Google Shape;182;p13"/>
          <p:cNvSpPr txBox="1">
            <a:spLocks noGrp="1"/>
          </p:cNvSpPr>
          <p:nvPr>
            <p:ph type="title" idx="2" hasCustomPrompt="1"/>
          </p:nvPr>
        </p:nvSpPr>
        <p:spPr>
          <a:xfrm>
            <a:off x="4876800" y="1603975"/>
            <a:ext cx="9561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3" name="Google Shape;183;p13"/>
          <p:cNvSpPr txBox="1">
            <a:spLocks noGrp="1"/>
          </p:cNvSpPr>
          <p:nvPr>
            <p:ph type="subTitle" idx="3"/>
          </p:nvPr>
        </p:nvSpPr>
        <p:spPr>
          <a:xfrm>
            <a:off x="5835900" y="1851150"/>
            <a:ext cx="2588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4" name="Google Shape;184;p13"/>
          <p:cNvSpPr txBox="1">
            <a:spLocks noGrp="1"/>
          </p:cNvSpPr>
          <p:nvPr>
            <p:ph type="title" idx="4" hasCustomPrompt="1"/>
          </p:nvPr>
        </p:nvSpPr>
        <p:spPr>
          <a:xfrm>
            <a:off x="752600" y="3433996"/>
            <a:ext cx="9561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5" name="Google Shape;185;p13"/>
          <p:cNvSpPr txBox="1">
            <a:spLocks noGrp="1"/>
          </p:cNvSpPr>
          <p:nvPr>
            <p:ph type="subTitle" idx="5"/>
          </p:nvPr>
        </p:nvSpPr>
        <p:spPr>
          <a:xfrm>
            <a:off x="1708725" y="3652400"/>
            <a:ext cx="2588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6" name="Google Shape;186;p13"/>
          <p:cNvSpPr txBox="1">
            <a:spLocks noGrp="1"/>
          </p:cNvSpPr>
          <p:nvPr>
            <p:ph type="title" idx="6" hasCustomPrompt="1"/>
          </p:nvPr>
        </p:nvSpPr>
        <p:spPr>
          <a:xfrm>
            <a:off x="4876800" y="3433996"/>
            <a:ext cx="9561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13"/>
          <p:cNvSpPr txBox="1">
            <a:spLocks noGrp="1"/>
          </p:cNvSpPr>
          <p:nvPr>
            <p:ph type="subTitle" idx="7"/>
          </p:nvPr>
        </p:nvSpPr>
        <p:spPr>
          <a:xfrm>
            <a:off x="5835900" y="3652400"/>
            <a:ext cx="2588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8" name="Google Shape;188;p13"/>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89" name="Google Shape;189;p13"/>
          <p:cNvSpPr/>
          <p:nvPr/>
        </p:nvSpPr>
        <p:spPr>
          <a:xfrm>
            <a:off x="7626100" y="-651375"/>
            <a:ext cx="1776900" cy="1776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6753450" y="-389450"/>
            <a:ext cx="1095900" cy="1095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233350" y="286675"/>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4777950" y="108075"/>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1615875" y="286675"/>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8345125" y="1817425"/>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0" y="2744525"/>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1357875" y="4475000"/>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p:nvPr/>
        </p:nvSpPr>
        <p:spPr>
          <a:xfrm>
            <a:off x="7940025" y="108075"/>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a:off x="8385550" y="4468900"/>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a:off x="6019950" y="4475000"/>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3"/>
          <p:cNvSpPr txBox="1">
            <a:spLocks noGrp="1"/>
          </p:cNvSpPr>
          <p:nvPr>
            <p:ph type="subTitle" idx="9"/>
          </p:nvPr>
        </p:nvSpPr>
        <p:spPr>
          <a:xfrm>
            <a:off x="1708725" y="1366813"/>
            <a:ext cx="2588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200"/>
              <a:buFont typeface="Ramaraja"/>
              <a:buNone/>
              <a:defRPr sz="2200">
                <a:latin typeface="Ramaraja"/>
                <a:ea typeface="Ramaraja"/>
                <a:cs typeface="Ramaraja"/>
                <a:sym typeface="Ramaraja"/>
              </a:defRPr>
            </a:lvl1pPr>
            <a:lvl2pPr lvl="1" rtl="0">
              <a:lnSpc>
                <a:spcPct val="100000"/>
              </a:lnSpc>
              <a:spcBef>
                <a:spcPts val="0"/>
              </a:spcBef>
              <a:spcAft>
                <a:spcPts val="0"/>
              </a:spcAft>
              <a:buSzPts val="2200"/>
              <a:buFont typeface="Ramaraja"/>
              <a:buNone/>
              <a:defRPr sz="2200">
                <a:latin typeface="Ramaraja"/>
                <a:ea typeface="Ramaraja"/>
                <a:cs typeface="Ramaraja"/>
                <a:sym typeface="Ramaraja"/>
              </a:defRPr>
            </a:lvl2pPr>
            <a:lvl3pPr lvl="2" rtl="0">
              <a:lnSpc>
                <a:spcPct val="100000"/>
              </a:lnSpc>
              <a:spcBef>
                <a:spcPts val="0"/>
              </a:spcBef>
              <a:spcAft>
                <a:spcPts val="0"/>
              </a:spcAft>
              <a:buSzPts val="2200"/>
              <a:buFont typeface="Ramaraja"/>
              <a:buNone/>
              <a:defRPr sz="2200">
                <a:latin typeface="Ramaraja"/>
                <a:ea typeface="Ramaraja"/>
                <a:cs typeface="Ramaraja"/>
                <a:sym typeface="Ramaraja"/>
              </a:defRPr>
            </a:lvl3pPr>
            <a:lvl4pPr lvl="3" rtl="0">
              <a:lnSpc>
                <a:spcPct val="100000"/>
              </a:lnSpc>
              <a:spcBef>
                <a:spcPts val="0"/>
              </a:spcBef>
              <a:spcAft>
                <a:spcPts val="0"/>
              </a:spcAft>
              <a:buSzPts val="2200"/>
              <a:buFont typeface="Ramaraja"/>
              <a:buNone/>
              <a:defRPr sz="2200">
                <a:latin typeface="Ramaraja"/>
                <a:ea typeface="Ramaraja"/>
                <a:cs typeface="Ramaraja"/>
                <a:sym typeface="Ramaraja"/>
              </a:defRPr>
            </a:lvl4pPr>
            <a:lvl5pPr lvl="4" rtl="0">
              <a:lnSpc>
                <a:spcPct val="100000"/>
              </a:lnSpc>
              <a:spcBef>
                <a:spcPts val="0"/>
              </a:spcBef>
              <a:spcAft>
                <a:spcPts val="0"/>
              </a:spcAft>
              <a:buSzPts val="2200"/>
              <a:buFont typeface="Ramaraja"/>
              <a:buNone/>
              <a:defRPr sz="2200">
                <a:latin typeface="Ramaraja"/>
                <a:ea typeface="Ramaraja"/>
                <a:cs typeface="Ramaraja"/>
                <a:sym typeface="Ramaraja"/>
              </a:defRPr>
            </a:lvl5pPr>
            <a:lvl6pPr lvl="5" rtl="0">
              <a:lnSpc>
                <a:spcPct val="100000"/>
              </a:lnSpc>
              <a:spcBef>
                <a:spcPts val="0"/>
              </a:spcBef>
              <a:spcAft>
                <a:spcPts val="0"/>
              </a:spcAft>
              <a:buSzPts val="2200"/>
              <a:buFont typeface="Ramaraja"/>
              <a:buNone/>
              <a:defRPr sz="2200">
                <a:latin typeface="Ramaraja"/>
                <a:ea typeface="Ramaraja"/>
                <a:cs typeface="Ramaraja"/>
                <a:sym typeface="Ramaraja"/>
              </a:defRPr>
            </a:lvl6pPr>
            <a:lvl7pPr lvl="6" rtl="0">
              <a:lnSpc>
                <a:spcPct val="100000"/>
              </a:lnSpc>
              <a:spcBef>
                <a:spcPts val="0"/>
              </a:spcBef>
              <a:spcAft>
                <a:spcPts val="0"/>
              </a:spcAft>
              <a:buSzPts val="2200"/>
              <a:buFont typeface="Ramaraja"/>
              <a:buNone/>
              <a:defRPr sz="2200">
                <a:latin typeface="Ramaraja"/>
                <a:ea typeface="Ramaraja"/>
                <a:cs typeface="Ramaraja"/>
                <a:sym typeface="Ramaraja"/>
              </a:defRPr>
            </a:lvl7pPr>
            <a:lvl8pPr lvl="7" rtl="0">
              <a:lnSpc>
                <a:spcPct val="100000"/>
              </a:lnSpc>
              <a:spcBef>
                <a:spcPts val="0"/>
              </a:spcBef>
              <a:spcAft>
                <a:spcPts val="0"/>
              </a:spcAft>
              <a:buSzPts val="2200"/>
              <a:buFont typeface="Ramaraja"/>
              <a:buNone/>
              <a:defRPr sz="2200">
                <a:latin typeface="Ramaraja"/>
                <a:ea typeface="Ramaraja"/>
                <a:cs typeface="Ramaraja"/>
                <a:sym typeface="Ramaraja"/>
              </a:defRPr>
            </a:lvl8pPr>
            <a:lvl9pPr lvl="8" rtl="0">
              <a:lnSpc>
                <a:spcPct val="100000"/>
              </a:lnSpc>
              <a:spcBef>
                <a:spcPts val="0"/>
              </a:spcBef>
              <a:spcAft>
                <a:spcPts val="0"/>
              </a:spcAft>
              <a:buSzPts val="2200"/>
              <a:buFont typeface="Ramaraja"/>
              <a:buNone/>
              <a:defRPr sz="2200">
                <a:latin typeface="Ramaraja"/>
                <a:ea typeface="Ramaraja"/>
                <a:cs typeface="Ramaraja"/>
                <a:sym typeface="Ramaraja"/>
              </a:defRPr>
            </a:lvl9pPr>
          </a:lstStyle>
          <a:p>
            <a:endParaRPr/>
          </a:p>
        </p:txBody>
      </p:sp>
      <p:sp>
        <p:nvSpPr>
          <p:cNvPr id="201" name="Google Shape;201;p13"/>
          <p:cNvSpPr txBox="1">
            <a:spLocks noGrp="1"/>
          </p:cNvSpPr>
          <p:nvPr>
            <p:ph type="subTitle" idx="13"/>
          </p:nvPr>
        </p:nvSpPr>
        <p:spPr>
          <a:xfrm>
            <a:off x="5835900" y="1366813"/>
            <a:ext cx="2588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200"/>
              <a:buFont typeface="Ramaraja"/>
              <a:buNone/>
              <a:defRPr sz="2200">
                <a:latin typeface="Ramaraja"/>
                <a:ea typeface="Ramaraja"/>
                <a:cs typeface="Ramaraja"/>
                <a:sym typeface="Ramaraja"/>
              </a:defRPr>
            </a:lvl1pPr>
            <a:lvl2pPr lvl="1" rtl="0">
              <a:lnSpc>
                <a:spcPct val="100000"/>
              </a:lnSpc>
              <a:spcBef>
                <a:spcPts val="0"/>
              </a:spcBef>
              <a:spcAft>
                <a:spcPts val="0"/>
              </a:spcAft>
              <a:buSzPts val="2200"/>
              <a:buFont typeface="Ramaraja"/>
              <a:buNone/>
              <a:defRPr sz="2200">
                <a:latin typeface="Ramaraja"/>
                <a:ea typeface="Ramaraja"/>
                <a:cs typeface="Ramaraja"/>
                <a:sym typeface="Ramaraja"/>
              </a:defRPr>
            </a:lvl2pPr>
            <a:lvl3pPr lvl="2" rtl="0">
              <a:lnSpc>
                <a:spcPct val="100000"/>
              </a:lnSpc>
              <a:spcBef>
                <a:spcPts val="0"/>
              </a:spcBef>
              <a:spcAft>
                <a:spcPts val="0"/>
              </a:spcAft>
              <a:buSzPts val="2200"/>
              <a:buFont typeface="Ramaraja"/>
              <a:buNone/>
              <a:defRPr sz="2200">
                <a:latin typeface="Ramaraja"/>
                <a:ea typeface="Ramaraja"/>
                <a:cs typeface="Ramaraja"/>
                <a:sym typeface="Ramaraja"/>
              </a:defRPr>
            </a:lvl3pPr>
            <a:lvl4pPr lvl="3" rtl="0">
              <a:lnSpc>
                <a:spcPct val="100000"/>
              </a:lnSpc>
              <a:spcBef>
                <a:spcPts val="0"/>
              </a:spcBef>
              <a:spcAft>
                <a:spcPts val="0"/>
              </a:spcAft>
              <a:buSzPts val="2200"/>
              <a:buFont typeface="Ramaraja"/>
              <a:buNone/>
              <a:defRPr sz="2200">
                <a:latin typeface="Ramaraja"/>
                <a:ea typeface="Ramaraja"/>
                <a:cs typeface="Ramaraja"/>
                <a:sym typeface="Ramaraja"/>
              </a:defRPr>
            </a:lvl4pPr>
            <a:lvl5pPr lvl="4" rtl="0">
              <a:lnSpc>
                <a:spcPct val="100000"/>
              </a:lnSpc>
              <a:spcBef>
                <a:spcPts val="0"/>
              </a:spcBef>
              <a:spcAft>
                <a:spcPts val="0"/>
              </a:spcAft>
              <a:buSzPts val="2200"/>
              <a:buFont typeface="Ramaraja"/>
              <a:buNone/>
              <a:defRPr sz="2200">
                <a:latin typeface="Ramaraja"/>
                <a:ea typeface="Ramaraja"/>
                <a:cs typeface="Ramaraja"/>
                <a:sym typeface="Ramaraja"/>
              </a:defRPr>
            </a:lvl5pPr>
            <a:lvl6pPr lvl="5" rtl="0">
              <a:lnSpc>
                <a:spcPct val="100000"/>
              </a:lnSpc>
              <a:spcBef>
                <a:spcPts val="0"/>
              </a:spcBef>
              <a:spcAft>
                <a:spcPts val="0"/>
              </a:spcAft>
              <a:buSzPts val="2200"/>
              <a:buFont typeface="Ramaraja"/>
              <a:buNone/>
              <a:defRPr sz="2200">
                <a:latin typeface="Ramaraja"/>
                <a:ea typeface="Ramaraja"/>
                <a:cs typeface="Ramaraja"/>
                <a:sym typeface="Ramaraja"/>
              </a:defRPr>
            </a:lvl6pPr>
            <a:lvl7pPr lvl="6" rtl="0">
              <a:lnSpc>
                <a:spcPct val="100000"/>
              </a:lnSpc>
              <a:spcBef>
                <a:spcPts val="0"/>
              </a:spcBef>
              <a:spcAft>
                <a:spcPts val="0"/>
              </a:spcAft>
              <a:buSzPts val="2200"/>
              <a:buFont typeface="Ramaraja"/>
              <a:buNone/>
              <a:defRPr sz="2200">
                <a:latin typeface="Ramaraja"/>
                <a:ea typeface="Ramaraja"/>
                <a:cs typeface="Ramaraja"/>
                <a:sym typeface="Ramaraja"/>
              </a:defRPr>
            </a:lvl7pPr>
            <a:lvl8pPr lvl="7" rtl="0">
              <a:lnSpc>
                <a:spcPct val="100000"/>
              </a:lnSpc>
              <a:spcBef>
                <a:spcPts val="0"/>
              </a:spcBef>
              <a:spcAft>
                <a:spcPts val="0"/>
              </a:spcAft>
              <a:buSzPts val="2200"/>
              <a:buFont typeface="Ramaraja"/>
              <a:buNone/>
              <a:defRPr sz="2200">
                <a:latin typeface="Ramaraja"/>
                <a:ea typeface="Ramaraja"/>
                <a:cs typeface="Ramaraja"/>
                <a:sym typeface="Ramaraja"/>
              </a:defRPr>
            </a:lvl8pPr>
            <a:lvl9pPr lvl="8" rtl="0">
              <a:lnSpc>
                <a:spcPct val="100000"/>
              </a:lnSpc>
              <a:spcBef>
                <a:spcPts val="0"/>
              </a:spcBef>
              <a:spcAft>
                <a:spcPts val="0"/>
              </a:spcAft>
              <a:buSzPts val="2200"/>
              <a:buFont typeface="Ramaraja"/>
              <a:buNone/>
              <a:defRPr sz="2200">
                <a:latin typeface="Ramaraja"/>
                <a:ea typeface="Ramaraja"/>
                <a:cs typeface="Ramaraja"/>
                <a:sym typeface="Ramaraja"/>
              </a:defRPr>
            </a:lvl9pPr>
          </a:lstStyle>
          <a:p>
            <a:endParaRPr/>
          </a:p>
        </p:txBody>
      </p:sp>
      <p:sp>
        <p:nvSpPr>
          <p:cNvPr id="202" name="Google Shape;202;p13"/>
          <p:cNvSpPr txBox="1">
            <a:spLocks noGrp="1"/>
          </p:cNvSpPr>
          <p:nvPr>
            <p:ph type="subTitle" idx="14"/>
          </p:nvPr>
        </p:nvSpPr>
        <p:spPr>
          <a:xfrm>
            <a:off x="1708725" y="3168063"/>
            <a:ext cx="2588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200"/>
              <a:buFont typeface="Ramaraja"/>
              <a:buNone/>
              <a:defRPr sz="2200">
                <a:latin typeface="Ramaraja"/>
                <a:ea typeface="Ramaraja"/>
                <a:cs typeface="Ramaraja"/>
                <a:sym typeface="Ramaraja"/>
              </a:defRPr>
            </a:lvl1pPr>
            <a:lvl2pPr lvl="1" rtl="0">
              <a:lnSpc>
                <a:spcPct val="100000"/>
              </a:lnSpc>
              <a:spcBef>
                <a:spcPts val="0"/>
              </a:spcBef>
              <a:spcAft>
                <a:spcPts val="0"/>
              </a:spcAft>
              <a:buSzPts val="2200"/>
              <a:buFont typeface="Ramaraja"/>
              <a:buNone/>
              <a:defRPr sz="2200">
                <a:latin typeface="Ramaraja"/>
                <a:ea typeface="Ramaraja"/>
                <a:cs typeface="Ramaraja"/>
                <a:sym typeface="Ramaraja"/>
              </a:defRPr>
            </a:lvl2pPr>
            <a:lvl3pPr lvl="2" rtl="0">
              <a:lnSpc>
                <a:spcPct val="100000"/>
              </a:lnSpc>
              <a:spcBef>
                <a:spcPts val="0"/>
              </a:spcBef>
              <a:spcAft>
                <a:spcPts val="0"/>
              </a:spcAft>
              <a:buSzPts val="2200"/>
              <a:buFont typeface="Ramaraja"/>
              <a:buNone/>
              <a:defRPr sz="2200">
                <a:latin typeface="Ramaraja"/>
                <a:ea typeface="Ramaraja"/>
                <a:cs typeface="Ramaraja"/>
                <a:sym typeface="Ramaraja"/>
              </a:defRPr>
            </a:lvl3pPr>
            <a:lvl4pPr lvl="3" rtl="0">
              <a:lnSpc>
                <a:spcPct val="100000"/>
              </a:lnSpc>
              <a:spcBef>
                <a:spcPts val="0"/>
              </a:spcBef>
              <a:spcAft>
                <a:spcPts val="0"/>
              </a:spcAft>
              <a:buSzPts val="2200"/>
              <a:buFont typeface="Ramaraja"/>
              <a:buNone/>
              <a:defRPr sz="2200">
                <a:latin typeface="Ramaraja"/>
                <a:ea typeface="Ramaraja"/>
                <a:cs typeface="Ramaraja"/>
                <a:sym typeface="Ramaraja"/>
              </a:defRPr>
            </a:lvl4pPr>
            <a:lvl5pPr lvl="4" rtl="0">
              <a:lnSpc>
                <a:spcPct val="100000"/>
              </a:lnSpc>
              <a:spcBef>
                <a:spcPts val="0"/>
              </a:spcBef>
              <a:spcAft>
                <a:spcPts val="0"/>
              </a:spcAft>
              <a:buSzPts val="2200"/>
              <a:buFont typeface="Ramaraja"/>
              <a:buNone/>
              <a:defRPr sz="2200">
                <a:latin typeface="Ramaraja"/>
                <a:ea typeface="Ramaraja"/>
                <a:cs typeface="Ramaraja"/>
                <a:sym typeface="Ramaraja"/>
              </a:defRPr>
            </a:lvl5pPr>
            <a:lvl6pPr lvl="5" rtl="0">
              <a:lnSpc>
                <a:spcPct val="100000"/>
              </a:lnSpc>
              <a:spcBef>
                <a:spcPts val="0"/>
              </a:spcBef>
              <a:spcAft>
                <a:spcPts val="0"/>
              </a:spcAft>
              <a:buSzPts val="2200"/>
              <a:buFont typeface="Ramaraja"/>
              <a:buNone/>
              <a:defRPr sz="2200">
                <a:latin typeface="Ramaraja"/>
                <a:ea typeface="Ramaraja"/>
                <a:cs typeface="Ramaraja"/>
                <a:sym typeface="Ramaraja"/>
              </a:defRPr>
            </a:lvl6pPr>
            <a:lvl7pPr lvl="6" rtl="0">
              <a:lnSpc>
                <a:spcPct val="100000"/>
              </a:lnSpc>
              <a:spcBef>
                <a:spcPts val="0"/>
              </a:spcBef>
              <a:spcAft>
                <a:spcPts val="0"/>
              </a:spcAft>
              <a:buSzPts val="2200"/>
              <a:buFont typeface="Ramaraja"/>
              <a:buNone/>
              <a:defRPr sz="2200">
                <a:latin typeface="Ramaraja"/>
                <a:ea typeface="Ramaraja"/>
                <a:cs typeface="Ramaraja"/>
                <a:sym typeface="Ramaraja"/>
              </a:defRPr>
            </a:lvl7pPr>
            <a:lvl8pPr lvl="7" rtl="0">
              <a:lnSpc>
                <a:spcPct val="100000"/>
              </a:lnSpc>
              <a:spcBef>
                <a:spcPts val="0"/>
              </a:spcBef>
              <a:spcAft>
                <a:spcPts val="0"/>
              </a:spcAft>
              <a:buSzPts val="2200"/>
              <a:buFont typeface="Ramaraja"/>
              <a:buNone/>
              <a:defRPr sz="2200">
                <a:latin typeface="Ramaraja"/>
                <a:ea typeface="Ramaraja"/>
                <a:cs typeface="Ramaraja"/>
                <a:sym typeface="Ramaraja"/>
              </a:defRPr>
            </a:lvl8pPr>
            <a:lvl9pPr lvl="8" rtl="0">
              <a:lnSpc>
                <a:spcPct val="100000"/>
              </a:lnSpc>
              <a:spcBef>
                <a:spcPts val="0"/>
              </a:spcBef>
              <a:spcAft>
                <a:spcPts val="0"/>
              </a:spcAft>
              <a:buSzPts val="2200"/>
              <a:buFont typeface="Ramaraja"/>
              <a:buNone/>
              <a:defRPr sz="2200">
                <a:latin typeface="Ramaraja"/>
                <a:ea typeface="Ramaraja"/>
                <a:cs typeface="Ramaraja"/>
                <a:sym typeface="Ramaraja"/>
              </a:defRPr>
            </a:lvl9pPr>
          </a:lstStyle>
          <a:p>
            <a:endParaRPr/>
          </a:p>
        </p:txBody>
      </p:sp>
      <p:sp>
        <p:nvSpPr>
          <p:cNvPr id="203" name="Google Shape;203;p13"/>
          <p:cNvSpPr txBox="1">
            <a:spLocks noGrp="1"/>
          </p:cNvSpPr>
          <p:nvPr>
            <p:ph type="subTitle" idx="15"/>
          </p:nvPr>
        </p:nvSpPr>
        <p:spPr>
          <a:xfrm>
            <a:off x="5835900" y="3168063"/>
            <a:ext cx="2588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200"/>
              <a:buFont typeface="Ramaraja"/>
              <a:buNone/>
              <a:defRPr sz="2200">
                <a:latin typeface="Ramaraja"/>
                <a:ea typeface="Ramaraja"/>
                <a:cs typeface="Ramaraja"/>
                <a:sym typeface="Ramaraja"/>
              </a:defRPr>
            </a:lvl1pPr>
            <a:lvl2pPr lvl="1" rtl="0">
              <a:lnSpc>
                <a:spcPct val="100000"/>
              </a:lnSpc>
              <a:spcBef>
                <a:spcPts val="0"/>
              </a:spcBef>
              <a:spcAft>
                <a:spcPts val="0"/>
              </a:spcAft>
              <a:buSzPts val="2200"/>
              <a:buFont typeface="Ramaraja"/>
              <a:buNone/>
              <a:defRPr sz="2200">
                <a:latin typeface="Ramaraja"/>
                <a:ea typeface="Ramaraja"/>
                <a:cs typeface="Ramaraja"/>
                <a:sym typeface="Ramaraja"/>
              </a:defRPr>
            </a:lvl2pPr>
            <a:lvl3pPr lvl="2" rtl="0">
              <a:lnSpc>
                <a:spcPct val="100000"/>
              </a:lnSpc>
              <a:spcBef>
                <a:spcPts val="0"/>
              </a:spcBef>
              <a:spcAft>
                <a:spcPts val="0"/>
              </a:spcAft>
              <a:buSzPts val="2200"/>
              <a:buFont typeface="Ramaraja"/>
              <a:buNone/>
              <a:defRPr sz="2200">
                <a:latin typeface="Ramaraja"/>
                <a:ea typeface="Ramaraja"/>
                <a:cs typeface="Ramaraja"/>
                <a:sym typeface="Ramaraja"/>
              </a:defRPr>
            </a:lvl3pPr>
            <a:lvl4pPr lvl="3" rtl="0">
              <a:lnSpc>
                <a:spcPct val="100000"/>
              </a:lnSpc>
              <a:spcBef>
                <a:spcPts val="0"/>
              </a:spcBef>
              <a:spcAft>
                <a:spcPts val="0"/>
              </a:spcAft>
              <a:buSzPts val="2200"/>
              <a:buFont typeface="Ramaraja"/>
              <a:buNone/>
              <a:defRPr sz="2200">
                <a:latin typeface="Ramaraja"/>
                <a:ea typeface="Ramaraja"/>
                <a:cs typeface="Ramaraja"/>
                <a:sym typeface="Ramaraja"/>
              </a:defRPr>
            </a:lvl4pPr>
            <a:lvl5pPr lvl="4" rtl="0">
              <a:lnSpc>
                <a:spcPct val="100000"/>
              </a:lnSpc>
              <a:spcBef>
                <a:spcPts val="0"/>
              </a:spcBef>
              <a:spcAft>
                <a:spcPts val="0"/>
              </a:spcAft>
              <a:buSzPts val="2200"/>
              <a:buFont typeface="Ramaraja"/>
              <a:buNone/>
              <a:defRPr sz="2200">
                <a:latin typeface="Ramaraja"/>
                <a:ea typeface="Ramaraja"/>
                <a:cs typeface="Ramaraja"/>
                <a:sym typeface="Ramaraja"/>
              </a:defRPr>
            </a:lvl5pPr>
            <a:lvl6pPr lvl="5" rtl="0">
              <a:lnSpc>
                <a:spcPct val="100000"/>
              </a:lnSpc>
              <a:spcBef>
                <a:spcPts val="0"/>
              </a:spcBef>
              <a:spcAft>
                <a:spcPts val="0"/>
              </a:spcAft>
              <a:buSzPts val="2200"/>
              <a:buFont typeface="Ramaraja"/>
              <a:buNone/>
              <a:defRPr sz="2200">
                <a:latin typeface="Ramaraja"/>
                <a:ea typeface="Ramaraja"/>
                <a:cs typeface="Ramaraja"/>
                <a:sym typeface="Ramaraja"/>
              </a:defRPr>
            </a:lvl6pPr>
            <a:lvl7pPr lvl="6" rtl="0">
              <a:lnSpc>
                <a:spcPct val="100000"/>
              </a:lnSpc>
              <a:spcBef>
                <a:spcPts val="0"/>
              </a:spcBef>
              <a:spcAft>
                <a:spcPts val="0"/>
              </a:spcAft>
              <a:buSzPts val="2200"/>
              <a:buFont typeface="Ramaraja"/>
              <a:buNone/>
              <a:defRPr sz="2200">
                <a:latin typeface="Ramaraja"/>
                <a:ea typeface="Ramaraja"/>
                <a:cs typeface="Ramaraja"/>
                <a:sym typeface="Ramaraja"/>
              </a:defRPr>
            </a:lvl7pPr>
            <a:lvl8pPr lvl="7" rtl="0">
              <a:lnSpc>
                <a:spcPct val="100000"/>
              </a:lnSpc>
              <a:spcBef>
                <a:spcPts val="0"/>
              </a:spcBef>
              <a:spcAft>
                <a:spcPts val="0"/>
              </a:spcAft>
              <a:buSzPts val="2200"/>
              <a:buFont typeface="Ramaraja"/>
              <a:buNone/>
              <a:defRPr sz="2200">
                <a:latin typeface="Ramaraja"/>
                <a:ea typeface="Ramaraja"/>
                <a:cs typeface="Ramaraja"/>
                <a:sym typeface="Ramaraja"/>
              </a:defRPr>
            </a:lvl8pPr>
            <a:lvl9pPr lvl="8" rtl="0">
              <a:lnSpc>
                <a:spcPct val="100000"/>
              </a:lnSpc>
              <a:spcBef>
                <a:spcPts val="0"/>
              </a:spcBef>
              <a:spcAft>
                <a:spcPts val="0"/>
              </a:spcAft>
              <a:buSzPts val="2200"/>
              <a:buFont typeface="Ramaraja"/>
              <a:buNone/>
              <a:defRPr sz="2200">
                <a:latin typeface="Ramaraja"/>
                <a:ea typeface="Ramaraja"/>
                <a:cs typeface="Ramaraja"/>
                <a:sym typeface="Ramaraj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50"/>
        <p:cNvGrpSpPr/>
        <p:nvPr/>
      </p:nvGrpSpPr>
      <p:grpSpPr>
        <a:xfrm>
          <a:off x="0" y="0"/>
          <a:ext cx="0" cy="0"/>
          <a:chOff x="0" y="0"/>
          <a:chExt cx="0" cy="0"/>
        </a:xfrm>
      </p:grpSpPr>
      <p:sp>
        <p:nvSpPr>
          <p:cNvPr id="451" name="Google Shape;451;p28"/>
          <p:cNvSpPr/>
          <p:nvPr/>
        </p:nvSpPr>
        <p:spPr>
          <a:xfrm rot="10800000">
            <a:off x="-266550" y="3836650"/>
            <a:ext cx="1776900" cy="1776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rot="10800000">
            <a:off x="8459500" y="4355750"/>
            <a:ext cx="1095900" cy="1095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rot="10800000">
            <a:off x="8645100" y="4596100"/>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rot="10800000">
            <a:off x="4146063" y="4872550"/>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rot="10800000">
            <a:off x="7353700" y="4774700"/>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rot="10800000">
            <a:off x="361875" y="2893900"/>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rot="10800000">
            <a:off x="8878450" y="2138250"/>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8"/>
          <p:cNvSpPr/>
          <p:nvPr/>
        </p:nvSpPr>
        <p:spPr>
          <a:xfrm rot="10800000">
            <a:off x="8387100" y="155875"/>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8"/>
          <p:cNvSpPr/>
          <p:nvPr/>
        </p:nvSpPr>
        <p:spPr>
          <a:xfrm rot="10800000">
            <a:off x="938425" y="4774700"/>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p:nvPr/>
        </p:nvSpPr>
        <p:spPr>
          <a:xfrm rot="10800000">
            <a:off x="275325" y="155875"/>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8"/>
          <p:cNvSpPr/>
          <p:nvPr/>
        </p:nvSpPr>
        <p:spPr>
          <a:xfrm rot="10800000">
            <a:off x="3029950" y="278775"/>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62"/>
        <p:cNvGrpSpPr/>
        <p:nvPr/>
      </p:nvGrpSpPr>
      <p:grpSpPr>
        <a:xfrm>
          <a:off x="0" y="0"/>
          <a:ext cx="0" cy="0"/>
          <a:chOff x="0" y="0"/>
          <a:chExt cx="0" cy="0"/>
        </a:xfrm>
      </p:grpSpPr>
      <p:sp>
        <p:nvSpPr>
          <p:cNvPr id="463" name="Google Shape;463;p29"/>
          <p:cNvSpPr/>
          <p:nvPr/>
        </p:nvSpPr>
        <p:spPr>
          <a:xfrm>
            <a:off x="7377325" y="-637775"/>
            <a:ext cx="2106900" cy="2106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185600" y="4216275"/>
            <a:ext cx="1095900" cy="1095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285600" y="-310875"/>
            <a:ext cx="1095900" cy="1095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7707325" y="3875775"/>
            <a:ext cx="1776900" cy="1776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233350" y="286675"/>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4765925" y="108075"/>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1787325" y="108075"/>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8345125" y="1817425"/>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133350" y="2522863"/>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1529325" y="4635225"/>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7940025" y="108075"/>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8385550" y="4468900"/>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6553350" y="4726900"/>
            <a:ext cx="258000" cy="258000"/>
          </a:xfrm>
          <a:prstGeom prst="star4">
            <a:avLst>
              <a:gd name="adj" fmla="val 1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600"/>
              <a:buFont typeface="Ramaraja"/>
              <a:buNone/>
              <a:defRPr sz="3600">
                <a:solidFill>
                  <a:schemeClr val="lt1"/>
                </a:solidFill>
                <a:latin typeface="Ramaraja"/>
                <a:ea typeface="Ramaraja"/>
                <a:cs typeface="Ramaraja"/>
                <a:sym typeface="Ramaraja"/>
              </a:defRPr>
            </a:lvl1pPr>
            <a:lvl2pPr lvl="1" algn="ctr" rtl="0">
              <a:spcBef>
                <a:spcPts val="0"/>
              </a:spcBef>
              <a:spcAft>
                <a:spcPts val="0"/>
              </a:spcAft>
              <a:buClr>
                <a:schemeClr val="lt1"/>
              </a:buClr>
              <a:buSzPts val="3600"/>
              <a:buFont typeface="Ramaraja"/>
              <a:buNone/>
              <a:defRPr sz="3600">
                <a:solidFill>
                  <a:schemeClr val="lt1"/>
                </a:solidFill>
                <a:latin typeface="Ramaraja"/>
                <a:ea typeface="Ramaraja"/>
                <a:cs typeface="Ramaraja"/>
                <a:sym typeface="Ramaraja"/>
              </a:defRPr>
            </a:lvl2pPr>
            <a:lvl3pPr lvl="2" algn="ctr" rtl="0">
              <a:spcBef>
                <a:spcPts val="0"/>
              </a:spcBef>
              <a:spcAft>
                <a:spcPts val="0"/>
              </a:spcAft>
              <a:buClr>
                <a:schemeClr val="lt1"/>
              </a:buClr>
              <a:buSzPts val="3600"/>
              <a:buFont typeface="Ramaraja"/>
              <a:buNone/>
              <a:defRPr sz="3600">
                <a:solidFill>
                  <a:schemeClr val="lt1"/>
                </a:solidFill>
                <a:latin typeface="Ramaraja"/>
                <a:ea typeface="Ramaraja"/>
                <a:cs typeface="Ramaraja"/>
                <a:sym typeface="Ramaraja"/>
              </a:defRPr>
            </a:lvl3pPr>
            <a:lvl4pPr lvl="3" algn="ctr" rtl="0">
              <a:spcBef>
                <a:spcPts val="0"/>
              </a:spcBef>
              <a:spcAft>
                <a:spcPts val="0"/>
              </a:spcAft>
              <a:buClr>
                <a:schemeClr val="lt1"/>
              </a:buClr>
              <a:buSzPts val="3600"/>
              <a:buFont typeface="Ramaraja"/>
              <a:buNone/>
              <a:defRPr sz="3600">
                <a:solidFill>
                  <a:schemeClr val="lt1"/>
                </a:solidFill>
                <a:latin typeface="Ramaraja"/>
                <a:ea typeface="Ramaraja"/>
                <a:cs typeface="Ramaraja"/>
                <a:sym typeface="Ramaraja"/>
              </a:defRPr>
            </a:lvl4pPr>
            <a:lvl5pPr lvl="4" algn="ctr" rtl="0">
              <a:spcBef>
                <a:spcPts val="0"/>
              </a:spcBef>
              <a:spcAft>
                <a:spcPts val="0"/>
              </a:spcAft>
              <a:buClr>
                <a:schemeClr val="lt1"/>
              </a:buClr>
              <a:buSzPts val="3600"/>
              <a:buFont typeface="Ramaraja"/>
              <a:buNone/>
              <a:defRPr sz="3600">
                <a:solidFill>
                  <a:schemeClr val="lt1"/>
                </a:solidFill>
                <a:latin typeface="Ramaraja"/>
                <a:ea typeface="Ramaraja"/>
                <a:cs typeface="Ramaraja"/>
                <a:sym typeface="Ramaraja"/>
              </a:defRPr>
            </a:lvl5pPr>
            <a:lvl6pPr lvl="5" algn="ctr" rtl="0">
              <a:spcBef>
                <a:spcPts val="0"/>
              </a:spcBef>
              <a:spcAft>
                <a:spcPts val="0"/>
              </a:spcAft>
              <a:buClr>
                <a:schemeClr val="lt1"/>
              </a:buClr>
              <a:buSzPts val="3600"/>
              <a:buFont typeface="Ramaraja"/>
              <a:buNone/>
              <a:defRPr sz="3600">
                <a:solidFill>
                  <a:schemeClr val="lt1"/>
                </a:solidFill>
                <a:latin typeface="Ramaraja"/>
                <a:ea typeface="Ramaraja"/>
                <a:cs typeface="Ramaraja"/>
                <a:sym typeface="Ramaraja"/>
              </a:defRPr>
            </a:lvl6pPr>
            <a:lvl7pPr lvl="6" algn="ctr" rtl="0">
              <a:spcBef>
                <a:spcPts val="0"/>
              </a:spcBef>
              <a:spcAft>
                <a:spcPts val="0"/>
              </a:spcAft>
              <a:buClr>
                <a:schemeClr val="lt1"/>
              </a:buClr>
              <a:buSzPts val="3600"/>
              <a:buFont typeface="Ramaraja"/>
              <a:buNone/>
              <a:defRPr sz="3600">
                <a:solidFill>
                  <a:schemeClr val="lt1"/>
                </a:solidFill>
                <a:latin typeface="Ramaraja"/>
                <a:ea typeface="Ramaraja"/>
                <a:cs typeface="Ramaraja"/>
                <a:sym typeface="Ramaraja"/>
              </a:defRPr>
            </a:lvl7pPr>
            <a:lvl8pPr lvl="7" algn="ctr" rtl="0">
              <a:spcBef>
                <a:spcPts val="0"/>
              </a:spcBef>
              <a:spcAft>
                <a:spcPts val="0"/>
              </a:spcAft>
              <a:buClr>
                <a:schemeClr val="lt1"/>
              </a:buClr>
              <a:buSzPts val="3600"/>
              <a:buFont typeface="Ramaraja"/>
              <a:buNone/>
              <a:defRPr sz="3600">
                <a:solidFill>
                  <a:schemeClr val="lt1"/>
                </a:solidFill>
                <a:latin typeface="Ramaraja"/>
                <a:ea typeface="Ramaraja"/>
                <a:cs typeface="Ramaraja"/>
                <a:sym typeface="Ramaraja"/>
              </a:defRPr>
            </a:lvl8pPr>
            <a:lvl9pPr lvl="8" algn="ctr" rtl="0">
              <a:spcBef>
                <a:spcPts val="0"/>
              </a:spcBef>
              <a:spcAft>
                <a:spcPts val="0"/>
              </a:spcAft>
              <a:buClr>
                <a:schemeClr val="lt1"/>
              </a:buClr>
              <a:buSzPts val="3600"/>
              <a:buFont typeface="Ramaraja"/>
              <a:buNone/>
              <a:defRPr sz="3600">
                <a:solidFill>
                  <a:schemeClr val="lt1"/>
                </a:solidFill>
                <a:latin typeface="Ramaraja"/>
                <a:ea typeface="Ramaraja"/>
                <a:cs typeface="Ramaraja"/>
                <a:sym typeface="Ramaraj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74" r:id="rId5"/>
    <p:sldLayoutId id="2147483675"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3"/>
          <p:cNvSpPr txBox="1">
            <a:spLocks noGrp="1"/>
          </p:cNvSpPr>
          <p:nvPr>
            <p:ph type="ctrTitle"/>
          </p:nvPr>
        </p:nvSpPr>
        <p:spPr>
          <a:xfrm>
            <a:off x="2530548" y="1596425"/>
            <a:ext cx="4335154" cy="192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solidFill>
                  <a:schemeClr val="accent6"/>
                </a:solidFill>
              </a:rPr>
              <a:t>PROYECTO FINAL</a:t>
            </a:r>
            <a:br>
              <a:rPr lang="en" sz="4000" dirty="0">
                <a:solidFill>
                  <a:schemeClr val="accent6"/>
                </a:solidFill>
              </a:rPr>
            </a:br>
            <a:br>
              <a:rPr lang="en" sz="4000" dirty="0">
                <a:solidFill>
                  <a:schemeClr val="accent6"/>
                </a:solidFill>
              </a:rPr>
            </a:br>
            <a:r>
              <a:rPr lang="en" sz="4000" dirty="0">
                <a:solidFill>
                  <a:schemeClr val="bg2"/>
                </a:solidFill>
              </a:rPr>
              <a:t>GESTION DE PROCESOS</a:t>
            </a:r>
            <a:endParaRPr sz="4000" dirty="0">
              <a:solidFill>
                <a:schemeClr val="bg2"/>
              </a:solidFill>
            </a:endParaRPr>
          </a:p>
        </p:txBody>
      </p:sp>
      <p:sp>
        <p:nvSpPr>
          <p:cNvPr id="487" name="Google Shape;487;p33"/>
          <p:cNvSpPr txBox="1">
            <a:spLocks noGrp="1"/>
          </p:cNvSpPr>
          <p:nvPr>
            <p:ph type="subTitle" idx="1"/>
          </p:nvPr>
        </p:nvSpPr>
        <p:spPr>
          <a:xfrm>
            <a:off x="2809925" y="3543499"/>
            <a:ext cx="3776400" cy="35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Por:Marco Antonio Calle Vaquiata</a:t>
            </a:r>
            <a:endParaRPr dirty="0"/>
          </a:p>
        </p:txBody>
      </p:sp>
      <p:cxnSp>
        <p:nvCxnSpPr>
          <p:cNvPr id="488" name="Google Shape;488;p33"/>
          <p:cNvCxnSpPr>
            <a:endCxn id="489" idx="2"/>
          </p:cNvCxnSpPr>
          <p:nvPr/>
        </p:nvCxnSpPr>
        <p:spPr>
          <a:xfrm>
            <a:off x="2810225" y="1140125"/>
            <a:ext cx="995700" cy="0"/>
          </a:xfrm>
          <a:prstGeom prst="straightConnector1">
            <a:avLst/>
          </a:prstGeom>
          <a:noFill/>
          <a:ln w="9525" cap="flat" cmpd="sng">
            <a:solidFill>
              <a:schemeClr val="dk2"/>
            </a:solidFill>
            <a:prstDash val="solid"/>
            <a:round/>
            <a:headEnd type="none" w="med" len="med"/>
            <a:tailEnd type="none" w="med" len="med"/>
          </a:ln>
        </p:spPr>
      </p:cxnSp>
      <p:sp>
        <p:nvSpPr>
          <p:cNvPr id="489" name="Google Shape;489;p33"/>
          <p:cNvSpPr/>
          <p:nvPr/>
        </p:nvSpPr>
        <p:spPr>
          <a:xfrm>
            <a:off x="3805925" y="911975"/>
            <a:ext cx="1784700" cy="456300"/>
          </a:xfrm>
          <a:prstGeom prst="ellipse">
            <a:avLst/>
          </a:prstGeom>
          <a:solidFill>
            <a:schemeClr val="dk1"/>
          </a:solidFill>
          <a:ln w="9525" cap="flat" cmpd="sng">
            <a:solidFill>
              <a:schemeClr val="dk2"/>
            </a:solidFill>
            <a:prstDash val="solid"/>
            <a:round/>
            <a:headEnd type="none" w="sm" len="sm"/>
            <a:tailEnd type="none" w="sm" len="sm"/>
          </a:ln>
          <a:effectLst>
            <a:outerShdw dist="57150" dir="5400000" algn="bl" rotWithShape="0">
              <a:schemeClr val="dk2"/>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latin typeface="Roboto"/>
                <a:ea typeface="Roboto"/>
                <a:cs typeface="Roboto"/>
                <a:sym typeface="Roboto"/>
              </a:rPr>
              <a:t>27/06/22</a:t>
            </a:r>
            <a:endParaRPr dirty="0">
              <a:solidFill>
                <a:schemeClr val="dk2"/>
              </a:solidFill>
              <a:latin typeface="Roboto"/>
              <a:ea typeface="Roboto"/>
              <a:cs typeface="Roboto"/>
              <a:sym typeface="Roboto"/>
            </a:endParaRPr>
          </a:p>
        </p:txBody>
      </p:sp>
      <p:cxnSp>
        <p:nvCxnSpPr>
          <p:cNvPr id="490" name="Google Shape;490;p33"/>
          <p:cNvCxnSpPr>
            <a:stCxn id="489" idx="6"/>
          </p:cNvCxnSpPr>
          <p:nvPr/>
        </p:nvCxnSpPr>
        <p:spPr>
          <a:xfrm>
            <a:off x="5590625" y="1140125"/>
            <a:ext cx="9957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92" name="Google Shape;592;p35"/>
          <p:cNvSpPr txBox="1">
            <a:spLocks noGrp="1"/>
          </p:cNvSpPr>
          <p:nvPr>
            <p:ph type="title" idx="8"/>
          </p:nvPr>
        </p:nvSpPr>
        <p:spPr>
          <a:xfrm>
            <a:off x="3431675" y="1135688"/>
            <a:ext cx="2862799" cy="572700"/>
          </a:xfrm>
          <a:prstGeom prst="rect">
            <a:avLst/>
          </a:prstGeom>
        </p:spPr>
        <p:txBody>
          <a:bodyPr spcFirstLastPara="1" wrap="square" lIns="91425" tIns="91425" rIns="91425" bIns="91425" anchor="ctr" anchorCtr="0">
            <a:noAutofit/>
          </a:bodyPr>
          <a:lstStyle/>
          <a:p>
            <a:pPr algn="l"/>
            <a:r>
              <a:rPr lang="es-ES" sz="4800" b="0" i="0" dirty="0">
                <a:solidFill>
                  <a:srgbClr val="FFC000"/>
                </a:solidFill>
                <a:effectLst/>
                <a:latin typeface="MS Mincho" panose="02020609040205080304" pitchFamily="49" charset="-128"/>
                <a:ea typeface="MS Mincho" panose="02020609040205080304" pitchFamily="49" charset="-128"/>
              </a:rPr>
              <a:t>PROCESOS</a:t>
            </a:r>
            <a:br>
              <a:rPr lang="es-ES" sz="4800" b="0" i="0" dirty="0">
                <a:solidFill>
                  <a:srgbClr val="2B2A2A"/>
                </a:solidFill>
                <a:effectLst/>
                <a:latin typeface="Open Sans" panose="020B0606030504020204" pitchFamily="34" charset="0"/>
              </a:rPr>
            </a:br>
            <a:br>
              <a:rPr lang="es-ES" dirty="0"/>
            </a:br>
            <a:endParaRPr dirty="0">
              <a:solidFill>
                <a:schemeClr val="dk2"/>
              </a:solidFill>
            </a:endParaRPr>
          </a:p>
        </p:txBody>
      </p:sp>
      <p:sp>
        <p:nvSpPr>
          <p:cNvPr id="3" name="CuadroTexto 2">
            <a:extLst>
              <a:ext uri="{FF2B5EF4-FFF2-40B4-BE49-F238E27FC236}">
                <a16:creationId xmlns:a16="http://schemas.microsoft.com/office/drawing/2014/main" id="{3AD73808-01C7-C5EC-35A3-919645C94028}"/>
              </a:ext>
            </a:extLst>
          </p:cNvPr>
          <p:cNvSpPr txBox="1"/>
          <p:nvPr/>
        </p:nvSpPr>
        <p:spPr>
          <a:xfrm>
            <a:off x="1509896" y="1694302"/>
            <a:ext cx="6411360" cy="2031325"/>
          </a:xfrm>
          <a:prstGeom prst="rect">
            <a:avLst/>
          </a:prstGeom>
          <a:noFill/>
        </p:spPr>
        <p:txBody>
          <a:bodyPr wrap="square" rtlCol="0">
            <a:spAutoFit/>
          </a:bodyPr>
          <a:lstStyle/>
          <a:p>
            <a:r>
              <a:rPr lang="es-ES" sz="1800" b="0" i="0" dirty="0">
                <a:solidFill>
                  <a:schemeClr val="accent3"/>
                </a:solidFill>
                <a:effectLst/>
                <a:latin typeface="Open Sans" panose="020B0606030504020204" pitchFamily="34" charset="0"/>
              </a:rPr>
              <a:t>El sistema operativo, en un momento dado, tiene un conjunto de procesos activos, que pueden estar en alguno de los estados anteriores. La cantidad de procesos “en ejecución” coincide con la cantidad de procesadores del sistema. De aquí en más suponemos que el sistema tiene un solo procesador. Un procesador “listo”, sólo espera la CPU para ser ejecutado.</a:t>
            </a:r>
            <a:r>
              <a:rPr lang="es-ES" sz="1800" i="0" dirty="0">
                <a:solidFill>
                  <a:schemeClr val="accent3"/>
                </a:solidFill>
                <a:effectLst/>
                <a:latin typeface="Open Sans" panose="020B0606030504020204" pitchFamily="34" charset="0"/>
              </a:rPr>
              <a:t>.</a:t>
            </a:r>
            <a:endParaRPr lang="es-ES" sz="1800" dirty="0">
              <a:solidFill>
                <a:schemeClr val="accent3"/>
              </a:solidFill>
            </a:endParaRPr>
          </a:p>
        </p:txBody>
      </p:sp>
    </p:spTree>
    <p:extLst>
      <p:ext uri="{BB962C8B-B14F-4D97-AF65-F5344CB8AC3E}">
        <p14:creationId xmlns:p14="http://schemas.microsoft.com/office/powerpoint/2010/main" val="2451261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92" name="Google Shape;592;p35"/>
          <p:cNvSpPr txBox="1">
            <a:spLocks noGrp="1"/>
          </p:cNvSpPr>
          <p:nvPr>
            <p:ph type="title" idx="8"/>
          </p:nvPr>
        </p:nvSpPr>
        <p:spPr>
          <a:xfrm>
            <a:off x="720000" y="372037"/>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b="1" i="0" dirty="0">
                <a:solidFill>
                  <a:srgbClr val="FF0000"/>
                </a:solidFill>
                <a:effectLst/>
                <a:latin typeface="Agency FB" panose="020B0503020202020204" pitchFamily="34" charset="0"/>
              </a:rPr>
              <a:t>PROCESOS</a:t>
            </a:r>
            <a:endParaRPr dirty="0">
              <a:solidFill>
                <a:srgbClr val="FFC000"/>
              </a:solidFill>
              <a:latin typeface="Agency FB" panose="020B0503020202020204" pitchFamily="34" charset="0"/>
            </a:endParaRPr>
          </a:p>
        </p:txBody>
      </p:sp>
      <p:sp>
        <p:nvSpPr>
          <p:cNvPr id="3" name="CuadroTexto 2">
            <a:extLst>
              <a:ext uri="{FF2B5EF4-FFF2-40B4-BE49-F238E27FC236}">
                <a16:creationId xmlns:a16="http://schemas.microsoft.com/office/drawing/2014/main" id="{86666148-ACF7-6706-D3A6-5303FAB65AE8}"/>
              </a:ext>
            </a:extLst>
          </p:cNvPr>
          <p:cNvSpPr txBox="1"/>
          <p:nvPr/>
        </p:nvSpPr>
        <p:spPr>
          <a:xfrm>
            <a:off x="1390563" y="1397996"/>
            <a:ext cx="7033437" cy="2800767"/>
          </a:xfrm>
          <a:prstGeom prst="rect">
            <a:avLst/>
          </a:prstGeom>
          <a:noFill/>
        </p:spPr>
        <p:txBody>
          <a:bodyPr wrap="square" rtlCol="0">
            <a:spAutoFit/>
          </a:bodyPr>
          <a:lstStyle/>
          <a:p>
            <a:r>
              <a:rPr lang="es-ES" sz="1800" i="0" dirty="0">
                <a:solidFill>
                  <a:schemeClr val="accent5"/>
                </a:solidFill>
                <a:effectLst/>
                <a:latin typeface="+mj-lt"/>
              </a:rPr>
              <a:t>En definitiva, los procesos en el sistema pueden verse como:</a:t>
            </a:r>
            <a:r>
              <a:rPr lang="es-ES" sz="1800" b="0" i="0" dirty="0">
                <a:solidFill>
                  <a:srgbClr val="444444"/>
                </a:solidFill>
                <a:effectLst/>
                <a:latin typeface="Open Sans" panose="020B0606030504020204" pitchFamily="34" charset="0"/>
              </a:rPr>
              <a:t> </a:t>
            </a:r>
          </a:p>
          <a:p>
            <a:endParaRPr lang="es-ES" sz="1800" b="0" i="0" dirty="0">
              <a:solidFill>
                <a:srgbClr val="444444"/>
              </a:solidFill>
              <a:effectLst/>
              <a:latin typeface="Open Sans" panose="020B0606030504020204" pitchFamily="34" charset="0"/>
            </a:endParaRPr>
          </a:p>
          <a:p>
            <a:r>
              <a:rPr lang="es-ES" sz="1800" b="0" i="0" dirty="0">
                <a:solidFill>
                  <a:schemeClr val="accent5"/>
                </a:solidFill>
                <a:effectLst/>
                <a:latin typeface="Open Sans" panose="020B0606030504020204" pitchFamily="34" charset="0"/>
              </a:rPr>
              <a:t>Un proceso utilizando la CPU Otros procesos en una “cola de listos".</a:t>
            </a:r>
          </a:p>
          <a:p>
            <a:endParaRPr lang="es-ES" sz="1800" b="0" i="0" dirty="0">
              <a:solidFill>
                <a:schemeClr val="accent5"/>
              </a:solidFill>
              <a:effectLst/>
              <a:latin typeface="Open Sans" panose="020B0606030504020204" pitchFamily="34" charset="0"/>
            </a:endParaRPr>
          </a:p>
          <a:p>
            <a:r>
              <a:rPr lang="es-ES" sz="1800" b="0" i="0" dirty="0">
                <a:solidFill>
                  <a:schemeClr val="accent5"/>
                </a:solidFill>
                <a:effectLst/>
                <a:latin typeface="Open Sans" panose="020B0606030504020204" pitchFamily="34" charset="0"/>
              </a:rPr>
              <a:t> Otros procesos en “cola de bloqueados” esperando la ocurrencia de ciertos eventos.</a:t>
            </a:r>
          </a:p>
          <a:p>
            <a:endParaRPr lang="es-ES" sz="1800" dirty="0">
              <a:solidFill>
                <a:schemeClr val="accent5"/>
              </a:solidFill>
              <a:latin typeface="Open Sans" panose="020B0606030504020204" pitchFamily="34" charset="0"/>
            </a:endParaRPr>
          </a:p>
          <a:p>
            <a:r>
              <a:rPr lang="es-ES" sz="1800" b="0" i="0" dirty="0">
                <a:solidFill>
                  <a:schemeClr val="accent5"/>
                </a:solidFill>
                <a:effectLst/>
                <a:latin typeface="Open Sans" panose="020B0606030504020204" pitchFamily="34" charset="0"/>
              </a:rPr>
              <a:t>Estas colas pueden ser también colas por prioridad.</a:t>
            </a:r>
            <a:br>
              <a:rPr lang="es-ES" dirty="0">
                <a:solidFill>
                  <a:schemeClr val="accent5"/>
                </a:solidFill>
              </a:rPr>
            </a:br>
            <a:endParaRPr lang="es-ES" dirty="0">
              <a:solidFill>
                <a:schemeClr val="accent5"/>
              </a:solidFill>
              <a:latin typeface="+mj-lt"/>
            </a:endParaRPr>
          </a:p>
        </p:txBody>
      </p:sp>
    </p:spTree>
    <p:extLst>
      <p:ext uri="{BB962C8B-B14F-4D97-AF65-F5344CB8AC3E}">
        <p14:creationId xmlns:p14="http://schemas.microsoft.com/office/powerpoint/2010/main" val="1090305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92" name="Google Shape;592;p35"/>
          <p:cNvSpPr txBox="1">
            <a:spLocks noGrp="1"/>
          </p:cNvSpPr>
          <p:nvPr>
            <p:ph type="title" idx="8"/>
          </p:nvPr>
        </p:nvSpPr>
        <p:spPr>
          <a:xfrm>
            <a:off x="951650" y="370143"/>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4400" b="0" i="0" dirty="0">
                <a:solidFill>
                  <a:srgbClr val="00B0F0"/>
                </a:solidFill>
                <a:effectLst/>
                <a:latin typeface="Agency FB" panose="020B0503020202020204" pitchFamily="34" charset="0"/>
              </a:rPr>
              <a:t> </a:t>
            </a:r>
            <a:r>
              <a:rPr lang="es-ES" sz="4400" b="1" i="0" dirty="0">
                <a:solidFill>
                  <a:srgbClr val="00B0F0"/>
                </a:solidFill>
                <a:effectLst/>
                <a:latin typeface="Agency FB" panose="020B0503020202020204" pitchFamily="34" charset="0"/>
              </a:rPr>
              <a:t>El PCB</a:t>
            </a:r>
            <a:endParaRPr sz="4400" dirty="0">
              <a:solidFill>
                <a:srgbClr val="00B0F0"/>
              </a:solidFill>
              <a:latin typeface="Agency FB" panose="020B0503020202020204" pitchFamily="34" charset="0"/>
            </a:endParaRPr>
          </a:p>
        </p:txBody>
      </p:sp>
      <p:sp>
        <p:nvSpPr>
          <p:cNvPr id="2" name="CuadroTexto 1">
            <a:extLst>
              <a:ext uri="{FF2B5EF4-FFF2-40B4-BE49-F238E27FC236}">
                <a16:creationId xmlns:a16="http://schemas.microsoft.com/office/drawing/2014/main" id="{9CD0E3C9-FBDC-1613-9CA3-D5200488ADA9}"/>
              </a:ext>
            </a:extLst>
          </p:cNvPr>
          <p:cNvSpPr txBox="1"/>
          <p:nvPr/>
        </p:nvSpPr>
        <p:spPr>
          <a:xfrm>
            <a:off x="1663994" y="1329070"/>
            <a:ext cx="6140303" cy="3293209"/>
          </a:xfrm>
          <a:prstGeom prst="rect">
            <a:avLst/>
          </a:prstGeom>
          <a:noFill/>
        </p:spPr>
        <p:txBody>
          <a:bodyPr wrap="square" rtlCol="0">
            <a:spAutoFit/>
          </a:bodyPr>
          <a:lstStyle/>
          <a:p>
            <a:r>
              <a:rPr lang="es-ES" sz="1600" i="0" dirty="0">
                <a:solidFill>
                  <a:schemeClr val="accent5"/>
                </a:solidFill>
                <a:effectLst/>
                <a:latin typeface="+mn-lt"/>
              </a:rPr>
              <a:t>Bloque de control del proceso o descriptor del proceso.</a:t>
            </a:r>
            <a:br>
              <a:rPr lang="es-ES" sz="1600" dirty="0">
                <a:solidFill>
                  <a:schemeClr val="accent5"/>
                </a:solidFill>
                <a:latin typeface="+mn-lt"/>
              </a:rPr>
            </a:br>
            <a:r>
              <a:rPr lang="es-ES" sz="1600" i="0" dirty="0">
                <a:solidFill>
                  <a:schemeClr val="accent5"/>
                </a:solidFill>
                <a:effectLst/>
                <a:latin typeface="+mn-lt"/>
              </a:rPr>
              <a:t>Define al proceso en el sistema operativo.</a:t>
            </a:r>
          </a:p>
          <a:p>
            <a:r>
              <a:rPr lang="es-ES" sz="1600" i="0" dirty="0">
                <a:solidFill>
                  <a:schemeClr val="bg2"/>
                </a:solidFill>
                <a:effectLst/>
                <a:latin typeface="+mn-lt"/>
              </a:rPr>
              <a:t>Contiene información del proceso: </a:t>
            </a:r>
          </a:p>
          <a:p>
            <a:r>
              <a:rPr lang="es-ES" sz="1600" i="0" dirty="0">
                <a:solidFill>
                  <a:schemeClr val="accent2"/>
                </a:solidFill>
                <a:effectLst/>
                <a:latin typeface="+mn-lt"/>
              </a:rPr>
              <a:t>Estado actual. </a:t>
            </a:r>
          </a:p>
          <a:p>
            <a:r>
              <a:rPr lang="es-ES" sz="1600" i="0" dirty="0">
                <a:solidFill>
                  <a:schemeClr val="accent2"/>
                </a:solidFill>
                <a:effectLst/>
                <a:latin typeface="+mn-lt"/>
              </a:rPr>
              <a:t>Id del proceso en el sistema. </a:t>
            </a:r>
          </a:p>
          <a:p>
            <a:r>
              <a:rPr lang="es-ES" sz="1600" i="0" dirty="0">
                <a:solidFill>
                  <a:schemeClr val="accent2"/>
                </a:solidFill>
                <a:effectLst/>
                <a:latin typeface="+mn-lt"/>
              </a:rPr>
              <a:t>Puntero al padre. </a:t>
            </a:r>
          </a:p>
          <a:p>
            <a:r>
              <a:rPr lang="es-ES" sz="1600" i="0" dirty="0">
                <a:solidFill>
                  <a:schemeClr val="accent2"/>
                </a:solidFill>
                <a:effectLst/>
                <a:latin typeface="+mn-lt"/>
              </a:rPr>
              <a:t>Punteros a los procesos hijos. </a:t>
            </a:r>
          </a:p>
          <a:p>
            <a:r>
              <a:rPr lang="es-ES" sz="1600" i="0" dirty="0">
                <a:solidFill>
                  <a:schemeClr val="accent2"/>
                </a:solidFill>
                <a:effectLst/>
                <a:latin typeface="+mn-lt"/>
              </a:rPr>
              <a:t>del proceso. Punteros a las zonas de memoria asignadas al proceso. Punteros a los recursos asignados al proceso.</a:t>
            </a:r>
          </a:p>
          <a:p>
            <a:r>
              <a:rPr lang="es-ES" sz="1600" i="0" dirty="0">
                <a:solidFill>
                  <a:schemeClr val="accent2"/>
                </a:solidFill>
                <a:effectLst/>
                <a:latin typeface="+mn-lt"/>
              </a:rPr>
              <a:t>Área para salvaguardar registros. </a:t>
            </a:r>
          </a:p>
          <a:p>
            <a:r>
              <a:rPr lang="es-ES" sz="1600" i="0" dirty="0">
                <a:solidFill>
                  <a:schemeClr val="accent2"/>
                </a:solidFill>
                <a:effectLst/>
                <a:latin typeface="+mn-lt"/>
              </a:rPr>
              <a:t>SI hay más de una CPU, la CPU en la que se está ejecutando el proceso.</a:t>
            </a:r>
            <a:br>
              <a:rPr lang="es-ES" sz="1600" dirty="0">
                <a:latin typeface="+mn-lt"/>
              </a:rPr>
            </a:br>
            <a:endParaRPr lang="es-ES" sz="1600" dirty="0">
              <a:latin typeface="+mn-lt"/>
            </a:endParaRPr>
          </a:p>
        </p:txBody>
      </p:sp>
    </p:spTree>
    <p:extLst>
      <p:ext uri="{BB962C8B-B14F-4D97-AF65-F5344CB8AC3E}">
        <p14:creationId xmlns:p14="http://schemas.microsoft.com/office/powerpoint/2010/main" val="2809230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92" name="Google Shape;592;p35"/>
          <p:cNvSpPr txBox="1">
            <a:spLocks noGrp="1"/>
          </p:cNvSpPr>
          <p:nvPr>
            <p:ph type="title" idx="8"/>
          </p:nvPr>
        </p:nvSpPr>
        <p:spPr>
          <a:xfrm>
            <a:off x="951650" y="370143"/>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b="1" i="0" dirty="0">
                <a:solidFill>
                  <a:srgbClr val="FFFF00"/>
                </a:solidFill>
                <a:effectLst/>
                <a:latin typeface="Agency FB" panose="020B0503020202020204" pitchFamily="34" charset="0"/>
              </a:rPr>
              <a:t>Operaciones sobre procesos</a:t>
            </a:r>
            <a:endParaRPr dirty="0">
              <a:solidFill>
                <a:srgbClr val="FFFF00"/>
              </a:solidFill>
              <a:latin typeface="Agency FB" panose="020B0503020202020204" pitchFamily="34" charset="0"/>
            </a:endParaRPr>
          </a:p>
        </p:txBody>
      </p:sp>
      <p:sp>
        <p:nvSpPr>
          <p:cNvPr id="2" name="CuadroTexto 1">
            <a:extLst>
              <a:ext uri="{FF2B5EF4-FFF2-40B4-BE49-F238E27FC236}">
                <a16:creationId xmlns:a16="http://schemas.microsoft.com/office/drawing/2014/main" id="{FB92DBEC-5983-02D0-27EA-B4F3342D48C4}"/>
              </a:ext>
            </a:extLst>
          </p:cNvPr>
          <p:cNvSpPr txBox="1"/>
          <p:nvPr/>
        </p:nvSpPr>
        <p:spPr>
          <a:xfrm>
            <a:off x="2721936" y="1392864"/>
            <a:ext cx="4369981" cy="2862322"/>
          </a:xfrm>
          <a:prstGeom prst="rect">
            <a:avLst/>
          </a:prstGeom>
          <a:noFill/>
        </p:spPr>
        <p:txBody>
          <a:bodyPr wrap="square" rtlCol="0">
            <a:spAutoFit/>
          </a:bodyPr>
          <a:lstStyle/>
          <a:p>
            <a:r>
              <a:rPr lang="es-ES" sz="2000" b="0" i="0" dirty="0">
                <a:solidFill>
                  <a:schemeClr val="accent2"/>
                </a:solidFill>
                <a:effectLst/>
                <a:latin typeface="Open Sans" panose="020B0606030504020204" pitchFamily="34" charset="0"/>
              </a:rPr>
              <a:t>Crear (un proceso)</a:t>
            </a:r>
          </a:p>
          <a:p>
            <a:r>
              <a:rPr lang="es-ES" sz="2000" b="0" i="0" dirty="0">
                <a:solidFill>
                  <a:schemeClr val="accent2"/>
                </a:solidFill>
                <a:effectLst/>
                <a:latin typeface="Open Sans" panose="020B0606030504020204" pitchFamily="34" charset="0"/>
              </a:rPr>
              <a:t>Destruir</a:t>
            </a:r>
          </a:p>
          <a:p>
            <a:r>
              <a:rPr lang="es-ES" sz="2000" b="0" i="0" dirty="0">
                <a:solidFill>
                  <a:schemeClr val="accent2"/>
                </a:solidFill>
                <a:effectLst/>
                <a:latin typeface="Open Sans" panose="020B0606030504020204" pitchFamily="34" charset="0"/>
              </a:rPr>
              <a:t>Suspender</a:t>
            </a:r>
          </a:p>
          <a:p>
            <a:r>
              <a:rPr lang="es-ES" sz="2000" b="0" i="0" dirty="0">
                <a:solidFill>
                  <a:schemeClr val="accent2"/>
                </a:solidFill>
                <a:effectLst/>
                <a:latin typeface="Open Sans" panose="020B0606030504020204" pitchFamily="34" charset="0"/>
              </a:rPr>
              <a:t>Reanudar </a:t>
            </a:r>
          </a:p>
          <a:p>
            <a:r>
              <a:rPr lang="es-ES" sz="2000" b="0" i="0" dirty="0">
                <a:solidFill>
                  <a:schemeClr val="accent2"/>
                </a:solidFill>
                <a:effectLst/>
                <a:latin typeface="Open Sans" panose="020B0606030504020204" pitchFamily="34" charset="0"/>
              </a:rPr>
              <a:t>Cambiar prioridad</a:t>
            </a:r>
          </a:p>
          <a:p>
            <a:r>
              <a:rPr lang="es-ES" sz="2000" b="0" i="0" dirty="0">
                <a:solidFill>
                  <a:schemeClr val="accent2"/>
                </a:solidFill>
                <a:effectLst/>
                <a:latin typeface="Open Sans" panose="020B0606030504020204" pitchFamily="34" charset="0"/>
              </a:rPr>
              <a:t>Bloquear </a:t>
            </a:r>
          </a:p>
          <a:p>
            <a:r>
              <a:rPr lang="es-ES" sz="2000" b="0" i="0" dirty="0">
                <a:solidFill>
                  <a:schemeClr val="accent2"/>
                </a:solidFill>
                <a:effectLst/>
                <a:latin typeface="Open Sans" panose="020B0606030504020204" pitchFamily="34" charset="0"/>
              </a:rPr>
              <a:t>Despertar</a:t>
            </a:r>
          </a:p>
          <a:p>
            <a:r>
              <a:rPr lang="es-ES" sz="2000" b="0" i="0" dirty="0">
                <a:solidFill>
                  <a:schemeClr val="accent2"/>
                </a:solidFill>
                <a:effectLst/>
                <a:latin typeface="Open Sans" panose="020B0606030504020204" pitchFamily="34" charset="0"/>
              </a:rPr>
              <a:t>Establecer una comunicación entre procesos</a:t>
            </a:r>
            <a:endParaRPr lang="es-ES" dirty="0">
              <a:solidFill>
                <a:schemeClr val="accent2"/>
              </a:solidFill>
            </a:endParaRPr>
          </a:p>
        </p:txBody>
      </p:sp>
    </p:spTree>
    <p:extLst>
      <p:ext uri="{BB962C8B-B14F-4D97-AF65-F5344CB8AC3E}">
        <p14:creationId xmlns:p14="http://schemas.microsoft.com/office/powerpoint/2010/main" val="3184164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92" name="Google Shape;592;p35"/>
          <p:cNvSpPr txBox="1">
            <a:spLocks noGrp="1"/>
          </p:cNvSpPr>
          <p:nvPr>
            <p:ph type="title" idx="8"/>
          </p:nvPr>
        </p:nvSpPr>
        <p:spPr>
          <a:xfrm>
            <a:off x="720000" y="550897"/>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4400" b="0" i="0" dirty="0">
                <a:solidFill>
                  <a:srgbClr val="FFC000"/>
                </a:solidFill>
                <a:effectLst/>
                <a:latin typeface="Agency FB" panose="020B0503020202020204" pitchFamily="34" charset="0"/>
              </a:rPr>
              <a:t>Creación de procesos</a:t>
            </a:r>
            <a:endParaRPr sz="4400" dirty="0">
              <a:solidFill>
                <a:srgbClr val="FFC000"/>
              </a:solidFill>
              <a:latin typeface="Agency FB" panose="020B0503020202020204" pitchFamily="34" charset="0"/>
            </a:endParaRPr>
          </a:p>
        </p:txBody>
      </p:sp>
      <p:sp>
        <p:nvSpPr>
          <p:cNvPr id="2" name="CuadroTexto 1">
            <a:extLst>
              <a:ext uri="{FF2B5EF4-FFF2-40B4-BE49-F238E27FC236}">
                <a16:creationId xmlns:a16="http://schemas.microsoft.com/office/drawing/2014/main" id="{FB92DBEC-5983-02D0-27EA-B4F3342D48C4}"/>
              </a:ext>
            </a:extLst>
          </p:cNvPr>
          <p:cNvSpPr txBox="1"/>
          <p:nvPr/>
        </p:nvSpPr>
        <p:spPr>
          <a:xfrm>
            <a:off x="2222206" y="1658679"/>
            <a:ext cx="5284380" cy="2308324"/>
          </a:xfrm>
          <a:prstGeom prst="rect">
            <a:avLst/>
          </a:prstGeom>
          <a:noFill/>
        </p:spPr>
        <p:txBody>
          <a:bodyPr wrap="square" rtlCol="0">
            <a:spAutoFit/>
          </a:bodyPr>
          <a:lstStyle/>
          <a:p>
            <a:r>
              <a:rPr lang="es-ES" sz="1800" b="0" i="0" dirty="0">
                <a:solidFill>
                  <a:schemeClr val="accent2"/>
                </a:solidFill>
                <a:effectLst/>
                <a:latin typeface="Open Sans" panose="020B0606030504020204" pitchFamily="34" charset="0"/>
              </a:rPr>
              <a:t>Básicamente hasta el día de hoy existen sólo 4 formas de crear un proceso: </a:t>
            </a:r>
          </a:p>
          <a:p>
            <a:r>
              <a:rPr lang="es-ES" sz="1800" b="0" i="0" dirty="0">
                <a:solidFill>
                  <a:schemeClr val="accent2"/>
                </a:solidFill>
                <a:effectLst/>
                <a:latin typeface="Open Sans" panose="020B0606030504020204" pitchFamily="34" charset="0"/>
              </a:rPr>
              <a:t>Arranque del sistema. En la ejecución, desde un proceso, de una llamada al sistema para la creación del proceso.</a:t>
            </a:r>
          </a:p>
          <a:p>
            <a:r>
              <a:rPr lang="es-ES" sz="1800" b="0" i="0" dirty="0">
                <a:solidFill>
                  <a:schemeClr val="accent2"/>
                </a:solidFill>
                <a:effectLst/>
                <a:latin typeface="Open Sans" panose="020B0606030504020204" pitchFamily="34" charset="0"/>
              </a:rPr>
              <a:t>Una petición deliberada del usuario para crear un proceso. </a:t>
            </a:r>
          </a:p>
          <a:p>
            <a:r>
              <a:rPr lang="es-ES" sz="1800" b="0" i="0" dirty="0">
                <a:solidFill>
                  <a:schemeClr val="accent2"/>
                </a:solidFill>
                <a:effectLst/>
                <a:latin typeface="Open Sans" panose="020B0606030504020204" pitchFamily="34" charset="0"/>
              </a:rPr>
              <a:t>El inicio de un trabajo por lotes.</a:t>
            </a:r>
            <a:endParaRPr lang="es-ES" sz="1800" dirty="0">
              <a:solidFill>
                <a:schemeClr val="accent2"/>
              </a:solidFill>
            </a:endParaRPr>
          </a:p>
        </p:txBody>
      </p:sp>
    </p:spTree>
    <p:extLst>
      <p:ext uri="{BB962C8B-B14F-4D97-AF65-F5344CB8AC3E}">
        <p14:creationId xmlns:p14="http://schemas.microsoft.com/office/powerpoint/2010/main" val="2892383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92" name="Google Shape;592;p35"/>
          <p:cNvSpPr txBox="1">
            <a:spLocks noGrp="1"/>
          </p:cNvSpPr>
          <p:nvPr>
            <p:ph type="title" idx="8"/>
          </p:nvPr>
        </p:nvSpPr>
        <p:spPr>
          <a:xfrm>
            <a:off x="951650" y="370143"/>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b="1" i="0" dirty="0">
                <a:solidFill>
                  <a:srgbClr val="00B0F0"/>
                </a:solidFill>
                <a:effectLst/>
                <a:latin typeface="Open Sans" panose="020B0606030504020204" pitchFamily="34" charset="0"/>
              </a:rPr>
              <a:t>Terminación de un proceso</a:t>
            </a:r>
            <a:endParaRPr dirty="0">
              <a:solidFill>
                <a:srgbClr val="00B0F0"/>
              </a:solidFill>
              <a:latin typeface="Agency FB" panose="020B0503020202020204" pitchFamily="34" charset="0"/>
            </a:endParaRPr>
          </a:p>
        </p:txBody>
      </p:sp>
      <p:sp>
        <p:nvSpPr>
          <p:cNvPr id="2" name="CuadroTexto 1">
            <a:extLst>
              <a:ext uri="{FF2B5EF4-FFF2-40B4-BE49-F238E27FC236}">
                <a16:creationId xmlns:a16="http://schemas.microsoft.com/office/drawing/2014/main" id="{FB92DBEC-5983-02D0-27EA-B4F3342D48C4}"/>
              </a:ext>
            </a:extLst>
          </p:cNvPr>
          <p:cNvSpPr txBox="1"/>
          <p:nvPr/>
        </p:nvSpPr>
        <p:spPr>
          <a:xfrm>
            <a:off x="723764" y="1573617"/>
            <a:ext cx="7931886" cy="2492990"/>
          </a:xfrm>
          <a:prstGeom prst="rect">
            <a:avLst/>
          </a:prstGeom>
          <a:noFill/>
        </p:spPr>
        <p:txBody>
          <a:bodyPr wrap="square" rtlCol="0">
            <a:spAutoFit/>
          </a:bodyPr>
          <a:lstStyle/>
          <a:p>
            <a:r>
              <a:rPr lang="es-ES" sz="1200" b="0" i="0" dirty="0">
                <a:solidFill>
                  <a:schemeClr val="accent3"/>
                </a:solidFill>
                <a:effectLst/>
                <a:latin typeface="Open Sans" panose="020B0606030504020204" pitchFamily="34" charset="0"/>
              </a:rPr>
              <a:t>Un proceso en el transcurso de su ciclo puede estar en diferentes estados. Salida normal, ésta se presenta cuando el proceso termina de forma voluntaria, por ejemplo, cuando se cierra en navegador web o el procesador de textos. </a:t>
            </a:r>
          </a:p>
          <a:p>
            <a:endParaRPr lang="es-ES" sz="1200" b="0" i="0" dirty="0">
              <a:solidFill>
                <a:schemeClr val="accent3"/>
              </a:solidFill>
              <a:effectLst/>
              <a:latin typeface="Open Sans" panose="020B0606030504020204" pitchFamily="34" charset="0"/>
            </a:endParaRPr>
          </a:p>
          <a:p>
            <a:r>
              <a:rPr lang="es-ES" sz="1200" b="0" i="0" dirty="0">
                <a:solidFill>
                  <a:schemeClr val="accent3"/>
                </a:solidFill>
                <a:effectLst/>
                <a:latin typeface="Open Sans" panose="020B0606030504020204" pitchFamily="34" charset="0"/>
              </a:rPr>
              <a:t>Salida por error, ésta se presenta cuando el proceso tiene que salir debido a insuficiencia de datos, por ejemplo, cuando solicita un archivo que no existe.</a:t>
            </a:r>
          </a:p>
          <a:p>
            <a:endParaRPr lang="es-ES" sz="1200" b="0" i="0" dirty="0">
              <a:solidFill>
                <a:schemeClr val="accent3"/>
              </a:solidFill>
              <a:effectLst/>
              <a:latin typeface="Open Sans" panose="020B0606030504020204" pitchFamily="34" charset="0"/>
            </a:endParaRPr>
          </a:p>
          <a:p>
            <a:r>
              <a:rPr lang="es-ES" sz="1200" b="0" i="0" dirty="0">
                <a:solidFill>
                  <a:schemeClr val="accent3"/>
                </a:solidFill>
                <a:effectLst/>
                <a:latin typeface="Open Sans" panose="020B0606030504020204" pitchFamily="34" charset="0"/>
              </a:rPr>
              <a:t> Error fatal, éste sucede por un error en el programa, como las divisiones entre 0 o requerimiento de memoria inaccesible</a:t>
            </a:r>
          </a:p>
          <a:p>
            <a:endParaRPr lang="es-ES" sz="1200" dirty="0">
              <a:solidFill>
                <a:schemeClr val="accent3"/>
              </a:solidFill>
              <a:latin typeface="Open Sans" panose="020B0606030504020204" pitchFamily="34" charset="0"/>
            </a:endParaRPr>
          </a:p>
          <a:p>
            <a:r>
              <a:rPr lang="es-ES" sz="1200" b="0" i="0" dirty="0">
                <a:solidFill>
                  <a:schemeClr val="accent3"/>
                </a:solidFill>
                <a:effectLst/>
                <a:latin typeface="Open Sans" panose="020B0606030504020204" pitchFamily="34" charset="0"/>
              </a:rPr>
              <a:t>Eliminado por otro proceso, éste es sumamente útil cuando un proceso se queda colgado, es decir, sin terminar, pero tampoco responde.</a:t>
            </a:r>
          </a:p>
          <a:p>
            <a:r>
              <a:rPr lang="es-ES" sz="1200" b="0" i="0" dirty="0">
                <a:solidFill>
                  <a:schemeClr val="accent3"/>
                </a:solidFill>
                <a:effectLst/>
                <a:latin typeface="Open Sans" panose="020B0606030504020204" pitchFamily="34" charset="0"/>
              </a:rPr>
              <a:t>En Unix un ejemplo es cuando se utiliza el comando kill para terminar procesos abruptamente</a:t>
            </a:r>
            <a:endParaRPr lang="es-ES" sz="800" dirty="0">
              <a:solidFill>
                <a:schemeClr val="accent3"/>
              </a:solidFill>
            </a:endParaRPr>
          </a:p>
        </p:txBody>
      </p:sp>
    </p:spTree>
    <p:extLst>
      <p:ext uri="{BB962C8B-B14F-4D97-AF65-F5344CB8AC3E}">
        <p14:creationId xmlns:p14="http://schemas.microsoft.com/office/powerpoint/2010/main" val="176141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92" name="Google Shape;592;p35"/>
          <p:cNvSpPr txBox="1">
            <a:spLocks noGrp="1"/>
          </p:cNvSpPr>
          <p:nvPr>
            <p:ph type="title" idx="8"/>
          </p:nvPr>
        </p:nvSpPr>
        <p:spPr>
          <a:xfrm>
            <a:off x="720000" y="391408"/>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b="1" i="0" dirty="0">
                <a:solidFill>
                  <a:srgbClr val="92D050"/>
                </a:solidFill>
                <a:effectLst/>
                <a:latin typeface="Open Sans" panose="020B0606030504020204" pitchFamily="34" charset="0"/>
              </a:rPr>
              <a:t>Estados de suspensión</a:t>
            </a:r>
            <a:endParaRPr b="1" dirty="0">
              <a:solidFill>
                <a:srgbClr val="92D050"/>
              </a:solidFill>
              <a:latin typeface="Agency FB" panose="020B0503020202020204" pitchFamily="34" charset="0"/>
            </a:endParaRPr>
          </a:p>
        </p:txBody>
      </p:sp>
      <p:sp>
        <p:nvSpPr>
          <p:cNvPr id="2" name="CuadroTexto 1">
            <a:extLst>
              <a:ext uri="{FF2B5EF4-FFF2-40B4-BE49-F238E27FC236}">
                <a16:creationId xmlns:a16="http://schemas.microsoft.com/office/drawing/2014/main" id="{FB92DBEC-5983-02D0-27EA-B4F3342D48C4}"/>
              </a:ext>
            </a:extLst>
          </p:cNvPr>
          <p:cNvSpPr txBox="1"/>
          <p:nvPr/>
        </p:nvSpPr>
        <p:spPr>
          <a:xfrm>
            <a:off x="1374650" y="1265273"/>
            <a:ext cx="6857999" cy="2246769"/>
          </a:xfrm>
          <a:prstGeom prst="rect">
            <a:avLst/>
          </a:prstGeom>
          <a:noFill/>
        </p:spPr>
        <p:txBody>
          <a:bodyPr wrap="square" rtlCol="0">
            <a:spAutoFit/>
          </a:bodyPr>
          <a:lstStyle/>
          <a:p>
            <a:r>
              <a:rPr lang="es-ES" b="0" i="0" dirty="0">
                <a:solidFill>
                  <a:schemeClr val="accent2"/>
                </a:solidFill>
                <a:effectLst/>
                <a:latin typeface="Open Sans" panose="020B0606030504020204" pitchFamily="34" charset="0"/>
              </a:rPr>
              <a:t>Un proceso suspendido no puede continuar su ejecución a menos que sea reanudado por otro proceso. La suspensión puede ser usada para disminuir transitoriamente la carga del sistema.</a:t>
            </a:r>
          </a:p>
          <a:p>
            <a:endParaRPr lang="es-ES" b="0" i="0" dirty="0">
              <a:solidFill>
                <a:schemeClr val="accent2"/>
              </a:solidFill>
              <a:effectLst/>
              <a:latin typeface="Open Sans" panose="020B0606030504020204" pitchFamily="34" charset="0"/>
            </a:endParaRPr>
          </a:p>
          <a:p>
            <a:r>
              <a:rPr lang="es-ES" b="0" i="0" dirty="0">
                <a:solidFill>
                  <a:schemeClr val="accent2"/>
                </a:solidFill>
                <a:effectLst/>
                <a:latin typeface="Open Sans" panose="020B0606030504020204" pitchFamily="34" charset="0"/>
              </a:rPr>
              <a:t>La reanudación es la operación que deja un proceso en el punto inmediatamente anterior a la suspensión. </a:t>
            </a:r>
          </a:p>
          <a:p>
            <a:endParaRPr lang="es-ES" b="0" i="0" dirty="0">
              <a:solidFill>
                <a:schemeClr val="accent2"/>
              </a:solidFill>
              <a:effectLst/>
              <a:latin typeface="Open Sans" panose="020B0606030504020204" pitchFamily="34" charset="0"/>
            </a:endParaRPr>
          </a:p>
          <a:p>
            <a:r>
              <a:rPr lang="es-ES" b="0" i="0" dirty="0">
                <a:solidFill>
                  <a:schemeClr val="accent2"/>
                </a:solidFill>
                <a:effectLst/>
                <a:latin typeface="Open Sans" panose="020B0606030504020204" pitchFamily="34" charset="0"/>
              </a:rPr>
              <a:t>Se pueden suspender procesos por: falla inminente en el sistema, comportamiento errático o sospechoso de algún proceso, picos de carga en el sistema, etc.</a:t>
            </a:r>
            <a:endParaRPr lang="es-ES" sz="900" dirty="0">
              <a:solidFill>
                <a:schemeClr val="accent2"/>
              </a:solidFill>
            </a:endParaRPr>
          </a:p>
        </p:txBody>
      </p:sp>
    </p:spTree>
    <p:extLst>
      <p:ext uri="{BB962C8B-B14F-4D97-AF65-F5344CB8AC3E}">
        <p14:creationId xmlns:p14="http://schemas.microsoft.com/office/powerpoint/2010/main" val="2973197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92" name="Google Shape;592;p35"/>
          <p:cNvSpPr txBox="1">
            <a:spLocks noGrp="1"/>
          </p:cNvSpPr>
          <p:nvPr>
            <p:ph type="title" idx="8"/>
          </p:nvPr>
        </p:nvSpPr>
        <p:spPr>
          <a:xfrm>
            <a:off x="720000" y="346233"/>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b="1" i="0" dirty="0">
                <a:solidFill>
                  <a:srgbClr val="7030A0"/>
                </a:solidFill>
                <a:effectLst/>
                <a:latin typeface="Open Sans" panose="020B0606030504020204" pitchFamily="34" charset="0"/>
              </a:rPr>
              <a:t>Primer diagrama de estados</a:t>
            </a:r>
            <a:endParaRPr dirty="0">
              <a:solidFill>
                <a:srgbClr val="7030A0"/>
              </a:solidFill>
              <a:latin typeface="Agency FB" panose="020B0503020202020204" pitchFamily="34" charset="0"/>
            </a:endParaRPr>
          </a:p>
        </p:txBody>
      </p:sp>
      <p:pic>
        <p:nvPicPr>
          <p:cNvPr id="4" name="Imagen 3">
            <a:extLst>
              <a:ext uri="{FF2B5EF4-FFF2-40B4-BE49-F238E27FC236}">
                <a16:creationId xmlns:a16="http://schemas.microsoft.com/office/drawing/2014/main" id="{BAE4007F-8735-7897-74FE-2FB8F561DD37}"/>
              </a:ext>
            </a:extLst>
          </p:cNvPr>
          <p:cNvPicPr>
            <a:picLocks noChangeAspect="1"/>
          </p:cNvPicPr>
          <p:nvPr/>
        </p:nvPicPr>
        <p:blipFill>
          <a:blip r:embed="rId3"/>
          <a:stretch>
            <a:fillRect/>
          </a:stretch>
        </p:blipFill>
        <p:spPr>
          <a:xfrm>
            <a:off x="1985100" y="1127050"/>
            <a:ext cx="5173800" cy="3097517"/>
          </a:xfrm>
          <a:prstGeom prst="rect">
            <a:avLst/>
          </a:prstGeom>
        </p:spPr>
      </p:pic>
    </p:spTree>
    <p:extLst>
      <p:ext uri="{BB962C8B-B14F-4D97-AF65-F5344CB8AC3E}">
        <p14:creationId xmlns:p14="http://schemas.microsoft.com/office/powerpoint/2010/main" val="2641837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92" name="Google Shape;592;p35"/>
          <p:cNvSpPr txBox="1">
            <a:spLocks noGrp="1"/>
          </p:cNvSpPr>
          <p:nvPr>
            <p:ph type="title" idx="8"/>
          </p:nvPr>
        </p:nvSpPr>
        <p:spPr>
          <a:xfrm>
            <a:off x="720000" y="346233"/>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b="1" i="0" dirty="0">
                <a:solidFill>
                  <a:srgbClr val="FFC000"/>
                </a:solidFill>
                <a:effectLst/>
                <a:latin typeface="Open Sans" panose="020B0606030504020204" pitchFamily="34" charset="0"/>
              </a:rPr>
              <a:t>Nuevo diagrama de estados</a:t>
            </a:r>
            <a:endParaRPr dirty="0">
              <a:solidFill>
                <a:srgbClr val="FFC000"/>
              </a:solidFill>
              <a:latin typeface="Agency FB" panose="020B0503020202020204" pitchFamily="34" charset="0"/>
            </a:endParaRPr>
          </a:p>
        </p:txBody>
      </p:sp>
      <p:pic>
        <p:nvPicPr>
          <p:cNvPr id="3" name="Imagen 2">
            <a:extLst>
              <a:ext uri="{FF2B5EF4-FFF2-40B4-BE49-F238E27FC236}">
                <a16:creationId xmlns:a16="http://schemas.microsoft.com/office/drawing/2014/main" id="{AF5C2E8F-3934-C022-57C4-8F75C523BD93}"/>
              </a:ext>
            </a:extLst>
          </p:cNvPr>
          <p:cNvPicPr>
            <a:picLocks noChangeAspect="1"/>
          </p:cNvPicPr>
          <p:nvPr/>
        </p:nvPicPr>
        <p:blipFill>
          <a:blip r:embed="rId3"/>
          <a:stretch>
            <a:fillRect/>
          </a:stretch>
        </p:blipFill>
        <p:spPr>
          <a:xfrm>
            <a:off x="1738423" y="1070643"/>
            <a:ext cx="5667153" cy="3200447"/>
          </a:xfrm>
          <a:prstGeom prst="rect">
            <a:avLst/>
          </a:prstGeom>
        </p:spPr>
      </p:pic>
    </p:spTree>
    <p:extLst>
      <p:ext uri="{BB962C8B-B14F-4D97-AF65-F5344CB8AC3E}">
        <p14:creationId xmlns:p14="http://schemas.microsoft.com/office/powerpoint/2010/main" val="3464319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92" name="Google Shape;592;p35"/>
          <p:cNvSpPr txBox="1">
            <a:spLocks noGrp="1"/>
          </p:cNvSpPr>
          <p:nvPr>
            <p:ph type="title" idx="8"/>
          </p:nvPr>
        </p:nvSpPr>
        <p:spPr>
          <a:xfrm>
            <a:off x="2389311" y="293070"/>
            <a:ext cx="4064651" cy="40867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b="1" i="0" dirty="0">
                <a:solidFill>
                  <a:srgbClr val="FFFF00"/>
                </a:solidFill>
                <a:effectLst/>
                <a:latin typeface="Open Sans" panose="020B0606030504020204" pitchFamily="34" charset="0"/>
              </a:rPr>
              <a:t>Interrupciones</a:t>
            </a:r>
            <a:endParaRPr sz="2800" dirty="0">
              <a:solidFill>
                <a:srgbClr val="FFFF00"/>
              </a:solidFill>
              <a:latin typeface="Agency FB" panose="020B0503020202020204" pitchFamily="34" charset="0"/>
            </a:endParaRPr>
          </a:p>
        </p:txBody>
      </p:sp>
      <p:sp>
        <p:nvSpPr>
          <p:cNvPr id="2" name="CuadroTexto 1">
            <a:extLst>
              <a:ext uri="{FF2B5EF4-FFF2-40B4-BE49-F238E27FC236}">
                <a16:creationId xmlns:a16="http://schemas.microsoft.com/office/drawing/2014/main" id="{F0BC27E0-A133-F5A0-E4D6-37D1AF58E575}"/>
              </a:ext>
            </a:extLst>
          </p:cNvPr>
          <p:cNvSpPr txBox="1"/>
          <p:nvPr/>
        </p:nvSpPr>
        <p:spPr>
          <a:xfrm>
            <a:off x="1299830" y="1017478"/>
            <a:ext cx="6544340" cy="3108543"/>
          </a:xfrm>
          <a:prstGeom prst="rect">
            <a:avLst/>
          </a:prstGeom>
          <a:noFill/>
        </p:spPr>
        <p:txBody>
          <a:bodyPr wrap="square" rtlCol="0">
            <a:spAutoFit/>
          </a:bodyPr>
          <a:lstStyle/>
          <a:p>
            <a:r>
              <a:rPr lang="es-ES" b="1" i="0" dirty="0">
                <a:solidFill>
                  <a:schemeClr val="accent2"/>
                </a:solidFill>
                <a:effectLst/>
                <a:latin typeface="Open Sans" panose="020B0606030504020204" pitchFamily="34" charset="0"/>
              </a:rPr>
              <a:t>Cuando ocurre una interrupción:</a:t>
            </a:r>
            <a:br>
              <a:rPr lang="es-ES" dirty="0">
                <a:solidFill>
                  <a:schemeClr val="accent2"/>
                </a:solidFill>
              </a:rPr>
            </a:br>
            <a:r>
              <a:rPr lang="es-ES" b="0" i="0" dirty="0">
                <a:solidFill>
                  <a:schemeClr val="accent2"/>
                </a:solidFill>
                <a:effectLst/>
                <a:latin typeface="Open Sans" panose="020B0606030504020204" pitchFamily="34" charset="0"/>
              </a:rPr>
              <a:t>(una interrupción puede ser generada por el hardware o por otro proceso) .</a:t>
            </a:r>
          </a:p>
          <a:p>
            <a:r>
              <a:rPr lang="es-ES" b="0" i="0" dirty="0">
                <a:solidFill>
                  <a:schemeClr val="accent2"/>
                </a:solidFill>
                <a:effectLst/>
                <a:latin typeface="Open Sans" panose="020B0606030504020204" pitchFamily="34" charset="0"/>
              </a:rPr>
              <a:t>El hardware pasa el control al sistema operativo</a:t>
            </a:r>
          </a:p>
          <a:p>
            <a:endParaRPr lang="es-ES" b="0" i="0" dirty="0">
              <a:solidFill>
                <a:schemeClr val="accent2"/>
              </a:solidFill>
              <a:effectLst/>
              <a:latin typeface="Open Sans" panose="020B0606030504020204" pitchFamily="34" charset="0"/>
            </a:endParaRPr>
          </a:p>
          <a:p>
            <a:r>
              <a:rPr lang="es-ES" b="0" i="0" dirty="0">
                <a:solidFill>
                  <a:schemeClr val="accent2"/>
                </a:solidFill>
                <a:effectLst/>
                <a:latin typeface="Open Sans" panose="020B0606030504020204" pitchFamily="34" charset="0"/>
              </a:rPr>
              <a:t>El sistema operativo guarda el estado del proceso interrumpido, normalmente en el PCB .</a:t>
            </a:r>
          </a:p>
          <a:p>
            <a:endParaRPr lang="es-ES" b="0" i="0" dirty="0">
              <a:solidFill>
                <a:schemeClr val="accent2"/>
              </a:solidFill>
              <a:effectLst/>
              <a:latin typeface="Open Sans" panose="020B0606030504020204" pitchFamily="34" charset="0"/>
            </a:endParaRPr>
          </a:p>
          <a:p>
            <a:r>
              <a:rPr lang="es-ES" b="0" i="0" dirty="0">
                <a:solidFill>
                  <a:schemeClr val="accent2"/>
                </a:solidFill>
                <a:effectLst/>
                <a:latin typeface="Open Sans" panose="020B0606030504020204" pitchFamily="34" charset="0"/>
              </a:rPr>
              <a:t>El sistema analiza la interrupción y transfiere el control al handler (manejador) correspondiente. </a:t>
            </a:r>
          </a:p>
          <a:p>
            <a:endParaRPr lang="es-ES" b="0" i="0" dirty="0">
              <a:solidFill>
                <a:schemeClr val="accent2"/>
              </a:solidFill>
              <a:effectLst/>
              <a:latin typeface="Open Sans" panose="020B0606030504020204" pitchFamily="34" charset="0"/>
            </a:endParaRPr>
          </a:p>
          <a:p>
            <a:r>
              <a:rPr lang="es-ES" b="0" i="0" dirty="0">
                <a:solidFill>
                  <a:schemeClr val="accent2"/>
                </a:solidFill>
                <a:effectLst/>
                <a:latin typeface="Open Sans" panose="020B0606030504020204" pitchFamily="34" charset="0"/>
              </a:rPr>
              <a:t>Normalmente se resuelve esto a nivel de hardware. Se ejecuta el handler.</a:t>
            </a:r>
          </a:p>
          <a:p>
            <a:endParaRPr lang="es-ES" b="0" i="0" dirty="0">
              <a:solidFill>
                <a:schemeClr val="accent2"/>
              </a:solidFill>
              <a:effectLst/>
              <a:latin typeface="Open Sans" panose="020B0606030504020204" pitchFamily="34" charset="0"/>
            </a:endParaRPr>
          </a:p>
          <a:p>
            <a:r>
              <a:rPr lang="es-ES" b="0" i="0" dirty="0">
                <a:solidFill>
                  <a:schemeClr val="accent2"/>
                </a:solidFill>
                <a:effectLst/>
                <a:latin typeface="Open Sans" panose="020B0606030504020204" pitchFamily="34" charset="0"/>
              </a:rPr>
              <a:t>Se restablece el estado del proceso interrumpido Se ejecuta el proceso interrumpido</a:t>
            </a:r>
            <a:endParaRPr lang="es-ES" dirty="0">
              <a:solidFill>
                <a:schemeClr val="accent2"/>
              </a:solidFill>
            </a:endParaRPr>
          </a:p>
        </p:txBody>
      </p:sp>
    </p:spTree>
    <p:extLst>
      <p:ext uri="{BB962C8B-B14F-4D97-AF65-F5344CB8AC3E}">
        <p14:creationId xmlns:p14="http://schemas.microsoft.com/office/powerpoint/2010/main" val="3339510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92" name="Google Shape;592;p35"/>
          <p:cNvSpPr txBox="1">
            <a:spLocks noGrp="1"/>
          </p:cNvSpPr>
          <p:nvPr>
            <p:ph type="title" idx="8"/>
          </p:nvPr>
        </p:nvSpPr>
        <p:spPr>
          <a:xfrm>
            <a:off x="972915" y="40204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dk2"/>
                </a:solidFill>
              </a:rPr>
              <a:t>INDICE</a:t>
            </a:r>
          </a:p>
        </p:txBody>
      </p:sp>
      <p:sp>
        <p:nvSpPr>
          <p:cNvPr id="2" name="CuadroTexto 1">
            <a:extLst>
              <a:ext uri="{FF2B5EF4-FFF2-40B4-BE49-F238E27FC236}">
                <a16:creationId xmlns:a16="http://schemas.microsoft.com/office/drawing/2014/main" id="{0DFEB9B0-C64E-1871-D1FB-0E545AA30068}"/>
              </a:ext>
            </a:extLst>
          </p:cNvPr>
          <p:cNvSpPr txBox="1"/>
          <p:nvPr/>
        </p:nvSpPr>
        <p:spPr>
          <a:xfrm>
            <a:off x="2402958" y="1063254"/>
            <a:ext cx="4338083" cy="3323987"/>
          </a:xfrm>
          <a:prstGeom prst="rect">
            <a:avLst/>
          </a:prstGeom>
          <a:noFill/>
        </p:spPr>
        <p:txBody>
          <a:bodyPr wrap="square" rtlCol="0">
            <a:spAutoFit/>
          </a:bodyPr>
          <a:lstStyle/>
          <a:p>
            <a:endParaRPr lang="es-ES" b="0" i="0" dirty="0">
              <a:solidFill>
                <a:schemeClr val="accent3"/>
              </a:solidFill>
              <a:effectLst/>
              <a:latin typeface="Open Sans" panose="020B0606030504020204" pitchFamily="34" charset="0"/>
            </a:endParaRPr>
          </a:p>
          <a:p>
            <a:r>
              <a:rPr lang="es-ES" dirty="0">
                <a:solidFill>
                  <a:schemeClr val="accent3"/>
                </a:solidFill>
              </a:rPr>
              <a:t>1.INTRODUCCION</a:t>
            </a:r>
          </a:p>
          <a:p>
            <a:r>
              <a:rPr lang="es-ES" dirty="0">
                <a:solidFill>
                  <a:schemeClr val="accent3"/>
                </a:solidFill>
              </a:rPr>
              <a:t>2.COMPONENTES DEL PROCESO</a:t>
            </a:r>
          </a:p>
          <a:p>
            <a:r>
              <a:rPr lang="es-ES" dirty="0">
                <a:solidFill>
                  <a:schemeClr val="accent3"/>
                </a:solidFill>
              </a:rPr>
              <a:t>3.DESPACHADOR DE PROCESOS</a:t>
            </a:r>
          </a:p>
          <a:p>
            <a:r>
              <a:rPr lang="es-ES" dirty="0">
                <a:solidFill>
                  <a:schemeClr val="accent3"/>
                </a:solidFill>
              </a:rPr>
              <a:t>4.</a:t>
            </a:r>
            <a:r>
              <a:rPr lang="es-ES" b="1" i="0" dirty="0">
                <a:solidFill>
                  <a:srgbClr val="FFFF00"/>
                </a:solidFill>
                <a:effectLst/>
                <a:latin typeface="Agency FB" panose="020B0503020202020204" pitchFamily="34" charset="0"/>
              </a:rPr>
              <a:t> </a:t>
            </a:r>
            <a:r>
              <a:rPr lang="es-ES" dirty="0">
                <a:solidFill>
                  <a:schemeClr val="accent2"/>
                </a:solidFill>
                <a:latin typeface="+mn-lt"/>
                <a:ea typeface="MS Mincho" panose="02020609040205080304" pitchFamily="49" charset="-128"/>
              </a:rPr>
              <a:t>LOS ESTADOS DE LOS PROCESOS SE PUEDEN DIVIDIR EN DOS TIPOS: ACTIVOS</a:t>
            </a:r>
            <a:endParaRPr lang="es-ES" i="0" dirty="0">
              <a:solidFill>
                <a:schemeClr val="accent2"/>
              </a:solidFill>
              <a:effectLst/>
              <a:latin typeface="+mn-lt"/>
            </a:endParaRPr>
          </a:p>
          <a:p>
            <a:r>
              <a:rPr lang="es-ES" dirty="0">
                <a:solidFill>
                  <a:schemeClr val="accent2"/>
                </a:solidFill>
                <a:latin typeface="+mn-lt"/>
                <a:ea typeface="MS Mincho" panose="02020609040205080304" pitchFamily="49" charset="-128"/>
              </a:rPr>
              <a:t>5.LOS ESTADOS DE LOS PROCESOS SE PUEDEN DIVIDIR EN DOS TIPOS: INACTIVOS</a:t>
            </a:r>
          </a:p>
          <a:p>
            <a:r>
              <a:rPr lang="es-ES" dirty="0">
                <a:solidFill>
                  <a:schemeClr val="accent2"/>
                </a:solidFill>
                <a:latin typeface="+mn-lt"/>
                <a:ea typeface="MS Mincho" panose="02020609040205080304" pitchFamily="49" charset="-128"/>
              </a:rPr>
              <a:t>6.OPERACIONES SOBRE PROCESO</a:t>
            </a:r>
          </a:p>
          <a:p>
            <a:r>
              <a:rPr lang="es-ES" dirty="0">
                <a:solidFill>
                  <a:schemeClr val="accent2"/>
                </a:solidFill>
                <a:latin typeface="+mn-lt"/>
                <a:ea typeface="MS Mincho" panose="02020609040205080304" pitchFamily="49" charset="-128"/>
              </a:rPr>
              <a:t>7.PROCESOS</a:t>
            </a:r>
          </a:p>
          <a:p>
            <a:r>
              <a:rPr lang="es-ES" dirty="0">
                <a:solidFill>
                  <a:schemeClr val="accent2"/>
                </a:solidFill>
                <a:latin typeface="+mn-lt"/>
                <a:ea typeface="MS Mincho" panose="02020609040205080304" pitchFamily="49" charset="-128"/>
              </a:rPr>
              <a:t>8.PROCESOS</a:t>
            </a:r>
          </a:p>
          <a:p>
            <a:r>
              <a:rPr lang="es-ES" dirty="0">
                <a:solidFill>
                  <a:schemeClr val="accent2"/>
                </a:solidFill>
                <a:latin typeface="+mn-lt"/>
                <a:ea typeface="MS Mincho" panose="02020609040205080304" pitchFamily="49" charset="-128"/>
              </a:rPr>
              <a:t>9.EL PCB</a:t>
            </a:r>
          </a:p>
          <a:p>
            <a:r>
              <a:rPr lang="es-ES" dirty="0">
                <a:solidFill>
                  <a:schemeClr val="accent2"/>
                </a:solidFill>
                <a:latin typeface="+mn-lt"/>
                <a:ea typeface="MS Mincho" panose="02020609040205080304" pitchFamily="49" charset="-128"/>
              </a:rPr>
              <a:t>10.OPERACIONES SOBRE PROCESO</a:t>
            </a:r>
          </a:p>
          <a:p>
            <a:r>
              <a:rPr lang="es-ES" dirty="0">
                <a:solidFill>
                  <a:schemeClr val="accent2"/>
                </a:solidFill>
                <a:latin typeface="+mn-lt"/>
                <a:ea typeface="MS Mincho" panose="02020609040205080304" pitchFamily="49" charset="-128"/>
              </a:rPr>
              <a:t>11.CREACION DE PROCESOS</a:t>
            </a:r>
            <a:endParaRPr lang="es-ES" dirty="0">
              <a:solidFill>
                <a:srgbClr val="FFFF00"/>
              </a:solidFill>
              <a:latin typeface="MS Mincho" panose="02020609040205080304" pitchFamily="49" charset="-128"/>
              <a:ea typeface="MS Mincho" panose="02020609040205080304" pitchFamily="49" charset="-128"/>
            </a:endParaRPr>
          </a:p>
          <a:p>
            <a:endParaRPr lang="es-ES" dirty="0">
              <a:solidFill>
                <a:schemeClr val="accent3"/>
              </a:solidFill>
            </a:endParaRPr>
          </a:p>
        </p:txBody>
      </p:sp>
    </p:spTree>
    <p:extLst>
      <p:ext uri="{BB962C8B-B14F-4D97-AF65-F5344CB8AC3E}">
        <p14:creationId xmlns:p14="http://schemas.microsoft.com/office/powerpoint/2010/main" val="4180291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92" name="Google Shape;592;p35"/>
          <p:cNvSpPr txBox="1">
            <a:spLocks noGrp="1"/>
          </p:cNvSpPr>
          <p:nvPr>
            <p:ph type="title" idx="8"/>
          </p:nvPr>
        </p:nvSpPr>
        <p:spPr>
          <a:xfrm>
            <a:off x="2410576" y="569517"/>
            <a:ext cx="4064651" cy="40867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b="1" i="0" dirty="0">
                <a:solidFill>
                  <a:srgbClr val="FFFF00"/>
                </a:solidFill>
                <a:effectLst/>
                <a:latin typeface="Open Sans" panose="020B0606030504020204" pitchFamily="34" charset="0"/>
              </a:rPr>
              <a:t>Interrupciones</a:t>
            </a:r>
            <a:endParaRPr sz="2800" dirty="0">
              <a:solidFill>
                <a:srgbClr val="FFFF00"/>
              </a:solidFill>
              <a:latin typeface="Agency FB" panose="020B0503020202020204" pitchFamily="34" charset="0"/>
            </a:endParaRPr>
          </a:p>
        </p:txBody>
      </p:sp>
      <p:sp>
        <p:nvSpPr>
          <p:cNvPr id="2" name="CuadroTexto 1">
            <a:extLst>
              <a:ext uri="{FF2B5EF4-FFF2-40B4-BE49-F238E27FC236}">
                <a16:creationId xmlns:a16="http://schemas.microsoft.com/office/drawing/2014/main" id="{F0BC27E0-A133-F5A0-E4D6-37D1AF58E575}"/>
              </a:ext>
            </a:extLst>
          </p:cNvPr>
          <p:cNvSpPr txBox="1"/>
          <p:nvPr/>
        </p:nvSpPr>
        <p:spPr>
          <a:xfrm>
            <a:off x="1299830" y="1421515"/>
            <a:ext cx="6544340" cy="2062103"/>
          </a:xfrm>
          <a:prstGeom prst="rect">
            <a:avLst/>
          </a:prstGeom>
          <a:noFill/>
        </p:spPr>
        <p:txBody>
          <a:bodyPr wrap="square" rtlCol="0">
            <a:spAutoFit/>
          </a:bodyPr>
          <a:lstStyle/>
          <a:p>
            <a:r>
              <a:rPr lang="es-ES" sz="1600" b="1" i="0" dirty="0">
                <a:solidFill>
                  <a:schemeClr val="accent2"/>
                </a:solidFill>
                <a:effectLst/>
                <a:latin typeface="Open Sans" panose="020B0606030504020204" pitchFamily="34" charset="0"/>
              </a:rPr>
              <a:t>Son una forma económica de llamar la atención a la CPU.</a:t>
            </a:r>
            <a:br>
              <a:rPr lang="es-ES" sz="1600" dirty="0">
                <a:solidFill>
                  <a:schemeClr val="accent2"/>
                </a:solidFill>
              </a:rPr>
            </a:br>
            <a:r>
              <a:rPr lang="es-ES" sz="1600" b="0" i="0" dirty="0">
                <a:solidFill>
                  <a:schemeClr val="accent2"/>
                </a:solidFill>
                <a:effectLst/>
                <a:latin typeface="Open Sans" panose="020B0606030504020204" pitchFamily="34" charset="0"/>
              </a:rPr>
              <a:t>Así, la CPU no necesita escrutar los dispositivos para ver si alguno requiere atención.</a:t>
            </a:r>
          </a:p>
          <a:p>
            <a:r>
              <a:rPr lang="es-ES" sz="1600" b="0" i="0" dirty="0">
                <a:solidFill>
                  <a:schemeClr val="accent2"/>
                </a:solidFill>
                <a:effectLst/>
                <a:latin typeface="Open Sans" panose="020B0606030504020204" pitchFamily="34" charset="0"/>
              </a:rPr>
              <a:t> Recordar que normalmente los Hendler se ejecutan con las interrupciones deshabilitadas. </a:t>
            </a:r>
          </a:p>
          <a:p>
            <a:r>
              <a:rPr lang="es-ES" sz="1600" b="0" i="0" dirty="0">
                <a:solidFill>
                  <a:schemeClr val="accent2"/>
                </a:solidFill>
                <a:effectLst/>
                <a:latin typeface="Open Sans" panose="020B0606030504020204" pitchFamily="34" charset="0"/>
              </a:rPr>
              <a:t>Tipos de interrupciones: de E/S, externas, de reinicio, de verificación de programa (anomalía en la ejecución), de verificación de la máquina (anomalía hardware).</a:t>
            </a:r>
            <a:endParaRPr lang="es-ES" sz="1600" dirty="0">
              <a:solidFill>
                <a:schemeClr val="accent2"/>
              </a:solidFill>
            </a:endParaRPr>
          </a:p>
        </p:txBody>
      </p:sp>
    </p:spTree>
    <p:extLst>
      <p:ext uri="{BB962C8B-B14F-4D97-AF65-F5344CB8AC3E}">
        <p14:creationId xmlns:p14="http://schemas.microsoft.com/office/powerpoint/2010/main" val="21216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92" name="Google Shape;592;p35"/>
          <p:cNvSpPr txBox="1">
            <a:spLocks noGrp="1"/>
          </p:cNvSpPr>
          <p:nvPr>
            <p:ph type="title" idx="8"/>
          </p:nvPr>
        </p:nvSpPr>
        <p:spPr>
          <a:xfrm>
            <a:off x="2389311" y="293070"/>
            <a:ext cx="4064651" cy="40867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4000" b="1" i="0" dirty="0">
                <a:solidFill>
                  <a:srgbClr val="FFFF00"/>
                </a:solidFill>
                <a:effectLst/>
                <a:latin typeface="Agency FB" panose="020B0503020202020204" pitchFamily="34" charset="0"/>
              </a:rPr>
              <a:t>El núcleo del SO </a:t>
            </a:r>
            <a:endParaRPr sz="6600" dirty="0">
              <a:solidFill>
                <a:srgbClr val="FFFF00"/>
              </a:solidFill>
              <a:latin typeface="Agency FB" panose="020B0503020202020204" pitchFamily="34" charset="0"/>
            </a:endParaRPr>
          </a:p>
        </p:txBody>
      </p:sp>
      <p:sp>
        <p:nvSpPr>
          <p:cNvPr id="2" name="CuadroTexto 1">
            <a:extLst>
              <a:ext uri="{FF2B5EF4-FFF2-40B4-BE49-F238E27FC236}">
                <a16:creationId xmlns:a16="http://schemas.microsoft.com/office/drawing/2014/main" id="{F0BC27E0-A133-F5A0-E4D6-37D1AF58E575}"/>
              </a:ext>
            </a:extLst>
          </p:cNvPr>
          <p:cNvSpPr txBox="1"/>
          <p:nvPr/>
        </p:nvSpPr>
        <p:spPr>
          <a:xfrm>
            <a:off x="1299830" y="1113170"/>
            <a:ext cx="6544340" cy="2554545"/>
          </a:xfrm>
          <a:prstGeom prst="rect">
            <a:avLst/>
          </a:prstGeom>
          <a:noFill/>
        </p:spPr>
        <p:txBody>
          <a:bodyPr wrap="square" rtlCol="0">
            <a:spAutoFit/>
          </a:bodyPr>
          <a:lstStyle/>
          <a:p>
            <a:r>
              <a:rPr lang="es-ES" sz="1600" b="1" i="0" dirty="0">
                <a:solidFill>
                  <a:schemeClr val="accent3"/>
                </a:solidFill>
                <a:effectLst/>
                <a:latin typeface="Open Sans" panose="020B0606030504020204" pitchFamily="34" charset="0"/>
              </a:rPr>
              <a:t>Los procesos se controlan por el núcleo.</a:t>
            </a:r>
          </a:p>
          <a:p>
            <a:br>
              <a:rPr lang="es-ES" sz="1600" dirty="0">
                <a:solidFill>
                  <a:schemeClr val="accent3"/>
                </a:solidFill>
              </a:rPr>
            </a:br>
            <a:r>
              <a:rPr lang="es-ES" sz="1600" b="0" i="0" dirty="0">
                <a:solidFill>
                  <a:schemeClr val="accent3"/>
                </a:solidFill>
                <a:effectLst/>
                <a:latin typeface="Open Sans" panose="020B0606030504020204" pitchFamily="34" charset="0"/>
              </a:rPr>
              <a:t>El núcleo es una parte pequeña del SO, pero es la más utilizada.</a:t>
            </a:r>
          </a:p>
          <a:p>
            <a:r>
              <a:rPr lang="es-ES" sz="1600" b="0" i="0" dirty="0">
                <a:solidFill>
                  <a:schemeClr val="accent3"/>
                </a:solidFill>
                <a:effectLst/>
                <a:latin typeface="Open Sans" panose="020B0606030504020204" pitchFamily="34" charset="0"/>
              </a:rPr>
              <a:t>Por lo general el núcleo reside en memoria principal, mientras que otras partes se cargan y descargan bajo demanda.</a:t>
            </a:r>
          </a:p>
          <a:p>
            <a:r>
              <a:rPr lang="es-ES" sz="1600" b="0" i="0" dirty="0">
                <a:solidFill>
                  <a:schemeClr val="accent3"/>
                </a:solidFill>
                <a:effectLst/>
                <a:latin typeface="Open Sans" panose="020B0606030504020204" pitchFamily="34" charset="0"/>
              </a:rPr>
              <a:t>El núcleo abarca la gestión de interrupciones.</a:t>
            </a:r>
          </a:p>
          <a:p>
            <a:r>
              <a:rPr lang="es-ES" sz="1600" b="0" i="0" dirty="0">
                <a:solidFill>
                  <a:schemeClr val="accent3"/>
                </a:solidFill>
                <a:effectLst/>
                <a:latin typeface="Open Sans" panose="020B0606030504020204" pitchFamily="34" charset="0"/>
              </a:rPr>
              <a:t> núcleo deshabilita las interrupciones mientras ejecuta algún handler.</a:t>
            </a:r>
          </a:p>
          <a:p>
            <a:r>
              <a:rPr lang="es-ES" sz="1600" b="0" i="0" dirty="0">
                <a:solidFill>
                  <a:schemeClr val="accent3"/>
                </a:solidFill>
                <a:effectLst/>
                <a:latin typeface="Open Sans" panose="020B0606030504020204" pitchFamily="34" charset="0"/>
              </a:rPr>
              <a:t>Los Hendler deben ser lo más breves y simples posibles por esa razón.</a:t>
            </a:r>
            <a:endParaRPr lang="es-ES" sz="1600" dirty="0">
              <a:solidFill>
                <a:schemeClr val="accent3"/>
              </a:solidFill>
            </a:endParaRPr>
          </a:p>
        </p:txBody>
      </p:sp>
    </p:spTree>
    <p:extLst>
      <p:ext uri="{BB962C8B-B14F-4D97-AF65-F5344CB8AC3E}">
        <p14:creationId xmlns:p14="http://schemas.microsoft.com/office/powerpoint/2010/main" val="641132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92" name="Google Shape;592;p35"/>
          <p:cNvSpPr txBox="1">
            <a:spLocks noGrp="1"/>
          </p:cNvSpPr>
          <p:nvPr>
            <p:ph type="title" idx="8"/>
          </p:nvPr>
        </p:nvSpPr>
        <p:spPr>
          <a:xfrm>
            <a:off x="2389311" y="293070"/>
            <a:ext cx="4064651" cy="40867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000" b="1" i="0" dirty="0">
                <a:solidFill>
                  <a:srgbClr val="00B0F0"/>
                </a:solidFill>
                <a:effectLst/>
                <a:latin typeface="Arial Black" panose="020B0A04020102020204" pitchFamily="34" charset="0"/>
              </a:rPr>
              <a:t>Funciones del núcleo Manejo de interrupciones</a:t>
            </a:r>
            <a:endParaRPr sz="6600" dirty="0">
              <a:solidFill>
                <a:srgbClr val="00B0F0"/>
              </a:solidFill>
              <a:latin typeface="Arial Black" panose="020B0A04020102020204" pitchFamily="34" charset="0"/>
            </a:endParaRPr>
          </a:p>
        </p:txBody>
      </p:sp>
      <p:sp>
        <p:nvSpPr>
          <p:cNvPr id="2" name="CuadroTexto 1">
            <a:extLst>
              <a:ext uri="{FF2B5EF4-FFF2-40B4-BE49-F238E27FC236}">
                <a16:creationId xmlns:a16="http://schemas.microsoft.com/office/drawing/2014/main" id="{F0BC27E0-A133-F5A0-E4D6-37D1AF58E575}"/>
              </a:ext>
            </a:extLst>
          </p:cNvPr>
          <p:cNvSpPr txBox="1"/>
          <p:nvPr/>
        </p:nvSpPr>
        <p:spPr>
          <a:xfrm>
            <a:off x="1682601" y="1166333"/>
            <a:ext cx="6544340" cy="3385542"/>
          </a:xfrm>
          <a:prstGeom prst="rect">
            <a:avLst/>
          </a:prstGeom>
          <a:noFill/>
        </p:spPr>
        <p:txBody>
          <a:bodyPr wrap="square" rtlCol="0">
            <a:spAutoFit/>
          </a:bodyPr>
          <a:lstStyle/>
          <a:p>
            <a:r>
              <a:rPr lang="es-ES" sz="1800" b="0" i="0" dirty="0">
                <a:solidFill>
                  <a:schemeClr val="accent2"/>
                </a:solidFill>
                <a:effectLst/>
                <a:latin typeface="Open Sans" panose="020B0606030504020204" pitchFamily="34" charset="0"/>
              </a:rPr>
              <a:t>Creación y destrucción de procesos</a:t>
            </a:r>
          </a:p>
          <a:p>
            <a:r>
              <a:rPr lang="es-ES" sz="1800" b="0" i="0" dirty="0">
                <a:solidFill>
                  <a:schemeClr val="accent2"/>
                </a:solidFill>
                <a:effectLst/>
                <a:latin typeface="Open Sans" panose="020B0606030504020204" pitchFamily="34" charset="0"/>
              </a:rPr>
              <a:t>Cambio de estados entre procesos</a:t>
            </a:r>
          </a:p>
          <a:p>
            <a:r>
              <a:rPr lang="es-ES" sz="1800" b="0" i="0" dirty="0">
                <a:solidFill>
                  <a:schemeClr val="accent2"/>
                </a:solidFill>
                <a:effectLst/>
                <a:latin typeface="Open Sans" panose="020B0606030504020204" pitchFamily="34" charset="0"/>
              </a:rPr>
              <a:t>Despacho </a:t>
            </a:r>
          </a:p>
          <a:p>
            <a:r>
              <a:rPr lang="es-ES" sz="1800" b="0" i="0" dirty="0">
                <a:solidFill>
                  <a:schemeClr val="accent2"/>
                </a:solidFill>
                <a:effectLst/>
                <a:latin typeface="Open Sans" panose="020B0606030504020204" pitchFamily="34" charset="0"/>
              </a:rPr>
              <a:t>Suspensión y reanudación</a:t>
            </a:r>
          </a:p>
          <a:p>
            <a:r>
              <a:rPr lang="es-ES" sz="1800" b="0" i="0" dirty="0">
                <a:solidFill>
                  <a:schemeClr val="accent2"/>
                </a:solidFill>
                <a:effectLst/>
                <a:latin typeface="Open Sans" panose="020B0606030504020204" pitchFamily="34" charset="0"/>
              </a:rPr>
              <a:t>Sincronización de procesos</a:t>
            </a:r>
          </a:p>
          <a:p>
            <a:r>
              <a:rPr lang="es-ES" sz="1800" b="0" i="0" dirty="0">
                <a:solidFill>
                  <a:schemeClr val="accent2"/>
                </a:solidFill>
                <a:effectLst/>
                <a:latin typeface="Open Sans" panose="020B0606030504020204" pitchFamily="34" charset="0"/>
              </a:rPr>
              <a:t>Comunicación entre procesos</a:t>
            </a:r>
          </a:p>
          <a:p>
            <a:r>
              <a:rPr lang="es-ES" sz="1800" b="0" i="0" dirty="0">
                <a:solidFill>
                  <a:schemeClr val="accent2"/>
                </a:solidFill>
                <a:effectLst/>
                <a:latin typeface="Open Sans" panose="020B0606030504020204" pitchFamily="34" charset="0"/>
              </a:rPr>
              <a:t>Gestión de PCB</a:t>
            </a:r>
          </a:p>
          <a:p>
            <a:r>
              <a:rPr lang="es-ES" sz="1800" b="0" i="0" dirty="0">
                <a:solidFill>
                  <a:schemeClr val="accent2"/>
                </a:solidFill>
                <a:effectLst/>
                <a:latin typeface="Open Sans" panose="020B0606030504020204" pitchFamily="34" charset="0"/>
              </a:rPr>
              <a:t>Apoyo a actividades de E/S</a:t>
            </a:r>
          </a:p>
          <a:p>
            <a:r>
              <a:rPr lang="es-ES" sz="1800" b="0" i="0" dirty="0">
                <a:solidFill>
                  <a:schemeClr val="accent2"/>
                </a:solidFill>
                <a:effectLst/>
                <a:latin typeface="Open Sans" panose="020B0606030504020204" pitchFamily="34" charset="0"/>
              </a:rPr>
              <a:t>Asignación y liberación de memoria</a:t>
            </a:r>
          </a:p>
          <a:p>
            <a:r>
              <a:rPr lang="es-ES" sz="1800" b="0" i="0" dirty="0">
                <a:solidFill>
                  <a:schemeClr val="accent2"/>
                </a:solidFill>
                <a:effectLst/>
                <a:latin typeface="Open Sans" panose="020B0606030504020204" pitchFamily="34" charset="0"/>
              </a:rPr>
              <a:t>Gestión del file system</a:t>
            </a:r>
          </a:p>
          <a:p>
            <a:r>
              <a:rPr lang="es-ES" sz="1800" b="0" i="0" dirty="0">
                <a:solidFill>
                  <a:schemeClr val="accent2"/>
                </a:solidFill>
                <a:effectLst/>
                <a:latin typeface="Open Sans" panose="020B0606030504020204" pitchFamily="34" charset="0"/>
              </a:rPr>
              <a:t>Mecanismos para llamada y retorno desde procedimientos</a:t>
            </a:r>
            <a:br>
              <a:rPr lang="es-ES" sz="1800" dirty="0">
                <a:solidFill>
                  <a:schemeClr val="accent2"/>
                </a:solidFill>
              </a:rPr>
            </a:br>
            <a:endParaRPr lang="es-ES" dirty="0">
              <a:solidFill>
                <a:schemeClr val="accent2"/>
              </a:solidFill>
            </a:endParaRPr>
          </a:p>
        </p:txBody>
      </p:sp>
    </p:spTree>
    <p:extLst>
      <p:ext uri="{BB962C8B-B14F-4D97-AF65-F5344CB8AC3E}">
        <p14:creationId xmlns:p14="http://schemas.microsoft.com/office/powerpoint/2010/main" val="874543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92" name="Google Shape;592;p35"/>
          <p:cNvSpPr txBox="1">
            <a:spLocks noGrp="1"/>
          </p:cNvSpPr>
          <p:nvPr>
            <p:ph type="title" idx="8"/>
          </p:nvPr>
        </p:nvSpPr>
        <p:spPr>
          <a:xfrm>
            <a:off x="2316390" y="2079341"/>
            <a:ext cx="4511220" cy="40867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9600" b="1" i="0" dirty="0">
                <a:solidFill>
                  <a:srgbClr val="00B0F0"/>
                </a:solidFill>
                <a:effectLst/>
                <a:latin typeface="Agency FB" panose="020B0503020202020204" pitchFamily="34" charset="0"/>
              </a:rPr>
              <a:t>¡GRACIAS!</a:t>
            </a:r>
            <a:endParaRPr sz="59500" dirty="0">
              <a:solidFill>
                <a:srgbClr val="00B0F0"/>
              </a:solidFill>
              <a:latin typeface="Agency FB" panose="020B0503020202020204" pitchFamily="34" charset="0"/>
            </a:endParaRPr>
          </a:p>
        </p:txBody>
      </p:sp>
    </p:spTree>
    <p:extLst>
      <p:ext uri="{BB962C8B-B14F-4D97-AF65-F5344CB8AC3E}">
        <p14:creationId xmlns:p14="http://schemas.microsoft.com/office/powerpoint/2010/main" val="29765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92" name="Google Shape;592;p35"/>
          <p:cNvSpPr txBox="1">
            <a:spLocks noGrp="1"/>
          </p:cNvSpPr>
          <p:nvPr>
            <p:ph type="title" idx="8"/>
          </p:nvPr>
        </p:nvSpPr>
        <p:spPr>
          <a:xfrm>
            <a:off x="815693" y="44457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dk2"/>
                </a:solidFill>
              </a:rPr>
              <a:t>INDICE</a:t>
            </a:r>
          </a:p>
        </p:txBody>
      </p:sp>
      <p:sp>
        <p:nvSpPr>
          <p:cNvPr id="2" name="CuadroTexto 1">
            <a:extLst>
              <a:ext uri="{FF2B5EF4-FFF2-40B4-BE49-F238E27FC236}">
                <a16:creationId xmlns:a16="http://schemas.microsoft.com/office/drawing/2014/main" id="{0DFEB9B0-C64E-1871-D1FB-0E545AA30068}"/>
              </a:ext>
            </a:extLst>
          </p:cNvPr>
          <p:cNvSpPr txBox="1"/>
          <p:nvPr/>
        </p:nvSpPr>
        <p:spPr>
          <a:xfrm>
            <a:off x="2498652" y="1467291"/>
            <a:ext cx="4338083" cy="2031325"/>
          </a:xfrm>
          <a:prstGeom prst="rect">
            <a:avLst/>
          </a:prstGeom>
          <a:noFill/>
        </p:spPr>
        <p:txBody>
          <a:bodyPr wrap="square" rtlCol="0">
            <a:spAutoFit/>
          </a:bodyPr>
          <a:lstStyle/>
          <a:p>
            <a:endParaRPr lang="es-ES" b="0" i="0" dirty="0">
              <a:solidFill>
                <a:schemeClr val="accent3"/>
              </a:solidFill>
              <a:effectLst/>
              <a:latin typeface="Open Sans" panose="020B0606030504020204" pitchFamily="34" charset="0"/>
            </a:endParaRPr>
          </a:p>
          <a:p>
            <a:r>
              <a:rPr lang="es-ES" dirty="0">
                <a:solidFill>
                  <a:schemeClr val="accent3"/>
                </a:solidFill>
              </a:rPr>
              <a:t>12. TERMINACION DE UN PROCESO</a:t>
            </a:r>
          </a:p>
          <a:p>
            <a:r>
              <a:rPr lang="es-ES" dirty="0">
                <a:solidFill>
                  <a:schemeClr val="accent3"/>
                </a:solidFill>
              </a:rPr>
              <a:t>13.ESTADO DE SUSPENSIÓN</a:t>
            </a:r>
          </a:p>
          <a:p>
            <a:r>
              <a:rPr lang="es-ES" dirty="0">
                <a:solidFill>
                  <a:schemeClr val="accent3"/>
                </a:solidFill>
              </a:rPr>
              <a:t>14.PRIMER DIAGRAMA DE ESTADOS</a:t>
            </a:r>
          </a:p>
          <a:p>
            <a:r>
              <a:rPr lang="es-ES" dirty="0">
                <a:solidFill>
                  <a:schemeClr val="accent3"/>
                </a:solidFill>
              </a:rPr>
              <a:t>15.NUEVO DIAGRAMA DE ESTADOS</a:t>
            </a:r>
          </a:p>
          <a:p>
            <a:r>
              <a:rPr lang="es-ES" dirty="0">
                <a:solidFill>
                  <a:schemeClr val="accent3"/>
                </a:solidFill>
              </a:rPr>
              <a:t>16.INTERRUCCIONES </a:t>
            </a:r>
          </a:p>
          <a:p>
            <a:r>
              <a:rPr lang="es-ES" dirty="0">
                <a:solidFill>
                  <a:schemeClr val="accent3"/>
                </a:solidFill>
              </a:rPr>
              <a:t>17.INTERRUCCIONES</a:t>
            </a:r>
          </a:p>
          <a:p>
            <a:r>
              <a:rPr lang="es-ES" dirty="0">
                <a:solidFill>
                  <a:schemeClr val="accent3"/>
                </a:solidFill>
              </a:rPr>
              <a:t>18. EL NUCLEO DEL SO</a:t>
            </a:r>
          </a:p>
          <a:p>
            <a:r>
              <a:rPr lang="es-ES" dirty="0">
                <a:solidFill>
                  <a:schemeClr val="accent3"/>
                </a:solidFill>
              </a:rPr>
              <a:t>19.FUNCIONES DE NUCLEO. MANEJO</a:t>
            </a:r>
          </a:p>
        </p:txBody>
      </p:sp>
    </p:spTree>
    <p:extLst>
      <p:ext uri="{BB962C8B-B14F-4D97-AF65-F5344CB8AC3E}">
        <p14:creationId xmlns:p14="http://schemas.microsoft.com/office/powerpoint/2010/main" val="2946296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INTRODUCCION</a:t>
            </a:r>
            <a:endParaRPr dirty="0"/>
          </a:p>
        </p:txBody>
      </p:sp>
      <p:sp>
        <p:nvSpPr>
          <p:cNvPr id="9" name="CuadroTexto 8">
            <a:extLst>
              <a:ext uri="{FF2B5EF4-FFF2-40B4-BE49-F238E27FC236}">
                <a16:creationId xmlns:a16="http://schemas.microsoft.com/office/drawing/2014/main" id="{75E01350-476B-3FCC-1A52-0337483D981C}"/>
              </a:ext>
            </a:extLst>
          </p:cNvPr>
          <p:cNvSpPr txBox="1"/>
          <p:nvPr/>
        </p:nvSpPr>
        <p:spPr>
          <a:xfrm>
            <a:off x="818705" y="1137450"/>
            <a:ext cx="4178597" cy="3293209"/>
          </a:xfrm>
          <a:prstGeom prst="rect">
            <a:avLst/>
          </a:prstGeom>
          <a:noFill/>
        </p:spPr>
        <p:txBody>
          <a:bodyPr wrap="square" rtlCol="0">
            <a:spAutoFit/>
          </a:bodyPr>
          <a:lstStyle/>
          <a:p>
            <a:r>
              <a:rPr lang="es-ES" sz="1600" b="0" i="0" dirty="0">
                <a:solidFill>
                  <a:schemeClr val="accent3"/>
                </a:solidFill>
                <a:effectLst/>
                <a:latin typeface="+mn-lt"/>
              </a:rPr>
              <a:t>Un proceso es una abstracción de un programa en ejecución y es la unidad de trabajo del sistema. Hemos de tener en cuenta que en el ordenador se ejecutan los programas, y cada programa es divido en procesos que se cargan en memoria y se ejecutan uno tras otro.</a:t>
            </a:r>
          </a:p>
          <a:p>
            <a:r>
              <a:rPr lang="es-ES" sz="1600" dirty="0">
                <a:solidFill>
                  <a:schemeClr val="accent3"/>
                </a:solidFill>
                <a:latin typeface="+mn-lt"/>
              </a:rPr>
              <a:t>El sistema operativo es el encargado de hacerlo todo, la cargade los procesos en memoria y la ejecución de dichos procesos, pues para que se ejecute un programa es necesario que el microprocesador ejecute los procesos de ese programa. </a:t>
            </a:r>
          </a:p>
        </p:txBody>
      </p:sp>
      <p:pic>
        <p:nvPicPr>
          <p:cNvPr id="1028" name="Picture 4" descr="Gestión por procesos, indicadores y estándares para unidades de información  | Universo Abierto">
            <a:extLst>
              <a:ext uri="{FF2B5EF4-FFF2-40B4-BE49-F238E27FC236}">
                <a16:creationId xmlns:a16="http://schemas.microsoft.com/office/drawing/2014/main" id="{2426B0CB-837C-DEAC-5EBC-6E1938E397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7419" y="1349758"/>
            <a:ext cx="2858386" cy="28685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92" name="Google Shape;592;p35"/>
          <p:cNvSpPr txBox="1">
            <a:spLocks noGrp="1"/>
          </p:cNvSpPr>
          <p:nvPr>
            <p:ph type="title" idx="8"/>
          </p:nvPr>
        </p:nvSpPr>
        <p:spPr>
          <a:xfrm>
            <a:off x="720000" y="689119"/>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b="0" i="0" dirty="0">
                <a:solidFill>
                  <a:srgbClr val="FFC000"/>
                </a:solidFill>
                <a:effectLst/>
                <a:latin typeface="MS Mincho" panose="02020609040205080304" pitchFamily="49" charset="-128"/>
                <a:ea typeface="MS Mincho" panose="02020609040205080304" pitchFamily="49" charset="-128"/>
              </a:rPr>
              <a:t>COMPONENTES DE LOS PROCESOS </a:t>
            </a:r>
            <a:endParaRPr dirty="0">
              <a:solidFill>
                <a:srgbClr val="FFC000"/>
              </a:solidFill>
              <a:latin typeface="MS Mincho" panose="02020609040205080304" pitchFamily="49" charset="-128"/>
              <a:ea typeface="MS Mincho" panose="02020609040205080304" pitchFamily="49" charset="-128"/>
            </a:endParaRPr>
          </a:p>
        </p:txBody>
      </p:sp>
      <p:sp>
        <p:nvSpPr>
          <p:cNvPr id="27" name="CuadroTexto 26">
            <a:extLst>
              <a:ext uri="{FF2B5EF4-FFF2-40B4-BE49-F238E27FC236}">
                <a16:creationId xmlns:a16="http://schemas.microsoft.com/office/drawing/2014/main" id="{AEE47F49-2413-E2EB-61FE-C38E7BE535B0}"/>
              </a:ext>
            </a:extLst>
          </p:cNvPr>
          <p:cNvSpPr txBox="1"/>
          <p:nvPr/>
        </p:nvSpPr>
        <p:spPr>
          <a:xfrm>
            <a:off x="1259958" y="1794192"/>
            <a:ext cx="6624083" cy="2031325"/>
          </a:xfrm>
          <a:prstGeom prst="rect">
            <a:avLst/>
          </a:prstGeom>
          <a:noFill/>
        </p:spPr>
        <p:txBody>
          <a:bodyPr wrap="square" rtlCol="0">
            <a:spAutoFit/>
          </a:bodyPr>
          <a:lstStyle/>
          <a:p>
            <a:r>
              <a:rPr lang="es-ES" dirty="0">
                <a:solidFill>
                  <a:schemeClr val="accent3"/>
                </a:solidFill>
                <a:latin typeface="+mj-lt"/>
              </a:rPr>
              <a:t>Es una programa en ejecución. Una</a:t>
            </a:r>
            <a:r>
              <a:rPr lang="es-ES" b="0" i="0" dirty="0">
                <a:solidFill>
                  <a:schemeClr val="accent3"/>
                </a:solidFill>
                <a:effectLst/>
                <a:latin typeface="+mj-lt"/>
              </a:rPr>
              <a:t> unidad de actividad que se caracteriza por la ejecución de una secuencia de instrucciones, un estado actual, y un conjunto de recursos del sistema asociados.</a:t>
            </a:r>
          </a:p>
          <a:p>
            <a:endParaRPr lang="es-ES" b="0" i="0" dirty="0">
              <a:solidFill>
                <a:schemeClr val="accent3"/>
              </a:solidFill>
              <a:effectLst/>
              <a:latin typeface="+mj-lt"/>
            </a:endParaRPr>
          </a:p>
          <a:p>
            <a:r>
              <a:rPr lang="es-ES" b="0" i="0" dirty="0">
                <a:solidFill>
                  <a:schemeClr val="accent3"/>
                </a:solidFill>
                <a:effectLst/>
                <a:latin typeface="+mj-lt"/>
              </a:rPr>
              <a:t>El sistema operativo guarda información de los procesos en una estructura de memoria llamada PCB (process control block).</a:t>
            </a:r>
          </a:p>
          <a:p>
            <a:endParaRPr lang="es-ES" b="0" i="0" dirty="0">
              <a:solidFill>
                <a:schemeClr val="accent3"/>
              </a:solidFill>
              <a:effectLst/>
              <a:latin typeface="+mj-lt"/>
            </a:endParaRPr>
          </a:p>
          <a:p>
            <a:r>
              <a:rPr lang="es-ES" b="0" i="0" dirty="0">
                <a:solidFill>
                  <a:schemeClr val="accent3"/>
                </a:solidFill>
                <a:effectLst/>
                <a:latin typeface="+mj-lt"/>
              </a:rPr>
              <a:t>El PCB contiene, punteros al código, estado del proceso, punteros a recursos en uso, a recursos reservados, nivel de prioridad, etc.</a:t>
            </a:r>
            <a:endParaRPr lang="es-ES" dirty="0">
              <a:solidFill>
                <a:schemeClr val="accent3"/>
              </a:solidFill>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8" name="CuadroTexto 7">
            <a:extLst>
              <a:ext uri="{FF2B5EF4-FFF2-40B4-BE49-F238E27FC236}">
                <a16:creationId xmlns:a16="http://schemas.microsoft.com/office/drawing/2014/main" id="{8078797F-D936-D9D6-AE88-60D4D2ED6F33}"/>
              </a:ext>
            </a:extLst>
          </p:cNvPr>
          <p:cNvSpPr txBox="1"/>
          <p:nvPr/>
        </p:nvSpPr>
        <p:spPr>
          <a:xfrm>
            <a:off x="2578395" y="616688"/>
            <a:ext cx="3987210" cy="584775"/>
          </a:xfrm>
          <a:prstGeom prst="rect">
            <a:avLst/>
          </a:prstGeom>
          <a:noFill/>
        </p:spPr>
        <p:txBody>
          <a:bodyPr wrap="square" rtlCol="0">
            <a:spAutoFit/>
          </a:bodyPr>
          <a:lstStyle/>
          <a:p>
            <a:r>
              <a:rPr lang="es-ES" sz="3200" b="1" i="0" dirty="0">
                <a:solidFill>
                  <a:srgbClr val="FFC000"/>
                </a:solidFill>
                <a:effectLst/>
                <a:latin typeface="Agency FB" panose="020B0503020202020204" pitchFamily="34" charset="0"/>
                <a:ea typeface="MS Mincho" panose="02020609040205080304" pitchFamily="49" charset="-128"/>
              </a:rPr>
              <a:t>Despachador de procesos</a:t>
            </a:r>
            <a:endParaRPr lang="es-ES" sz="2400" dirty="0">
              <a:solidFill>
                <a:srgbClr val="FFC000"/>
              </a:solidFill>
              <a:latin typeface="Agency FB" panose="020B0503020202020204" pitchFamily="34" charset="0"/>
              <a:ea typeface="MS Mincho" panose="02020609040205080304" pitchFamily="49" charset="-128"/>
            </a:endParaRPr>
          </a:p>
        </p:txBody>
      </p:sp>
      <p:sp>
        <p:nvSpPr>
          <p:cNvPr id="9" name="CuadroTexto 8">
            <a:extLst>
              <a:ext uri="{FF2B5EF4-FFF2-40B4-BE49-F238E27FC236}">
                <a16:creationId xmlns:a16="http://schemas.microsoft.com/office/drawing/2014/main" id="{81B7C97F-5839-EBB8-A671-061F920D081D}"/>
              </a:ext>
            </a:extLst>
          </p:cNvPr>
          <p:cNvSpPr txBox="1"/>
          <p:nvPr/>
        </p:nvSpPr>
        <p:spPr>
          <a:xfrm>
            <a:off x="755063" y="1604070"/>
            <a:ext cx="3816937" cy="2677656"/>
          </a:xfrm>
          <a:prstGeom prst="rect">
            <a:avLst/>
          </a:prstGeom>
          <a:noFill/>
        </p:spPr>
        <p:txBody>
          <a:bodyPr wrap="square" rtlCol="0">
            <a:spAutoFit/>
          </a:bodyPr>
          <a:lstStyle/>
          <a:p>
            <a:r>
              <a:rPr lang="es-ES" b="0" i="0" dirty="0">
                <a:solidFill>
                  <a:schemeClr val="accent4"/>
                </a:solidFill>
                <a:effectLst/>
                <a:latin typeface="Open Sans" panose="020B0606030504020204" pitchFamily="34" charset="0"/>
              </a:rPr>
              <a:t>Es la parte del núcleo del SO que se encarga de administrar las tareas. También llamado despachador de tareas. Un proceso puede perder la CPU porque inicia una operación de E/S o porque expira su quantum de tiempo.</a:t>
            </a:r>
          </a:p>
          <a:p>
            <a:r>
              <a:rPr lang="es-ES" b="0" i="0" dirty="0">
                <a:solidFill>
                  <a:schemeClr val="accent4"/>
                </a:solidFill>
                <a:effectLst/>
                <a:latin typeface="Open Sans" panose="020B0606030504020204" pitchFamily="34" charset="0"/>
              </a:rPr>
              <a:t>Esta forma de reparto de CPU es la base de funcionamiento de los sistemas de tiempo compartido.</a:t>
            </a:r>
          </a:p>
          <a:p>
            <a:r>
              <a:rPr lang="es-ES" b="0" i="0" dirty="0">
                <a:solidFill>
                  <a:schemeClr val="accent4"/>
                </a:solidFill>
                <a:effectLst/>
                <a:latin typeface="Open Sans" panose="020B0606030504020204" pitchFamily="34" charset="0"/>
              </a:rPr>
              <a:t> Es posible manejar prioridades. Cada vez que se cambia de tarea en la CPU, hay que guardar el contexto</a:t>
            </a:r>
            <a:r>
              <a:rPr lang="es-ES" b="0" i="0" dirty="0">
                <a:solidFill>
                  <a:srgbClr val="444444"/>
                </a:solidFill>
                <a:effectLst/>
                <a:latin typeface="Open Sans" panose="020B0606030504020204" pitchFamily="34" charset="0"/>
              </a:rPr>
              <a:t>.</a:t>
            </a:r>
            <a:endParaRPr lang="es-ES" b="1" dirty="0">
              <a:solidFill>
                <a:schemeClr val="accent2"/>
              </a:solidFill>
              <a:latin typeface="+mn-lt"/>
            </a:endParaRPr>
          </a:p>
        </p:txBody>
      </p:sp>
      <p:pic>
        <p:nvPicPr>
          <p:cNvPr id="2050" name="Picture 2" descr="CONCEPTOS DE PROCESO">
            <a:extLst>
              <a:ext uri="{FF2B5EF4-FFF2-40B4-BE49-F238E27FC236}">
                <a16:creationId xmlns:a16="http://schemas.microsoft.com/office/drawing/2014/main" id="{B6E37D5A-646A-AC39-921A-BACB07C880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262" y="1878867"/>
            <a:ext cx="3431675" cy="2128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455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8" name="CuadroTexto 7">
            <a:extLst>
              <a:ext uri="{FF2B5EF4-FFF2-40B4-BE49-F238E27FC236}">
                <a16:creationId xmlns:a16="http://schemas.microsoft.com/office/drawing/2014/main" id="{8078797F-D936-D9D6-AE88-60D4D2ED6F33}"/>
              </a:ext>
            </a:extLst>
          </p:cNvPr>
          <p:cNvSpPr txBox="1"/>
          <p:nvPr/>
        </p:nvSpPr>
        <p:spPr>
          <a:xfrm>
            <a:off x="1137684" y="63371"/>
            <a:ext cx="6868632" cy="1569660"/>
          </a:xfrm>
          <a:prstGeom prst="rect">
            <a:avLst/>
          </a:prstGeom>
          <a:noFill/>
        </p:spPr>
        <p:txBody>
          <a:bodyPr wrap="square" rtlCol="0">
            <a:spAutoFit/>
          </a:bodyPr>
          <a:lstStyle/>
          <a:p>
            <a:pPr algn="l"/>
            <a:r>
              <a:rPr lang="es-ES" sz="3600" b="1" i="0" dirty="0">
                <a:solidFill>
                  <a:srgbClr val="FFFF00"/>
                </a:solidFill>
                <a:effectLst/>
                <a:latin typeface="Agency FB" panose="020B0503020202020204" pitchFamily="34" charset="0"/>
              </a:rPr>
              <a:t>Los estados de los procesos se pueden dividir en dos tipos: activos e inactivos.</a:t>
            </a:r>
            <a:br>
              <a:rPr lang="es-ES" sz="3200" dirty="0">
                <a:solidFill>
                  <a:srgbClr val="FFFF00"/>
                </a:solidFill>
              </a:rPr>
            </a:br>
            <a:endParaRPr lang="es-ES" sz="2400" dirty="0">
              <a:solidFill>
                <a:srgbClr val="FFFF00"/>
              </a:solidFill>
              <a:latin typeface="MS Mincho" panose="02020609040205080304" pitchFamily="49" charset="-128"/>
              <a:ea typeface="MS Mincho" panose="02020609040205080304" pitchFamily="49" charset="-128"/>
            </a:endParaRPr>
          </a:p>
        </p:txBody>
      </p:sp>
      <p:sp>
        <p:nvSpPr>
          <p:cNvPr id="3" name="CuadroTexto 2">
            <a:extLst>
              <a:ext uri="{FF2B5EF4-FFF2-40B4-BE49-F238E27FC236}">
                <a16:creationId xmlns:a16="http://schemas.microsoft.com/office/drawing/2014/main" id="{EC54AD7A-955A-2265-FB79-54C5CA385708}"/>
              </a:ext>
            </a:extLst>
          </p:cNvPr>
          <p:cNvSpPr txBox="1"/>
          <p:nvPr/>
        </p:nvSpPr>
        <p:spPr>
          <a:xfrm>
            <a:off x="1137684" y="1628648"/>
            <a:ext cx="7155712" cy="2246769"/>
          </a:xfrm>
          <a:prstGeom prst="rect">
            <a:avLst/>
          </a:prstGeom>
          <a:noFill/>
        </p:spPr>
        <p:txBody>
          <a:bodyPr wrap="square" rtlCol="0">
            <a:spAutoFit/>
          </a:bodyPr>
          <a:lstStyle/>
          <a:p>
            <a:r>
              <a:rPr lang="es-ES" b="0" i="0" dirty="0">
                <a:solidFill>
                  <a:srgbClr val="FFC000"/>
                </a:solidFill>
                <a:effectLst/>
                <a:latin typeface="Open Sans" panose="020B0606030504020204" pitchFamily="34" charset="0"/>
              </a:rPr>
              <a:t>Estados activos: </a:t>
            </a:r>
            <a:r>
              <a:rPr lang="es-ES" b="0" i="0" dirty="0">
                <a:solidFill>
                  <a:schemeClr val="accent4"/>
                </a:solidFill>
                <a:effectLst/>
                <a:latin typeface="Open Sans" panose="020B0606030504020204" pitchFamily="34" charset="0"/>
              </a:rPr>
              <a:t>Son aquellos que compiten con el procesador o están en condiciones de hacerlo. Se dividen en: </a:t>
            </a:r>
          </a:p>
          <a:p>
            <a:r>
              <a:rPr lang="es-ES" b="0" i="0" dirty="0">
                <a:solidFill>
                  <a:srgbClr val="FFFF00"/>
                </a:solidFill>
                <a:effectLst/>
                <a:latin typeface="Open Sans" panose="020B0606030504020204" pitchFamily="34" charset="0"/>
              </a:rPr>
              <a:t>Ejecución</a:t>
            </a:r>
            <a:r>
              <a:rPr lang="es-ES" b="0" i="0" dirty="0">
                <a:solidFill>
                  <a:schemeClr val="accent4"/>
                </a:solidFill>
                <a:effectLst/>
                <a:latin typeface="Open Sans" panose="020B0606030504020204" pitchFamily="34" charset="0"/>
              </a:rPr>
              <a:t>: Estado en el que se encuentra un proceso cuando tiene el control del procesador. En un sistema monoprocesador este estado sólo lo puede tener un proceso.</a:t>
            </a:r>
          </a:p>
          <a:p>
            <a:r>
              <a:rPr lang="es-ES" b="0" i="0" dirty="0">
                <a:solidFill>
                  <a:srgbClr val="FFFF00"/>
                </a:solidFill>
                <a:effectLst/>
                <a:latin typeface="Open Sans" panose="020B0606030504020204" pitchFamily="34" charset="0"/>
              </a:rPr>
              <a:t>Preparado</a:t>
            </a:r>
            <a:r>
              <a:rPr lang="es-ES" b="0" i="0" dirty="0">
                <a:solidFill>
                  <a:schemeClr val="accent4"/>
                </a:solidFill>
                <a:effectLst/>
                <a:latin typeface="Open Sans" panose="020B0606030504020204" pitchFamily="34" charset="0"/>
              </a:rPr>
              <a:t>: Aquellos procesos que están dispuestos para ser ejecutados, pero no están en ejecución por alguna causa (Interrupción, haber entrado en cola estando otro proceso en ejecución, etc.).</a:t>
            </a:r>
          </a:p>
          <a:p>
            <a:r>
              <a:rPr lang="es-ES" b="0" i="0" dirty="0">
                <a:solidFill>
                  <a:srgbClr val="FFFF00"/>
                </a:solidFill>
                <a:effectLst/>
                <a:highlight>
                  <a:srgbClr val="000000"/>
                </a:highlight>
                <a:latin typeface="Open Sans" panose="020B0606030504020204" pitchFamily="34" charset="0"/>
              </a:rPr>
              <a:t>Bloqueado: </a:t>
            </a:r>
            <a:r>
              <a:rPr lang="es-ES" b="0" i="0" dirty="0">
                <a:solidFill>
                  <a:schemeClr val="accent4"/>
                </a:solidFill>
                <a:effectLst/>
                <a:highlight>
                  <a:srgbClr val="000000"/>
                </a:highlight>
                <a:latin typeface="Open Sans" panose="020B0606030504020204" pitchFamily="34" charset="0"/>
              </a:rPr>
              <a:t>Son </a:t>
            </a:r>
            <a:r>
              <a:rPr lang="es-ES" b="0" i="0" dirty="0">
                <a:solidFill>
                  <a:schemeClr val="accent4"/>
                </a:solidFill>
                <a:effectLst/>
                <a:latin typeface="Open Sans" panose="020B0606030504020204" pitchFamily="34" charset="0"/>
              </a:rPr>
              <a:t>los procesos que no pueden ejecutarse de momento por necesitar algún recurso no disponible (generalmente recursos de entrada/salida).</a:t>
            </a:r>
            <a:endParaRPr lang="es-ES" dirty="0">
              <a:solidFill>
                <a:schemeClr val="accent4"/>
              </a:solidFill>
            </a:endParaRPr>
          </a:p>
        </p:txBody>
      </p:sp>
    </p:spTree>
    <p:extLst>
      <p:ext uri="{BB962C8B-B14F-4D97-AF65-F5344CB8AC3E}">
        <p14:creationId xmlns:p14="http://schemas.microsoft.com/office/powerpoint/2010/main" val="111483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8" name="CuadroTexto 7">
            <a:extLst>
              <a:ext uri="{FF2B5EF4-FFF2-40B4-BE49-F238E27FC236}">
                <a16:creationId xmlns:a16="http://schemas.microsoft.com/office/drawing/2014/main" id="{8078797F-D936-D9D6-AE88-60D4D2ED6F33}"/>
              </a:ext>
            </a:extLst>
          </p:cNvPr>
          <p:cNvSpPr txBox="1"/>
          <p:nvPr/>
        </p:nvSpPr>
        <p:spPr>
          <a:xfrm>
            <a:off x="1137684" y="63371"/>
            <a:ext cx="6868632" cy="1569660"/>
          </a:xfrm>
          <a:prstGeom prst="rect">
            <a:avLst/>
          </a:prstGeom>
          <a:noFill/>
        </p:spPr>
        <p:txBody>
          <a:bodyPr wrap="square" rtlCol="0">
            <a:spAutoFit/>
          </a:bodyPr>
          <a:lstStyle/>
          <a:p>
            <a:pPr algn="l"/>
            <a:r>
              <a:rPr lang="es-ES" sz="3600" b="1" i="0" dirty="0">
                <a:solidFill>
                  <a:srgbClr val="FFFF00"/>
                </a:solidFill>
                <a:effectLst/>
                <a:latin typeface="Agency FB" panose="020B0503020202020204" pitchFamily="34" charset="0"/>
              </a:rPr>
              <a:t>Los estados de los procesos se pueden dividir en dos tipos: activos e inactivos.</a:t>
            </a:r>
            <a:br>
              <a:rPr lang="es-ES" sz="3200" dirty="0">
                <a:solidFill>
                  <a:srgbClr val="FFFF00"/>
                </a:solidFill>
              </a:rPr>
            </a:br>
            <a:endParaRPr lang="es-ES" sz="2400" dirty="0">
              <a:solidFill>
                <a:srgbClr val="FFFF00"/>
              </a:solidFill>
              <a:latin typeface="MS Mincho" panose="02020609040205080304" pitchFamily="49" charset="-128"/>
              <a:ea typeface="MS Mincho" panose="02020609040205080304" pitchFamily="49" charset="-128"/>
            </a:endParaRPr>
          </a:p>
        </p:txBody>
      </p:sp>
      <p:sp>
        <p:nvSpPr>
          <p:cNvPr id="3" name="CuadroTexto 2">
            <a:extLst>
              <a:ext uri="{FF2B5EF4-FFF2-40B4-BE49-F238E27FC236}">
                <a16:creationId xmlns:a16="http://schemas.microsoft.com/office/drawing/2014/main" id="{EC54AD7A-955A-2265-FB79-54C5CA385708}"/>
              </a:ext>
            </a:extLst>
          </p:cNvPr>
          <p:cNvSpPr txBox="1"/>
          <p:nvPr/>
        </p:nvSpPr>
        <p:spPr>
          <a:xfrm>
            <a:off x="1137684" y="1628648"/>
            <a:ext cx="7155712" cy="2893100"/>
          </a:xfrm>
          <a:prstGeom prst="rect">
            <a:avLst/>
          </a:prstGeom>
          <a:noFill/>
        </p:spPr>
        <p:txBody>
          <a:bodyPr wrap="square" rtlCol="0">
            <a:spAutoFit/>
          </a:bodyPr>
          <a:lstStyle/>
          <a:p>
            <a:r>
              <a:rPr lang="es-ES" b="0" i="0" dirty="0">
                <a:solidFill>
                  <a:srgbClr val="FFC000"/>
                </a:solidFill>
                <a:effectLst/>
                <a:latin typeface="Open Sans" panose="020B0606030504020204" pitchFamily="34" charset="0"/>
              </a:rPr>
              <a:t>Estados inactivos: </a:t>
            </a:r>
            <a:r>
              <a:rPr lang="es-ES" b="0" i="0" dirty="0">
                <a:solidFill>
                  <a:schemeClr val="accent2"/>
                </a:solidFill>
                <a:effectLst/>
                <a:latin typeface="Open Sans" panose="020B0606030504020204" pitchFamily="34" charset="0"/>
              </a:rPr>
              <a:t>Son aquellos que no pueden competir por el procesador, pero que pueden volver a hacerlo por medio de ciertas operaciones.</a:t>
            </a:r>
          </a:p>
          <a:p>
            <a:r>
              <a:rPr lang="es-ES" b="0" i="0" dirty="0">
                <a:solidFill>
                  <a:schemeClr val="accent2"/>
                </a:solidFill>
                <a:effectLst/>
                <a:latin typeface="Open Sans" panose="020B0606030504020204" pitchFamily="34" charset="0"/>
              </a:rPr>
              <a:t> En estos estados se mantiene el bloque de control de proceso aparcado hasta que vuelva a ser activado. </a:t>
            </a:r>
          </a:p>
          <a:p>
            <a:r>
              <a:rPr lang="es-ES" b="0" i="0" dirty="0">
                <a:solidFill>
                  <a:schemeClr val="accent2"/>
                </a:solidFill>
                <a:effectLst/>
                <a:latin typeface="Open Sans" panose="020B0606030504020204" pitchFamily="34" charset="0"/>
              </a:rPr>
              <a:t>Se trata de procesos que no han terminado su trabajo que lo han impedido y que pueden volver a activarse desde el punto en que se quedaron sin que tengan que volver a ejecutarse desde el principio. </a:t>
            </a:r>
          </a:p>
          <a:p>
            <a:r>
              <a:rPr lang="es-ES" b="0" i="0" dirty="0">
                <a:solidFill>
                  <a:schemeClr val="accent2"/>
                </a:solidFill>
                <a:effectLst/>
                <a:latin typeface="Open Sans" panose="020B0606030504020204" pitchFamily="34" charset="0"/>
              </a:rPr>
              <a:t>Son de dos tipos:</a:t>
            </a:r>
          </a:p>
          <a:p>
            <a:r>
              <a:rPr lang="es-ES" b="0" i="0" dirty="0">
                <a:solidFill>
                  <a:srgbClr val="FFFF00"/>
                </a:solidFill>
                <a:effectLst/>
                <a:latin typeface="Open Sans" panose="020B0606030504020204" pitchFamily="34" charset="0"/>
              </a:rPr>
              <a:t>Suspendido bloqueado</a:t>
            </a:r>
            <a:r>
              <a:rPr lang="es-ES" b="0" i="0" dirty="0">
                <a:solidFill>
                  <a:schemeClr val="accent2"/>
                </a:solidFill>
                <a:effectLst/>
                <a:latin typeface="Open Sans" panose="020B0606030504020204" pitchFamily="34" charset="0"/>
              </a:rPr>
              <a:t>: Es el proceso que fue suspendido en espera de un evento, sin que hayan desaparecido las causas de su bloqueo.</a:t>
            </a:r>
          </a:p>
          <a:p>
            <a:r>
              <a:rPr lang="es-ES" b="0" i="0" dirty="0">
                <a:solidFill>
                  <a:srgbClr val="FFFF00"/>
                </a:solidFill>
                <a:effectLst/>
                <a:latin typeface="Open Sans" panose="020B0606030504020204" pitchFamily="34" charset="0"/>
              </a:rPr>
              <a:t>Suspendido programado</a:t>
            </a:r>
            <a:r>
              <a:rPr lang="es-ES" b="0" i="0" dirty="0">
                <a:solidFill>
                  <a:schemeClr val="accent2"/>
                </a:solidFill>
                <a:effectLst/>
                <a:latin typeface="Open Sans" panose="020B0606030504020204" pitchFamily="34" charset="0"/>
              </a:rPr>
              <a:t>: Es el proceso que han sido suspendido, pero no tiene causa parta estar bloqueado.</a:t>
            </a:r>
            <a:br>
              <a:rPr lang="es-ES" dirty="0">
                <a:solidFill>
                  <a:schemeClr val="accent2"/>
                </a:solidFill>
              </a:rPr>
            </a:br>
            <a:endParaRPr lang="es-ES" dirty="0">
              <a:solidFill>
                <a:schemeClr val="accent2"/>
              </a:solidFill>
            </a:endParaRPr>
          </a:p>
        </p:txBody>
      </p:sp>
    </p:spTree>
    <p:extLst>
      <p:ext uri="{BB962C8B-B14F-4D97-AF65-F5344CB8AC3E}">
        <p14:creationId xmlns:p14="http://schemas.microsoft.com/office/powerpoint/2010/main" val="3034996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92" name="Google Shape;592;p35"/>
          <p:cNvSpPr txBox="1">
            <a:spLocks noGrp="1"/>
          </p:cNvSpPr>
          <p:nvPr>
            <p:ph type="title" idx="8"/>
          </p:nvPr>
        </p:nvSpPr>
        <p:spPr>
          <a:xfrm>
            <a:off x="845288" y="391408"/>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4000" b="1" i="0" dirty="0">
                <a:solidFill>
                  <a:schemeClr val="bg2"/>
                </a:solidFill>
                <a:effectLst/>
                <a:latin typeface="Agency FB" panose="020B0503020202020204" pitchFamily="34" charset="0"/>
              </a:rPr>
              <a:t>Operaciones sobre procesos</a:t>
            </a:r>
            <a:endParaRPr lang="es-ES" sz="6600" dirty="0">
              <a:solidFill>
                <a:schemeClr val="bg2"/>
              </a:solidFill>
              <a:latin typeface="Agency FB" panose="020B0503020202020204" pitchFamily="34" charset="0"/>
            </a:endParaRPr>
          </a:p>
        </p:txBody>
      </p:sp>
      <p:sp>
        <p:nvSpPr>
          <p:cNvPr id="4" name="CuadroTexto 3">
            <a:extLst>
              <a:ext uri="{FF2B5EF4-FFF2-40B4-BE49-F238E27FC236}">
                <a16:creationId xmlns:a16="http://schemas.microsoft.com/office/drawing/2014/main" id="{3486F557-DD67-77AD-B7A2-A598ADDA989F}"/>
              </a:ext>
            </a:extLst>
          </p:cNvPr>
          <p:cNvSpPr txBox="1"/>
          <p:nvPr/>
        </p:nvSpPr>
        <p:spPr>
          <a:xfrm>
            <a:off x="2998380" y="1415625"/>
            <a:ext cx="4327452" cy="954107"/>
          </a:xfrm>
          <a:prstGeom prst="rect">
            <a:avLst/>
          </a:prstGeom>
          <a:noFill/>
        </p:spPr>
        <p:txBody>
          <a:bodyPr wrap="square" rtlCol="0">
            <a:spAutoFit/>
          </a:bodyPr>
          <a:lstStyle/>
          <a:p>
            <a:r>
              <a:rPr lang="es-ES" b="0" i="0" dirty="0">
                <a:solidFill>
                  <a:schemeClr val="accent3"/>
                </a:solidFill>
                <a:effectLst/>
                <a:latin typeface="Open Sans" panose="020B0606030504020204" pitchFamily="34" charset="0"/>
              </a:rPr>
              <a:t>tiempo expirado : en ejecución a listo</a:t>
            </a:r>
          </a:p>
          <a:p>
            <a:r>
              <a:rPr lang="es-ES" b="0" i="0" dirty="0">
                <a:solidFill>
                  <a:schemeClr val="accent3"/>
                </a:solidFill>
                <a:effectLst/>
                <a:latin typeface="Open Sans" panose="020B0606030504020204" pitchFamily="34" charset="0"/>
              </a:rPr>
              <a:t>despachar : listo a en ejecución</a:t>
            </a:r>
          </a:p>
          <a:p>
            <a:r>
              <a:rPr lang="es-ES" b="0" i="0" dirty="0">
                <a:solidFill>
                  <a:schemeClr val="accent3"/>
                </a:solidFill>
                <a:effectLst/>
                <a:latin typeface="Open Sans" panose="020B0606030504020204" pitchFamily="34" charset="0"/>
              </a:rPr>
              <a:t>bloquear : en ejecución a bloqueado</a:t>
            </a:r>
          </a:p>
          <a:p>
            <a:r>
              <a:rPr lang="es-ES" b="0" i="0" dirty="0">
                <a:solidFill>
                  <a:schemeClr val="accent3"/>
                </a:solidFill>
                <a:effectLst/>
                <a:latin typeface="Open Sans" panose="020B0606030504020204" pitchFamily="34" charset="0"/>
              </a:rPr>
              <a:t>despertar : en ejecución a listo</a:t>
            </a:r>
            <a:endParaRPr lang="es-ES" dirty="0">
              <a:solidFill>
                <a:schemeClr val="accent3"/>
              </a:solidFill>
            </a:endParaRPr>
          </a:p>
        </p:txBody>
      </p:sp>
      <p:pic>
        <p:nvPicPr>
          <p:cNvPr id="3074" name="Picture 2" descr="Sistemas operativos de tiempo real, bastionado y funcionamiento |  INCIBE-CERT">
            <a:extLst>
              <a:ext uri="{FF2B5EF4-FFF2-40B4-BE49-F238E27FC236}">
                <a16:creationId xmlns:a16="http://schemas.microsoft.com/office/drawing/2014/main" id="{B4F257A9-7366-6BF5-79F6-06C5A77CE6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331" y="1704034"/>
            <a:ext cx="1976424" cy="112546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istemas operativos: Bloqueo mutuo">
            <a:extLst>
              <a:ext uri="{FF2B5EF4-FFF2-40B4-BE49-F238E27FC236}">
                <a16:creationId xmlns:a16="http://schemas.microsoft.com/office/drawing/2014/main" id="{7A6B3770-73C3-AD3A-9D68-57898F101E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1654" y="2821249"/>
            <a:ext cx="2520692" cy="157041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Encuentra aquí información de Sistemas operativos para tu escuela ¡Entra  ya! | Rincón del Vago">
            <a:extLst>
              <a:ext uri="{FF2B5EF4-FFF2-40B4-BE49-F238E27FC236}">
                <a16:creationId xmlns:a16="http://schemas.microsoft.com/office/drawing/2014/main" id="{91DA3831-AE53-0227-4537-F9E22492DC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5291" y="1584525"/>
            <a:ext cx="1301082" cy="1570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142291"/>
      </p:ext>
    </p:extLst>
  </p:cSld>
  <p:clrMapOvr>
    <a:masterClrMapping/>
  </p:clrMapOvr>
</p:sld>
</file>

<file path=ppt/theme/theme1.xml><?xml version="1.0" encoding="utf-8"?>
<a:theme xmlns:a="http://schemas.openxmlformats.org/drawingml/2006/main" name="Asalha Puja by Slidesgo">
  <a:themeElements>
    <a:clrScheme name="Simple Light">
      <a:dk1>
        <a:srgbClr val="1B1919"/>
      </a:dk1>
      <a:lt1>
        <a:srgbClr val="E6DECB"/>
      </a:lt1>
      <a:dk2>
        <a:srgbClr val="EC6B31"/>
      </a:dk2>
      <a:lt2>
        <a:srgbClr val="E8B4AB"/>
      </a:lt2>
      <a:accent1>
        <a:srgbClr val="282826"/>
      </a:accent1>
      <a:accent2>
        <a:srgbClr val="FFFFFF"/>
      </a:accent2>
      <a:accent3>
        <a:srgbClr val="FFFFFF"/>
      </a:accent3>
      <a:accent4>
        <a:srgbClr val="FFFFFF"/>
      </a:accent4>
      <a:accent5>
        <a:srgbClr val="FFFFFF"/>
      </a:accent5>
      <a:accent6>
        <a:srgbClr val="FFFFFF"/>
      </a:accent6>
      <a:hlink>
        <a:srgbClr val="E6DEC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1526</Words>
  <Application>Microsoft Office PowerPoint</Application>
  <PresentationFormat>Presentación en pantalla (16:9)</PresentationFormat>
  <Paragraphs>142</Paragraphs>
  <Slides>23</Slides>
  <Notes>23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23</vt:i4>
      </vt:variant>
    </vt:vector>
  </HeadingPairs>
  <TitlesOfParts>
    <vt:vector size="31" baseType="lpstr">
      <vt:lpstr>Ramaraja</vt:lpstr>
      <vt:lpstr>MS Mincho</vt:lpstr>
      <vt:lpstr>Agency FB</vt:lpstr>
      <vt:lpstr>Arial Black</vt:lpstr>
      <vt:lpstr>Roboto</vt:lpstr>
      <vt:lpstr>Arial</vt:lpstr>
      <vt:lpstr>Open Sans</vt:lpstr>
      <vt:lpstr>Asalha Puja by Slidesgo</vt:lpstr>
      <vt:lpstr>PROYECTO FINAL  GESTION DE PROCESOS</vt:lpstr>
      <vt:lpstr>INDICE</vt:lpstr>
      <vt:lpstr>INDICE</vt:lpstr>
      <vt:lpstr>INTRODUCCION</vt:lpstr>
      <vt:lpstr>COMPONENTES DE LOS PROCESOS </vt:lpstr>
      <vt:lpstr>Presentación de PowerPoint</vt:lpstr>
      <vt:lpstr>Presentación de PowerPoint</vt:lpstr>
      <vt:lpstr>Presentación de PowerPoint</vt:lpstr>
      <vt:lpstr>Operaciones sobre procesos</vt:lpstr>
      <vt:lpstr>PROCESOS  </vt:lpstr>
      <vt:lpstr>PROCESOS</vt:lpstr>
      <vt:lpstr> El PCB</vt:lpstr>
      <vt:lpstr>Operaciones sobre procesos</vt:lpstr>
      <vt:lpstr>Creación de procesos</vt:lpstr>
      <vt:lpstr>Terminación de un proceso</vt:lpstr>
      <vt:lpstr>Estados de suspensión</vt:lpstr>
      <vt:lpstr>Primer diagrama de estados</vt:lpstr>
      <vt:lpstr>Nuevo diagrama de estados</vt:lpstr>
      <vt:lpstr>Interrupciones</vt:lpstr>
      <vt:lpstr>Interrupciones</vt:lpstr>
      <vt:lpstr>El núcleo del SO </vt:lpstr>
      <vt:lpstr>Funciones del núcleo Manejo de interrupciones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GESTION DE PROCESOS</dc:title>
  <dc:creator>Marco Calle</dc:creator>
  <cp:lastModifiedBy>rap1234x100pre@gmail.com</cp:lastModifiedBy>
  <cp:revision>1</cp:revision>
  <dcterms:modified xsi:type="dcterms:W3CDTF">2022-06-29T23:47:07Z</dcterms:modified>
</cp:coreProperties>
</file>