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3" r:id="rId35"/>
    <p:sldId id="289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zo Chimada" initials="KC" lastIdx="2" clrIdx="0">
    <p:extLst>
      <p:ext uri="{19B8F6BF-5375-455C-9EA6-DF929625EA0E}">
        <p15:presenceInfo xmlns:p15="http://schemas.microsoft.com/office/powerpoint/2012/main" userId="262826bee59a06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DA6EE-59F4-4DCC-ABA7-981F7C307AAF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AE00E-4A60-4803-99C7-C7098C803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16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Gratuitous</a:t>
            </a:r>
            <a:r>
              <a:rPr lang="de-DE" dirty="0"/>
              <a:t> = Überflüssig!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AE00E-4A60-4803-99C7-C7098C803CB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2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Pun</a:t>
            </a:r>
            <a:r>
              <a:rPr lang="de-DE" dirty="0"/>
              <a:t> = Wortspiele!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AE00E-4A60-4803-99C7-C7098C803CB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79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Dyadic</a:t>
            </a:r>
            <a:r>
              <a:rPr lang="de-DE" dirty="0"/>
              <a:t> = zweiteilig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AE00E-4A60-4803-99C7-C7098C803CB5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57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Amplification</a:t>
            </a:r>
            <a:r>
              <a:rPr lang="de-DE" dirty="0"/>
              <a:t>  = Verstärkung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AE00E-4A60-4803-99C7-C7098C803CB5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0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Mumbling</a:t>
            </a:r>
            <a:r>
              <a:rPr lang="de-DE" dirty="0"/>
              <a:t> = Gemurmel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AE00E-4A60-4803-99C7-C7098C803CB5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85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Cohesion</a:t>
            </a:r>
            <a:r>
              <a:rPr lang="de-DE" dirty="0"/>
              <a:t> = </a:t>
            </a:r>
            <a:r>
              <a:rPr lang="de-DE" dirty="0" err="1"/>
              <a:t>zusammenhalt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AE00E-4A60-4803-99C7-C7098C803CB5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11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Emergence</a:t>
            </a:r>
            <a:r>
              <a:rPr lang="de-DE" dirty="0"/>
              <a:t> = Entstehung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AE00E-4A60-4803-99C7-C7098C803CB5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48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E8D5C-55DF-415E-929A-4F26FCEE1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2C33B4-B058-4078-ADC5-4B8FE2E02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933A1A-1544-45A7-8420-B5848D25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C584D-3FDF-42F3-A421-8219BE61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4EC705-6533-488F-91A3-B66C83AD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27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24147-2C15-450D-9BE2-CFE7A770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8B63EB-C7F1-45FD-A425-A544E61B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11EE5-0A39-4C11-9605-A2637ADD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BA89A-2071-475E-B053-2189FF1C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4AFEF-437E-4C0C-B8A2-3AF1AF9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2F1610-372C-4595-9B78-0F35B2100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7DB21A-9ECE-4C71-8A3C-A163E8644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10133-3768-49EA-8A3C-169E8C6B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9CFA4-9EC2-4E30-8361-299C897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CBDC8-5A52-44ED-B0AD-12F4149F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6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1DFF7-7A22-4E24-9EE8-4BDEBE42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2ED62-2586-4593-B0D6-DEF4F6FA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E5705-9BA2-4E7E-8B87-6162EA25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376ED-65FA-4C9A-864F-E7AA4583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2DF8B-2015-4B08-AB53-67135A8F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44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80931-6D9A-4C17-8CA8-8BC750BA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7CAD44-60D0-48CF-BFA7-3B557E87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7B543-515F-46DE-A8F4-631B4409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422B1-F4E3-482F-BBB5-6E6B6A79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DEBD8-D14D-4E0C-8CF9-88E56AD2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6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4833E-5145-4359-961E-9A84A2D8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0EAA6-4DE4-4CCE-8186-7CAFA7594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180291-58FE-453C-87D1-FC38352CE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2CFF4-2935-4EAE-982D-9170337D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C6FE9-99C7-4751-A67C-6AA56F72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A8ABB-64AC-423A-8C17-CA7AEE18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6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0D27C-6367-48BF-B6A5-D835EAA3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304E9D-4A03-42A0-8A16-487EA44B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97C614-BDE4-4CE4-9987-9141502C1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CF9924-BEC4-4362-9F0D-AAF943C91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3BEAC1-391B-4EC6-8F4D-8DDFF04DC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D22803-892A-4871-AA05-5D242754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1B63BA-90E9-4CA8-A217-ED422830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F23C3B-3468-4597-9E3C-6C98BE8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3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706B7-12A8-45B0-8800-51299493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8D59A7-D706-4CA7-B640-1DEBF926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DFF861-FB11-4901-9297-8EE74646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2476A2-52A0-4D29-AF89-BA7C04D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5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F95469-2C66-4A96-BA9E-D83DAB20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2724C1-5768-4E81-AFA9-A43FF110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F56271-BCEC-4280-B225-1DF14ED4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0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53CB5-4154-4196-8C54-7EBFF81F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C88F6-9C73-46FA-9412-D5BA0A24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D14A71-EAC8-460D-BDDC-6A9345FED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E76139-72DD-420A-BBE6-B7CF409D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8B837B-0912-47CD-A401-DCCAD37A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2C62C5-A41B-4827-A6F1-7091CF3A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76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5E221-865A-4E9D-B2C8-21604072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22CBCE-AA90-4271-B65B-BAA4A1F6C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197725-AF02-4163-8E28-B8A2B0E8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7B3FFF-14C5-4B9F-B808-2EA0AD23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18141-90B5-45CF-A9F9-0170B061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312F1-18A9-4881-B15B-BF48268A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60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4CDC31-B445-44F1-ABDB-74988CFB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CAD0D-8B58-4899-8C4F-A54415D6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DE04BE-225E-4BFD-938A-11616A601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BA67-1157-478D-B56D-CD7619653854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D69C4D-0658-4599-BA9D-E769E961F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5D058-3640-48BD-B00A-FCAE5C557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E42A-6AFB-4EFB-A906-582DFB0681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19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46425-D3C3-44C8-B3ED-ECC910660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Clean Code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B3B788-6309-43FA-9694-E037CFBD0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Lars </a:t>
            </a:r>
            <a:r>
              <a:rPr lang="de-DE" dirty="0" err="1"/>
              <a:t>Pickelin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67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ADB93-3DAB-49F7-978E-B8B27093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Small, expressive, simple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7F6BE16-3076-49E3-BAC2-7D9060DCF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703" y="1690688"/>
            <a:ext cx="76385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6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BD851-B3CB-48B0-AAD7-0DE673FD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What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you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expected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A7960EC-1D9F-4196-A6BD-91F039D94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0" y="1848644"/>
            <a:ext cx="7429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1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9BB8D-7BC6-4866-B679-7300268B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832E0-5FA1-44E4-BE19-E272E5AF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98F0EF-44C3-48ED-829F-40D8DA5C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638175"/>
            <a:ext cx="78581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22D879-9A36-4A63-AE3E-FA781885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Usage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755423-9C44-4E81-9E56-51D5B6F5C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E29B71-F004-4E7F-B23A-179937EC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Meaningful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Names</a:t>
            </a:r>
            <a:r>
              <a:rPr lang="de-DE" dirty="0">
                <a:latin typeface="Rockwell" panose="02060603020205020403" pitchFamily="18" charset="0"/>
              </a:rPr>
              <a:t> -</a:t>
            </a:r>
            <a:br>
              <a:rPr lang="de-DE" dirty="0">
                <a:latin typeface="Rockwell" panose="02060603020205020403" pitchFamily="18" charset="0"/>
              </a:rPr>
            </a:br>
            <a:r>
              <a:rPr lang="de-DE" dirty="0">
                <a:latin typeface="Rockwell" panose="02060603020205020403" pitchFamily="18" charset="0"/>
              </a:rPr>
              <a:t>Use Intention-</a:t>
            </a:r>
            <a:r>
              <a:rPr lang="de-DE" dirty="0" err="1">
                <a:latin typeface="Rockwell" panose="02060603020205020403" pitchFamily="18" charset="0"/>
              </a:rPr>
              <a:t>Revealing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Names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A19F560-55B6-469A-8645-579B2C7FA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0288"/>
            <a:ext cx="80772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E29B71-F004-4E7F-B23A-179937EC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Meaningful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Names</a:t>
            </a:r>
            <a:r>
              <a:rPr lang="de-DE" dirty="0">
                <a:latin typeface="Rockwell" panose="02060603020205020403" pitchFamily="18" charset="0"/>
              </a:rPr>
              <a:t> –</a:t>
            </a:r>
            <a:br>
              <a:rPr lang="de-DE" dirty="0">
                <a:latin typeface="Rockwell" panose="02060603020205020403" pitchFamily="18" charset="0"/>
              </a:rPr>
            </a:br>
            <a:r>
              <a:rPr lang="de-DE" dirty="0">
                <a:latin typeface="Rockwell" panose="02060603020205020403" pitchFamily="18" charset="0"/>
              </a:rPr>
              <a:t>Use Intention-</a:t>
            </a:r>
            <a:r>
              <a:rPr lang="de-DE" dirty="0" err="1">
                <a:latin typeface="Rockwell" panose="02060603020205020403" pitchFamily="18" charset="0"/>
              </a:rPr>
              <a:t>Revealing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Names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A19F560-55B6-469A-8645-579B2C7FA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77200" cy="2009775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8EF7506-98CE-4F9C-8A23-433B8710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00463"/>
            <a:ext cx="7515225" cy="1914525"/>
          </a:xfrm>
          <a:prstGeom prst="rect">
            <a:avLst/>
          </a:prstGeom>
        </p:spPr>
      </p:pic>
      <p:pic>
        <p:nvPicPr>
          <p:cNvPr id="1026" name="Picture 2" descr="Bildergebnis für grüner haken">
            <a:extLst>
              <a:ext uri="{FF2B5EF4-FFF2-40B4-BE49-F238E27FC236}">
                <a16:creationId xmlns:a16="http://schemas.microsoft.com/office/drawing/2014/main" id="{131E4908-685E-4D90-8D82-52B879AF6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4001232"/>
            <a:ext cx="1624819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1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E29B71-F004-4E7F-B23A-179937EC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Meaningful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Names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3352427-50EB-43DF-B242-8087CDF6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Disinformation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Distinctions</a:t>
            </a:r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5CBFD70-C215-46E8-8CB3-F23D6D4F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244"/>
            <a:ext cx="2486025" cy="15430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8520227-4CDA-47BF-BFAC-6041B8C3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33913"/>
            <a:ext cx="6962775" cy="1323975"/>
          </a:xfrm>
          <a:prstGeom prst="rect">
            <a:avLst/>
          </a:prstGeom>
        </p:spPr>
      </p:pic>
      <p:pic>
        <p:nvPicPr>
          <p:cNvPr id="11" name="Picture 2" descr="Bildergebnis für grüner haken">
            <a:extLst>
              <a:ext uri="{FF2B5EF4-FFF2-40B4-BE49-F238E27FC236}">
                <a16:creationId xmlns:a16="http://schemas.microsoft.com/office/drawing/2014/main" id="{409B67B8-939E-490D-9BA9-F7FFCD2F1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978" y="4633913"/>
            <a:ext cx="1624819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4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6B258-05DA-417E-AE12-CF3ACC21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Meaningful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Names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8DE3B-741D-451F-8BE6-49C2FB49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Pronounceable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AAF12C5-751C-4C6D-AB4F-8A3E4D4C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7582"/>
            <a:ext cx="55721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81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6B258-05DA-417E-AE12-CF3ACC21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Meaningful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Names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8DE3B-741D-451F-8BE6-49C2FB49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Pronounceable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AAF12C5-751C-4C6D-AB4F-8A3E4D4C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7582"/>
            <a:ext cx="5572125" cy="1714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7D53A89-F05E-4E4A-99AB-7D5BF671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4039"/>
            <a:ext cx="6200775" cy="1771650"/>
          </a:xfrm>
          <a:prstGeom prst="rect">
            <a:avLst/>
          </a:prstGeom>
        </p:spPr>
      </p:pic>
      <p:pic>
        <p:nvPicPr>
          <p:cNvPr id="6" name="Picture 2" descr="Bildergebnis für grüner haken">
            <a:extLst>
              <a:ext uri="{FF2B5EF4-FFF2-40B4-BE49-F238E27FC236}">
                <a16:creationId xmlns:a16="http://schemas.microsoft.com/office/drawing/2014/main" id="{3B8CE499-90E3-47A3-9F60-F4A5F93B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79" y="4904039"/>
            <a:ext cx="1624819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46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B67F4-EA5E-4CDF-9E8D-B8CBC353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Meaningful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Names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63AEA-511D-43CD-800B-73F75862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Don’t</a:t>
            </a:r>
            <a:r>
              <a:rPr lang="de-DE" dirty="0"/>
              <a:t> Add </a:t>
            </a:r>
            <a:r>
              <a:rPr lang="de-DE" dirty="0" err="1"/>
              <a:t>Gratuitous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pPr lvl="1"/>
            <a:r>
              <a:rPr lang="de-DE" dirty="0" err="1"/>
              <a:t>Address</a:t>
            </a:r>
            <a:endParaRPr lang="de-DE" dirty="0"/>
          </a:p>
          <a:p>
            <a:pPr marL="914400" lvl="2" indent="0">
              <a:buNone/>
            </a:pPr>
            <a:r>
              <a:rPr lang="en-US" dirty="0"/>
              <a:t>// is a fine name for a class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de-DE" dirty="0" err="1"/>
              <a:t>AccountAddress</a:t>
            </a:r>
            <a:r>
              <a:rPr lang="de-DE" dirty="0"/>
              <a:t>, </a:t>
            </a:r>
            <a:r>
              <a:rPr lang="de-DE" dirty="0" err="1"/>
              <a:t>CustomerAddress</a:t>
            </a:r>
            <a:endParaRPr lang="de-DE" dirty="0"/>
          </a:p>
          <a:p>
            <a:pPr marL="914400" lvl="2" indent="0">
              <a:buNone/>
            </a:pPr>
            <a:r>
              <a:rPr lang="en-US" dirty="0"/>
              <a:t>// are fine names for instances of the class Address </a:t>
            </a:r>
          </a:p>
          <a:p>
            <a:pPr marL="914400" lvl="2" indent="0">
              <a:buNone/>
            </a:pPr>
            <a:r>
              <a:rPr lang="en-US" dirty="0"/>
              <a:t>// but could be poor names for classes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MAC addresses, port addresses, Web addresses</a:t>
            </a:r>
          </a:p>
          <a:p>
            <a:pPr marL="914400" lvl="2" indent="0">
              <a:buNone/>
            </a:pPr>
            <a:r>
              <a:rPr lang="de-DE" dirty="0"/>
              <a:t>//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pPr lvl="2"/>
            <a:r>
              <a:rPr lang="de-DE" b="1" dirty="0" err="1"/>
              <a:t>PostalAddress</a:t>
            </a:r>
            <a:r>
              <a:rPr lang="de-DE" b="1" dirty="0"/>
              <a:t>, MAC, URI</a:t>
            </a:r>
          </a:p>
        </p:txBody>
      </p:sp>
    </p:spTree>
    <p:extLst>
      <p:ext uri="{BB962C8B-B14F-4D97-AF65-F5344CB8AC3E}">
        <p14:creationId xmlns:p14="http://schemas.microsoft.com/office/powerpoint/2010/main" val="346393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76D1F-0FB9-423C-BF78-A7C4A6E7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Rockwell" panose="02060603020205020403" pitchFamily="18" charset="0"/>
              </a:rPr>
              <a:t>Agenda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4C3272E-146E-4A6A-9AE6-9D9BBFB1A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860421"/>
              </p:ext>
            </p:extLst>
          </p:nvPr>
        </p:nvGraphicFramePr>
        <p:xfrm>
          <a:off x="4183981" y="1690688"/>
          <a:ext cx="3824037" cy="4478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4037">
                  <a:extLst>
                    <a:ext uri="{9D8B030D-6E8A-4147-A177-3AD203B41FA5}">
                      <a16:colId xmlns:a16="http://schemas.microsoft.com/office/drawing/2014/main" val="1449539790"/>
                    </a:ext>
                  </a:extLst>
                </a:gridCol>
              </a:tblGrid>
              <a:tr h="404228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 (Textkörper)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What</a:t>
                      </a:r>
                      <a:r>
                        <a:rPr lang="de-DE" dirty="0">
                          <a:latin typeface="Calibri (Textkörper)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is</a:t>
                      </a:r>
                      <a:r>
                        <a:rPr lang="de-DE" dirty="0">
                          <a:latin typeface="Calibri (Textkörper)"/>
                          <a:cs typeface="Arial" panose="020B0604020202020204" pitchFamily="34" charset="0"/>
                        </a:rPr>
                        <a:t> clean </a:t>
                      </a:r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code</a:t>
                      </a:r>
                      <a:r>
                        <a:rPr lang="de-DE" dirty="0">
                          <a:latin typeface="Calibri (Textkörper)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1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Usage</a:t>
                      </a:r>
                      <a:endParaRPr lang="de-DE" dirty="0">
                        <a:latin typeface="Calibri (Textkörper)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6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Meaningful</a:t>
                      </a:r>
                      <a:r>
                        <a:rPr lang="de-DE" dirty="0">
                          <a:latin typeface="Calibri (Textkörper)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Names</a:t>
                      </a:r>
                      <a:endParaRPr lang="de-DE" dirty="0">
                        <a:latin typeface="Calibri (Textkörper)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3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Functions</a:t>
                      </a:r>
                      <a:endParaRPr lang="de-DE" dirty="0">
                        <a:latin typeface="Calibri (Textkörper)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6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dirty="0">
                          <a:latin typeface="Calibri (Textkörper)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7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Formatting</a:t>
                      </a:r>
                      <a:endParaRPr lang="de-DE" dirty="0">
                        <a:latin typeface="Calibri (Textkörper)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1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dirty="0">
                          <a:latin typeface="Calibri (Textkörper)"/>
                          <a:cs typeface="Arial" panose="020B0604020202020204" pitchFamily="34" charset="0"/>
                        </a:rPr>
                        <a:t>Objects and </a:t>
                      </a:r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de-DE" dirty="0">
                          <a:latin typeface="Calibri (Textkörper)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structures</a:t>
                      </a:r>
                      <a:endParaRPr lang="de-DE" dirty="0">
                        <a:latin typeface="Calibri (Textkörper)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4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dirty="0">
                          <a:latin typeface="Calibri (Textkörper)"/>
                          <a:cs typeface="Arial" panose="020B0604020202020204" pitchFamily="34" charset="0"/>
                        </a:rPr>
                        <a:t>Error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1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Classes</a:t>
                      </a:r>
                      <a:endParaRPr lang="de-DE" dirty="0">
                        <a:latin typeface="Calibri (Textkörper)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55205"/>
                  </a:ext>
                </a:extLst>
              </a:tr>
              <a:tr h="364422">
                <a:tc>
                  <a:txBody>
                    <a:bodyPr/>
                    <a:lstStyle/>
                    <a:p>
                      <a:pPr lvl="1"/>
                      <a:r>
                        <a:rPr lang="de-DE" dirty="0" err="1">
                          <a:latin typeface="Calibri (Textkörper)"/>
                          <a:cs typeface="Arial" panose="020B0604020202020204" pitchFamily="34" charset="0"/>
                        </a:rPr>
                        <a:t>Emergence</a:t>
                      </a:r>
                      <a:endParaRPr lang="de-DE" dirty="0">
                        <a:latin typeface="Calibri (Textkörper)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de-DE" dirty="0">
                          <a:latin typeface="Calibri (Textkörper)"/>
                          <a:cs typeface="Arial" panose="020B0604020202020204" pitchFamily="34" charset="0"/>
                        </a:rPr>
                        <a:t>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7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47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471FD-71AC-410A-9E56-47493BFA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Meaningful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Names</a:t>
            </a:r>
            <a:r>
              <a:rPr lang="de-DE" dirty="0">
                <a:latin typeface="Rockwell" panose="02060603020205020403" pitchFamily="18" charset="0"/>
              </a:rPr>
              <a:t> – Other </a:t>
            </a:r>
            <a:r>
              <a:rPr lang="de-DE" dirty="0" err="1">
                <a:latin typeface="Rockwell" panose="02060603020205020403" pitchFamily="18" charset="0"/>
              </a:rPr>
              <a:t>important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tips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C78BB9-D3A2-48AB-9029-876CF4EF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Contex</a:t>
            </a:r>
            <a:r>
              <a:rPr lang="de-DE" dirty="0"/>
              <a:t> </a:t>
            </a:r>
          </a:p>
          <a:p>
            <a:pPr lvl="1"/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street, city, state, </a:t>
            </a:r>
            <a:r>
              <a:rPr lang="en-US" dirty="0" err="1"/>
              <a:t>zipcode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Better</a:t>
            </a:r>
            <a:r>
              <a:rPr lang="en-US" dirty="0"/>
              <a:t>: </a:t>
            </a:r>
            <a:r>
              <a:rPr lang="de-DE" dirty="0" err="1"/>
              <a:t>addrFirstName</a:t>
            </a:r>
            <a:r>
              <a:rPr lang="de-DE" dirty="0"/>
              <a:t>, </a:t>
            </a:r>
            <a:r>
              <a:rPr lang="de-DE" dirty="0" err="1"/>
              <a:t>addrLastName</a:t>
            </a:r>
            <a:r>
              <a:rPr lang="de-DE" dirty="0"/>
              <a:t>, </a:t>
            </a:r>
            <a:r>
              <a:rPr lang="de-DE" dirty="0" err="1"/>
              <a:t>addrState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Don’t</a:t>
            </a:r>
            <a:r>
              <a:rPr lang="de-DE" dirty="0"/>
              <a:t> </a:t>
            </a:r>
            <a:r>
              <a:rPr lang="de-DE" dirty="0" err="1"/>
              <a:t>Pun</a:t>
            </a:r>
            <a:endParaRPr lang="de-DE" dirty="0"/>
          </a:p>
          <a:p>
            <a:pPr marL="457200" lvl="1" indent="0">
              <a:buNone/>
            </a:pPr>
            <a:r>
              <a:rPr lang="en-US" dirty="0"/>
              <a:t>// avoid using the same word for two purposes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7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81252-8C48-4AD7-A233-FF6A304A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Functions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87D6C-0387-4DFC-9FEC-3737D8B5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Small!</a:t>
            </a:r>
          </a:p>
          <a:p>
            <a:pPr marL="457200" lvl="1" indent="0">
              <a:buNone/>
            </a:pPr>
            <a:r>
              <a:rPr lang="en-US" dirty="0"/>
              <a:t>// rules of functions: </a:t>
            </a:r>
          </a:p>
          <a:p>
            <a:pPr marL="457200" lvl="1" indent="0">
              <a:buNone/>
            </a:pPr>
            <a:r>
              <a:rPr lang="en-US" dirty="0"/>
              <a:t>// 1. should be small </a:t>
            </a:r>
          </a:p>
          <a:p>
            <a:pPr marL="457200" lvl="1" indent="0">
              <a:buNone/>
            </a:pPr>
            <a:r>
              <a:rPr lang="en-US" dirty="0"/>
              <a:t>// 2. should be smaller than that</a:t>
            </a:r>
          </a:p>
          <a:p>
            <a:pPr marL="457200" lvl="1" indent="0">
              <a:buNone/>
            </a:pPr>
            <a:r>
              <a:rPr lang="en-US" dirty="0"/>
              <a:t>// &lt; 150 characters per line </a:t>
            </a:r>
          </a:p>
          <a:p>
            <a:pPr marL="457200" lvl="1" indent="0">
              <a:buNone/>
            </a:pPr>
            <a:r>
              <a:rPr lang="en-US" dirty="0"/>
              <a:t>// &lt; 20 lines </a:t>
            </a:r>
          </a:p>
          <a:p>
            <a:r>
              <a:rPr lang="de-DE" dirty="0"/>
              <a:t>Do </a:t>
            </a:r>
            <a:r>
              <a:rPr lang="de-DE" dirty="0" err="1"/>
              <a:t>One</a:t>
            </a:r>
            <a:r>
              <a:rPr lang="de-DE" dirty="0"/>
              <a:t> Thing</a:t>
            </a:r>
          </a:p>
          <a:p>
            <a:pPr marL="457200" lvl="1" indent="0">
              <a:buNone/>
            </a:pPr>
            <a:r>
              <a:rPr lang="en-US" dirty="0"/>
              <a:t>// FUNCTIONS SHOULD DO ONE THING. THEY SHOULD DO IT WELL. </a:t>
            </a:r>
          </a:p>
          <a:p>
            <a:pPr marL="457200" lvl="1" indent="0">
              <a:buNone/>
            </a:pPr>
            <a:r>
              <a:rPr lang="en-US" dirty="0"/>
              <a:t>// THEY SHOULD DO IT ONLY.</a:t>
            </a:r>
          </a:p>
        </p:txBody>
      </p:sp>
    </p:spTree>
    <p:extLst>
      <p:ext uri="{BB962C8B-B14F-4D97-AF65-F5344CB8AC3E}">
        <p14:creationId xmlns:p14="http://schemas.microsoft.com/office/powerpoint/2010/main" val="782776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0381A-2AE8-478D-A27C-2B249F6B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Functions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BCC1F-0E9A-44B1-9281-223B3A1B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Level of Abstraction per Function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// high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level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abstraction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de-DE" dirty="0" err="1"/>
              <a:t>getHtml</a:t>
            </a:r>
            <a:r>
              <a:rPr lang="de-DE" dirty="0"/>
              <a:t>()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// intermediate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level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abstraction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dirty="0"/>
              <a:t>String </a:t>
            </a:r>
            <a:r>
              <a:rPr lang="de-DE" dirty="0" err="1"/>
              <a:t>pagePathName</a:t>
            </a:r>
            <a:r>
              <a:rPr lang="de-DE" dirty="0"/>
              <a:t> = </a:t>
            </a:r>
            <a:r>
              <a:rPr lang="de-DE" dirty="0" err="1"/>
              <a:t>PathParser.render</a:t>
            </a:r>
            <a:r>
              <a:rPr lang="de-DE" dirty="0"/>
              <a:t>(</a:t>
            </a:r>
            <a:r>
              <a:rPr lang="de-DE" dirty="0" err="1"/>
              <a:t>pagePath</a:t>
            </a:r>
            <a:r>
              <a:rPr lang="de-DE" dirty="0"/>
              <a:t>);</a:t>
            </a:r>
          </a:p>
          <a:p>
            <a:pPr marL="457200" lvl="1" indent="0">
              <a:buNone/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Reading Code from Top to </a:t>
            </a:r>
            <a:r>
              <a:rPr lang="en-US" dirty="0" err="1"/>
              <a:t>Botom</a:t>
            </a:r>
            <a:endParaRPr lang="en-US" dirty="0"/>
          </a:p>
          <a:p>
            <a:pPr marL="457200" lvl="1" indent="0">
              <a:buNone/>
            </a:pPr>
            <a:r>
              <a:rPr lang="de-DE" dirty="0"/>
              <a:t>//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Stepdown</a:t>
            </a:r>
            <a:r>
              <a:rPr lang="de-DE" dirty="0"/>
              <a:t> Rule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7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15E3F-747E-4E58-8C2F-AEB9B0C4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Functions</a:t>
            </a:r>
            <a:r>
              <a:rPr lang="de-DE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789B9-8FB4-41E5-9604-DAAE479C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Switch Statement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B0C53E-0DE0-4DFF-8A45-A9CC88C3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8706"/>
            <a:ext cx="71818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27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15E3F-747E-4E58-8C2F-AEB9B0C4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Functions</a:t>
            </a:r>
            <a:r>
              <a:rPr lang="de-DE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789B9-8FB4-41E5-9604-DAAE479C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Switch Statement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619932-8256-4260-8E3C-2528DEEE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4431"/>
            <a:ext cx="7800975" cy="3133725"/>
          </a:xfrm>
          <a:prstGeom prst="rect">
            <a:avLst/>
          </a:prstGeom>
        </p:spPr>
      </p:pic>
      <p:pic>
        <p:nvPicPr>
          <p:cNvPr id="6" name="Picture 2" descr="Bildergebnis für grüner haken">
            <a:extLst>
              <a:ext uri="{FF2B5EF4-FFF2-40B4-BE49-F238E27FC236}">
                <a16:creationId xmlns:a16="http://schemas.microsoft.com/office/drawing/2014/main" id="{AB7833C4-70D9-4187-8736-9B5ACDB4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078" y="4255171"/>
            <a:ext cx="1624819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59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EFB9D-5E24-4E4C-8DC6-FF863EE2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Functions</a:t>
            </a:r>
            <a:r>
              <a:rPr lang="de-DE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D4B55-AB2E-4EB4-ABB3-96E8540F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Arguments</a:t>
            </a:r>
          </a:p>
          <a:p>
            <a:pPr marL="457200" lvl="1" indent="0">
              <a:buNone/>
            </a:pPr>
            <a:r>
              <a:rPr lang="en-US" dirty="0"/>
              <a:t>// the ideal number of arguments for a function is zero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/>
              <a:t>Common </a:t>
            </a:r>
            <a:r>
              <a:rPr lang="de-DE" dirty="0" err="1"/>
              <a:t>Monadic</a:t>
            </a:r>
            <a:r>
              <a:rPr lang="de-DE" dirty="0"/>
              <a:t> Forms</a:t>
            </a:r>
          </a:p>
          <a:p>
            <a:pPr marL="457200" lvl="1" indent="0">
              <a:buNone/>
            </a:pPr>
            <a:r>
              <a:rPr lang="en-US" dirty="0"/>
              <a:t>// if a function is going to transform its input argument, </a:t>
            </a:r>
          </a:p>
          <a:p>
            <a:pPr marL="457200" lvl="1" indent="0">
              <a:buNone/>
            </a:pPr>
            <a:r>
              <a:rPr lang="en-US" dirty="0"/>
              <a:t>// the transformation should appear as the return value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F2B3F-2D4A-4B7E-AAAA-3098710E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71" y="5492750"/>
            <a:ext cx="5067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12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EFB9D-5E24-4E4C-8DC6-FF863EE2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Functions</a:t>
            </a:r>
            <a:r>
              <a:rPr lang="de-DE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D4B55-AB2E-4EB4-ABB3-96E8540F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Common </a:t>
            </a:r>
            <a:r>
              <a:rPr lang="de-DE" dirty="0" err="1"/>
              <a:t>Monadic</a:t>
            </a:r>
            <a:r>
              <a:rPr lang="de-DE" dirty="0"/>
              <a:t> Form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Dyadic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2DDA1C-9D17-4A60-812E-3279B8A0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7099"/>
            <a:ext cx="7867650" cy="21431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15EF9FA-5882-45CC-9D86-359BC4587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55467"/>
            <a:ext cx="4295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81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1FC6D-1C18-45DD-9FA2-71A6F342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Functions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D48E4-5A00-462F-AD69-DB4EC6E4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Don’t</a:t>
            </a:r>
            <a:r>
              <a:rPr lang="de-DE" dirty="0"/>
              <a:t> Repeat </a:t>
            </a:r>
            <a:r>
              <a:rPr lang="de-DE" dirty="0" err="1"/>
              <a:t>Yourself</a:t>
            </a:r>
            <a:r>
              <a:rPr lang="de-DE" dirty="0"/>
              <a:t> (DRY)</a:t>
            </a:r>
          </a:p>
          <a:p>
            <a:pPr marL="457200" lvl="1" indent="0">
              <a:buNone/>
            </a:pPr>
            <a:r>
              <a:rPr lang="en-US" dirty="0"/>
              <a:t>// duplication may be the root of all evil in software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Side </a:t>
            </a:r>
            <a:r>
              <a:rPr lang="de-DE" dirty="0" err="1"/>
              <a:t>Effects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682A14-B7B3-4E1E-A1A1-47EC818B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3338"/>
            <a:ext cx="64198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3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1FC6D-1C18-45DD-9FA2-71A6F342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Comments (</a:t>
            </a:r>
            <a:r>
              <a:rPr lang="de-DE" dirty="0" err="1">
                <a:latin typeface="Rockwell" panose="02060603020205020403" pitchFamily="18" charset="0"/>
              </a:rPr>
              <a:t>Good</a:t>
            </a:r>
            <a:r>
              <a:rPr lang="de-DE" dirty="0">
                <a:latin typeface="Rockwell" panose="02060603020205020403" pitchFamily="18" charset="0"/>
              </a:rPr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D48E4-5A00-462F-AD69-DB4EC6E4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do not make up for bad code</a:t>
            </a:r>
          </a:p>
          <a:p>
            <a:pPr marL="457200" lvl="1" indent="0">
              <a:buNone/>
            </a:pPr>
            <a:r>
              <a:rPr lang="en-US" dirty="0"/>
              <a:t>// don’t comment bad code, rewrite it!!!!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in Code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Legal Comments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9E99C9-6712-4EBF-969B-E5E23444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27" y="3642640"/>
            <a:ext cx="6543675" cy="15144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819B8B2-C3E4-4ABD-AD50-87EB693AF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27" y="5748338"/>
            <a:ext cx="67437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17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4736A-9FE2-435F-A709-3D300905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Comments (</a:t>
            </a:r>
            <a:r>
              <a:rPr lang="de-DE" dirty="0" err="1">
                <a:latin typeface="Rockwell" panose="02060603020205020403" pitchFamily="18" charset="0"/>
              </a:rPr>
              <a:t>Good</a:t>
            </a:r>
            <a:r>
              <a:rPr lang="de-DE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FFCED-9D97-485A-90B0-73E651DD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Informative Comments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Clarification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TODO Comment(s)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B10739-2799-45AB-868C-5B179E2F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667"/>
            <a:ext cx="5657850" cy="9048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FEF6096-D06A-4656-AE07-1EA1EC65D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3853865"/>
            <a:ext cx="53244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3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D901189-A0E8-4E70-AB23-7C871F9A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What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is</a:t>
            </a:r>
            <a:r>
              <a:rPr lang="de-DE" dirty="0">
                <a:latin typeface="Rockwell" panose="02060603020205020403" pitchFamily="18" charset="0"/>
              </a:rPr>
              <a:t> clean </a:t>
            </a:r>
            <a:r>
              <a:rPr lang="de-DE" dirty="0" err="1">
                <a:latin typeface="Rockwell" panose="02060603020205020403" pitchFamily="18" charset="0"/>
              </a:rPr>
              <a:t>code</a:t>
            </a:r>
            <a:r>
              <a:rPr lang="de-DE" dirty="0">
                <a:latin typeface="Rockwell" panose="02060603020205020403" pitchFamily="18" charset="0"/>
              </a:rPr>
              <a:t>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875DDA-478A-4F3D-B850-00C30B941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724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DC6DE-11C8-40E9-A840-4CDB4F5F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Comments (</a:t>
            </a:r>
            <a:r>
              <a:rPr lang="de-DE" dirty="0" err="1">
                <a:latin typeface="Rockwell" panose="02060603020205020403" pitchFamily="18" charset="0"/>
              </a:rPr>
              <a:t>Good</a:t>
            </a:r>
            <a:r>
              <a:rPr lang="de-DE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1BCB2-5171-44EA-A55F-34A50A21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Amplification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Javadocs</a:t>
            </a:r>
            <a:r>
              <a:rPr lang="de-DE" dirty="0"/>
              <a:t> in Public API</a:t>
            </a:r>
          </a:p>
          <a:p>
            <a:pPr marL="457200" lvl="1" indent="0">
              <a:buNone/>
            </a:pPr>
            <a:r>
              <a:rPr lang="en-US" dirty="0"/>
              <a:t>// there is nothing quite so helpful and satisfying </a:t>
            </a:r>
          </a:p>
          <a:p>
            <a:pPr marL="457200" lvl="1" indent="0">
              <a:buNone/>
            </a:pPr>
            <a:r>
              <a:rPr lang="en-US" dirty="0"/>
              <a:t>// as a well-described public API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519D34-F7D7-4991-80FC-31E58BCA0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75" y="2295525"/>
            <a:ext cx="68103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7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F032D-AF58-420F-8479-8F8BF564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Comments </a:t>
            </a:r>
            <a:r>
              <a:rPr lang="de-DE" sz="4800" dirty="0">
                <a:latin typeface="Rockwell" panose="02060603020205020403" pitchFamily="18" charset="0"/>
              </a:rPr>
              <a:t>(Bad)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F6E22-1BF6-4B15-8525-62B652A1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Mumbling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AC48792-7F31-4DD4-9F1E-A04DD6DE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1223"/>
            <a:ext cx="71532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6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5F190-9615-4DAD-B0F7-3662CD85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Comments </a:t>
            </a:r>
            <a:r>
              <a:rPr lang="de-DE" sz="4800" dirty="0">
                <a:latin typeface="Rockwell" panose="02060603020205020403" pitchFamily="18" charset="0"/>
              </a:rPr>
              <a:t>(Bad)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C0629-DBC9-4EC7-B21E-B283C8FB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Redundant Comments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C8B224-2A6E-47C7-827C-479B3BCA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5933"/>
            <a:ext cx="77533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13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C776-FC86-4B67-94AB-DF199466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Comments </a:t>
            </a:r>
            <a:r>
              <a:rPr lang="de-DE" sz="4800" dirty="0">
                <a:latin typeface="Rockwell" panose="02060603020205020403" pitchFamily="18" charset="0"/>
              </a:rPr>
              <a:t>(Bad) – Other </a:t>
            </a:r>
            <a:r>
              <a:rPr lang="de-DE" sz="4800" dirty="0" err="1">
                <a:latin typeface="Rockwell" panose="02060603020205020403" pitchFamily="18" charset="0"/>
              </a:rPr>
              <a:t>examples</a:t>
            </a:r>
            <a:r>
              <a:rPr lang="de-DE" sz="4800" dirty="0">
                <a:latin typeface="Rockwell" panose="02060603020205020403" pitchFamily="18" charset="0"/>
              </a:rPr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57718-AA10-431F-A226-D1E609FD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Journal Comments</a:t>
            </a:r>
          </a:p>
          <a:p>
            <a:r>
              <a:rPr lang="de-DE" dirty="0"/>
              <a:t>Noise Comment (Dump </a:t>
            </a:r>
            <a:r>
              <a:rPr lang="de-DE" dirty="0" err="1"/>
              <a:t>comments</a:t>
            </a:r>
            <a:r>
              <a:rPr lang="de-DE" dirty="0"/>
              <a:t>)</a:t>
            </a:r>
          </a:p>
          <a:p>
            <a:r>
              <a:rPr lang="de-DE" dirty="0" err="1"/>
              <a:t>Scary</a:t>
            </a:r>
            <a:r>
              <a:rPr lang="de-DE" dirty="0"/>
              <a:t> Noise (Very </a:t>
            </a:r>
            <a:r>
              <a:rPr lang="de-DE" dirty="0" err="1"/>
              <a:t>dump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)</a:t>
            </a:r>
          </a:p>
          <a:p>
            <a:r>
              <a:rPr lang="de-DE" dirty="0"/>
              <a:t>„</a:t>
            </a:r>
            <a:r>
              <a:rPr lang="en-US" dirty="0"/>
              <a:t>Don’t Use a Comment When You Can Use a Function or a Variable”</a:t>
            </a:r>
          </a:p>
          <a:p>
            <a:r>
              <a:rPr lang="de-DE" dirty="0"/>
              <a:t>Position Markers</a:t>
            </a:r>
          </a:p>
          <a:p>
            <a:r>
              <a:rPr lang="de-DE" dirty="0" err="1"/>
              <a:t>Commented</a:t>
            </a:r>
            <a:r>
              <a:rPr lang="de-DE" dirty="0"/>
              <a:t>-Out Code (!)</a:t>
            </a:r>
          </a:p>
          <a:p>
            <a:r>
              <a:rPr lang="de-DE" dirty="0"/>
              <a:t>HTML Comment</a:t>
            </a:r>
          </a:p>
          <a:p>
            <a:r>
              <a:rPr lang="de-DE" dirty="0" err="1"/>
              <a:t>Function</a:t>
            </a:r>
            <a:r>
              <a:rPr lang="de-DE" dirty="0"/>
              <a:t> Headers (</a:t>
            </a:r>
            <a:r>
              <a:rPr lang="en-US" dirty="0"/>
              <a:t>short functions don’t need much description!)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EBD129-3793-4B6E-9867-BB2B3E81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026" y="4001294"/>
            <a:ext cx="5648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69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52C30-E085-4773-8B7B-AB72B434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Formatting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515E9-4B38-41ED-A4CB-3DF72494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Purpose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Formating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// </a:t>
            </a:r>
            <a:r>
              <a:rPr lang="de-DE" dirty="0" err="1"/>
              <a:t>communication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Openness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Concept</a:t>
            </a:r>
          </a:p>
          <a:p>
            <a:pPr marL="457200" lvl="1" indent="0">
              <a:buNone/>
            </a:pPr>
            <a:r>
              <a:rPr lang="en-US" dirty="0"/>
              <a:t>// each blank line is a visual cue </a:t>
            </a:r>
          </a:p>
          <a:p>
            <a:pPr marL="457200" lvl="1" indent="0">
              <a:buNone/>
            </a:pPr>
            <a:r>
              <a:rPr lang="en-US" dirty="0"/>
              <a:t>// that identifies a new and separate concept</a:t>
            </a:r>
            <a:endParaRPr lang="de-DE" dirty="0"/>
          </a:p>
          <a:p>
            <a:r>
              <a:rPr lang="de-DE" dirty="0"/>
              <a:t>Team Rules</a:t>
            </a:r>
          </a:p>
          <a:p>
            <a:pPr marL="457200" lvl="1" indent="0">
              <a:buNone/>
            </a:pPr>
            <a:r>
              <a:rPr lang="en-US" dirty="0"/>
              <a:t>// every programmer has his own favorite formatting rules </a:t>
            </a:r>
          </a:p>
          <a:p>
            <a:pPr marL="457200" lvl="1" indent="0">
              <a:buNone/>
            </a:pPr>
            <a:r>
              <a:rPr lang="en-US" dirty="0"/>
              <a:t>// but if he works in a team </a:t>
            </a:r>
          </a:p>
          <a:p>
            <a:pPr marL="457200" lvl="1" indent="0">
              <a:buNone/>
            </a:pPr>
            <a:r>
              <a:rPr lang="en-US" dirty="0"/>
              <a:t>// then the team rules 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213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52C30-E085-4773-8B7B-AB72B434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Formatting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515E9-4B38-41ED-A4CB-3DF72494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Horizontal Alignment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7EA16A-632D-4234-80EC-8434DBB4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3456"/>
            <a:ext cx="70008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7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52C30-E085-4773-8B7B-AB72B434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Formatting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515E9-4B38-41ED-A4CB-3DF72494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Horizontal Alignment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3F5912-A4C3-4B9F-9B50-C372835B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7820"/>
            <a:ext cx="7096125" cy="3486150"/>
          </a:xfrm>
          <a:prstGeom prst="rect">
            <a:avLst/>
          </a:prstGeom>
        </p:spPr>
      </p:pic>
      <p:pic>
        <p:nvPicPr>
          <p:cNvPr id="6" name="Picture 2" descr="Bildergebnis für grüner haken">
            <a:extLst>
              <a:ext uri="{FF2B5EF4-FFF2-40B4-BE49-F238E27FC236}">
                <a16:creationId xmlns:a16="http://schemas.microsoft.com/office/drawing/2014/main" id="{051E363D-A5B4-4216-8D13-5E043C1A0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653" y="4580985"/>
            <a:ext cx="1624819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0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6186C-78DD-4154-B9E3-9D2E2FE9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Formatting</a:t>
            </a:r>
            <a:r>
              <a:rPr lang="de-DE" dirty="0">
                <a:latin typeface="Rockwell" panose="02060603020205020403" pitchFamily="18" charset="0"/>
              </a:rPr>
              <a:t> – Other </a:t>
            </a:r>
            <a:r>
              <a:rPr lang="de-DE" dirty="0" err="1">
                <a:latin typeface="Rockwell" panose="02060603020205020403" pitchFamily="18" charset="0"/>
              </a:rPr>
              <a:t>examples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2CB7D-C5BD-49B0-8EB3-D69C27A4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Breaking </a:t>
            </a:r>
            <a:r>
              <a:rPr lang="de-DE" dirty="0" err="1"/>
              <a:t>Indentation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Distance</a:t>
            </a:r>
            <a:endParaRPr lang="de-DE" dirty="0"/>
          </a:p>
          <a:p>
            <a:pPr marL="457200" lvl="1" indent="0">
              <a:buNone/>
            </a:pPr>
            <a:r>
              <a:rPr lang="en-US" dirty="0"/>
              <a:t>// variables </a:t>
            </a:r>
          </a:p>
          <a:p>
            <a:pPr marL="457200" lvl="1" indent="0">
              <a:buNone/>
            </a:pPr>
            <a:r>
              <a:rPr lang="en-US" dirty="0"/>
              <a:t>// should be declared as close to their usage as possible </a:t>
            </a:r>
          </a:p>
          <a:p>
            <a:pPr marL="457200" lvl="1" indent="0">
              <a:buNone/>
            </a:pPr>
            <a:r>
              <a:rPr lang="en-US" dirty="0"/>
              <a:t>// instance variables </a:t>
            </a:r>
          </a:p>
          <a:p>
            <a:pPr marL="457200" lvl="1" indent="0">
              <a:buNone/>
            </a:pPr>
            <a:r>
              <a:rPr lang="en-US" dirty="0"/>
              <a:t>// should be declared at the top of the class</a:t>
            </a:r>
          </a:p>
          <a:p>
            <a:pPr marL="457200" lvl="1" indent="0">
              <a:buNone/>
            </a:pPr>
            <a:r>
              <a:rPr lang="en-US" dirty="0"/>
              <a:t>// dependent functions </a:t>
            </a:r>
          </a:p>
          <a:p>
            <a:pPr marL="457200" lvl="1" indent="0">
              <a:buNone/>
            </a:pPr>
            <a:r>
              <a:rPr lang="en-US" dirty="0"/>
              <a:t>// if one function calls another, they should be vertically </a:t>
            </a:r>
          </a:p>
          <a:p>
            <a:pPr marL="457200" lvl="1" indent="0">
              <a:buNone/>
            </a:pPr>
            <a:r>
              <a:rPr lang="en-US" dirty="0"/>
              <a:t>// close, and the caller should be above the called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35FE58-FD69-4758-B96F-7A71BCE0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424865"/>
            <a:ext cx="4895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4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7F1F3-4C21-4518-AFD0-E1DCC8BA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Objects and Data </a:t>
            </a:r>
            <a:r>
              <a:rPr lang="de-DE" dirty="0" err="1">
                <a:latin typeface="Rockwell" panose="02060603020205020403" pitchFamily="18" charset="0"/>
              </a:rPr>
              <a:t>Structures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78B16-CF20-4165-B7BE-70C2C2F7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Abstraction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Law </a:t>
            </a:r>
            <a:r>
              <a:rPr lang="de-DE" dirty="0" err="1"/>
              <a:t>of</a:t>
            </a:r>
            <a:r>
              <a:rPr lang="de-DE" dirty="0"/>
              <a:t> Demeter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6B54B0-4399-4460-924D-F0069BCB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7" y="2286794"/>
            <a:ext cx="5343525" cy="1714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29954C-F16C-4CB9-84D6-0061AC07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7" y="4937556"/>
            <a:ext cx="6048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18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70E5E-7C6A-48E8-BE48-152026A1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Error 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8F83AA-1D35-4AC0-AFC8-DC550FA1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Exceptions to Returning Error Codes!</a:t>
            </a:r>
          </a:p>
          <a:p>
            <a:r>
              <a:rPr lang="de-DE" dirty="0" err="1"/>
              <a:t>Extract</a:t>
            </a:r>
            <a:r>
              <a:rPr lang="de-DE" dirty="0"/>
              <a:t> Try/Catch Blocks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6EDB82-ABD2-46D2-99E0-6BCD6195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94" y="2848091"/>
            <a:ext cx="8391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0538D3-FC50-45E2-9E0E-DDA6D793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74244EF-A9F8-4667-80B6-8068E96C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Concept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„cleaner“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and </a:t>
            </a:r>
            <a:r>
              <a:rPr lang="de-DE" dirty="0" err="1"/>
              <a:t>execute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>
                <a:solidFill>
                  <a:schemeClr val="accent6"/>
                </a:solidFill>
              </a:rPr>
              <a:t>Good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endParaRPr lang="de-DE" dirty="0"/>
          </a:p>
          <a:p>
            <a:pPr lvl="1"/>
            <a:r>
              <a:rPr lang="de-DE" dirty="0"/>
              <a:t>Shorter </a:t>
            </a:r>
            <a:r>
              <a:rPr lang="de-DE" dirty="0" err="1"/>
              <a:t>development</a:t>
            </a:r>
            <a:r>
              <a:rPr lang="de-DE" dirty="0"/>
              <a:t> time (in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).</a:t>
            </a:r>
          </a:p>
          <a:p>
            <a:pPr lvl="1"/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Important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fact</a:t>
            </a:r>
            <a:r>
              <a:rPr lang="de-DE" dirty="0"/>
              <a:t>: 80%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lifespan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maintenance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163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08CFF-BEF2-4AFF-B520-54C2B401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Error Handling – last </a:t>
            </a:r>
            <a:r>
              <a:rPr lang="de-DE" dirty="0" err="1">
                <a:latin typeface="Rockwell" panose="02060603020205020403" pitchFamily="18" charset="0"/>
              </a:rPr>
              <a:t>important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notes</a:t>
            </a:r>
            <a:r>
              <a:rPr lang="de-DE" dirty="0">
                <a:latin typeface="Rockwell" panose="02060603020205020403" pitchFamily="18" charset="0"/>
              </a:rPr>
              <a:t>!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3D538D-C764-41BE-88FB-0253201C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 Is One Thing</a:t>
            </a:r>
          </a:p>
          <a:p>
            <a:pPr marL="457200" lvl="1" indent="0">
              <a:buNone/>
            </a:pPr>
            <a:r>
              <a:rPr lang="en-US" dirty="0"/>
              <a:t>// functions should do one thing </a:t>
            </a:r>
          </a:p>
          <a:p>
            <a:pPr marL="457200" lvl="1" indent="0">
              <a:buNone/>
            </a:pPr>
            <a:r>
              <a:rPr lang="en-US" dirty="0"/>
              <a:t>// error handing is one thing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de-DE" dirty="0" err="1"/>
              <a:t>Don’t</a:t>
            </a:r>
            <a:r>
              <a:rPr lang="de-DE" dirty="0"/>
              <a:t> Return Null! </a:t>
            </a:r>
          </a:p>
        </p:txBody>
      </p:sp>
    </p:spTree>
    <p:extLst>
      <p:ext uri="{BB962C8B-B14F-4D97-AF65-F5344CB8AC3E}">
        <p14:creationId xmlns:p14="http://schemas.microsoft.com/office/powerpoint/2010/main" val="1693561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05BBF-57ED-4ADB-83D9-8FF0E547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Classes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AD2C2-E165-4E8A-BF70-134D0278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Be Small!</a:t>
            </a:r>
          </a:p>
          <a:p>
            <a:pPr marL="457200" lvl="1" indent="0">
              <a:buNone/>
            </a:pPr>
            <a:r>
              <a:rPr lang="en-US" dirty="0"/>
              <a:t>// the first rule is that they should be small </a:t>
            </a:r>
          </a:p>
          <a:p>
            <a:pPr marL="457200" lvl="1" indent="0">
              <a:buNone/>
            </a:pPr>
            <a:r>
              <a:rPr lang="en-US" dirty="0"/>
              <a:t>// the second rule is that they should be smaller than that!</a:t>
            </a:r>
          </a:p>
          <a:p>
            <a:r>
              <a:rPr lang="en-US" dirty="0"/>
              <a:t>The Single Responsibility Principle (SRP)</a:t>
            </a:r>
          </a:p>
          <a:p>
            <a:pPr marL="457200" lvl="1" indent="0">
              <a:buNone/>
            </a:pPr>
            <a:r>
              <a:rPr lang="de-DE" dirty="0"/>
              <a:t>// </a:t>
            </a:r>
            <a:r>
              <a:rPr lang="en-US" dirty="0"/>
              <a:t>every module or class should have responsibility over a single part of </a:t>
            </a:r>
          </a:p>
          <a:p>
            <a:pPr marL="457200" lvl="1" indent="0">
              <a:buNone/>
            </a:pPr>
            <a:r>
              <a:rPr lang="en-US" dirty="0"/>
              <a:t>// the functionality provided by the software, and that responsibility should be // entirely encapsulated by the class.</a:t>
            </a:r>
          </a:p>
          <a:p>
            <a:r>
              <a:rPr lang="de-DE" dirty="0" err="1"/>
              <a:t>Cohesion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en-US" dirty="0"/>
              <a:t>// maintaining cohesion results in many small classes!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543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93246-6A64-4C73-A9EE-4A2C6161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Emergence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7216D-CAA8-468E-B6D3-9A6B42B8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Design Rule 1: Runs Al the Test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 Design Rules 2: No Duplication</a:t>
            </a:r>
          </a:p>
          <a:p>
            <a:endParaRPr lang="en-US" dirty="0"/>
          </a:p>
          <a:p>
            <a:r>
              <a:rPr lang="en-US" dirty="0"/>
              <a:t>Simple Design Rules 3: Expressive</a:t>
            </a:r>
          </a:p>
          <a:p>
            <a:endParaRPr lang="en-US" dirty="0"/>
          </a:p>
          <a:p>
            <a:r>
              <a:rPr lang="en-US" dirty="0"/>
              <a:t>Simple Design Rules 4: Minimal Classes and Methods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4073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40D26-B371-468B-ADCB-6F4A155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F116-CC87-4EDD-A0B0-7369A62D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Robert Cecil Martin (2008): </a:t>
            </a:r>
            <a:r>
              <a:rPr lang="de-DE" dirty="0" err="1"/>
              <a:t>Refactoring</a:t>
            </a:r>
            <a:r>
              <a:rPr lang="de-DE" dirty="0"/>
              <a:t>, Patterns, Testen und Techniken für sauberen Code: Deutsche Ausgabe.</a:t>
            </a:r>
          </a:p>
          <a:p>
            <a:endParaRPr lang="de-DE" i="1" dirty="0"/>
          </a:p>
          <a:p>
            <a:r>
              <a:rPr lang="de-DE" i="1" dirty="0"/>
              <a:t>Clean Code, unter: https://de.wikipedia.org/w/index.php?title=Clean_Code&amp;oldid=163748760 (abgerufen am 30.05.2017).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428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B39BD10-7A7A-409A-BCC3-64CBD925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Any </a:t>
            </a:r>
            <a:r>
              <a:rPr lang="de-DE"/>
              <a:t>questions</a:t>
            </a:r>
            <a:r>
              <a:rPr lang="de-DE" dirty="0"/>
              <a:t>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F66599-BB6A-414E-AC26-73E7E94BA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94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05E27-D75B-417A-9D23-1BD0EAD3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Two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more</a:t>
            </a:r>
            <a:r>
              <a:rPr lang="de-DE" dirty="0">
                <a:latin typeface="Rockwell" panose="02060603020205020403" pitchFamily="18" charset="0"/>
              </a:rPr>
              <a:t> </a:t>
            </a:r>
            <a:r>
              <a:rPr lang="de-DE" dirty="0" err="1">
                <a:latin typeface="Rockwell" panose="02060603020205020403" pitchFamily="18" charset="0"/>
              </a:rPr>
              <a:t>reasons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0E258-1519-4C85-85EE-75E28BB9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3951C5-5C9D-4335-B763-D9B40894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825625"/>
            <a:ext cx="8105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5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2DA9A-FE95-4D0F-BFFB-4E0AFED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Elegance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774CDA4-0CA2-4A71-A917-9A498189E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485" y="1690688"/>
            <a:ext cx="77210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2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378D3-7CE5-4CEB-94D9-44C47358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Simple, </a:t>
            </a:r>
            <a:r>
              <a:rPr lang="de-DE" dirty="0" err="1">
                <a:latin typeface="Rockwell" panose="02060603020205020403" pitchFamily="18" charset="0"/>
              </a:rPr>
              <a:t>direct</a:t>
            </a:r>
            <a:r>
              <a:rPr lang="de-DE" dirty="0">
                <a:latin typeface="Rockwell" panose="02060603020205020403" pitchFamily="18" charset="0"/>
              </a:rPr>
              <a:t>, </a:t>
            </a:r>
            <a:r>
              <a:rPr lang="de-DE" dirty="0" err="1">
                <a:latin typeface="Rockwell" panose="02060603020205020403" pitchFamily="18" charset="0"/>
              </a:rPr>
              <a:t>prose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0C7BAB2-DAAA-4D39-A11E-96AC3CB91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388" y="1690688"/>
            <a:ext cx="76892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4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F4687-4BD1-4CA8-BFE4-7799249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Rockwell" panose="02060603020205020403" pitchFamily="18" charset="0"/>
              </a:rPr>
              <a:t>Literate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BFCEA04-8A36-4363-8199-255C2503A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023" y="1690688"/>
            <a:ext cx="74019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5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6F82E-2943-4F2D-949D-3F63249E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ckwell" panose="02060603020205020403" pitchFamily="18" charset="0"/>
              </a:rPr>
              <a:t>Care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97133F-D116-4473-BA6D-90A1A19AE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154" y="1690688"/>
            <a:ext cx="74876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8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Breitbild</PresentationFormat>
  <Paragraphs>227</Paragraphs>
  <Slides>44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(Textkörper)</vt:lpstr>
      <vt:lpstr>Calibri Light</vt:lpstr>
      <vt:lpstr>Rockwell</vt:lpstr>
      <vt:lpstr>Office</vt:lpstr>
      <vt:lpstr>Clean Code</vt:lpstr>
      <vt:lpstr>Agenda</vt:lpstr>
      <vt:lpstr>What is clean code?</vt:lpstr>
      <vt:lpstr>PowerPoint-Präsentation</vt:lpstr>
      <vt:lpstr>Two more reasons</vt:lpstr>
      <vt:lpstr>Elegance</vt:lpstr>
      <vt:lpstr>Simple, direct, prose</vt:lpstr>
      <vt:lpstr>Literate</vt:lpstr>
      <vt:lpstr>Care</vt:lpstr>
      <vt:lpstr>Small, expressive, simple</vt:lpstr>
      <vt:lpstr>What you expected</vt:lpstr>
      <vt:lpstr>PowerPoint-Präsentation</vt:lpstr>
      <vt:lpstr>Usage</vt:lpstr>
      <vt:lpstr>Meaningful Names - Use Intention-Revealing Names</vt:lpstr>
      <vt:lpstr>Meaningful Names – Use Intention-Revealing Names</vt:lpstr>
      <vt:lpstr>Meaningful Names</vt:lpstr>
      <vt:lpstr>Meaningful Names</vt:lpstr>
      <vt:lpstr>Meaningful Names</vt:lpstr>
      <vt:lpstr>Meaningful Names</vt:lpstr>
      <vt:lpstr>Meaningful Names – Other important tips</vt:lpstr>
      <vt:lpstr>Functions</vt:lpstr>
      <vt:lpstr>Functions</vt:lpstr>
      <vt:lpstr>Functions </vt:lpstr>
      <vt:lpstr>Functions </vt:lpstr>
      <vt:lpstr>Functions </vt:lpstr>
      <vt:lpstr>Functions </vt:lpstr>
      <vt:lpstr>Functions</vt:lpstr>
      <vt:lpstr>Comments (Good)</vt:lpstr>
      <vt:lpstr>Comments (Good)</vt:lpstr>
      <vt:lpstr>Comments (Good)</vt:lpstr>
      <vt:lpstr>Comments (Bad)</vt:lpstr>
      <vt:lpstr>Comments (Bad)</vt:lpstr>
      <vt:lpstr>Comments (Bad) – Other examples </vt:lpstr>
      <vt:lpstr>Formatting</vt:lpstr>
      <vt:lpstr>Formatting </vt:lpstr>
      <vt:lpstr>Formatting </vt:lpstr>
      <vt:lpstr>Formatting – Other examples</vt:lpstr>
      <vt:lpstr>Objects and Data Structures</vt:lpstr>
      <vt:lpstr>Error Handling</vt:lpstr>
      <vt:lpstr>Error Handling – last important notes!</vt:lpstr>
      <vt:lpstr>Classes </vt:lpstr>
      <vt:lpstr>Emergence </vt:lpstr>
      <vt:lpstr>Sources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Kyuzo Chimada</dc:creator>
  <cp:lastModifiedBy>Kyuzo Chimada</cp:lastModifiedBy>
  <cp:revision>21</cp:revision>
  <dcterms:created xsi:type="dcterms:W3CDTF">2017-05-30T18:25:26Z</dcterms:created>
  <dcterms:modified xsi:type="dcterms:W3CDTF">2017-05-30T20:54:22Z</dcterms:modified>
</cp:coreProperties>
</file>