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146" d="100"/>
          <a:sy n="146" d="100"/>
        </p:scale>
        <p:origin x="16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 name="Shape 31"/>
          <p:cNvSpPr>
            <a:spLocks noGrp="1" noRot="1" noChangeAspect="1"/>
          </p:cNvSpPr>
          <p:nvPr>
            <p:ph type="sldImg"/>
          </p:nvPr>
        </p:nvSpPr>
        <p:spPr>
          <a:xfrm>
            <a:off x="1143000" y="685800"/>
            <a:ext cx="4572000" cy="3429000"/>
          </a:xfrm>
          <a:prstGeom prst="rect">
            <a:avLst/>
          </a:prstGeom>
        </p:spPr>
        <p:txBody>
          <a:bodyPr/>
          <a:lstStyle/>
          <a:p>
            <a:endParaRPr/>
          </a:p>
        </p:txBody>
      </p:sp>
      <p:sp>
        <p:nvSpPr>
          <p:cNvPr id="32" name="Shape 3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a:spLocks noGrp="1" noRot="1" noChangeAspect="1"/>
          </p:cNvSpPr>
          <p:nvPr>
            <p:ph type="sldImg"/>
          </p:nvPr>
        </p:nvSpPr>
        <p:spPr>
          <a:xfrm>
            <a:off x="381000" y="685800"/>
            <a:ext cx="6096000" cy="3429000"/>
          </a:xfrm>
          <a:prstGeom prst="rect">
            <a:avLst/>
          </a:prstGeom>
        </p:spPr>
        <p:txBody>
          <a:bodyPr/>
          <a:lstStyle/>
          <a:p>
            <a:endParaRPr/>
          </a:p>
        </p:txBody>
      </p:sp>
      <p:sp>
        <p:nvSpPr>
          <p:cNvPr id="39" name="Shape 39"/>
          <p:cNvSpPr>
            <a:spLocks noGrp="1"/>
          </p:cNvSpPr>
          <p:nvPr>
            <p:ph type="body" sz="quarter" idx="1"/>
          </p:nvPr>
        </p:nvSpPr>
        <p:spPr>
          <a:prstGeom prst="rect">
            <a:avLst/>
          </a:prstGeom>
        </p:spPr>
        <p:txBody>
          <a:bodyPr/>
          <a:lstStyle/>
          <a:p>
            <a:b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xfrm>
            <a:off x="381000" y="685800"/>
            <a:ext cx="6096000" cy="3429000"/>
          </a:xfrm>
          <a:prstGeom prst="rect">
            <a:avLst/>
          </a:prstGeom>
        </p:spPr>
        <p:txBody>
          <a:bodyPr/>
          <a:lstStyle/>
          <a:p>
            <a:endParaRPr/>
          </a:p>
        </p:txBody>
      </p:sp>
      <p:sp>
        <p:nvSpPr>
          <p:cNvPr id="99" name="Shape 99"/>
          <p:cNvSpPr>
            <a:spLocks noGrp="1"/>
          </p:cNvSpPr>
          <p:nvPr>
            <p:ph type="body" sz="quarter" idx="1"/>
          </p:nvPr>
        </p:nvSpPr>
        <p:spPr>
          <a:prstGeom prst="rect">
            <a:avLst/>
          </a:prstGeom>
        </p:spPr>
        <p:txBody>
          <a:bodyPr/>
          <a:lstStyle/>
          <a:p>
            <a:b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Shape 104"/>
          <p:cNvSpPr>
            <a:spLocks noGrp="1" noRot="1" noChangeAspect="1"/>
          </p:cNvSpPr>
          <p:nvPr>
            <p:ph type="sldImg"/>
          </p:nvPr>
        </p:nvSpPr>
        <p:spPr>
          <a:xfrm>
            <a:off x="381000" y="685800"/>
            <a:ext cx="6096000" cy="3429000"/>
          </a:xfrm>
          <a:prstGeom prst="rect">
            <a:avLst/>
          </a:prstGeom>
        </p:spPr>
        <p:txBody>
          <a:bodyPr/>
          <a:lstStyle/>
          <a:p>
            <a:endParaRPr/>
          </a:p>
        </p:txBody>
      </p:sp>
      <p:sp>
        <p:nvSpPr>
          <p:cNvPr id="105" name="Shape 105"/>
          <p:cNvSpPr>
            <a:spLocks noGrp="1"/>
          </p:cNvSpPr>
          <p:nvPr>
            <p:ph type="body" sz="quarter" idx="1"/>
          </p:nvPr>
        </p:nvSpPr>
        <p:spPr>
          <a:prstGeom prst="rect">
            <a:avLst/>
          </a:prstGeom>
        </p:spPr>
        <p:txBody>
          <a:bodyPr/>
          <a:lstStyle/>
          <a:p>
            <a:b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a:spLocks noGrp="1" noRot="1" noChangeAspect="1"/>
          </p:cNvSpPr>
          <p:nvPr>
            <p:ph type="sldImg"/>
          </p:nvPr>
        </p:nvSpPr>
        <p:spPr>
          <a:xfrm>
            <a:off x="381000" y="685800"/>
            <a:ext cx="6096000" cy="3429000"/>
          </a:xfrm>
          <a:prstGeom prst="rect">
            <a:avLst/>
          </a:prstGeom>
        </p:spPr>
        <p:txBody>
          <a:bodyPr/>
          <a:lstStyle/>
          <a:p>
            <a:endParaRPr/>
          </a:p>
        </p:txBody>
      </p:sp>
      <p:sp>
        <p:nvSpPr>
          <p:cNvPr id="115" name="Shape 115"/>
          <p:cNvSpPr>
            <a:spLocks noGrp="1"/>
          </p:cNvSpPr>
          <p:nvPr>
            <p:ph type="body" sz="quarter" idx="1"/>
          </p:nvPr>
        </p:nvSpPr>
        <p:spPr>
          <a:prstGeom prst="rect">
            <a:avLst/>
          </a:prstGeom>
        </p:spPr>
        <p:txBody>
          <a:bodyPr/>
          <a:lstStyle/>
          <a:p>
            <a:b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381000" y="685800"/>
            <a:ext cx="6096000" cy="3429000"/>
          </a:xfrm>
          <a:prstGeom prst="rect">
            <a:avLst/>
          </a:prstGeom>
        </p:spPr>
        <p:txBody>
          <a:bodyPr/>
          <a:lstStyle/>
          <a:p>
            <a:endParaRPr/>
          </a:p>
        </p:txBody>
      </p:sp>
      <p:sp>
        <p:nvSpPr>
          <p:cNvPr id="126" name="Shape 126"/>
          <p:cNvSpPr>
            <a:spLocks noGrp="1"/>
          </p:cNvSpPr>
          <p:nvPr>
            <p:ph type="body" sz="quarter" idx="1"/>
          </p:nvPr>
        </p:nvSpPr>
        <p:spPr>
          <a:prstGeom prst="rect">
            <a:avLst/>
          </a:prstGeom>
        </p:spPr>
        <p:txBody>
          <a:bodyPr/>
          <a:lstStyle/>
          <a:p>
            <a:b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381000" y="685800"/>
            <a:ext cx="6096000" cy="3429000"/>
          </a:xfrm>
          <a:prstGeom prst="rect">
            <a:avLst/>
          </a:prstGeom>
        </p:spPr>
        <p:txBody>
          <a:bodyPr/>
          <a:lstStyle/>
          <a:p>
            <a:endParaRPr/>
          </a:p>
        </p:txBody>
      </p:sp>
      <p:sp>
        <p:nvSpPr>
          <p:cNvPr id="131" name="Shape 131"/>
          <p:cNvSpPr>
            <a:spLocks noGrp="1"/>
          </p:cNvSpPr>
          <p:nvPr>
            <p:ph type="body" sz="quarter" idx="1"/>
          </p:nvPr>
        </p:nvSpPr>
        <p:spPr>
          <a:prstGeom prst="rect">
            <a:avLst/>
          </a:prstGeom>
        </p:spPr>
        <p:txBody>
          <a:bodyPr/>
          <a:lstStyle/>
          <a:p>
            <a:b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noRot="1" noChangeAspect="1"/>
          </p:cNvSpPr>
          <p:nvPr>
            <p:ph type="sldImg"/>
          </p:nvPr>
        </p:nvSpPr>
        <p:spPr>
          <a:xfrm>
            <a:off x="381000" y="685800"/>
            <a:ext cx="6096000" cy="3429000"/>
          </a:xfrm>
          <a:prstGeom prst="rect">
            <a:avLst/>
          </a:prstGeom>
        </p:spPr>
        <p:txBody>
          <a:bodyPr/>
          <a:lstStyle/>
          <a:p>
            <a:endParaRPr/>
          </a:p>
        </p:txBody>
      </p:sp>
      <p:sp>
        <p:nvSpPr>
          <p:cNvPr id="137" name="Shape 137"/>
          <p:cNvSpPr>
            <a:spLocks noGrp="1"/>
          </p:cNvSpPr>
          <p:nvPr>
            <p:ph type="body" sz="quarter" idx="1"/>
          </p:nvPr>
        </p:nvSpPr>
        <p:spPr>
          <a:prstGeom prst="rect">
            <a:avLst/>
          </a:prstGeom>
        </p:spPr>
        <p:txBody>
          <a:bodyPr/>
          <a:lstStyle/>
          <a:p>
            <a:b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prstGeom prst="rect">
            <a:avLst/>
          </a:prstGeom>
        </p:spPr>
        <p:txBody>
          <a:bodyPr/>
          <a:lstStyle/>
          <a:p>
            <a:b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noRot="1" noChangeAspect="1"/>
          </p:cNvSpPr>
          <p:nvPr>
            <p:ph type="sldImg"/>
          </p:nvPr>
        </p:nvSpPr>
        <p:spPr>
          <a:xfrm>
            <a:off x="381000" y="685800"/>
            <a:ext cx="6096000" cy="3429000"/>
          </a:xfrm>
          <a:prstGeom prst="rect">
            <a:avLst/>
          </a:prstGeom>
        </p:spPr>
        <p:txBody>
          <a:bodyPr/>
          <a:lstStyle/>
          <a:p>
            <a:endParaRPr/>
          </a:p>
        </p:txBody>
      </p:sp>
      <p:sp>
        <p:nvSpPr>
          <p:cNvPr id="147" name="Shape 147"/>
          <p:cNvSpPr>
            <a:spLocks noGrp="1"/>
          </p:cNvSpPr>
          <p:nvPr>
            <p:ph type="body" sz="quarter" idx="1"/>
          </p:nvPr>
        </p:nvSpPr>
        <p:spPr>
          <a:prstGeom prst="rect">
            <a:avLst/>
          </a:prstGeom>
        </p:spPr>
        <p:txBody>
          <a:bodyPr/>
          <a:lstStyle/>
          <a:p>
            <a:b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hape 45"/>
          <p:cNvSpPr>
            <a:spLocks noGrp="1" noRot="1" noChangeAspect="1"/>
          </p:cNvSpPr>
          <p:nvPr>
            <p:ph type="sldImg"/>
          </p:nvPr>
        </p:nvSpPr>
        <p:spPr>
          <a:xfrm>
            <a:off x="381000" y="685800"/>
            <a:ext cx="6096000" cy="3429000"/>
          </a:xfrm>
          <a:prstGeom prst="rect">
            <a:avLst/>
          </a:prstGeom>
        </p:spPr>
        <p:txBody>
          <a:bodyPr/>
          <a:lstStyle/>
          <a:p>
            <a:endParaRPr/>
          </a:p>
        </p:txBody>
      </p:sp>
      <p:sp>
        <p:nvSpPr>
          <p:cNvPr id="46" name="Shape 46"/>
          <p:cNvSpPr>
            <a:spLocks noGrp="1"/>
          </p:cNvSpPr>
          <p:nvPr>
            <p:ph type="body" sz="quarter" idx="1"/>
          </p:nvPr>
        </p:nvSpPr>
        <p:spPr>
          <a:prstGeom prst="rect">
            <a:avLst/>
          </a:prstGeom>
        </p:spPr>
        <p:txBody>
          <a:bodyPr/>
          <a:lstStyle/>
          <a:p>
            <a:b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xfrm>
            <a:off x="381000" y="685800"/>
            <a:ext cx="6096000" cy="3429000"/>
          </a:xfrm>
          <a:prstGeom prst="rect">
            <a:avLst/>
          </a:prstGeom>
        </p:spPr>
        <p:txBody>
          <a:bodyPr/>
          <a:lstStyle/>
          <a:p>
            <a:endParaRPr/>
          </a:p>
        </p:txBody>
      </p:sp>
      <p:sp>
        <p:nvSpPr>
          <p:cNvPr id="53" name="Shape 53"/>
          <p:cNvSpPr>
            <a:spLocks noGrp="1"/>
          </p:cNvSpPr>
          <p:nvPr>
            <p:ph type="body" sz="quarter" idx="1"/>
          </p:nvPr>
        </p:nvSpPr>
        <p:spPr>
          <a:prstGeom prst="rect">
            <a:avLst/>
          </a:prstGeom>
        </p:spPr>
        <p:txBody>
          <a:bodyPr/>
          <a:lstStyle/>
          <a:p>
            <a:b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a:spLocks noGrp="1" noRot="1" noChangeAspect="1"/>
          </p:cNvSpPr>
          <p:nvPr>
            <p:ph type="sldImg"/>
          </p:nvPr>
        </p:nvSpPr>
        <p:spPr>
          <a:xfrm>
            <a:off x="381000" y="685800"/>
            <a:ext cx="6096000" cy="3429000"/>
          </a:xfrm>
          <a:prstGeom prst="rect">
            <a:avLst/>
          </a:prstGeom>
        </p:spPr>
        <p:txBody>
          <a:bodyPr/>
          <a:lstStyle/>
          <a:p>
            <a:endParaRPr/>
          </a:p>
        </p:txBody>
      </p:sp>
      <p:sp>
        <p:nvSpPr>
          <p:cNvPr id="59" name="Shape 59"/>
          <p:cNvSpPr>
            <a:spLocks noGrp="1"/>
          </p:cNvSpPr>
          <p:nvPr>
            <p:ph type="body" sz="quarter" idx="1"/>
          </p:nvPr>
        </p:nvSpPr>
        <p:spPr>
          <a:prstGeom prst="rect">
            <a:avLst/>
          </a:prstGeom>
        </p:spPr>
        <p:txBody>
          <a:bodyPr/>
          <a:lstStyle/>
          <a:p>
            <a:b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hape 65"/>
          <p:cNvSpPr>
            <a:spLocks noGrp="1" noRot="1" noChangeAspect="1"/>
          </p:cNvSpPr>
          <p:nvPr>
            <p:ph type="sldImg"/>
          </p:nvPr>
        </p:nvSpPr>
        <p:spPr>
          <a:xfrm>
            <a:off x="381000" y="685800"/>
            <a:ext cx="6096000" cy="3429000"/>
          </a:xfrm>
          <a:prstGeom prst="rect">
            <a:avLst/>
          </a:prstGeom>
        </p:spPr>
        <p:txBody>
          <a:bodyPr/>
          <a:lstStyle/>
          <a:p>
            <a:endParaRPr/>
          </a:p>
        </p:txBody>
      </p:sp>
      <p:sp>
        <p:nvSpPr>
          <p:cNvPr id="66" name="Shape 66"/>
          <p:cNvSpPr>
            <a:spLocks noGrp="1"/>
          </p:cNvSpPr>
          <p:nvPr>
            <p:ph type="body" sz="quarter" idx="1"/>
          </p:nvPr>
        </p:nvSpPr>
        <p:spPr>
          <a:prstGeom prst="rect">
            <a:avLst/>
          </a:prstGeom>
        </p:spPr>
        <p:txBody>
          <a:bodyPr/>
          <a:lstStyle/>
          <a:p>
            <a:b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a:spLocks noGrp="1" noRot="1" noChangeAspect="1"/>
          </p:cNvSpPr>
          <p:nvPr>
            <p:ph type="sldImg"/>
          </p:nvPr>
        </p:nvSpPr>
        <p:spPr>
          <a:xfrm>
            <a:off x="381000" y="685800"/>
            <a:ext cx="6096000" cy="3429000"/>
          </a:xfrm>
          <a:prstGeom prst="rect">
            <a:avLst/>
          </a:prstGeom>
        </p:spPr>
        <p:txBody>
          <a:bodyPr/>
          <a:lstStyle/>
          <a:p>
            <a:endParaRPr/>
          </a:p>
        </p:txBody>
      </p:sp>
      <p:sp>
        <p:nvSpPr>
          <p:cNvPr id="71" name="Shape 71"/>
          <p:cNvSpPr>
            <a:spLocks noGrp="1"/>
          </p:cNvSpPr>
          <p:nvPr>
            <p:ph type="body" sz="quarter" idx="1"/>
          </p:nvPr>
        </p:nvSpPr>
        <p:spPr>
          <a:prstGeom prst="rect">
            <a:avLst/>
          </a:prstGeom>
        </p:spPr>
        <p:txBody>
          <a:bodyPr/>
          <a:lstStyle/>
          <a:p>
            <a:b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noRot="1" noChangeAspect="1"/>
          </p:cNvSpPr>
          <p:nvPr>
            <p:ph type="sldImg"/>
          </p:nvPr>
        </p:nvSpPr>
        <p:spPr>
          <a:xfrm>
            <a:off x="381000" y="685800"/>
            <a:ext cx="6096000" cy="3429000"/>
          </a:xfrm>
          <a:prstGeom prst="rect">
            <a:avLst/>
          </a:prstGeom>
        </p:spPr>
        <p:txBody>
          <a:bodyPr/>
          <a:lstStyle/>
          <a:p>
            <a:endParaRPr/>
          </a:p>
        </p:txBody>
      </p:sp>
      <p:sp>
        <p:nvSpPr>
          <p:cNvPr id="77" name="Shape 77"/>
          <p:cNvSpPr>
            <a:spLocks noGrp="1"/>
          </p:cNvSpPr>
          <p:nvPr>
            <p:ph type="body" sz="quarter" idx="1"/>
          </p:nvPr>
        </p:nvSpPr>
        <p:spPr>
          <a:prstGeom prst="rect">
            <a:avLst/>
          </a:prstGeom>
        </p:spPr>
        <p:txBody>
          <a:bodyPr/>
          <a:lstStyle/>
          <a:p>
            <a:b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hape 81"/>
          <p:cNvSpPr>
            <a:spLocks noGrp="1" noRot="1" noChangeAspect="1"/>
          </p:cNvSpPr>
          <p:nvPr>
            <p:ph type="sldImg"/>
          </p:nvPr>
        </p:nvSpPr>
        <p:spPr>
          <a:xfrm>
            <a:off x="381000" y="685800"/>
            <a:ext cx="6096000" cy="3429000"/>
          </a:xfrm>
          <a:prstGeom prst="rect">
            <a:avLst/>
          </a:prstGeom>
        </p:spPr>
        <p:txBody>
          <a:bodyPr/>
          <a:lstStyle/>
          <a:p>
            <a:endParaRPr/>
          </a:p>
        </p:txBody>
      </p:sp>
      <p:sp>
        <p:nvSpPr>
          <p:cNvPr id="82" name="Shape 82"/>
          <p:cNvSpPr>
            <a:spLocks noGrp="1"/>
          </p:cNvSpPr>
          <p:nvPr>
            <p:ph type="body" sz="quarter" idx="1"/>
          </p:nvPr>
        </p:nvSpPr>
        <p:spPr>
          <a:prstGeom prst="rect">
            <a:avLst/>
          </a:prstGeom>
        </p:spPr>
        <p:txBody>
          <a:bodyPr/>
          <a:lstStyle/>
          <a:p>
            <a:b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381000" y="685800"/>
            <a:ext cx="6096000" cy="3429000"/>
          </a:xfrm>
          <a:prstGeom prst="rect">
            <a:avLst/>
          </a:prstGeom>
        </p:spPr>
        <p:txBody>
          <a:bodyPr/>
          <a:lstStyle/>
          <a:p>
            <a:endParaRPr/>
          </a:p>
        </p:txBody>
      </p:sp>
      <p:sp>
        <p:nvSpPr>
          <p:cNvPr id="92" name="Shape 92"/>
          <p:cNvSpPr>
            <a:spLocks noGrp="1"/>
          </p:cNvSpPr>
          <p:nvPr>
            <p:ph type="body" sz="quarter" idx="1"/>
          </p:nvPr>
        </p:nvSpPr>
        <p:spPr>
          <a:prstGeom prst="rect">
            <a:avLst/>
          </a:prstGeom>
        </p:spPr>
        <p:txBody>
          <a:bodyPr/>
          <a:lstStyle/>
          <a:p>
            <a:b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14" name="Title Text"/>
          <p:cNvSpPr txBox="1">
            <a:spLocks noGrp="1"/>
          </p:cNvSpPr>
          <p:nvPr>
            <p:ph type="title"/>
          </p:nvPr>
        </p:nvSpPr>
        <p:spPr>
          <a:prstGeom prst="rect">
            <a:avLst/>
          </a:prstGeom>
        </p:spPr>
        <p:txBody>
          <a:bodyPr/>
          <a:lstStyle/>
          <a:p>
            <a:r>
              <a:t>Title Text</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2" name="Rectangle 7"/>
          <p:cNvSpPr/>
          <p:nvPr/>
        </p:nvSpPr>
        <p:spPr>
          <a:xfrm>
            <a:off x="-35719" y="708661"/>
            <a:ext cx="9215236" cy="45720"/>
          </a:xfrm>
          <a:prstGeom prst="rect">
            <a:avLst/>
          </a:prstGeom>
          <a:solidFill>
            <a:srgbClr val="558ED5"/>
          </a:solidFill>
          <a:ln>
            <a:solidFill>
              <a:srgbClr val="1F497D"/>
            </a:solidFill>
          </a:ln>
        </p:spPr>
        <p:txBody>
          <a:bodyPr lIns="45719" rIns="45719" anchor="ctr"/>
          <a:lstStyle/>
          <a:p>
            <a:pPr algn="ctr">
              <a:defRPr>
                <a:solidFill>
                  <a:srgbClr val="FFFFFF"/>
                </a:solidFill>
              </a:defRPr>
            </a:pPr>
            <a:endParaRPr/>
          </a:p>
        </p:txBody>
      </p:sp>
      <p:sp>
        <p:nvSpPr>
          <p:cNvPr id="23" name="Title Text"/>
          <p:cNvSpPr txBox="1">
            <a:spLocks noGrp="1"/>
          </p:cNvSpPr>
          <p:nvPr>
            <p:ph type="title"/>
          </p:nvPr>
        </p:nvSpPr>
        <p:spPr>
          <a:xfrm>
            <a:off x="228600" y="0"/>
            <a:ext cx="8686800" cy="742950"/>
          </a:xfrm>
          <a:prstGeom prst="rect">
            <a:avLst/>
          </a:prstGeom>
        </p:spPr>
        <p:txBody>
          <a:bodyPr/>
          <a:lstStyle>
            <a:lvl1pPr algn="l">
              <a:defRPr sz="3600">
                <a:effectLst>
                  <a:outerShdw blurRad="38100" dist="20320" dir="1800000" rotWithShape="0">
                    <a:srgbClr val="000000">
                      <a:alpha val="40000"/>
                    </a:srgbClr>
                  </a:outerShdw>
                </a:effectLst>
              </a:defRPr>
            </a:lvl1pPr>
          </a:lstStyle>
          <a:p>
            <a:r>
              <a:t>Title Text</a:t>
            </a:r>
          </a:p>
        </p:txBody>
      </p:sp>
      <p:sp>
        <p:nvSpPr>
          <p:cNvPr id="24" name="Body Level One…"/>
          <p:cNvSpPr txBox="1">
            <a:spLocks noGrp="1"/>
          </p:cNvSpPr>
          <p:nvPr>
            <p:ph type="body" idx="1"/>
          </p:nvPr>
        </p:nvSpPr>
        <p:spPr>
          <a:xfrm>
            <a:off x="228600" y="895350"/>
            <a:ext cx="8686800" cy="3657600"/>
          </a:xfrm>
          <a:prstGeom prst="rect">
            <a:avLst/>
          </a:prstGeom>
        </p:spPr>
        <p:txBody>
          <a:bodyPr>
            <a:normAutofit/>
          </a:bodyPr>
          <a:lstStyle>
            <a:lvl1pPr>
              <a:defRPr>
                <a:latin typeface="Montserrat Light"/>
                <a:ea typeface="Montserrat Light"/>
                <a:cs typeface="Montserrat Light"/>
                <a:sym typeface="Montserrat Light"/>
              </a:defRPr>
            </a:lvl1pPr>
            <a:lvl2pPr>
              <a:defRPr>
                <a:latin typeface="Montserrat Light"/>
                <a:ea typeface="Montserrat Light"/>
                <a:cs typeface="Montserrat Light"/>
                <a:sym typeface="Montserrat Light"/>
              </a:defRPr>
            </a:lvl2pPr>
            <a:lvl3pPr>
              <a:defRPr>
                <a:latin typeface="Montserrat Light"/>
                <a:ea typeface="Montserrat Light"/>
                <a:cs typeface="Montserrat Light"/>
                <a:sym typeface="Montserrat Light"/>
              </a:defRPr>
            </a:lvl3pPr>
            <a:lvl4pPr>
              <a:defRPr>
                <a:latin typeface="Montserrat Light"/>
                <a:ea typeface="Montserrat Light"/>
                <a:cs typeface="Montserrat Light"/>
                <a:sym typeface="Montserrat Light"/>
              </a:defRPr>
            </a:lvl4pPr>
            <a:lvl5pPr>
              <a:defRPr>
                <a:latin typeface="Montserrat Light"/>
                <a:ea typeface="Montserrat Light"/>
                <a:cs typeface="Montserrat Light"/>
                <a:sym typeface="Montserrat Light"/>
              </a:defRPr>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traight Connector 9"/>
          <p:cNvSpPr/>
          <p:nvPr/>
        </p:nvSpPr>
        <p:spPr>
          <a:xfrm>
            <a:off x="0" y="4861809"/>
            <a:ext cx="9144000" cy="1"/>
          </a:xfrm>
          <a:prstGeom prst="line">
            <a:avLst/>
          </a:prstGeom>
          <a:ln w="19050">
            <a:solidFill>
              <a:srgbClr val="1F497D"/>
            </a:solidFill>
          </a:ln>
        </p:spPr>
        <p:txBody>
          <a:bodyPr lIns="45719" rIns="45719"/>
          <a:lstStyle/>
          <a:p>
            <a:endParaRPr/>
          </a:p>
        </p:txBody>
      </p:sp>
      <p:sp>
        <p:nvSpPr>
          <p:cNvPr id="3" name="Slide Number Placeholder 5"/>
          <p:cNvSpPr txBox="1"/>
          <p:nvPr/>
        </p:nvSpPr>
        <p:spPr>
          <a:xfrm>
            <a:off x="6477000" y="4873842"/>
            <a:ext cx="2667000"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sz="1400">
                <a:latin typeface="Montserrat Light"/>
                <a:ea typeface="Montserrat Light"/>
                <a:cs typeface="Montserrat Light"/>
                <a:sym typeface="Montserrat Light"/>
              </a:defRPr>
            </a:lvl1pPr>
          </a:lstStyle>
          <a:p>
            <a:r>
              <a:rPr lang="es-MX" dirty="0" err="1"/>
              <a:t>DataScience</a:t>
            </a:r>
            <a:r>
              <a:rPr lang="es-MX" dirty="0"/>
              <a:t> - </a:t>
            </a:r>
            <a:r>
              <a:rPr lang="es-MX" dirty="0" err="1"/>
              <a:t>Axity</a:t>
            </a:r>
            <a:endParaRPr lang="es-MX" dirty="0"/>
          </a:p>
        </p:txBody>
      </p:sp>
      <p:sp>
        <p:nvSpPr>
          <p:cNvPr id="4" name="Slide Number Placeholder 5"/>
          <p:cNvSpPr txBox="1"/>
          <p:nvPr/>
        </p:nvSpPr>
        <p:spPr>
          <a:xfrm>
            <a:off x="0" y="4873842"/>
            <a:ext cx="2971800"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atin typeface="Montserrat Light"/>
                <a:ea typeface="Montserrat Light"/>
                <a:cs typeface="Montserrat Light"/>
                <a:sym typeface="Montserrat Light"/>
              </a:defRPr>
            </a:lvl1pPr>
          </a:lstStyle>
          <a:p>
            <a:r>
              <a:rPr dirty="0"/>
              <a:t>Machine Learning</a:t>
            </a:r>
            <a:endParaRPr lang="es-MX" dirty="0"/>
          </a:p>
        </p:txBody>
      </p:sp>
      <p:sp>
        <p:nvSpPr>
          <p:cNvPr id="5" name="Title Text"/>
          <p:cNvSpPr txBox="1">
            <a:spLocks noGrp="1"/>
          </p:cNvSpPr>
          <p:nvPr>
            <p:ph type="title"/>
          </p:nvPr>
        </p:nvSpPr>
        <p:spPr>
          <a:xfrm>
            <a:off x="0" y="0"/>
            <a:ext cx="9144000" cy="4857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6" name="Body Level One…"/>
          <p:cNvSpPr txBox="1">
            <a:spLocks noGrp="1"/>
          </p:cNvSpPr>
          <p:nvPr>
            <p:ph type="body" idx="1"/>
          </p:nvPr>
        </p:nvSpPr>
        <p:spPr>
          <a:xfrm>
            <a:off x="457200" y="1200150"/>
            <a:ext cx="8229600" cy="33944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7" name="Slide Number"/>
          <p:cNvSpPr txBox="1">
            <a:spLocks noGrp="1"/>
          </p:cNvSpPr>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800" b="1" i="0" u="none" strike="noStrike" cap="none" spc="0" baseline="0">
          <a:solidFill>
            <a:schemeClr val="accent1"/>
          </a:solidFill>
          <a:uFillTx/>
          <a:latin typeface="Montserrat SemiBold"/>
          <a:ea typeface="Montserrat SemiBold"/>
          <a:cs typeface="Montserrat SemiBold"/>
          <a:sym typeface="Montserrat SemiBold"/>
        </a:defRPr>
      </a:lvl1pPr>
      <a:lvl2pPr marL="0" marR="0" indent="0" algn="ctr" defTabSz="914400" rtl="0" latinLnBrk="0">
        <a:lnSpc>
          <a:spcPct val="100000"/>
        </a:lnSpc>
        <a:spcBef>
          <a:spcPts val="0"/>
        </a:spcBef>
        <a:spcAft>
          <a:spcPts val="0"/>
        </a:spcAft>
        <a:buClrTx/>
        <a:buSzTx/>
        <a:buFontTx/>
        <a:buNone/>
        <a:tabLst/>
        <a:defRPr sz="4800" b="1" i="0" u="none" strike="noStrike" cap="none" spc="0" baseline="0">
          <a:solidFill>
            <a:schemeClr val="accent1"/>
          </a:solidFill>
          <a:uFillTx/>
          <a:latin typeface="Montserrat SemiBold"/>
          <a:ea typeface="Montserrat SemiBold"/>
          <a:cs typeface="Montserrat SemiBold"/>
          <a:sym typeface="Montserrat SemiBold"/>
        </a:defRPr>
      </a:lvl2pPr>
      <a:lvl3pPr marL="0" marR="0" indent="0" algn="ctr" defTabSz="914400" rtl="0" latinLnBrk="0">
        <a:lnSpc>
          <a:spcPct val="100000"/>
        </a:lnSpc>
        <a:spcBef>
          <a:spcPts val="0"/>
        </a:spcBef>
        <a:spcAft>
          <a:spcPts val="0"/>
        </a:spcAft>
        <a:buClrTx/>
        <a:buSzTx/>
        <a:buFontTx/>
        <a:buNone/>
        <a:tabLst/>
        <a:defRPr sz="4800" b="1" i="0" u="none" strike="noStrike" cap="none" spc="0" baseline="0">
          <a:solidFill>
            <a:schemeClr val="accent1"/>
          </a:solidFill>
          <a:uFillTx/>
          <a:latin typeface="Montserrat SemiBold"/>
          <a:ea typeface="Montserrat SemiBold"/>
          <a:cs typeface="Montserrat SemiBold"/>
          <a:sym typeface="Montserrat SemiBold"/>
        </a:defRPr>
      </a:lvl3pPr>
      <a:lvl4pPr marL="0" marR="0" indent="0" algn="ctr" defTabSz="914400" rtl="0" latinLnBrk="0">
        <a:lnSpc>
          <a:spcPct val="100000"/>
        </a:lnSpc>
        <a:spcBef>
          <a:spcPts val="0"/>
        </a:spcBef>
        <a:spcAft>
          <a:spcPts val="0"/>
        </a:spcAft>
        <a:buClrTx/>
        <a:buSzTx/>
        <a:buFontTx/>
        <a:buNone/>
        <a:tabLst/>
        <a:defRPr sz="4800" b="1" i="0" u="none" strike="noStrike" cap="none" spc="0" baseline="0">
          <a:solidFill>
            <a:schemeClr val="accent1"/>
          </a:solidFill>
          <a:uFillTx/>
          <a:latin typeface="Montserrat SemiBold"/>
          <a:ea typeface="Montserrat SemiBold"/>
          <a:cs typeface="Montserrat SemiBold"/>
          <a:sym typeface="Montserrat SemiBold"/>
        </a:defRPr>
      </a:lvl4pPr>
      <a:lvl5pPr marL="0" marR="0" indent="0" algn="ctr" defTabSz="914400" rtl="0" latinLnBrk="0">
        <a:lnSpc>
          <a:spcPct val="100000"/>
        </a:lnSpc>
        <a:spcBef>
          <a:spcPts val="0"/>
        </a:spcBef>
        <a:spcAft>
          <a:spcPts val="0"/>
        </a:spcAft>
        <a:buClrTx/>
        <a:buSzTx/>
        <a:buFontTx/>
        <a:buNone/>
        <a:tabLst/>
        <a:defRPr sz="4800" b="1" i="0" u="none" strike="noStrike" cap="none" spc="0" baseline="0">
          <a:solidFill>
            <a:schemeClr val="accent1"/>
          </a:solidFill>
          <a:uFillTx/>
          <a:latin typeface="Montserrat SemiBold"/>
          <a:ea typeface="Montserrat SemiBold"/>
          <a:cs typeface="Montserrat SemiBold"/>
          <a:sym typeface="Montserrat SemiBold"/>
        </a:defRPr>
      </a:lvl5pPr>
      <a:lvl6pPr marL="0" marR="0" indent="0" algn="ctr" defTabSz="914400" rtl="0" latinLnBrk="0">
        <a:lnSpc>
          <a:spcPct val="100000"/>
        </a:lnSpc>
        <a:spcBef>
          <a:spcPts val="0"/>
        </a:spcBef>
        <a:spcAft>
          <a:spcPts val="0"/>
        </a:spcAft>
        <a:buClrTx/>
        <a:buSzTx/>
        <a:buFontTx/>
        <a:buNone/>
        <a:tabLst/>
        <a:defRPr sz="4800" b="1" i="0" u="none" strike="noStrike" cap="none" spc="0" baseline="0">
          <a:solidFill>
            <a:schemeClr val="accent1"/>
          </a:solidFill>
          <a:uFillTx/>
          <a:latin typeface="Montserrat SemiBold"/>
          <a:ea typeface="Montserrat SemiBold"/>
          <a:cs typeface="Montserrat SemiBold"/>
          <a:sym typeface="Montserrat SemiBold"/>
        </a:defRPr>
      </a:lvl6pPr>
      <a:lvl7pPr marL="0" marR="0" indent="0" algn="ctr" defTabSz="914400" rtl="0" latinLnBrk="0">
        <a:lnSpc>
          <a:spcPct val="100000"/>
        </a:lnSpc>
        <a:spcBef>
          <a:spcPts val="0"/>
        </a:spcBef>
        <a:spcAft>
          <a:spcPts val="0"/>
        </a:spcAft>
        <a:buClrTx/>
        <a:buSzTx/>
        <a:buFontTx/>
        <a:buNone/>
        <a:tabLst/>
        <a:defRPr sz="4800" b="1" i="0" u="none" strike="noStrike" cap="none" spc="0" baseline="0">
          <a:solidFill>
            <a:schemeClr val="accent1"/>
          </a:solidFill>
          <a:uFillTx/>
          <a:latin typeface="Montserrat SemiBold"/>
          <a:ea typeface="Montserrat SemiBold"/>
          <a:cs typeface="Montserrat SemiBold"/>
          <a:sym typeface="Montserrat SemiBold"/>
        </a:defRPr>
      </a:lvl7pPr>
      <a:lvl8pPr marL="0" marR="0" indent="0" algn="ctr" defTabSz="914400" rtl="0" latinLnBrk="0">
        <a:lnSpc>
          <a:spcPct val="100000"/>
        </a:lnSpc>
        <a:spcBef>
          <a:spcPts val="0"/>
        </a:spcBef>
        <a:spcAft>
          <a:spcPts val="0"/>
        </a:spcAft>
        <a:buClrTx/>
        <a:buSzTx/>
        <a:buFontTx/>
        <a:buNone/>
        <a:tabLst/>
        <a:defRPr sz="4800" b="1" i="0" u="none" strike="noStrike" cap="none" spc="0" baseline="0">
          <a:solidFill>
            <a:schemeClr val="accent1"/>
          </a:solidFill>
          <a:uFillTx/>
          <a:latin typeface="Montserrat SemiBold"/>
          <a:ea typeface="Montserrat SemiBold"/>
          <a:cs typeface="Montserrat SemiBold"/>
          <a:sym typeface="Montserrat SemiBold"/>
        </a:defRPr>
      </a:lvl8pPr>
      <a:lvl9pPr marL="0" marR="0" indent="0" algn="ctr" defTabSz="914400" rtl="0" latinLnBrk="0">
        <a:lnSpc>
          <a:spcPct val="100000"/>
        </a:lnSpc>
        <a:spcBef>
          <a:spcPts val="0"/>
        </a:spcBef>
        <a:spcAft>
          <a:spcPts val="0"/>
        </a:spcAft>
        <a:buClrTx/>
        <a:buSzTx/>
        <a:buFontTx/>
        <a:buNone/>
        <a:tabLst/>
        <a:defRPr sz="4800" b="1" i="0" u="none" strike="noStrike" cap="none" spc="0" baseline="0">
          <a:solidFill>
            <a:schemeClr val="accent1"/>
          </a:solidFill>
          <a:uFillTx/>
          <a:latin typeface="Montserrat SemiBold"/>
          <a:ea typeface="Montserrat SemiBold"/>
          <a:cs typeface="Montserrat SemiBold"/>
          <a:sym typeface="Montserrat SemiBold"/>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link.springer.com/chapter/10.1007/978-1-4302-5990-9_4"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alex.smola.org/papers/2004/SmoSch04.pd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stats.stackexchange.com/questions/82044/how-does-support-vector-regression-work-intuitively" TargetMode="External"/><Relationship Id="rId4" Type="http://schemas.openxmlformats.org/officeDocument/2006/relationships/hyperlink" Target="https://www.mathworks.com/help/stats/understanding-support-vector-machine-regression.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cikit-learn.org/stable/auto_examples/svm/plot_svm_regression.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cikit-learn.org/stable/auto_examples/svm/plot_svm_regression.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link.springer.com/chapter/10.1007/978-1-4302-5990-9_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link.springer.com/chapter/10.1007/978-1-4302-5990-9_4"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t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noGrp="1"/>
          </p:cNvSpPr>
          <p:nvPr>
            <p:ph type="title"/>
          </p:nvPr>
        </p:nvSpPr>
        <p:spPr>
          <a:xfrm>
            <a:off x="0" y="2038350"/>
            <a:ext cx="9144000" cy="2819400"/>
          </a:xfrm>
          <a:prstGeom prst="rect">
            <a:avLst/>
          </a:prstGeom>
        </p:spPr>
        <p:txBody>
          <a:bodyPr anchor="t"/>
          <a:lstStyle/>
          <a:p>
            <a:pPr>
              <a:defRPr>
                <a:effectLst>
                  <a:outerShdw blurRad="38100" dist="38100" dir="2700000" rotWithShape="0">
                    <a:srgbClr val="000000">
                      <a:alpha val="43137"/>
                    </a:srgbClr>
                  </a:outerShdw>
                </a:effectLst>
              </a:defRPr>
            </a:pPr>
            <a:r>
              <a:t>Regresión con Support </a:t>
            </a:r>
          </a:p>
          <a:p>
            <a:pPr>
              <a:defRPr>
                <a:effectLst>
                  <a:outerShdw blurRad="38100" dist="38100" dir="2700000" rotWithShape="0">
                    <a:srgbClr val="000000">
                      <a:alpha val="43137"/>
                    </a:srgbClr>
                  </a:outerShdw>
                </a:effectLst>
              </a:defRPr>
            </a:pPr>
            <a:r>
              <a:t>Vector Machine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6"/>
          <p:cNvSpPr txBox="1">
            <a:spLocks noGrp="1"/>
          </p:cNvSpPr>
          <p:nvPr>
            <p:ph type="title"/>
          </p:nvPr>
        </p:nvSpPr>
        <p:spPr>
          <a:xfrm>
            <a:off x="228600" y="76200"/>
            <a:ext cx="8686800" cy="742950"/>
          </a:xfrm>
          <a:prstGeom prst="rect">
            <a:avLst/>
          </a:prstGeom>
        </p:spPr>
        <p:txBody>
          <a:bodyPr anchor="t"/>
          <a:lstStyle/>
          <a:p>
            <a:r>
              <a:t>Construir un modelo de SVR</a:t>
            </a:r>
          </a:p>
        </p:txBody>
      </p:sp>
      <p:sp>
        <p:nvSpPr>
          <p:cNvPr id="85" name="Collect a training set T = {X, Y}…"/>
          <p:cNvSpPr txBox="1"/>
          <p:nvPr/>
        </p:nvSpPr>
        <p:spPr>
          <a:xfrm>
            <a:off x="193836" y="789319"/>
            <a:ext cx="8298396" cy="27081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5022" tIns="65022" rIns="65022" bIns="65022">
            <a:spAutoFit/>
          </a:bodyPr>
          <a:lstStyle/>
          <a:p>
            <a:pPr marL="454525" indent="-454525" defTabSz="1733973">
              <a:buSzPct val="100000"/>
              <a:buAutoNum type="arabicPeriod"/>
              <a:defRPr sz="2500"/>
            </a:pPr>
            <a:r>
              <a:t>Tener un conjunto de entrenamiento,</a:t>
            </a:r>
          </a:p>
          <a:p>
            <a:pPr marL="454525" indent="-454525" defTabSz="1733973">
              <a:buSzPct val="100000"/>
              <a:buAutoNum type="arabicPeriod"/>
              <a:defRPr sz="2500"/>
            </a:pPr>
            <a:r>
              <a:t>Elegir un núcleo y sus parámetros así como llevar a cabo cualquier regularización que sea necesaria</a:t>
            </a:r>
          </a:p>
          <a:p>
            <a:pPr marL="454525" indent="-454525" defTabSz="1733973">
              <a:buSzPct val="100000"/>
              <a:buAutoNum type="arabicPeriod"/>
              <a:defRPr sz="2500"/>
            </a:pPr>
            <a:r>
              <a:t>Crear la matriz de correlaciones,</a:t>
            </a:r>
          </a:p>
          <a:p>
            <a:pPr marL="454525" indent="-454525" defTabSz="1733973">
              <a:buSzPct val="100000"/>
              <a:buAutoNum type="arabicPeriod"/>
              <a:defRPr sz="2500"/>
            </a:pPr>
            <a:r>
              <a:t>Entrenar el modelo, de forma exacta o aproximada para obtener los coeficientes de contracción, </a:t>
            </a:r>
          </a:p>
          <a:p>
            <a:pPr marL="454525" indent="-454525" defTabSz="1733973">
              <a:buSzPct val="100000"/>
              <a:buAutoNum type="arabicPeriod"/>
              <a:defRPr sz="2500"/>
            </a:pPr>
            <a:r>
              <a:t>Utilizar estos coeficientes para crear un estimador</a:t>
            </a:r>
          </a:p>
        </p:txBody>
      </p:sp>
      <p:pic>
        <p:nvPicPr>
          <p:cNvPr id="86" name="Screen Shot 2018-04-16 at 2.08.27 PM.png" descr="Screen Shot 2018-04-16 at 2.08.27 PM.png"/>
          <p:cNvPicPr>
            <a:picLocks noChangeAspect="1"/>
          </p:cNvPicPr>
          <p:nvPr/>
        </p:nvPicPr>
        <p:blipFill>
          <a:blip r:embed="rId3"/>
          <a:stretch>
            <a:fillRect/>
          </a:stretch>
        </p:blipFill>
        <p:spPr>
          <a:xfrm>
            <a:off x="10274506" y="4120961"/>
            <a:ext cx="1300483" cy="487682"/>
          </a:xfrm>
          <a:prstGeom prst="rect">
            <a:avLst/>
          </a:prstGeom>
          <a:ln w="12700">
            <a:miter lim="400000"/>
          </a:ln>
        </p:spPr>
      </p:pic>
      <p:pic>
        <p:nvPicPr>
          <p:cNvPr id="87" name="mathcal_T_=_vec_.png" descr="mathcal_T_=_vec_.png"/>
          <p:cNvPicPr>
            <a:picLocks noChangeAspect="1"/>
          </p:cNvPicPr>
          <p:nvPr/>
        </p:nvPicPr>
        <p:blipFill>
          <a:blip r:embed="rId4"/>
          <a:stretch>
            <a:fillRect/>
          </a:stretch>
        </p:blipFill>
        <p:spPr>
          <a:xfrm>
            <a:off x="6128518" y="826226"/>
            <a:ext cx="1566791" cy="379063"/>
          </a:xfrm>
          <a:prstGeom prst="rect">
            <a:avLst/>
          </a:prstGeom>
          <a:ln w="12700">
            <a:miter lim="400000"/>
          </a:ln>
        </p:spPr>
      </p:pic>
      <p:pic>
        <p:nvPicPr>
          <p:cNvPr id="88" name="vec_alpha_=_alph.png" descr="vec_alpha_=_alph.png"/>
          <p:cNvPicPr>
            <a:picLocks noChangeAspect="1"/>
          </p:cNvPicPr>
          <p:nvPr/>
        </p:nvPicPr>
        <p:blipFill>
          <a:blip r:embed="rId5"/>
          <a:stretch>
            <a:fillRect/>
          </a:stretch>
        </p:blipFill>
        <p:spPr>
          <a:xfrm>
            <a:off x="7237619" y="2707162"/>
            <a:ext cx="1323563" cy="354869"/>
          </a:xfrm>
          <a:prstGeom prst="rect">
            <a:avLst/>
          </a:prstGeom>
          <a:ln w="12700">
            <a:miter lim="400000"/>
          </a:ln>
        </p:spPr>
      </p:pic>
      <p:pic>
        <p:nvPicPr>
          <p:cNvPr id="89" name="f(_vec_X_,_vec_a.png" descr="f(_vec_X_,_vec_a.png"/>
          <p:cNvPicPr>
            <a:picLocks noChangeAspect="1"/>
          </p:cNvPicPr>
          <p:nvPr/>
        </p:nvPicPr>
        <p:blipFill>
          <a:blip r:embed="rId6"/>
          <a:stretch>
            <a:fillRect/>
          </a:stretch>
        </p:blipFill>
        <p:spPr>
          <a:xfrm>
            <a:off x="3139144" y="3606317"/>
            <a:ext cx="3200401" cy="571501"/>
          </a:xfrm>
          <a:prstGeom prst="rect">
            <a:avLst/>
          </a:prstGeom>
          <a:ln w="12700">
            <a:miter lim="400000"/>
          </a:ln>
        </p:spPr>
      </p:pic>
      <p:pic>
        <p:nvPicPr>
          <p:cNvPr id="90" name="K_vec_alpha_=_ve.png" descr="K_vec_alpha_=_ve.png"/>
          <p:cNvPicPr>
            <a:picLocks noChangeAspect="1"/>
          </p:cNvPicPr>
          <p:nvPr/>
        </p:nvPicPr>
        <p:blipFill>
          <a:blip r:embed="rId7"/>
          <a:srcRect r="73883"/>
          <a:stretch>
            <a:fillRect/>
          </a:stretch>
        </p:blipFill>
        <p:spPr>
          <a:xfrm>
            <a:off x="5459304" y="2027822"/>
            <a:ext cx="297454" cy="30734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le 16"/>
          <p:cNvSpPr txBox="1">
            <a:spLocks noGrp="1"/>
          </p:cNvSpPr>
          <p:nvPr>
            <p:ph type="title"/>
          </p:nvPr>
        </p:nvSpPr>
        <p:spPr>
          <a:xfrm>
            <a:off x="228600" y="76200"/>
            <a:ext cx="8686800" cy="742950"/>
          </a:xfrm>
          <a:prstGeom prst="rect">
            <a:avLst/>
          </a:prstGeom>
        </p:spPr>
        <p:txBody>
          <a:bodyPr anchor="t"/>
          <a:lstStyle/>
          <a:p>
            <a:r>
              <a:t>El núcleo de SVM</a:t>
            </a:r>
          </a:p>
        </p:txBody>
      </p:sp>
      <p:sp>
        <p:nvSpPr>
          <p:cNvPr id="95" name="It requires a training set:             which covers the domain of interest and is accompanied by solutions on that domain.…"/>
          <p:cNvSpPr txBox="1"/>
          <p:nvPr/>
        </p:nvSpPr>
        <p:spPr>
          <a:xfrm>
            <a:off x="368982" y="851004"/>
            <a:ext cx="7915999" cy="39400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5022" tIns="65022" rIns="65022" bIns="65022">
            <a:spAutoFit/>
          </a:bodyPr>
          <a:lstStyle/>
          <a:p>
            <a:pPr defTabSz="1733973">
              <a:defRPr sz="2600"/>
            </a:pPr>
            <a:r>
              <a:t>Lo siguiente es elegir un núcleo:</a:t>
            </a:r>
          </a:p>
          <a:p>
            <a:pPr marL="260684" indent="-260684" defTabSz="1733973">
              <a:buSzPct val="100000"/>
              <a:buChar char="•"/>
              <a:defRPr sz="2600"/>
            </a:pPr>
            <a:r>
              <a:t>Lineal</a:t>
            </a:r>
          </a:p>
          <a:p>
            <a:pPr marL="260684" indent="-260684" defTabSz="1733973">
              <a:buSzPct val="100000"/>
              <a:buChar char="•"/>
              <a:defRPr sz="2600"/>
            </a:pPr>
            <a:r>
              <a:t>No Lineal</a:t>
            </a:r>
          </a:p>
          <a:p>
            <a:pPr marL="641684" lvl="1" indent="-260684" defTabSz="1733973">
              <a:buSzPct val="100000"/>
              <a:buChar char="•"/>
              <a:defRPr sz="2600"/>
            </a:pPr>
            <a:r>
              <a:t>Gaussiano</a:t>
            </a:r>
          </a:p>
          <a:p>
            <a:pPr defTabSz="1733973">
              <a:defRPr sz="2600"/>
            </a:pPr>
            <a:endParaRPr/>
          </a:p>
          <a:p>
            <a:pPr defTabSz="1733973">
              <a:defRPr sz="2600"/>
            </a:pPr>
            <a:r>
              <a:t>Regularización</a:t>
            </a:r>
          </a:p>
          <a:p>
            <a:pPr marL="260684" indent="-260684" defTabSz="1733973">
              <a:buSzPct val="100000"/>
              <a:buChar char="•"/>
              <a:defRPr sz="2600"/>
            </a:pPr>
            <a:r>
              <a:t>Ruido</a:t>
            </a:r>
          </a:p>
          <a:p>
            <a:pPr defTabSz="1733973">
              <a:defRPr sz="2600"/>
            </a:pPr>
            <a:endParaRPr/>
          </a:p>
          <a:p>
            <a:pPr defTabSz="1733973">
              <a:defRPr sz="2600"/>
            </a:pPr>
            <a:endParaRPr/>
          </a:p>
        </p:txBody>
      </p:sp>
      <p:pic>
        <p:nvPicPr>
          <p:cNvPr id="96" name="langle_x,_y_rang.png" descr="langle_x,_y_rang.png"/>
          <p:cNvPicPr>
            <a:picLocks noChangeAspect="1"/>
          </p:cNvPicPr>
          <p:nvPr/>
        </p:nvPicPr>
        <p:blipFill>
          <a:blip r:embed="rId3"/>
          <a:stretch>
            <a:fillRect/>
          </a:stretch>
        </p:blipFill>
        <p:spPr>
          <a:xfrm>
            <a:off x="1772527" y="1300642"/>
            <a:ext cx="764515" cy="372199"/>
          </a:xfrm>
          <a:prstGeom prst="rect">
            <a:avLst/>
          </a:prstGeom>
          <a:ln w="12700">
            <a:miter lim="400000"/>
          </a:ln>
        </p:spPr>
      </p:pic>
      <p:pic>
        <p:nvPicPr>
          <p:cNvPr id="97" name="langle_varphi(x).png" descr="langle_varphi(x).png"/>
          <p:cNvPicPr>
            <a:picLocks noChangeAspect="1"/>
          </p:cNvPicPr>
          <p:nvPr/>
        </p:nvPicPr>
        <p:blipFill>
          <a:blip r:embed="rId4"/>
          <a:stretch>
            <a:fillRect/>
          </a:stretch>
        </p:blipFill>
        <p:spPr>
          <a:xfrm>
            <a:off x="2196954" y="1735232"/>
            <a:ext cx="2857432" cy="30734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itle 16"/>
          <p:cNvSpPr txBox="1">
            <a:spLocks noGrp="1"/>
          </p:cNvSpPr>
          <p:nvPr>
            <p:ph type="title"/>
          </p:nvPr>
        </p:nvSpPr>
        <p:spPr>
          <a:xfrm>
            <a:off x="228600" y="76200"/>
            <a:ext cx="8686800" cy="742950"/>
          </a:xfrm>
          <a:prstGeom prst="rect">
            <a:avLst/>
          </a:prstGeom>
        </p:spPr>
        <p:txBody>
          <a:bodyPr anchor="t"/>
          <a:lstStyle/>
          <a:p>
            <a:r>
              <a:t>Matriz de Correlaciones</a:t>
            </a:r>
          </a:p>
        </p:txBody>
      </p:sp>
      <p:pic>
        <p:nvPicPr>
          <p:cNvPr id="102" name="K_i,j_=_exp_left.png" descr="K_i,j_=_exp_left.png"/>
          <p:cNvPicPr>
            <a:picLocks noChangeAspect="1"/>
          </p:cNvPicPr>
          <p:nvPr/>
        </p:nvPicPr>
        <p:blipFill>
          <a:blip r:embed="rId3"/>
          <a:stretch>
            <a:fillRect/>
          </a:stretch>
        </p:blipFill>
        <p:spPr>
          <a:xfrm>
            <a:off x="1859880" y="2190750"/>
            <a:ext cx="5424240" cy="1010671"/>
          </a:xfrm>
          <a:prstGeom prst="rect">
            <a:avLst/>
          </a:prstGeom>
          <a:ln w="12700">
            <a:miter lim="400000"/>
          </a:ln>
        </p:spPr>
      </p:pic>
      <p:sp>
        <p:nvSpPr>
          <p:cNvPr id="103" name="Matriz de Correlaciones"/>
          <p:cNvSpPr txBox="1"/>
          <p:nvPr/>
        </p:nvSpPr>
        <p:spPr>
          <a:xfrm>
            <a:off x="2724064" y="1294130"/>
            <a:ext cx="3695872" cy="853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1733973">
              <a:defRPr sz="2600"/>
            </a:lvl1pPr>
          </a:lstStyle>
          <a:p>
            <a:r>
              <a:t>Matriz de Correlaciones</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itle 16"/>
          <p:cNvSpPr txBox="1">
            <a:spLocks noGrp="1"/>
          </p:cNvSpPr>
          <p:nvPr>
            <p:ph type="title"/>
          </p:nvPr>
        </p:nvSpPr>
        <p:spPr>
          <a:xfrm>
            <a:off x="228600" y="76200"/>
            <a:ext cx="8686800" cy="742950"/>
          </a:xfrm>
          <a:prstGeom prst="rect">
            <a:avLst/>
          </a:prstGeom>
        </p:spPr>
        <p:txBody>
          <a:bodyPr anchor="t"/>
          <a:lstStyle/>
          <a:p>
            <a:r>
              <a:t>Paso de optimización</a:t>
            </a:r>
          </a:p>
        </p:txBody>
      </p:sp>
      <p:sp>
        <p:nvSpPr>
          <p:cNvPr id="108" name="It requires a training set:             which covers the domain of interest and is accompanied by solutions on that domain.…"/>
          <p:cNvSpPr txBox="1"/>
          <p:nvPr/>
        </p:nvSpPr>
        <p:spPr>
          <a:xfrm>
            <a:off x="368982" y="851004"/>
            <a:ext cx="7915999" cy="31780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5022" tIns="65022" rIns="65022" bIns="65022">
            <a:spAutoFit/>
          </a:bodyPr>
          <a:lstStyle/>
          <a:p>
            <a:pPr defTabSz="1733973">
              <a:defRPr sz="2600"/>
            </a:pPr>
            <a:r>
              <a:t>La parte principal del algoritmo es</a:t>
            </a:r>
          </a:p>
          <a:p>
            <a:pPr defTabSz="1733973">
              <a:defRPr sz="2600"/>
            </a:pPr>
            <a:endParaRPr/>
          </a:p>
          <a:p>
            <a:pPr marL="228600" indent="-228600" defTabSz="1733973">
              <a:buSzPct val="100000"/>
              <a:buChar char="•"/>
              <a:defRPr sz="2600"/>
            </a:pPr>
            <a:r>
              <a:t>    es el vector de valores del conjunto de entrenamiento</a:t>
            </a:r>
          </a:p>
          <a:p>
            <a:pPr marL="228600" indent="-228600" defTabSz="1733973">
              <a:buSzPct val="100000"/>
              <a:buChar char="•"/>
              <a:defRPr sz="2600"/>
            </a:pPr>
            <a:r>
              <a:t>    es la matrix de correlaciones</a:t>
            </a:r>
          </a:p>
          <a:p>
            <a:pPr marL="228600" indent="-228600" defTabSz="1733973">
              <a:buSzPct val="100000"/>
              <a:buChar char="•"/>
              <a:defRPr sz="2600"/>
            </a:pPr>
            <a:r>
              <a:t>    es el conjunto de incógnitas, para las cuales resolvemos el sistema de ecuaciones lineal como</a:t>
            </a:r>
          </a:p>
        </p:txBody>
      </p:sp>
      <p:pic>
        <p:nvPicPr>
          <p:cNvPr id="109" name="K_vec_alpha_=_ve.png" descr="K_vec_alpha_=_ve.png"/>
          <p:cNvPicPr>
            <a:picLocks noChangeAspect="1"/>
          </p:cNvPicPr>
          <p:nvPr/>
        </p:nvPicPr>
        <p:blipFill>
          <a:blip r:embed="rId3"/>
          <a:stretch>
            <a:fillRect/>
          </a:stretch>
        </p:blipFill>
        <p:spPr>
          <a:xfrm>
            <a:off x="5725875" y="1000811"/>
            <a:ext cx="1138967" cy="307341"/>
          </a:xfrm>
          <a:prstGeom prst="rect">
            <a:avLst/>
          </a:prstGeom>
          <a:ln w="12700">
            <a:miter lim="400000"/>
          </a:ln>
        </p:spPr>
      </p:pic>
      <p:pic>
        <p:nvPicPr>
          <p:cNvPr id="110" name="vec_y.png" descr="vec_y.png"/>
          <p:cNvPicPr>
            <a:picLocks noChangeAspect="1"/>
          </p:cNvPicPr>
          <p:nvPr/>
        </p:nvPicPr>
        <p:blipFill>
          <a:blip r:embed="rId4"/>
          <a:stretch>
            <a:fillRect/>
          </a:stretch>
        </p:blipFill>
        <p:spPr>
          <a:xfrm>
            <a:off x="721195" y="1700153"/>
            <a:ext cx="217897" cy="336749"/>
          </a:xfrm>
          <a:prstGeom prst="rect">
            <a:avLst/>
          </a:prstGeom>
          <a:ln w="12700">
            <a:miter lim="400000"/>
          </a:ln>
        </p:spPr>
      </p:pic>
      <p:pic>
        <p:nvPicPr>
          <p:cNvPr id="111" name="K.png" descr="K.png"/>
          <p:cNvPicPr>
            <a:picLocks noChangeAspect="1"/>
          </p:cNvPicPr>
          <p:nvPr/>
        </p:nvPicPr>
        <p:blipFill>
          <a:blip r:embed="rId5"/>
          <a:stretch>
            <a:fillRect/>
          </a:stretch>
        </p:blipFill>
        <p:spPr>
          <a:xfrm>
            <a:off x="708018" y="2550937"/>
            <a:ext cx="244251" cy="196977"/>
          </a:xfrm>
          <a:prstGeom prst="rect">
            <a:avLst/>
          </a:prstGeom>
          <a:ln w="12700">
            <a:miter lim="400000"/>
          </a:ln>
        </p:spPr>
      </p:pic>
      <p:pic>
        <p:nvPicPr>
          <p:cNvPr id="112" name="vec_alpha.png" descr="vec_alpha.png"/>
          <p:cNvPicPr>
            <a:picLocks noChangeAspect="1"/>
          </p:cNvPicPr>
          <p:nvPr/>
        </p:nvPicPr>
        <p:blipFill>
          <a:blip r:embed="rId6"/>
          <a:stretch>
            <a:fillRect/>
          </a:stretch>
        </p:blipFill>
        <p:spPr>
          <a:xfrm>
            <a:off x="739736" y="2917904"/>
            <a:ext cx="190661" cy="223819"/>
          </a:xfrm>
          <a:prstGeom prst="rect">
            <a:avLst/>
          </a:prstGeom>
          <a:ln w="12700">
            <a:miter lim="400000"/>
          </a:ln>
        </p:spPr>
      </p:pic>
      <p:pic>
        <p:nvPicPr>
          <p:cNvPr id="113" name="vec_alpha_=_K^-1.png" descr="vec_alpha_=_K^-1.png"/>
          <p:cNvPicPr>
            <a:picLocks noChangeAspect="1"/>
          </p:cNvPicPr>
          <p:nvPr/>
        </p:nvPicPr>
        <p:blipFill>
          <a:blip r:embed="rId7"/>
          <a:stretch>
            <a:fillRect/>
          </a:stretch>
        </p:blipFill>
        <p:spPr>
          <a:xfrm>
            <a:off x="3285581" y="3865676"/>
            <a:ext cx="2082801" cy="50800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itle 16"/>
          <p:cNvSpPr txBox="1">
            <a:spLocks noGrp="1"/>
          </p:cNvSpPr>
          <p:nvPr>
            <p:ph type="title"/>
          </p:nvPr>
        </p:nvSpPr>
        <p:spPr>
          <a:xfrm>
            <a:off x="228600" y="76200"/>
            <a:ext cx="8686800" cy="742950"/>
          </a:xfrm>
          <a:prstGeom prst="rect">
            <a:avLst/>
          </a:prstGeom>
        </p:spPr>
        <p:txBody>
          <a:bodyPr anchor="t"/>
          <a:lstStyle/>
          <a:p>
            <a:r>
              <a:t>Vector de correlaciones</a:t>
            </a:r>
          </a:p>
        </p:txBody>
      </p:sp>
      <p:sp>
        <p:nvSpPr>
          <p:cNvPr id="118" name="It requires a training set:             which covers the domain of interest and is accompanied by solutions on that domain.…"/>
          <p:cNvSpPr txBox="1"/>
          <p:nvPr/>
        </p:nvSpPr>
        <p:spPr>
          <a:xfrm>
            <a:off x="368982" y="851004"/>
            <a:ext cx="8406036" cy="43210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5022" tIns="65022" rIns="65022" bIns="65022">
            <a:spAutoFit/>
          </a:bodyPr>
          <a:lstStyle/>
          <a:p>
            <a:pPr marL="228600" indent="-228600" defTabSz="1733973">
              <a:buSzPct val="100000"/>
              <a:buChar char="•"/>
              <a:defRPr sz="2600"/>
            </a:pPr>
            <a:r>
              <a:t>Cuando tenemos la estimación de los parámetros</a:t>
            </a:r>
            <a:br/>
            <a:r>
              <a:t>usamos los coeficientes que hemos calculado durante el paso de optimización y el kernel que habíamos elegido al inicio.</a:t>
            </a:r>
          </a:p>
          <a:p>
            <a:pPr marL="228600" indent="-228600" defTabSz="1733973">
              <a:buSzPct val="100000"/>
              <a:buChar char="•"/>
              <a:defRPr sz="2600"/>
            </a:pPr>
            <a:r>
              <a:t>Para estimar el valor     para un punto de test     calculamos el vector de correlaciones   ,</a:t>
            </a:r>
            <a:br/>
            <a:br/>
            <a:br/>
            <a:br/>
            <a:r>
              <a:t>de donde:</a:t>
            </a:r>
          </a:p>
        </p:txBody>
      </p:sp>
      <p:pic>
        <p:nvPicPr>
          <p:cNvPr id="119" name="vec_alpha.png" descr="vec_alpha.png"/>
          <p:cNvPicPr>
            <a:picLocks noChangeAspect="1"/>
          </p:cNvPicPr>
          <p:nvPr/>
        </p:nvPicPr>
        <p:blipFill>
          <a:blip r:embed="rId3"/>
          <a:stretch>
            <a:fillRect/>
          </a:stretch>
        </p:blipFill>
        <p:spPr>
          <a:xfrm>
            <a:off x="8064347" y="899116"/>
            <a:ext cx="261809" cy="307341"/>
          </a:xfrm>
          <a:prstGeom prst="rect">
            <a:avLst/>
          </a:prstGeom>
          <a:ln w="12700">
            <a:miter lim="400000"/>
          </a:ln>
        </p:spPr>
      </p:pic>
      <p:pic>
        <p:nvPicPr>
          <p:cNvPr id="120" name="y^*.png" descr="y^*.png"/>
          <p:cNvPicPr>
            <a:picLocks noChangeAspect="1"/>
          </p:cNvPicPr>
          <p:nvPr/>
        </p:nvPicPr>
        <p:blipFill>
          <a:blip r:embed="rId4"/>
          <a:stretch>
            <a:fillRect/>
          </a:stretch>
        </p:blipFill>
        <p:spPr>
          <a:xfrm>
            <a:off x="3837980" y="2433819"/>
            <a:ext cx="331020" cy="373732"/>
          </a:xfrm>
          <a:prstGeom prst="rect">
            <a:avLst/>
          </a:prstGeom>
          <a:ln w="12700">
            <a:miter lim="400000"/>
          </a:ln>
        </p:spPr>
      </p:pic>
      <p:pic>
        <p:nvPicPr>
          <p:cNvPr id="121" name="x^*.png" descr="x^*.png"/>
          <p:cNvPicPr>
            <a:picLocks noChangeAspect="1"/>
          </p:cNvPicPr>
          <p:nvPr/>
        </p:nvPicPr>
        <p:blipFill>
          <a:blip r:embed="rId5"/>
          <a:stretch>
            <a:fillRect/>
          </a:stretch>
        </p:blipFill>
        <p:spPr>
          <a:xfrm>
            <a:off x="7534795" y="2455588"/>
            <a:ext cx="362224" cy="307341"/>
          </a:xfrm>
          <a:prstGeom prst="rect">
            <a:avLst/>
          </a:prstGeom>
          <a:ln w="12700">
            <a:miter lim="400000"/>
          </a:ln>
        </p:spPr>
      </p:pic>
      <p:pic>
        <p:nvPicPr>
          <p:cNvPr id="122" name="k_i_=_exp_left(_.png" descr="k_i_=_exp_left(_.png"/>
          <p:cNvPicPr>
            <a:picLocks noChangeAspect="1"/>
          </p:cNvPicPr>
          <p:nvPr/>
        </p:nvPicPr>
        <p:blipFill>
          <a:blip r:embed="rId6"/>
          <a:stretch>
            <a:fillRect/>
          </a:stretch>
        </p:blipFill>
        <p:spPr>
          <a:xfrm>
            <a:off x="2599570" y="3224216"/>
            <a:ext cx="3944860" cy="988483"/>
          </a:xfrm>
          <a:prstGeom prst="rect">
            <a:avLst/>
          </a:prstGeom>
          <a:ln w="12700">
            <a:miter lim="400000"/>
          </a:ln>
        </p:spPr>
      </p:pic>
      <p:pic>
        <p:nvPicPr>
          <p:cNvPr id="123" name="y^*=_vec_alpha_c.png" descr="y^*=_vec_alpha_c.png"/>
          <p:cNvPicPr>
            <a:picLocks noChangeAspect="1"/>
          </p:cNvPicPr>
          <p:nvPr/>
        </p:nvPicPr>
        <p:blipFill>
          <a:blip r:embed="rId7"/>
          <a:stretch>
            <a:fillRect/>
          </a:stretch>
        </p:blipFill>
        <p:spPr>
          <a:xfrm>
            <a:off x="2287878" y="4292665"/>
            <a:ext cx="1440099" cy="404735"/>
          </a:xfrm>
          <a:prstGeom prst="rect">
            <a:avLst/>
          </a:prstGeom>
          <a:ln w="12700">
            <a:miter lim="400000"/>
          </a:ln>
        </p:spPr>
      </p:pic>
      <p:pic>
        <p:nvPicPr>
          <p:cNvPr id="124" name="vec_k.png" descr="vec_k.png"/>
          <p:cNvPicPr>
            <a:picLocks noChangeAspect="1"/>
          </p:cNvPicPr>
          <p:nvPr/>
        </p:nvPicPr>
        <p:blipFill>
          <a:blip r:embed="rId8"/>
          <a:stretch>
            <a:fillRect/>
          </a:stretch>
        </p:blipFill>
        <p:spPr>
          <a:xfrm>
            <a:off x="6381124" y="2834815"/>
            <a:ext cx="170745" cy="30734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itle 16"/>
          <p:cNvSpPr txBox="1">
            <a:spLocks noGrp="1"/>
          </p:cNvSpPr>
          <p:nvPr>
            <p:ph type="title"/>
          </p:nvPr>
        </p:nvSpPr>
        <p:spPr>
          <a:xfrm>
            <a:off x="228600" y="76200"/>
            <a:ext cx="8686800" cy="742950"/>
          </a:xfrm>
          <a:prstGeom prst="rect">
            <a:avLst/>
          </a:prstGeom>
        </p:spPr>
        <p:txBody>
          <a:bodyPr anchor="t"/>
          <a:lstStyle/>
          <a:p>
            <a:r>
              <a:t>En resumen</a:t>
            </a:r>
          </a:p>
        </p:txBody>
      </p:sp>
      <p:sp>
        <p:nvSpPr>
          <p:cNvPr id="129" name="It requires a training set:             which covers the domain of interest and is accompanied by solutions on that domain.…"/>
          <p:cNvSpPr txBox="1"/>
          <p:nvPr/>
        </p:nvSpPr>
        <p:spPr>
          <a:xfrm>
            <a:off x="368982" y="910526"/>
            <a:ext cx="8406036" cy="27970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5022" tIns="65022" rIns="65022" bIns="65022">
            <a:spAutoFit/>
          </a:bodyPr>
          <a:lstStyle/>
          <a:p>
            <a:pPr algn="just" defTabSz="1733973">
              <a:defRPr sz="2600"/>
            </a:pPr>
            <a:r>
              <a:t>Intentemos simplificar las cosas:</a:t>
            </a:r>
          </a:p>
          <a:p>
            <a:pPr algn="just" defTabSz="1733973">
              <a:defRPr sz="2600"/>
            </a:pPr>
            <a:r>
              <a:t>La SVR tiene un objetivo de regresión diferente a la regresión lineal. </a:t>
            </a:r>
          </a:p>
          <a:p>
            <a:pPr marL="228600" indent="-228600" algn="just" defTabSz="1733973">
              <a:buSzPct val="100000"/>
              <a:buChar char="•"/>
              <a:defRPr sz="2600"/>
            </a:pPr>
            <a:r>
              <a:t>En la regresión lineal se intenta minimizar el error entre la predicción y los datos. </a:t>
            </a:r>
          </a:p>
          <a:p>
            <a:pPr marL="228600" indent="-228600" algn="just" defTabSz="1733973">
              <a:buSzPct val="100000"/>
              <a:buChar char="•"/>
              <a:defRPr sz="2600"/>
            </a:pPr>
            <a:r>
              <a:t>En SVR el objetivo es que los errores no superen el umbral establecido.</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itle 16"/>
          <p:cNvSpPr txBox="1">
            <a:spLocks noGrp="1"/>
          </p:cNvSpPr>
          <p:nvPr>
            <p:ph type="title"/>
          </p:nvPr>
        </p:nvSpPr>
        <p:spPr>
          <a:xfrm>
            <a:off x="228600" y="76200"/>
            <a:ext cx="8686800" cy="742950"/>
          </a:xfrm>
          <a:prstGeom prst="rect">
            <a:avLst/>
          </a:prstGeom>
        </p:spPr>
        <p:txBody>
          <a:bodyPr anchor="t"/>
          <a:lstStyle/>
          <a:p>
            <a:r>
              <a:t>En resumen</a:t>
            </a:r>
          </a:p>
        </p:txBody>
      </p:sp>
      <p:pic>
        <p:nvPicPr>
          <p:cNvPr id="134" name="Image" descr="Image"/>
          <p:cNvPicPr>
            <a:picLocks noChangeAspect="1"/>
          </p:cNvPicPr>
          <p:nvPr/>
        </p:nvPicPr>
        <p:blipFill>
          <a:blip r:embed="rId3"/>
          <a:stretch>
            <a:fillRect/>
          </a:stretch>
        </p:blipFill>
        <p:spPr>
          <a:xfrm>
            <a:off x="1549958" y="860878"/>
            <a:ext cx="6044084" cy="2967098"/>
          </a:xfrm>
          <a:prstGeom prst="rect">
            <a:avLst/>
          </a:prstGeom>
          <a:ln w="12700">
            <a:miter lim="400000"/>
          </a:ln>
        </p:spPr>
      </p:pic>
      <p:sp>
        <p:nvSpPr>
          <p:cNvPr id="135" name="https://link.springer.com/chapter/10.1007/978-1-4302-5990-9_4"/>
          <p:cNvSpPr txBox="1"/>
          <p:nvPr/>
        </p:nvSpPr>
        <p:spPr>
          <a:xfrm>
            <a:off x="406626" y="4120786"/>
            <a:ext cx="8330748" cy="460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5022" tIns="65022" rIns="65022" bIns="65022">
            <a:spAutoFit/>
          </a:bodyPr>
          <a:lstStyle>
            <a:lvl1pPr defTabSz="1733973">
              <a:defRPr sz="2200" u="sng">
                <a:solidFill>
                  <a:srgbClr val="0000FF"/>
                </a:solidFill>
                <a:uFill>
                  <a:solidFill>
                    <a:srgbClr val="0000FF"/>
                  </a:solidFill>
                </a:uFill>
                <a:hlinkClick r:id="rId4"/>
              </a:defRPr>
            </a:lvl1pPr>
          </a:lstStyle>
          <a:p>
            <a:r>
              <a:rPr>
                <a:hlinkClick r:id="rId4"/>
              </a:rPr>
              <a:t>https://link.springer.com/chapter/10.1007/978-1-4302-5990-9_4</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itle 16"/>
          <p:cNvSpPr txBox="1">
            <a:spLocks noGrp="1"/>
          </p:cNvSpPr>
          <p:nvPr>
            <p:ph type="title"/>
          </p:nvPr>
        </p:nvSpPr>
        <p:spPr>
          <a:xfrm>
            <a:off x="228600" y="76200"/>
            <a:ext cx="8686800" cy="742950"/>
          </a:xfrm>
          <a:prstGeom prst="rect">
            <a:avLst/>
          </a:prstGeom>
        </p:spPr>
        <p:txBody>
          <a:bodyPr anchor="t"/>
          <a:lstStyle/>
          <a:p>
            <a:r>
              <a:t>Recursos adicionales</a:t>
            </a:r>
          </a:p>
        </p:txBody>
      </p:sp>
      <p:sp>
        <p:nvSpPr>
          <p:cNvPr id="140" name="https://alex.smola.org/papers/2004/SmoSch04.pdf…"/>
          <p:cNvSpPr txBox="1"/>
          <p:nvPr/>
        </p:nvSpPr>
        <p:spPr>
          <a:xfrm>
            <a:off x="193600" y="1453163"/>
            <a:ext cx="8756800" cy="2705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defTabSz="457200">
              <a:lnSpc>
                <a:spcPts val="3800"/>
              </a:lnSpc>
              <a:defRPr sz="1766" u="sng">
                <a:solidFill>
                  <a:srgbClr val="2200CC"/>
                </a:solidFill>
                <a:latin typeface="Arial"/>
                <a:ea typeface="Arial"/>
                <a:cs typeface="Arial"/>
                <a:sym typeface="Arial"/>
              </a:defRPr>
            </a:pPr>
            <a:endParaRPr u="none">
              <a:solidFill>
                <a:srgbClr val="000000"/>
              </a:solidFill>
              <a:latin typeface="Times Roman"/>
              <a:ea typeface="Times Roman"/>
              <a:cs typeface="Times Roman"/>
              <a:sym typeface="Times Roman"/>
            </a:endParaRPr>
          </a:p>
          <a:p>
            <a:pPr defTabSz="457200">
              <a:lnSpc>
                <a:spcPts val="3800"/>
              </a:lnSpc>
              <a:defRPr sz="1766" u="sng">
                <a:solidFill>
                  <a:srgbClr val="2200CC"/>
                </a:solidFill>
                <a:latin typeface="Arial"/>
                <a:ea typeface="Arial"/>
                <a:cs typeface="Arial"/>
                <a:sym typeface="Arial"/>
              </a:defRPr>
            </a:pPr>
            <a:endParaRPr u="none">
              <a:solidFill>
                <a:srgbClr val="000000"/>
              </a:solidFill>
              <a:latin typeface="Times Roman"/>
              <a:ea typeface="Times Roman"/>
              <a:cs typeface="Times Roman"/>
              <a:sym typeface="Times Roman"/>
            </a:endParaRPr>
          </a:p>
          <a:p>
            <a:pPr defTabSz="457200">
              <a:lnSpc>
                <a:spcPts val="3800"/>
              </a:lnSpc>
              <a:defRPr sz="1766" u="sng">
                <a:solidFill>
                  <a:srgbClr val="2200CC"/>
                </a:solidFill>
                <a:latin typeface="Arial"/>
                <a:ea typeface="Arial"/>
                <a:cs typeface="Arial"/>
                <a:sym typeface="Arial"/>
              </a:defRPr>
            </a:pPr>
            <a:r>
              <a:rPr>
                <a:solidFill>
                  <a:srgbClr val="0000FF"/>
                </a:solidFill>
                <a:hlinkClick r:id="rId3"/>
              </a:rPr>
              <a:t>https://alex.smola.org/papers/2004/SmoSch04.pdf</a:t>
            </a:r>
            <a:endParaRPr u="none">
              <a:solidFill>
                <a:srgbClr val="000000"/>
              </a:solidFill>
              <a:latin typeface="Times Roman"/>
              <a:ea typeface="Times Roman"/>
              <a:cs typeface="Times Roman"/>
              <a:sym typeface="Times Roman"/>
            </a:endParaRPr>
          </a:p>
          <a:p>
            <a:pPr defTabSz="457200">
              <a:lnSpc>
                <a:spcPts val="3800"/>
              </a:lnSpc>
              <a:defRPr sz="1766" u="sng">
                <a:solidFill>
                  <a:srgbClr val="2200CC"/>
                </a:solidFill>
                <a:latin typeface="Arial"/>
                <a:ea typeface="Arial"/>
                <a:cs typeface="Arial"/>
                <a:sym typeface="Arial"/>
              </a:defRPr>
            </a:pPr>
            <a:endParaRPr u="none">
              <a:solidFill>
                <a:srgbClr val="000000"/>
              </a:solidFill>
              <a:latin typeface="Times Roman"/>
              <a:ea typeface="Times Roman"/>
              <a:cs typeface="Times Roman"/>
              <a:sym typeface="Times Roman"/>
            </a:endParaRPr>
          </a:p>
          <a:p>
            <a:pPr defTabSz="457200">
              <a:lnSpc>
                <a:spcPts val="3800"/>
              </a:lnSpc>
              <a:defRPr sz="1766" u="sng">
                <a:solidFill>
                  <a:srgbClr val="2200CC"/>
                </a:solidFill>
                <a:latin typeface="Arial"/>
                <a:ea typeface="Arial"/>
                <a:cs typeface="Arial"/>
                <a:sym typeface="Arial"/>
              </a:defRPr>
            </a:pPr>
            <a:r>
              <a:rPr>
                <a:solidFill>
                  <a:srgbClr val="0000FF"/>
                </a:solidFill>
                <a:hlinkClick r:id="rId4"/>
              </a:rPr>
              <a:t>https://www.mathworks.com/help/stats/understanding-support-vector-machine-regression.html</a:t>
            </a:r>
            <a:endParaRPr u="none">
              <a:solidFill>
                <a:srgbClr val="000000"/>
              </a:solidFill>
              <a:latin typeface="Times Roman"/>
              <a:ea typeface="Times Roman"/>
              <a:cs typeface="Times Roman"/>
              <a:sym typeface="Times Roman"/>
            </a:endParaRPr>
          </a:p>
          <a:p>
            <a:pPr defTabSz="457200">
              <a:lnSpc>
                <a:spcPts val="3800"/>
              </a:lnSpc>
              <a:defRPr sz="1766" u="sng">
                <a:solidFill>
                  <a:srgbClr val="2200CC"/>
                </a:solidFill>
                <a:latin typeface="Arial"/>
                <a:ea typeface="Arial"/>
                <a:cs typeface="Arial"/>
                <a:sym typeface="Arial"/>
              </a:defRPr>
            </a:pPr>
            <a:endParaRPr u="none">
              <a:solidFill>
                <a:srgbClr val="000000"/>
              </a:solidFill>
              <a:latin typeface="Times Roman"/>
              <a:ea typeface="Times Roman"/>
              <a:cs typeface="Times Roman"/>
              <a:sym typeface="Times Roman"/>
            </a:endParaRPr>
          </a:p>
          <a:p>
            <a:pPr defTabSz="457200">
              <a:lnSpc>
                <a:spcPts val="3800"/>
              </a:lnSpc>
              <a:defRPr sz="1766" u="sng">
                <a:solidFill>
                  <a:srgbClr val="2200CC"/>
                </a:solidFill>
                <a:latin typeface="Arial"/>
                <a:ea typeface="Arial"/>
                <a:cs typeface="Arial"/>
                <a:sym typeface="Arial"/>
              </a:defRPr>
            </a:pPr>
            <a:r>
              <a:rPr>
                <a:solidFill>
                  <a:srgbClr val="0000FF"/>
                </a:solidFill>
                <a:hlinkClick r:id="rId5"/>
              </a:rPr>
              <a:t>https://stats.stackexchange.com/questions/82044/how-does-support-vector-regression-work-intuitively</a:t>
            </a:r>
            <a:endParaRPr u="none">
              <a:solidFill>
                <a:srgbClr val="000000"/>
              </a:solidFill>
              <a:latin typeface="Times Roman"/>
              <a:ea typeface="Times Roman"/>
              <a:cs typeface="Times Roman"/>
              <a:sym typeface="Times Roman"/>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6"/>
          <p:cNvSpPr txBox="1">
            <a:spLocks noGrp="1"/>
          </p:cNvSpPr>
          <p:nvPr>
            <p:ph type="title"/>
          </p:nvPr>
        </p:nvSpPr>
        <p:spPr>
          <a:xfrm>
            <a:off x="228600" y="76200"/>
            <a:ext cx="8686800" cy="742950"/>
          </a:xfrm>
          <a:prstGeom prst="rect">
            <a:avLst/>
          </a:prstGeom>
        </p:spPr>
        <p:txBody>
          <a:bodyPr anchor="t"/>
          <a:lstStyle/>
          <a:p>
            <a:r>
              <a:t>SVM para Regresión</a:t>
            </a:r>
          </a:p>
        </p:txBody>
      </p:sp>
      <p:sp>
        <p:nvSpPr>
          <p:cNvPr id="145" name="It requires a training set:             which covers the domain of interest and is accompanied by solutions on that domain.…"/>
          <p:cNvSpPr txBox="1"/>
          <p:nvPr/>
        </p:nvSpPr>
        <p:spPr>
          <a:xfrm>
            <a:off x="368982" y="910526"/>
            <a:ext cx="8406036" cy="36860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5022" tIns="65022" rIns="65022" bIns="65022">
            <a:spAutoFit/>
          </a:bodyPr>
          <a:lstStyle>
            <a:lvl1pPr algn="just" defTabSz="1733973">
              <a:defRPr sz="2400"/>
            </a:lvl1pPr>
          </a:lstStyle>
          <a:p>
            <a:r>
              <a:t>Los procesos gaussianos son una forma particular de SVM. La diferencia entre los dos radica en la elección del núcleo y la función de pérdida. La forma funcional del kernel determina qué vectores en su conjunto de entrenamiento influyen más fuertemente en la regresión y la forma de su estimador. La elección de la función de pérdida determina los coeficientes utilizados en la regresión. Juntas, estas dos piezas determinan totalmente la forma y la precisión de su estimador. Aunque esto hace que parezca que los dos son totalmente diferentes, el espíritu de los dos es idéntico.</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6"/>
          <p:cNvSpPr txBox="1">
            <a:spLocks noGrp="1"/>
          </p:cNvSpPr>
          <p:nvPr>
            <p:ph type="title"/>
          </p:nvPr>
        </p:nvSpPr>
        <p:spPr>
          <a:xfrm>
            <a:off x="228600" y="76200"/>
            <a:ext cx="8686800" cy="742950"/>
          </a:xfrm>
          <a:prstGeom prst="rect">
            <a:avLst/>
          </a:prstGeom>
        </p:spPr>
        <p:txBody>
          <a:bodyPr anchor="t"/>
          <a:lstStyle/>
          <a:p>
            <a:r>
              <a:t>SVM para Regresión</a:t>
            </a:r>
          </a:p>
        </p:txBody>
      </p:sp>
      <p:sp>
        <p:nvSpPr>
          <p:cNvPr id="37" name="ZoneTexte 2"/>
          <p:cNvSpPr txBox="1"/>
          <p:nvPr/>
        </p:nvSpPr>
        <p:spPr>
          <a:xfrm>
            <a:off x="308499" y="910136"/>
            <a:ext cx="8245418" cy="3723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28600" indent="-228600">
              <a:buSzPct val="100000"/>
              <a:buChar char="•"/>
              <a:defRPr sz="2200"/>
            </a:pPr>
            <a:r>
              <a:t>Las Máquinas de Soporte Vectorial sirven tanto para regresiones lineales como no lineales, por eso las llamamos SVR</a:t>
            </a:r>
          </a:p>
          <a:p>
            <a:pPr marL="228600" indent="-228600">
              <a:buSzPct val="100000"/>
              <a:buChar char="•"/>
              <a:defRPr sz="2200"/>
            </a:pPr>
            <a:r>
              <a:t>En lugar de ajustar el mayor corredor (o la mayor calle) posible entre dos clases, ajustando el margen de los mismos como hacen en general las SVM, las SVR intentan mantener cuántas más observaciones posibles del conjunto de datos dentro del corredor en torno a la recta limitando unos márgenes máximos.</a:t>
            </a:r>
          </a:p>
          <a:p>
            <a:pPr marL="228600" indent="-228600">
              <a:buSzPct val="100000"/>
              <a:buChar char="•"/>
              <a:defRPr sz="2200"/>
            </a:pPr>
            <a:r>
              <a:t>La anchura del pasillo (o la calle) en torno a la recta se controla mediante un hiper parámetro, épsilon.</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16"/>
          <p:cNvSpPr txBox="1">
            <a:spLocks noGrp="1"/>
          </p:cNvSpPr>
          <p:nvPr>
            <p:ph type="title"/>
          </p:nvPr>
        </p:nvSpPr>
        <p:spPr>
          <a:xfrm>
            <a:off x="228600" y="76200"/>
            <a:ext cx="8686800" cy="742950"/>
          </a:xfrm>
          <a:prstGeom prst="rect">
            <a:avLst/>
          </a:prstGeom>
        </p:spPr>
        <p:txBody>
          <a:bodyPr anchor="t"/>
          <a:lstStyle/>
          <a:p>
            <a:r>
              <a:t>SVM para Regresión</a:t>
            </a:r>
          </a:p>
        </p:txBody>
      </p:sp>
      <p:sp>
        <p:nvSpPr>
          <p:cNvPr id="42" name="ZoneTexte 2"/>
          <p:cNvSpPr txBox="1"/>
          <p:nvPr/>
        </p:nvSpPr>
        <p:spPr>
          <a:xfrm>
            <a:off x="308499" y="853689"/>
            <a:ext cx="5403931" cy="405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66164" indent="-466164" defTabSz="1733973">
              <a:buSzPct val="100000"/>
              <a:buChar char="•"/>
              <a:defRPr sz="2200"/>
            </a:pPr>
            <a:r>
              <a:t>La SVR lleva a cabo una regresión lineal en un espacio de dimensión superior. </a:t>
            </a:r>
          </a:p>
          <a:p>
            <a:pPr marL="466164" indent="-466164" defTabSz="1733973">
              <a:buSzPct val="100000"/>
              <a:buChar char="•"/>
              <a:defRPr sz="2200"/>
            </a:pPr>
            <a:r>
              <a:t>Podemos pensar que al crear una SVR es como si cada punto de datos del conjunto de entrenamiento representara su propia dimensión. Al evaluar el núcleo entre un punto de test y un punto del conjunto de entrenamiento, el resultado es la coordenada del punto de test  en dicha dimensión.</a:t>
            </a:r>
          </a:p>
        </p:txBody>
      </p:sp>
      <p:pic>
        <p:nvPicPr>
          <p:cNvPr id="43" name="Screen Shot 2018-09-26 at 3.00.16 PM.png" descr="Screen Shot 2018-09-26 at 3.00.16 PM.png"/>
          <p:cNvPicPr>
            <a:picLocks noChangeAspect="1"/>
          </p:cNvPicPr>
          <p:nvPr/>
        </p:nvPicPr>
        <p:blipFill>
          <a:blip r:embed="rId3"/>
          <a:stretch>
            <a:fillRect/>
          </a:stretch>
        </p:blipFill>
        <p:spPr>
          <a:xfrm>
            <a:off x="5829760" y="896276"/>
            <a:ext cx="2762837" cy="2103263"/>
          </a:xfrm>
          <a:prstGeom prst="rect">
            <a:avLst/>
          </a:prstGeom>
          <a:ln w="12700">
            <a:miter lim="400000"/>
          </a:ln>
        </p:spPr>
      </p:pic>
      <p:sp>
        <p:nvSpPr>
          <p:cNvPr id="44" name="http://scikit-learn.org/stable/auto_examples/svm/plot_svm_regression.html#"/>
          <p:cNvSpPr txBox="1"/>
          <p:nvPr/>
        </p:nvSpPr>
        <p:spPr>
          <a:xfrm>
            <a:off x="5757442" y="3050377"/>
            <a:ext cx="4106116" cy="11968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5022" tIns="65022" rIns="65022" bIns="65022">
            <a:spAutoFit/>
          </a:bodyPr>
          <a:lstStyle>
            <a:lvl1pPr defTabSz="1733973">
              <a:defRPr u="sng">
                <a:solidFill>
                  <a:srgbClr val="0000FF"/>
                </a:solidFill>
                <a:uFill>
                  <a:solidFill>
                    <a:srgbClr val="0000FF"/>
                  </a:solidFill>
                </a:uFill>
                <a:hlinkClick r:id="rId4"/>
              </a:defRPr>
            </a:lvl1pPr>
          </a:lstStyle>
          <a:p>
            <a:pPr>
              <a:defRPr u="none">
                <a:solidFill>
                  <a:srgbClr val="000000"/>
                </a:solidFill>
                <a:uFillTx/>
              </a:defRPr>
            </a:pPr>
            <a:r>
              <a:rPr u="sng">
                <a:solidFill>
                  <a:srgbClr val="0000FF"/>
                </a:solidFill>
                <a:uFill>
                  <a:solidFill>
                    <a:srgbClr val="0000FF"/>
                  </a:solidFill>
                </a:uFill>
                <a:hlinkClick r:id="rId4"/>
              </a:rPr>
              <a:t>http://scikit-learn.org/stable/auto_examples/svm/plot_svm_regression.html#</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16"/>
          <p:cNvSpPr txBox="1">
            <a:spLocks noGrp="1"/>
          </p:cNvSpPr>
          <p:nvPr>
            <p:ph type="title"/>
          </p:nvPr>
        </p:nvSpPr>
        <p:spPr>
          <a:xfrm>
            <a:off x="228600" y="76200"/>
            <a:ext cx="8686800" cy="742950"/>
          </a:xfrm>
          <a:prstGeom prst="rect">
            <a:avLst/>
          </a:prstGeom>
        </p:spPr>
        <p:txBody>
          <a:bodyPr anchor="t"/>
          <a:lstStyle/>
          <a:p>
            <a:r>
              <a:t>SVM para Regresión</a:t>
            </a:r>
          </a:p>
        </p:txBody>
      </p:sp>
      <p:sp>
        <p:nvSpPr>
          <p:cNvPr id="49" name="ZoneTexte 2"/>
          <p:cNvSpPr txBox="1"/>
          <p:nvPr/>
        </p:nvSpPr>
        <p:spPr>
          <a:xfrm>
            <a:off x="308499" y="853689"/>
            <a:ext cx="5403931" cy="3393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466164" indent="-466164" defTabSz="1733973">
              <a:buSzPct val="100000"/>
              <a:buChar char="•"/>
              <a:defRPr sz="2200"/>
            </a:pPr>
            <a:r>
              <a:t>El vector que obtenemos al evaluar el punto de test para todos los puntos del dataset, k es la representación del punto de test en la dimensión superior. </a:t>
            </a:r>
          </a:p>
          <a:p>
            <a:pPr marL="466164" indent="-466164" defTabSz="1733973">
              <a:buSzPct val="100000"/>
              <a:buChar char="•"/>
              <a:defRPr sz="2200"/>
            </a:pPr>
            <a:r>
              <a:t>Cuando tenemos ese vector en el espacio de dimensión superior,  lo utilizamos para hacer la regresión propiamente dicha.</a:t>
            </a:r>
          </a:p>
        </p:txBody>
      </p:sp>
      <p:pic>
        <p:nvPicPr>
          <p:cNvPr id="50" name="Screen Shot 2018-09-26 at 3.00.16 PM.png" descr="Screen Shot 2018-09-26 at 3.00.16 PM.png"/>
          <p:cNvPicPr>
            <a:picLocks noChangeAspect="1"/>
          </p:cNvPicPr>
          <p:nvPr/>
        </p:nvPicPr>
        <p:blipFill>
          <a:blip r:embed="rId3"/>
          <a:stretch>
            <a:fillRect/>
          </a:stretch>
        </p:blipFill>
        <p:spPr>
          <a:xfrm>
            <a:off x="5829760" y="896276"/>
            <a:ext cx="2762837" cy="2103263"/>
          </a:xfrm>
          <a:prstGeom prst="rect">
            <a:avLst/>
          </a:prstGeom>
          <a:ln w="12700">
            <a:miter lim="400000"/>
          </a:ln>
        </p:spPr>
      </p:pic>
      <p:sp>
        <p:nvSpPr>
          <p:cNvPr id="51" name="http://scikit-learn.org/stable/auto_examples/svm/plot_svm_regression.html#"/>
          <p:cNvSpPr txBox="1"/>
          <p:nvPr/>
        </p:nvSpPr>
        <p:spPr>
          <a:xfrm>
            <a:off x="5757442" y="3050377"/>
            <a:ext cx="4106116" cy="11968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5022" tIns="65022" rIns="65022" bIns="65022">
            <a:spAutoFit/>
          </a:bodyPr>
          <a:lstStyle>
            <a:lvl1pPr defTabSz="1733973">
              <a:defRPr u="sng">
                <a:solidFill>
                  <a:srgbClr val="0000FF"/>
                </a:solidFill>
                <a:uFill>
                  <a:solidFill>
                    <a:srgbClr val="0000FF"/>
                  </a:solidFill>
                </a:uFill>
                <a:hlinkClick r:id="rId4"/>
              </a:defRPr>
            </a:lvl1pPr>
          </a:lstStyle>
          <a:p>
            <a:pPr>
              <a:defRPr u="none">
                <a:solidFill>
                  <a:srgbClr val="000000"/>
                </a:solidFill>
                <a:uFillTx/>
              </a:defRPr>
            </a:pPr>
            <a:r>
              <a:rPr u="sng">
                <a:solidFill>
                  <a:srgbClr val="0000FF"/>
                </a:solidFill>
                <a:uFill>
                  <a:solidFill>
                    <a:srgbClr val="0000FF"/>
                  </a:solidFill>
                </a:uFill>
                <a:hlinkClick r:id="rId4"/>
              </a:rPr>
              <a:t>http://scikit-learn.org/stable/auto_examples/svm/plot_svm_regression.html#</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16"/>
          <p:cNvSpPr txBox="1">
            <a:spLocks noGrp="1"/>
          </p:cNvSpPr>
          <p:nvPr>
            <p:ph type="title"/>
          </p:nvPr>
        </p:nvSpPr>
        <p:spPr>
          <a:xfrm>
            <a:off x="228600" y="76200"/>
            <a:ext cx="8686800" cy="742950"/>
          </a:xfrm>
          <a:prstGeom prst="rect">
            <a:avLst/>
          </a:prstGeom>
        </p:spPr>
        <p:txBody>
          <a:bodyPr anchor="t"/>
          <a:lstStyle/>
          <a:p>
            <a:r>
              <a:t>SVM para Regresión</a:t>
            </a:r>
          </a:p>
        </p:txBody>
      </p:sp>
      <p:pic>
        <p:nvPicPr>
          <p:cNvPr id="56" name="Image" descr="Image"/>
          <p:cNvPicPr>
            <a:picLocks noChangeAspect="1"/>
          </p:cNvPicPr>
          <p:nvPr/>
        </p:nvPicPr>
        <p:blipFill>
          <a:blip r:embed="rId3"/>
          <a:stretch>
            <a:fillRect/>
          </a:stretch>
        </p:blipFill>
        <p:spPr>
          <a:xfrm>
            <a:off x="1464909" y="849131"/>
            <a:ext cx="6214182" cy="3050599"/>
          </a:xfrm>
          <a:prstGeom prst="rect">
            <a:avLst/>
          </a:prstGeom>
          <a:ln w="12700">
            <a:miter lim="400000"/>
          </a:ln>
        </p:spPr>
      </p:pic>
      <p:sp>
        <p:nvSpPr>
          <p:cNvPr id="57" name="https://link.springer.com/chapter/10.1007/978-1-4302-5990-9_4"/>
          <p:cNvSpPr txBox="1"/>
          <p:nvPr/>
        </p:nvSpPr>
        <p:spPr>
          <a:xfrm>
            <a:off x="406626" y="4383615"/>
            <a:ext cx="8330748" cy="460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5022" tIns="65022" rIns="65022" bIns="65022">
            <a:spAutoFit/>
          </a:bodyPr>
          <a:lstStyle>
            <a:lvl1pPr defTabSz="1733973">
              <a:defRPr sz="2200" u="sng">
                <a:solidFill>
                  <a:srgbClr val="0000FF"/>
                </a:solidFill>
                <a:uFill>
                  <a:solidFill>
                    <a:srgbClr val="0000FF"/>
                  </a:solidFill>
                </a:uFill>
                <a:hlinkClick r:id="rId4"/>
              </a:defRPr>
            </a:lvl1pPr>
          </a:lstStyle>
          <a:p>
            <a:r>
              <a:rPr>
                <a:hlinkClick r:id="rId4"/>
              </a:rPr>
              <a:t>https://link.springer.com/chapter/10.1007/978-1-4302-5990-9_4</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16"/>
          <p:cNvSpPr txBox="1">
            <a:spLocks noGrp="1"/>
          </p:cNvSpPr>
          <p:nvPr>
            <p:ph type="title"/>
          </p:nvPr>
        </p:nvSpPr>
        <p:spPr>
          <a:xfrm>
            <a:off x="228600" y="76200"/>
            <a:ext cx="8686800" cy="742950"/>
          </a:xfrm>
          <a:prstGeom prst="rect">
            <a:avLst/>
          </a:prstGeom>
        </p:spPr>
        <p:txBody>
          <a:bodyPr anchor="t"/>
          <a:lstStyle/>
          <a:p>
            <a:r>
              <a:t>SVM para Regresión</a:t>
            </a:r>
          </a:p>
        </p:txBody>
      </p:sp>
      <p:sp>
        <p:nvSpPr>
          <p:cNvPr id="62" name="It requires a training set:             which covers the domain of interest and is accompanied by solutions on that domain.…"/>
          <p:cNvSpPr txBox="1"/>
          <p:nvPr/>
        </p:nvSpPr>
        <p:spPr>
          <a:xfrm>
            <a:off x="614001" y="601727"/>
            <a:ext cx="7915998" cy="35590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5022" tIns="65022" rIns="65022" bIns="65022">
            <a:spAutoFit/>
          </a:bodyPr>
          <a:lstStyle/>
          <a:p>
            <a:pPr defTabSz="1733973">
              <a:defRPr sz="2600"/>
            </a:pPr>
            <a:endParaRPr/>
          </a:p>
          <a:p>
            <a:pPr defTabSz="1733973">
              <a:defRPr sz="2600"/>
            </a:pPr>
            <a:endParaRPr/>
          </a:p>
          <a:p>
            <a:pPr defTabSz="1733973">
              <a:defRPr sz="2600"/>
            </a:pPr>
            <a:r>
              <a:t>Se necesita que el conjunto de entrenamiento             cubra el dominio de interés y vaya acompañado de las soluciones en dicho dominio.</a:t>
            </a:r>
          </a:p>
          <a:p>
            <a:pPr defTabSz="1733973">
              <a:defRPr sz="2600"/>
            </a:pPr>
            <a:endParaRPr/>
          </a:p>
          <a:p>
            <a:pPr defTabSz="1733973">
              <a:defRPr sz="2600"/>
            </a:pPr>
            <a:r>
              <a:t>El trabajo de la SVM es aproximar la función que se ha usado para generar los puntos del conjunto de entrenamiento:</a:t>
            </a:r>
          </a:p>
        </p:txBody>
      </p:sp>
      <p:pic>
        <p:nvPicPr>
          <p:cNvPr id="63" name="mathcal_T_=_vec_.png" descr="mathcal_T_=_vec_.png"/>
          <p:cNvPicPr>
            <a:picLocks noChangeAspect="1"/>
          </p:cNvPicPr>
          <p:nvPr/>
        </p:nvPicPr>
        <p:blipFill>
          <a:blip r:embed="rId3"/>
          <a:stretch>
            <a:fillRect/>
          </a:stretch>
        </p:blipFill>
        <p:spPr>
          <a:xfrm>
            <a:off x="7640369" y="1471958"/>
            <a:ext cx="1270339" cy="307341"/>
          </a:xfrm>
          <a:prstGeom prst="rect">
            <a:avLst/>
          </a:prstGeom>
          <a:ln w="12700">
            <a:miter lim="400000"/>
          </a:ln>
        </p:spPr>
      </p:pic>
      <p:pic>
        <p:nvPicPr>
          <p:cNvPr id="64" name="F(_vec_X)_=_vec_.png" descr="F(_vec_X)_=_vec_.png"/>
          <p:cNvPicPr>
            <a:picLocks noChangeAspect="1"/>
          </p:cNvPicPr>
          <p:nvPr/>
        </p:nvPicPr>
        <p:blipFill>
          <a:blip r:embed="rId4"/>
          <a:stretch>
            <a:fillRect/>
          </a:stretch>
        </p:blipFill>
        <p:spPr>
          <a:xfrm>
            <a:off x="3120294" y="3753941"/>
            <a:ext cx="1273149" cy="351483"/>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16"/>
          <p:cNvSpPr txBox="1">
            <a:spLocks noGrp="1"/>
          </p:cNvSpPr>
          <p:nvPr>
            <p:ph type="title"/>
          </p:nvPr>
        </p:nvSpPr>
        <p:spPr>
          <a:xfrm>
            <a:off x="228600" y="76200"/>
            <a:ext cx="8686800" cy="742950"/>
          </a:xfrm>
          <a:prstGeom prst="rect">
            <a:avLst/>
          </a:prstGeom>
        </p:spPr>
        <p:txBody>
          <a:bodyPr anchor="t"/>
          <a:lstStyle/>
          <a:p>
            <a:r>
              <a:t>SVM para Regresión</a:t>
            </a:r>
          </a:p>
        </p:txBody>
      </p:sp>
      <p:sp>
        <p:nvSpPr>
          <p:cNvPr id="69" name="It requires a training set:             which covers the domain of interest and is accompanied by solutions on that domain.…"/>
          <p:cNvSpPr txBox="1"/>
          <p:nvPr/>
        </p:nvSpPr>
        <p:spPr>
          <a:xfrm>
            <a:off x="614001" y="835691"/>
            <a:ext cx="7915998" cy="39400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5022" tIns="65022" rIns="65022" bIns="65022">
            <a:spAutoFit/>
          </a:bodyPr>
          <a:lstStyle/>
          <a:p>
            <a:pPr defTabSz="1733973">
              <a:defRPr sz="2600"/>
            </a:pPr>
            <a:r>
              <a:t>En un problema de clasificación, los vectores X se utilizan para definir un hiperplano que separe las dos categorías en nuestra solución.</a:t>
            </a:r>
          </a:p>
          <a:p>
            <a:pPr defTabSz="1733973">
              <a:defRPr sz="2600"/>
            </a:pPr>
            <a:endParaRPr/>
          </a:p>
          <a:p>
            <a:pPr defTabSz="1733973">
              <a:defRPr sz="2600"/>
            </a:pPr>
            <a:r>
              <a:t>Estos vectores se utilizan para llevar a cabo la regresión lineal. Los vectores más cercanos al punto de test se llaman vectores de soporte. Podemos evaluar nuestra función en cualquier lugar, por lo que cualquier vector podría estar más cerca de nuestra ubicación de evaluación de prueba.</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itle 16"/>
          <p:cNvSpPr txBox="1">
            <a:spLocks noGrp="1"/>
          </p:cNvSpPr>
          <p:nvPr>
            <p:ph type="title"/>
          </p:nvPr>
        </p:nvSpPr>
        <p:spPr>
          <a:xfrm>
            <a:off x="228600" y="76200"/>
            <a:ext cx="8686800" cy="742950"/>
          </a:xfrm>
          <a:prstGeom prst="rect">
            <a:avLst/>
          </a:prstGeom>
        </p:spPr>
        <p:txBody>
          <a:bodyPr anchor="t"/>
          <a:lstStyle/>
          <a:p>
            <a:r>
              <a:t>SVM para Regresión</a:t>
            </a:r>
          </a:p>
        </p:txBody>
      </p:sp>
      <p:pic>
        <p:nvPicPr>
          <p:cNvPr id="74" name="Image" descr="Image"/>
          <p:cNvPicPr>
            <a:picLocks noChangeAspect="1"/>
          </p:cNvPicPr>
          <p:nvPr/>
        </p:nvPicPr>
        <p:blipFill>
          <a:blip r:embed="rId3"/>
          <a:stretch>
            <a:fillRect/>
          </a:stretch>
        </p:blipFill>
        <p:spPr>
          <a:xfrm>
            <a:off x="1464909" y="849131"/>
            <a:ext cx="6214182" cy="3050599"/>
          </a:xfrm>
          <a:prstGeom prst="rect">
            <a:avLst/>
          </a:prstGeom>
          <a:ln w="12700">
            <a:miter lim="400000"/>
          </a:ln>
        </p:spPr>
      </p:pic>
      <p:sp>
        <p:nvSpPr>
          <p:cNvPr id="75" name="https://link.springer.com/chapter/10.1007/978-1-4302-5990-9_4"/>
          <p:cNvSpPr txBox="1"/>
          <p:nvPr/>
        </p:nvSpPr>
        <p:spPr>
          <a:xfrm>
            <a:off x="406626" y="4383615"/>
            <a:ext cx="8330748" cy="4602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5022" tIns="65022" rIns="65022" bIns="65022">
            <a:spAutoFit/>
          </a:bodyPr>
          <a:lstStyle>
            <a:lvl1pPr defTabSz="1733973">
              <a:defRPr sz="2200" u="sng">
                <a:solidFill>
                  <a:srgbClr val="0000FF"/>
                </a:solidFill>
                <a:uFill>
                  <a:solidFill>
                    <a:srgbClr val="0000FF"/>
                  </a:solidFill>
                </a:uFill>
                <a:hlinkClick r:id="rId4"/>
              </a:defRPr>
            </a:lvl1pPr>
          </a:lstStyle>
          <a:p>
            <a:r>
              <a:rPr>
                <a:hlinkClick r:id="rId4"/>
              </a:rPr>
              <a:t>https://link.springer.com/chapter/10.1007/978-1-4302-5990-9_4</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itle 16"/>
          <p:cNvSpPr txBox="1">
            <a:spLocks noGrp="1"/>
          </p:cNvSpPr>
          <p:nvPr>
            <p:ph type="title"/>
          </p:nvPr>
        </p:nvSpPr>
        <p:spPr>
          <a:xfrm>
            <a:off x="228600" y="76200"/>
            <a:ext cx="8686800" cy="742950"/>
          </a:xfrm>
          <a:prstGeom prst="rect">
            <a:avLst/>
          </a:prstGeom>
        </p:spPr>
        <p:txBody>
          <a:bodyPr anchor="t"/>
          <a:lstStyle/>
          <a:p>
            <a:r>
              <a:t>¿Cómo funciona un SVR?</a:t>
            </a:r>
          </a:p>
        </p:txBody>
      </p:sp>
      <p:pic>
        <p:nvPicPr>
          <p:cNvPr id="80" name="Image" descr="Image"/>
          <p:cNvPicPr>
            <a:picLocks noChangeAspect="1"/>
          </p:cNvPicPr>
          <p:nvPr/>
        </p:nvPicPr>
        <p:blipFill>
          <a:blip r:embed="rId3"/>
          <a:stretch>
            <a:fillRect/>
          </a:stretch>
        </p:blipFill>
        <p:spPr>
          <a:xfrm>
            <a:off x="2140580" y="1138858"/>
            <a:ext cx="4939249" cy="3704439"/>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theme/theme1.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839</Words>
  <Application>Microsoft Office PowerPoint</Application>
  <PresentationFormat>Presentación en pantalla (16:9)</PresentationFormat>
  <Paragraphs>88</Paragraphs>
  <Slides>18</Slides>
  <Notes>17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Calibri</vt:lpstr>
      <vt:lpstr>Montserrat Light</vt:lpstr>
      <vt:lpstr>Montserrat SemiBold</vt:lpstr>
      <vt:lpstr>Times Roman</vt:lpstr>
      <vt:lpstr>1_Office Theme</vt:lpstr>
      <vt:lpstr>Regresión con Support  Vector Machine</vt:lpstr>
      <vt:lpstr>SVM para Regresión</vt:lpstr>
      <vt:lpstr>SVM para Regresión</vt:lpstr>
      <vt:lpstr>SVM para Regresión</vt:lpstr>
      <vt:lpstr>SVM para Regresión</vt:lpstr>
      <vt:lpstr>SVM para Regresión</vt:lpstr>
      <vt:lpstr>SVM para Regresión</vt:lpstr>
      <vt:lpstr>SVM para Regresión</vt:lpstr>
      <vt:lpstr>¿Cómo funciona un SVR?</vt:lpstr>
      <vt:lpstr>Construir un modelo de SVR</vt:lpstr>
      <vt:lpstr>El núcleo de SVM</vt:lpstr>
      <vt:lpstr>Matriz de Correlaciones</vt:lpstr>
      <vt:lpstr>Paso de optimización</vt:lpstr>
      <vt:lpstr>Vector de correlaciones</vt:lpstr>
      <vt:lpstr>En resumen</vt:lpstr>
      <vt:lpstr>En resumen</vt:lpstr>
      <vt:lpstr>Recursos adicionales</vt:lpstr>
      <vt:lpstr>SVM para Regresión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Regresión con Support  Vector Machine</dc:title>
  <cp:lastModifiedBy>Jorge Alberto Espinoza Alegria</cp:lastModifiedBy>
  <cp:revision>1</cp:revision>
  <dcterms:modified xsi:type="dcterms:W3CDTF">2020-06-01T03:17:53Z</dcterms:modified>
</cp:coreProperties>
</file>