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54"/>
  </p:notesMasterIdLst>
  <p:sldIdLst>
    <p:sldId id="307" r:id="rId6"/>
    <p:sldId id="343" r:id="rId7"/>
    <p:sldId id="325" r:id="rId8"/>
    <p:sldId id="326" r:id="rId9"/>
    <p:sldId id="336" r:id="rId10"/>
    <p:sldId id="344" r:id="rId11"/>
    <p:sldId id="346" r:id="rId12"/>
    <p:sldId id="347" r:id="rId13"/>
    <p:sldId id="327" r:id="rId14"/>
    <p:sldId id="348" r:id="rId15"/>
    <p:sldId id="349" r:id="rId16"/>
    <p:sldId id="351" r:id="rId17"/>
    <p:sldId id="350" r:id="rId18"/>
    <p:sldId id="352" r:id="rId19"/>
    <p:sldId id="354" r:id="rId20"/>
    <p:sldId id="355" r:id="rId21"/>
    <p:sldId id="353" r:id="rId22"/>
    <p:sldId id="356" r:id="rId23"/>
    <p:sldId id="357" r:id="rId24"/>
    <p:sldId id="359" r:id="rId25"/>
    <p:sldId id="360" r:id="rId26"/>
    <p:sldId id="358" r:id="rId27"/>
    <p:sldId id="361" r:id="rId28"/>
    <p:sldId id="362" r:id="rId29"/>
    <p:sldId id="363" r:id="rId30"/>
    <p:sldId id="364" r:id="rId31"/>
    <p:sldId id="368" r:id="rId32"/>
    <p:sldId id="367" r:id="rId33"/>
    <p:sldId id="366" r:id="rId34"/>
    <p:sldId id="365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2" r:id="rId48"/>
    <p:sldId id="383" r:id="rId49"/>
    <p:sldId id="386" r:id="rId50"/>
    <p:sldId id="387" r:id="rId51"/>
    <p:sldId id="388" r:id="rId52"/>
    <p:sldId id="384" r:id="rId5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C126B8"/>
    <a:srgbClr val="F4364C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k-means-algorithm/" TargetMode="External"/><Relationship Id="rId2" Type="http://schemas.openxmlformats.org/officeDocument/2006/relationships/hyperlink" Target="https://en.wikipedia.org/wiki/K-means%2B%2B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cikit-learn.org/stable/modules/generated/sklearn.cluster.KMeans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ZoneTexte 2"/>
          <p:cNvSpPr txBox="1"/>
          <p:nvPr/>
        </p:nvSpPr>
        <p:spPr>
          <a:xfrm>
            <a:off x="3477779" y="2218859"/>
            <a:ext cx="51042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el número K de clusters: K = 2</a:t>
            </a:r>
          </a:p>
        </p:txBody>
      </p:sp>
      <p:sp>
        <p:nvSpPr>
          <p:cNvPr id="20" name="Straight Arrow Connector 81"/>
          <p:cNvSpPr/>
          <p:nvPr/>
        </p:nvSpPr>
        <p:spPr>
          <a:xfrm flipV="1">
            <a:off x="3833362" y="2855883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traight Arrow Connector 83"/>
          <p:cNvSpPr/>
          <p:nvPr/>
        </p:nvSpPr>
        <p:spPr>
          <a:xfrm>
            <a:off x="3688331" y="5352151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6603725" y="3690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4474080" y="43802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867660" y="47468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5099494" y="41484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5981334" y="3649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6393457" y="32911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5951354" y="40621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6126665" y="46815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5110279" y="44714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6718768" y="3063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5537958" y="4387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5931537" y="475381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6328667" y="4201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6007399" y="313172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8217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ZoneTexte 2"/>
          <p:cNvSpPr txBox="1"/>
          <p:nvPr/>
        </p:nvSpPr>
        <p:spPr>
          <a:xfrm>
            <a:off x="1373162" y="2204806"/>
            <a:ext cx="906664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Seleccionar al azar K puntos, los baricentros (no necesariamente de nuestro </a:t>
            </a:r>
            <a:r>
              <a:rPr lang="es-MX" b="0" smtClean="0">
                <a:latin typeface="Verdana" panose="020B0604030504040204" pitchFamily="34" charset="0"/>
                <a:ea typeface="Verdana" panose="020B0604030504040204" pitchFamily="34" charset="0"/>
              </a:rPr>
              <a:t>conjunto de datos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Straight Arrow Connector 81"/>
          <p:cNvSpPr/>
          <p:nvPr/>
        </p:nvSpPr>
        <p:spPr>
          <a:xfrm flipV="1">
            <a:off x="3833373" y="287017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traight Arrow Connector 83"/>
          <p:cNvSpPr/>
          <p:nvPr/>
        </p:nvSpPr>
        <p:spPr>
          <a:xfrm>
            <a:off x="3688342" y="536643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6603736" y="37044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4474091" y="43945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4867671" y="47611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5099505" y="41627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5981345" y="36634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393468" y="33054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5951365" y="4076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6126676" y="46957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5110290" y="44857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6718779" y="3077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5537969" y="44014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5931548" y="476809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6328678" y="42158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6007410" y="314601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7008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2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1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5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474080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67660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099494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981334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6393457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51354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126665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110279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6718768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537958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31537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328667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007399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4"/>
          <p:cNvSpPr/>
          <p:nvPr/>
        </p:nvSpPr>
        <p:spPr>
          <a:xfrm rot="18900000">
            <a:off x="5417796" y="47290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30"/>
          <p:cNvSpPr/>
          <p:nvPr/>
        </p:nvSpPr>
        <p:spPr>
          <a:xfrm rot="18900000">
            <a:off x="4855190" y="375847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1373151" y="2193913"/>
            <a:ext cx="906664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Seleccionar al azar K puntos, los baricentros (no necesariamente de nuestro </a:t>
            </a:r>
            <a:r>
              <a:rPr lang="es-MX" b="0" smtClean="0">
                <a:latin typeface="Verdana" panose="020B0604030504040204" pitchFamily="34" charset="0"/>
                <a:ea typeface="Verdana" panose="020B0604030504040204" pitchFamily="34" charset="0"/>
              </a:rPr>
              <a:t>conjunto de datos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694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459793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53373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085207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967047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6379170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7067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112378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5992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6704481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523671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17250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314380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5993112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Straight Connector 3"/>
          <p:cNvSpPr/>
          <p:nvPr/>
        </p:nvSpPr>
        <p:spPr>
          <a:xfrm flipV="1">
            <a:off x="4532313" y="2896263"/>
            <a:ext cx="3063875" cy="187642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Diamond 4"/>
          <p:cNvSpPr/>
          <p:nvPr/>
        </p:nvSpPr>
        <p:spPr>
          <a:xfrm rot="18900000">
            <a:off x="5403509" y="472900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0"/>
          <p:cNvSpPr/>
          <p:nvPr/>
        </p:nvSpPr>
        <p:spPr>
          <a:xfrm rot="18900000">
            <a:off x="4840903" y="375847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Straight Connector 26"/>
          <p:cNvSpPr/>
          <p:nvPr/>
        </p:nvSpPr>
        <p:spPr>
          <a:xfrm flipH="1" flipV="1">
            <a:off x="4948239" y="3880069"/>
            <a:ext cx="565150" cy="958850"/>
          </a:xfrm>
          <a:prstGeom prst="line">
            <a:avLst/>
          </a:prstGeom>
          <a:ln w="19050">
            <a:solidFill>
              <a:srgbClr val="1F497D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" name="Group 1"/>
          <p:cNvGrpSpPr/>
          <p:nvPr/>
        </p:nvGrpSpPr>
        <p:grpSpPr>
          <a:xfrm>
            <a:off x="628646" y="1707898"/>
            <a:ext cx="10472741" cy="338552"/>
            <a:chOff x="0" y="0"/>
            <a:chExt cx="9067800" cy="214501"/>
          </a:xfrm>
        </p:grpSpPr>
        <p:sp>
          <p:nvSpPr>
            <p:cNvPr id="29" name="ZoneTexte 2"/>
            <p:cNvSpPr txBox="1"/>
            <p:nvPr/>
          </p:nvSpPr>
          <p:spPr>
            <a:xfrm>
              <a:off x="0" y="0"/>
              <a:ext cx="9067800" cy="21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</a:t>
              </a:r>
              <a:r>
                <a:rPr b="0">
                  <a:latin typeface="Verdana" panose="020B0604030504040204" pitchFamily="34" charset="0"/>
                  <a:ea typeface="Verdana" panose="020B0604030504040204" pitchFamily="34" charset="0"/>
                </a:rPr>
                <a:t> Asignar cada punto al baricentro más cercano                  Esto formará los K clusters</a:t>
              </a:r>
            </a:p>
          </p:txBody>
        </p:sp>
        <p:sp>
          <p:nvSpPr>
            <p:cNvPr id="30" name="Flèche : droite 3"/>
            <p:cNvSpPr/>
            <p:nvPr/>
          </p:nvSpPr>
          <p:spPr>
            <a:xfrm>
              <a:off x="5515829" y="59678"/>
              <a:ext cx="393291" cy="12058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364C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354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7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2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1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5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0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4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5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79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8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7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7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" name="Group 5"/>
          <p:cNvGrpSpPr/>
          <p:nvPr/>
        </p:nvGrpSpPr>
        <p:grpSpPr>
          <a:xfrm>
            <a:off x="4450967" y="3043291"/>
            <a:ext cx="2402517" cy="1475084"/>
            <a:chOff x="0" y="0"/>
            <a:chExt cx="2402515" cy="1475083"/>
          </a:xfrm>
        </p:grpSpPr>
        <p:sp>
          <p:nvSpPr>
            <p:cNvPr id="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5" name="Diamond 4"/>
          <p:cNvSpPr/>
          <p:nvPr/>
        </p:nvSpPr>
        <p:spPr>
          <a:xfrm rot="18900000">
            <a:off x="5417796" y="472900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0"/>
          <p:cNvSpPr/>
          <p:nvPr/>
        </p:nvSpPr>
        <p:spPr>
          <a:xfrm rot="18900000">
            <a:off x="4855190" y="375847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Straight Connector 26"/>
          <p:cNvSpPr/>
          <p:nvPr/>
        </p:nvSpPr>
        <p:spPr>
          <a:xfrm flipV="1">
            <a:off x="4546600" y="2896263"/>
            <a:ext cx="3063875" cy="187642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" name="Group 1"/>
          <p:cNvGrpSpPr/>
          <p:nvPr/>
        </p:nvGrpSpPr>
        <p:grpSpPr>
          <a:xfrm>
            <a:off x="628646" y="1707898"/>
            <a:ext cx="10472741" cy="338552"/>
            <a:chOff x="0" y="0"/>
            <a:chExt cx="9067800" cy="214501"/>
          </a:xfrm>
        </p:grpSpPr>
        <p:sp>
          <p:nvSpPr>
            <p:cNvPr id="29" name="ZoneTexte 2"/>
            <p:cNvSpPr txBox="1"/>
            <p:nvPr/>
          </p:nvSpPr>
          <p:spPr>
            <a:xfrm>
              <a:off x="0" y="0"/>
              <a:ext cx="9067800" cy="21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</a:t>
              </a:r>
              <a:r>
                <a:rPr b="0">
                  <a:latin typeface="Verdana" panose="020B0604030504040204" pitchFamily="34" charset="0"/>
                  <a:ea typeface="Verdana" panose="020B0604030504040204" pitchFamily="34" charset="0"/>
                </a:rPr>
                <a:t> Asignar cada punto al baricentro más cercano                  Esto formará los K clusters</a:t>
              </a:r>
            </a:p>
          </p:txBody>
        </p:sp>
        <p:sp>
          <p:nvSpPr>
            <p:cNvPr id="30" name="Flèche : droite 3"/>
            <p:cNvSpPr/>
            <p:nvPr/>
          </p:nvSpPr>
          <p:spPr>
            <a:xfrm>
              <a:off x="5515829" y="59678"/>
              <a:ext cx="393291" cy="12058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364C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879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328738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7" name="Group 5"/>
          <p:cNvGrpSpPr/>
          <p:nvPr/>
        </p:nvGrpSpPr>
        <p:grpSpPr>
          <a:xfrm>
            <a:off x="4436680" y="3043292"/>
            <a:ext cx="2402517" cy="1475084"/>
            <a:chOff x="0" y="0"/>
            <a:chExt cx="2402515" cy="1475083"/>
          </a:xfrm>
        </p:grpSpPr>
        <p:sp>
          <p:nvSpPr>
            <p:cNvPr id="18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5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6" name="Diamond 4"/>
          <p:cNvSpPr/>
          <p:nvPr/>
        </p:nvSpPr>
        <p:spPr>
          <a:xfrm rot="18900000">
            <a:off x="5403509" y="47290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Diamond 30"/>
          <p:cNvSpPr/>
          <p:nvPr/>
        </p:nvSpPr>
        <p:spPr>
          <a:xfrm rot="18900000">
            <a:off x="4840903" y="375847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Diamond 27"/>
          <p:cNvSpPr/>
          <p:nvPr/>
        </p:nvSpPr>
        <p:spPr>
          <a:xfrm rot="18900000">
            <a:off x="5556500" y="3540463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Straight Arrow Connector 7"/>
          <p:cNvSpPr/>
          <p:nvPr/>
        </p:nvSpPr>
        <p:spPr>
          <a:xfrm flipV="1">
            <a:off x="5116847" y="3676721"/>
            <a:ext cx="379854" cy="72629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traight Arrow Connector 28"/>
          <p:cNvSpPr/>
          <p:nvPr/>
        </p:nvSpPr>
        <p:spPr>
          <a:xfrm flipV="1">
            <a:off x="5624397" y="4555679"/>
            <a:ext cx="127484" cy="184343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Diamond 31"/>
          <p:cNvSpPr/>
          <p:nvPr/>
        </p:nvSpPr>
        <p:spPr>
          <a:xfrm rot="18900000">
            <a:off x="5709162" y="4333070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9954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9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8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8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" name="Group 5"/>
          <p:cNvGrpSpPr/>
          <p:nvPr/>
        </p:nvGrpSpPr>
        <p:grpSpPr>
          <a:xfrm>
            <a:off x="4450968" y="3043292"/>
            <a:ext cx="2402517" cy="1475084"/>
            <a:chOff x="0" y="0"/>
            <a:chExt cx="2402515" cy="1475083"/>
          </a:xfrm>
        </p:grpSpPr>
        <p:sp>
          <p:nvSpPr>
            <p:cNvPr id="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5" name="ZoneTexte 2"/>
          <p:cNvSpPr txBox="1"/>
          <p:nvPr/>
        </p:nvSpPr>
        <p:spPr>
          <a:xfrm>
            <a:off x="1343026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  <p:sp>
        <p:nvSpPr>
          <p:cNvPr id="26" name="Diamond 28"/>
          <p:cNvSpPr/>
          <p:nvPr/>
        </p:nvSpPr>
        <p:spPr>
          <a:xfrm rot="18900000">
            <a:off x="5570788" y="354046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Diamond 31"/>
          <p:cNvSpPr/>
          <p:nvPr/>
        </p:nvSpPr>
        <p:spPr>
          <a:xfrm rot="18900000">
            <a:off x="5723450" y="433307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5667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9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8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8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" name="Group 5"/>
          <p:cNvGrpSpPr/>
          <p:nvPr/>
        </p:nvGrpSpPr>
        <p:grpSpPr>
          <a:xfrm>
            <a:off x="4450968" y="3043292"/>
            <a:ext cx="2402517" cy="1475084"/>
            <a:chOff x="0" y="0"/>
            <a:chExt cx="2402515" cy="1475083"/>
          </a:xfrm>
        </p:grpSpPr>
        <p:sp>
          <p:nvSpPr>
            <p:cNvPr id="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5" name="Diamond 26"/>
          <p:cNvSpPr/>
          <p:nvPr/>
        </p:nvSpPr>
        <p:spPr>
          <a:xfrm rot="18900000">
            <a:off x="5723450" y="433307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27"/>
          <p:cNvSpPr/>
          <p:nvPr/>
        </p:nvSpPr>
        <p:spPr>
          <a:xfrm flipV="1">
            <a:off x="4298156" y="3682426"/>
            <a:ext cx="3530731" cy="64365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43026" y="2172486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  <p:sp>
        <p:nvSpPr>
          <p:cNvPr id="28" name="Diamond 30"/>
          <p:cNvSpPr/>
          <p:nvPr/>
        </p:nvSpPr>
        <p:spPr>
          <a:xfrm rot="18900000">
            <a:off x="5570788" y="354046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638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9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8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8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474081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099495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981335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393458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718769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007400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ZoneTexte 2"/>
          <p:cNvSpPr txBox="1"/>
          <p:nvPr/>
        </p:nvSpPr>
        <p:spPr>
          <a:xfrm>
            <a:off x="1343026" y="2172485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  <p:sp>
        <p:nvSpPr>
          <p:cNvPr id="25" name="Diamond 30"/>
          <p:cNvSpPr/>
          <p:nvPr/>
        </p:nvSpPr>
        <p:spPr>
          <a:xfrm rot="18900000">
            <a:off x="5723450" y="433306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31"/>
          <p:cNvSpPr/>
          <p:nvPr/>
        </p:nvSpPr>
        <p:spPr>
          <a:xfrm flipV="1">
            <a:off x="4298156" y="3682425"/>
            <a:ext cx="3530731" cy="64365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Diamond 32"/>
          <p:cNvSpPr/>
          <p:nvPr/>
        </p:nvSpPr>
        <p:spPr>
          <a:xfrm rot="18900000">
            <a:off x="5570788" y="3540462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063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23671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17250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14380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459793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085207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967047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379170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704481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5993112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28"/>
          <p:cNvSpPr/>
          <p:nvPr/>
        </p:nvSpPr>
        <p:spPr>
          <a:xfrm rot="18900000">
            <a:off x="5380039" y="4386906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Straight Arrow Connector 30"/>
          <p:cNvSpPr/>
          <p:nvPr/>
        </p:nvSpPr>
        <p:spPr>
          <a:xfrm flipH="1">
            <a:off x="5584863" y="4596503"/>
            <a:ext cx="133776" cy="23682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Diamond 31"/>
          <p:cNvSpPr/>
          <p:nvPr/>
        </p:nvSpPr>
        <p:spPr>
          <a:xfrm rot="18900000">
            <a:off x="6223079" y="3300759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Straight Arrow Connector 32"/>
          <p:cNvSpPr/>
          <p:nvPr/>
        </p:nvSpPr>
        <p:spPr>
          <a:xfrm flipV="1">
            <a:off x="5824538" y="3467003"/>
            <a:ext cx="392601" cy="141604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ZoneTexte 2"/>
          <p:cNvSpPr txBox="1"/>
          <p:nvPr/>
        </p:nvSpPr>
        <p:spPr>
          <a:xfrm>
            <a:off x="1328738" y="2222252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  <p:sp>
        <p:nvSpPr>
          <p:cNvPr id="29" name="Diamond 33"/>
          <p:cNvSpPr/>
          <p:nvPr/>
        </p:nvSpPr>
        <p:spPr>
          <a:xfrm rot="18900000">
            <a:off x="5709162" y="433306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Diamond 34"/>
          <p:cNvSpPr/>
          <p:nvPr/>
        </p:nvSpPr>
        <p:spPr>
          <a:xfrm rot="18900000">
            <a:off x="5556500" y="3540462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0576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Tipos de Aprendizaje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552449" y="1827213"/>
            <a:ext cx="3068638" cy="121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MX" sz="1200" b="1" smtClean="0"/>
              <a:t>Los modelos de ML pueden aprender de 3 maneras</a:t>
            </a:r>
            <a:endParaRPr lang="es-MX" sz="1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6" y="1657417"/>
            <a:ext cx="8697170" cy="441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3321" y="653143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083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Diamond 28"/>
          <p:cNvSpPr/>
          <p:nvPr/>
        </p:nvSpPr>
        <p:spPr>
          <a:xfrm rot="18900000">
            <a:off x="5380039" y="438690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Diamond 31"/>
          <p:cNvSpPr/>
          <p:nvPr/>
        </p:nvSpPr>
        <p:spPr>
          <a:xfrm rot="18900000">
            <a:off x="6223079" y="3300759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5523671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6379170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1328738" y="2222252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8434821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Diamond 28"/>
          <p:cNvSpPr/>
          <p:nvPr/>
        </p:nvSpPr>
        <p:spPr>
          <a:xfrm rot="18900000">
            <a:off x="5380039" y="43869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Diamond 31"/>
          <p:cNvSpPr/>
          <p:nvPr/>
        </p:nvSpPr>
        <p:spPr>
          <a:xfrm rot="18900000">
            <a:off x="6223079" y="330076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6379170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27"/>
          <p:cNvSpPr/>
          <p:nvPr/>
        </p:nvSpPr>
        <p:spPr>
          <a:xfrm>
            <a:off x="4662488" y="3079968"/>
            <a:ext cx="2844800" cy="203200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28738" y="2172486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4333385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Diamond 28"/>
          <p:cNvSpPr/>
          <p:nvPr/>
        </p:nvSpPr>
        <p:spPr>
          <a:xfrm rot="18900000">
            <a:off x="5380039" y="43869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Diamond 31"/>
          <p:cNvSpPr/>
          <p:nvPr/>
        </p:nvSpPr>
        <p:spPr>
          <a:xfrm rot="18900000">
            <a:off x="6223079" y="330076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6379170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27"/>
          <p:cNvSpPr/>
          <p:nvPr/>
        </p:nvSpPr>
        <p:spPr>
          <a:xfrm>
            <a:off x="4662488" y="3079968"/>
            <a:ext cx="2844800" cy="203200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28738" y="2172486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29219378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Diamond 28"/>
          <p:cNvSpPr/>
          <p:nvPr/>
        </p:nvSpPr>
        <p:spPr>
          <a:xfrm rot="18900000">
            <a:off x="5380039" y="438690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Diamond 31"/>
          <p:cNvSpPr/>
          <p:nvPr/>
        </p:nvSpPr>
        <p:spPr>
          <a:xfrm rot="18900000">
            <a:off x="6223079" y="330076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6379170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26"/>
          <p:cNvSpPr/>
          <p:nvPr/>
        </p:nvSpPr>
        <p:spPr>
          <a:xfrm rot="18900000">
            <a:off x="5237659" y="4437345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Diamond 29"/>
          <p:cNvSpPr/>
          <p:nvPr/>
        </p:nvSpPr>
        <p:spPr>
          <a:xfrm rot="18900000">
            <a:off x="6274067" y="3471799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Straight Arrow Connector 30"/>
          <p:cNvSpPr/>
          <p:nvPr/>
        </p:nvSpPr>
        <p:spPr>
          <a:xfrm>
            <a:off x="6173575" y="3455920"/>
            <a:ext cx="115043" cy="153422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Straight Arrow Connector 32"/>
          <p:cNvSpPr/>
          <p:nvPr/>
        </p:nvSpPr>
        <p:spPr>
          <a:xfrm flipH="1">
            <a:off x="5381177" y="4609970"/>
            <a:ext cx="190289" cy="103321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ZoneTexte 2"/>
          <p:cNvSpPr txBox="1"/>
          <p:nvPr/>
        </p:nvSpPr>
        <p:spPr>
          <a:xfrm>
            <a:off x="1328738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27960701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73565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69833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7078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53373" y="476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37067" y="40798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2378" y="4699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95992" y="4489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17250" y="477149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14380" y="42191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9793" y="43979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85207" y="4166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67047" y="36667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04481" y="30806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93112" y="314941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23671" y="44048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79170" y="3308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29"/>
          <p:cNvSpPr/>
          <p:nvPr/>
        </p:nvSpPr>
        <p:spPr>
          <a:xfrm rot="18900000">
            <a:off x="6274067" y="3486087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27"/>
          <p:cNvSpPr/>
          <p:nvPr/>
        </p:nvSpPr>
        <p:spPr>
          <a:xfrm rot="18900000">
            <a:off x="5237659" y="4451633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1328738" y="2236541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23341793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1211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6180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1574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5509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49203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4514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08128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29386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26516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71929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7343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79183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16617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005248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35807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91306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29"/>
          <p:cNvSpPr/>
          <p:nvPr/>
        </p:nvSpPr>
        <p:spPr>
          <a:xfrm rot="18900000">
            <a:off x="6286203" y="3471799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Straight Connector 27"/>
          <p:cNvSpPr/>
          <p:nvPr/>
        </p:nvSpPr>
        <p:spPr>
          <a:xfrm>
            <a:off x="4662551" y="2989815"/>
            <a:ext cx="2243137" cy="208121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Diamond 30"/>
          <p:cNvSpPr/>
          <p:nvPr/>
        </p:nvSpPr>
        <p:spPr>
          <a:xfrm rot="18900000">
            <a:off x="5249795" y="4437345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40874" y="2172486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41981457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2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1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5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0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4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5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79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31537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28667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74080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9494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81334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18768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007399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37958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93457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29"/>
          <p:cNvSpPr/>
          <p:nvPr/>
        </p:nvSpPr>
        <p:spPr>
          <a:xfrm rot="18900000">
            <a:off x="6288354" y="3471798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30"/>
          <p:cNvSpPr/>
          <p:nvPr/>
        </p:nvSpPr>
        <p:spPr>
          <a:xfrm rot="18900000">
            <a:off x="5251946" y="4437344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31"/>
          <p:cNvSpPr/>
          <p:nvPr/>
        </p:nvSpPr>
        <p:spPr>
          <a:xfrm>
            <a:off x="4664702" y="2989814"/>
            <a:ext cx="2243137" cy="208121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43025" y="2172485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40479342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30"/>
          <p:cNvSpPr/>
          <p:nvPr/>
        </p:nvSpPr>
        <p:spPr>
          <a:xfrm rot="18900000">
            <a:off x="5179507" y="4454614"/>
            <a:ext cx="228601" cy="240698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33362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88331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603725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67660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951354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6126665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110279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7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7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474080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099494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981334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718768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007399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5537958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6393457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31"/>
          <p:cNvSpPr/>
          <p:nvPr/>
        </p:nvSpPr>
        <p:spPr>
          <a:xfrm rot="18900000">
            <a:off x="6229999" y="3590857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Arrow Connector 32"/>
          <p:cNvSpPr/>
          <p:nvPr/>
        </p:nvSpPr>
        <p:spPr>
          <a:xfrm flipH="1">
            <a:off x="6156029" y="3537168"/>
            <a:ext cx="113398" cy="184184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traight Arrow Connector 33"/>
          <p:cNvSpPr/>
          <p:nvPr/>
        </p:nvSpPr>
        <p:spPr>
          <a:xfrm flipH="1">
            <a:off x="5386758" y="4645735"/>
            <a:ext cx="115722" cy="115043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Diamond 27"/>
          <p:cNvSpPr/>
          <p:nvPr/>
        </p:nvSpPr>
        <p:spPr>
          <a:xfrm rot="18900000">
            <a:off x="5251946" y="4437345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Diamond 29"/>
          <p:cNvSpPr/>
          <p:nvPr/>
        </p:nvSpPr>
        <p:spPr>
          <a:xfrm rot="18900000">
            <a:off x="6288354" y="3471799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ZoneTexte 2"/>
          <p:cNvSpPr txBox="1"/>
          <p:nvPr/>
        </p:nvSpPr>
        <p:spPr>
          <a:xfrm>
            <a:off x="1343025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10547843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30"/>
          <p:cNvSpPr/>
          <p:nvPr/>
        </p:nvSpPr>
        <p:spPr>
          <a:xfrm rot="18900000">
            <a:off x="5165220" y="4454614"/>
            <a:ext cx="228601" cy="240698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459793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085207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967047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704481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993112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6379170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31"/>
          <p:cNvSpPr/>
          <p:nvPr/>
        </p:nvSpPr>
        <p:spPr>
          <a:xfrm rot="18900000">
            <a:off x="6215712" y="3590857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1328738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</p:spTree>
    <p:extLst>
      <p:ext uri="{BB962C8B-B14F-4D97-AF65-F5344CB8AC3E}">
        <p14:creationId xmlns:p14="http://schemas.microsoft.com/office/powerpoint/2010/main" val="27365108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31538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28668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74081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9495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81335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18769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007400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37959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93458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Straight Connector 28"/>
          <p:cNvSpPr/>
          <p:nvPr/>
        </p:nvSpPr>
        <p:spPr>
          <a:xfrm>
            <a:off x="4853907" y="3112807"/>
            <a:ext cx="1987514" cy="210458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Diamond 29"/>
          <p:cNvSpPr/>
          <p:nvPr/>
        </p:nvSpPr>
        <p:spPr>
          <a:xfrm rot="18900000">
            <a:off x="5179508" y="4454613"/>
            <a:ext cx="228601" cy="240698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2"/>
          <p:cNvSpPr/>
          <p:nvPr/>
        </p:nvSpPr>
        <p:spPr>
          <a:xfrm rot="18900000">
            <a:off x="6230000" y="3590856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43026" y="2172485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</p:spTree>
    <p:extLst>
      <p:ext uri="{BB962C8B-B14F-4D97-AF65-F5344CB8AC3E}">
        <p14:creationId xmlns:p14="http://schemas.microsoft.com/office/powerpoint/2010/main" val="28440822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Clustering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="" xmlns:a16="http://schemas.microsoft.com/office/drawing/2014/main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Clustering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1793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66762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2156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46091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29785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05096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88710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09968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07098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52511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77925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59765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697199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85830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16389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71888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Straight Connector 28"/>
          <p:cNvSpPr/>
          <p:nvPr/>
        </p:nvSpPr>
        <p:spPr>
          <a:xfrm>
            <a:off x="4832337" y="3112808"/>
            <a:ext cx="1987514" cy="210458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Diamond 29"/>
          <p:cNvSpPr/>
          <p:nvPr/>
        </p:nvSpPr>
        <p:spPr>
          <a:xfrm rot="18900000">
            <a:off x="5157938" y="4454614"/>
            <a:ext cx="228601" cy="240698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2"/>
          <p:cNvSpPr/>
          <p:nvPr/>
        </p:nvSpPr>
        <p:spPr>
          <a:xfrm rot="18900000">
            <a:off x="6208430" y="3590857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Ellipse 1"/>
          <p:cNvSpPr/>
          <p:nvPr/>
        </p:nvSpPr>
        <p:spPr>
          <a:xfrm rot="19200000">
            <a:off x="5687376" y="2919998"/>
            <a:ext cx="1434721" cy="1467413"/>
          </a:xfrm>
          <a:prstGeom prst="ellipse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Ellipse 84"/>
          <p:cNvSpPr/>
          <p:nvPr/>
        </p:nvSpPr>
        <p:spPr>
          <a:xfrm rot="6058727">
            <a:off x="4905694" y="3639544"/>
            <a:ext cx="878753" cy="1901992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ZoneTexte 2"/>
          <p:cNvSpPr txBox="1"/>
          <p:nvPr/>
        </p:nvSpPr>
        <p:spPr>
          <a:xfrm>
            <a:off x="3303810" y="2222253"/>
            <a:ext cx="54090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FIN: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 modelo está listo</a:t>
            </a:r>
          </a:p>
        </p:txBody>
      </p:sp>
    </p:spTree>
    <p:extLst>
      <p:ext uri="{BB962C8B-B14F-4D97-AF65-F5344CB8AC3E}">
        <p14:creationId xmlns:p14="http://schemas.microsoft.com/office/powerpoint/2010/main" val="30101743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26081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1050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96444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0379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44073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9384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02998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24256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21386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66799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2213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74053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11487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000118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30677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86176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Ellipse 1"/>
          <p:cNvSpPr/>
          <p:nvPr/>
        </p:nvSpPr>
        <p:spPr>
          <a:xfrm rot="19200000">
            <a:off x="5701664" y="2919998"/>
            <a:ext cx="1434721" cy="1467413"/>
          </a:xfrm>
          <a:prstGeom prst="ellipse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Ellipse 84"/>
          <p:cNvSpPr/>
          <p:nvPr/>
        </p:nvSpPr>
        <p:spPr>
          <a:xfrm rot="6058727">
            <a:off x="4919982" y="3639544"/>
            <a:ext cx="878753" cy="1901992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3318098" y="2222253"/>
            <a:ext cx="54090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FIN: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 modelo está listo</a:t>
            </a:r>
          </a:p>
        </p:txBody>
      </p:sp>
    </p:spTree>
    <p:extLst>
      <p:ext uri="{BB962C8B-B14F-4D97-AF65-F5344CB8AC3E}">
        <p14:creationId xmlns:p14="http://schemas.microsoft.com/office/powerpoint/2010/main" val="10700104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xmlns="" id="{B70F1844-524A-5233-1DD0-A383C7AE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55345"/>
            <a:ext cx="12281520" cy="6960185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xmlns="" id="{4E67C170-5DF8-D031-8B16-BF54ECCAAA12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A0A03176-2A64-0223-10D4-0394AD7ADEE4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FF9A9A7-3B5A-24AB-4FF7-7A7270339F2B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Inicialización Aleatoria</a:t>
            </a:r>
            <a:endParaRPr lang="es-ES" sz="8800"/>
          </a:p>
          <a:p>
            <a:endParaRPr lang="es-MX" sz="88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0A81354-4551-17AA-6160-E1884F7FB57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76121EF4-0DFE-1C04-E005-4BFD27161924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Inicialización Aleatoria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BAF86E68-2D05-A19B-AA65-2FF8AFE08CED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33529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Straight Arrow Connector 81"/>
          <p:cNvSpPr/>
          <p:nvPr/>
        </p:nvSpPr>
        <p:spPr>
          <a:xfrm flipV="1">
            <a:off x="3662721" y="2546409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traight Arrow Connector 83"/>
          <p:cNvSpPr/>
          <p:nvPr/>
        </p:nvSpPr>
        <p:spPr>
          <a:xfrm>
            <a:off x="3517689" y="5042679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4812935" y="38173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4303437" y="4070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4697018" y="44374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4187520" y="4394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3997918" y="3919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4378920" y="3704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4616146" y="4140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071603" y="3407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551446" y="32944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4303437" y="31218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842589" y="318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4898301" y="2868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4605362" y="2852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231027" y="25234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7489820" y="281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7031542" y="2836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7295726" y="30464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7764787" y="3078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7201375" y="33540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7605737" y="33486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6864404" y="3191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6743097" y="4308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6910234" y="4076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7080066" y="4426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6810489" y="461533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7225635" y="4690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7481731" y="4421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7225635" y="41894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7592258" y="41247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7257985" y="39036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ZoneTexte 1"/>
          <p:cNvSpPr txBox="1"/>
          <p:nvPr/>
        </p:nvSpPr>
        <p:spPr>
          <a:xfrm>
            <a:off x="3991418" y="5333017"/>
            <a:ext cx="382150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Si elegimos K = 3 clusters...</a:t>
            </a:r>
          </a:p>
        </p:txBody>
      </p:sp>
    </p:spTree>
    <p:extLst>
      <p:ext uri="{BB962C8B-B14F-4D97-AF65-F5344CB8AC3E}">
        <p14:creationId xmlns:p14="http://schemas.microsoft.com/office/powerpoint/2010/main" val="39406475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662721" y="4316309"/>
            <a:ext cx="0" cy="114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815121" y="4468709"/>
            <a:ext cx="0" cy="114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36"/>
          <p:cNvSpPr/>
          <p:nvPr/>
        </p:nvSpPr>
        <p:spPr>
          <a:xfrm rot="18900000">
            <a:off x="4460632" y="3503965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Diamond 37"/>
          <p:cNvSpPr/>
          <p:nvPr/>
        </p:nvSpPr>
        <p:spPr>
          <a:xfrm rot="18900000">
            <a:off x="7176908" y="429439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Diamond 38"/>
          <p:cNvSpPr/>
          <p:nvPr/>
        </p:nvSpPr>
        <p:spPr>
          <a:xfrm rot="18900000">
            <a:off x="7129328" y="2961602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Straight Arrow Connector 81"/>
          <p:cNvSpPr/>
          <p:nvPr/>
        </p:nvSpPr>
        <p:spPr>
          <a:xfrm flipV="1">
            <a:off x="3677008" y="254467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Arrow Connector 83"/>
          <p:cNvSpPr/>
          <p:nvPr/>
        </p:nvSpPr>
        <p:spPr>
          <a:xfrm>
            <a:off x="3531976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827222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17724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711305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201807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012205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4393207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4630433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085890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4565733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4317724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4856876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4912588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4619649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7245314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7504107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7045829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7310013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7779074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7215662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7620024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6878691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6757384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6924521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7094353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6824776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7239922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7496018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7239922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7606545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7272272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7" name="ZoneTexte 1"/>
          <p:cNvSpPr txBox="1"/>
          <p:nvPr/>
        </p:nvSpPr>
        <p:spPr>
          <a:xfrm>
            <a:off x="3339340" y="5359039"/>
            <a:ext cx="51585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…esta inicialización correcta nos lleva a…</a:t>
            </a:r>
          </a:p>
        </p:txBody>
      </p:sp>
    </p:spTree>
    <p:extLst>
      <p:ext uri="{BB962C8B-B14F-4D97-AF65-F5344CB8AC3E}">
        <p14:creationId xmlns:p14="http://schemas.microsoft.com/office/powerpoint/2010/main" val="17143607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38"/>
          <p:cNvSpPr/>
          <p:nvPr/>
        </p:nvSpPr>
        <p:spPr>
          <a:xfrm rot="18900000">
            <a:off x="4446346" y="3503965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39"/>
          <p:cNvSpPr/>
          <p:nvPr/>
        </p:nvSpPr>
        <p:spPr>
          <a:xfrm rot="18900000">
            <a:off x="7162622" y="4294393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Diamond 42"/>
          <p:cNvSpPr/>
          <p:nvPr/>
        </p:nvSpPr>
        <p:spPr>
          <a:xfrm rot="18900000">
            <a:off x="7115042" y="2961602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Straight Arrow Connector 81"/>
          <p:cNvSpPr/>
          <p:nvPr/>
        </p:nvSpPr>
        <p:spPr>
          <a:xfrm flipV="1">
            <a:off x="3662722" y="254467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traight Arrow Connector 83"/>
          <p:cNvSpPr/>
          <p:nvPr/>
        </p:nvSpPr>
        <p:spPr>
          <a:xfrm>
            <a:off x="3517690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12936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303438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697019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187521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997919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378921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616147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071604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551447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303438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42590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898302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605363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231028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489821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031543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295727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764788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201376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7605738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864405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743098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6910235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080067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810490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225636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481732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225636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592259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257986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ZoneTexte 1"/>
          <p:cNvSpPr txBox="1"/>
          <p:nvPr/>
        </p:nvSpPr>
        <p:spPr>
          <a:xfrm>
            <a:off x="3991419" y="5266531"/>
            <a:ext cx="382150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…los tres clusters siguientes</a:t>
            </a:r>
          </a:p>
        </p:txBody>
      </p:sp>
    </p:spTree>
    <p:extLst>
      <p:ext uri="{BB962C8B-B14F-4D97-AF65-F5344CB8AC3E}">
        <p14:creationId xmlns:p14="http://schemas.microsoft.com/office/powerpoint/2010/main" val="24837153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Straight Arrow Connector 81"/>
          <p:cNvSpPr/>
          <p:nvPr/>
        </p:nvSpPr>
        <p:spPr>
          <a:xfrm flipV="1">
            <a:off x="3677009" y="254467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Straight Arrow Connector 83"/>
          <p:cNvSpPr/>
          <p:nvPr/>
        </p:nvSpPr>
        <p:spPr>
          <a:xfrm>
            <a:off x="3531977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4827223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4317725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4711306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4201808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4012206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4393208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4630434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4085891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4565734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4317725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4856877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4912589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4619650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7245315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7504108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7045830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7310014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7779075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7215663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7620025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6878692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6757385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6924522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7094354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6824777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7239923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7496019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7239923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7606546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7272273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Ellipse 3"/>
          <p:cNvSpPr/>
          <p:nvPr/>
        </p:nvSpPr>
        <p:spPr>
          <a:xfrm rot="1560000">
            <a:off x="3952118" y="2713867"/>
            <a:ext cx="1366047" cy="206655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Ellipse 5"/>
          <p:cNvSpPr/>
          <p:nvPr/>
        </p:nvSpPr>
        <p:spPr>
          <a:xfrm rot="20100000">
            <a:off x="6637487" y="3798324"/>
            <a:ext cx="1162651" cy="108075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Ellipse 4"/>
          <p:cNvSpPr/>
          <p:nvPr/>
        </p:nvSpPr>
        <p:spPr>
          <a:xfrm rot="18180000">
            <a:off x="6827821" y="2365093"/>
            <a:ext cx="1000506" cy="131800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326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44"/>
          <p:cNvSpPr/>
          <p:nvPr/>
        </p:nvSpPr>
        <p:spPr>
          <a:xfrm rot="18900000">
            <a:off x="4280153" y="3853536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43"/>
          <p:cNvSpPr/>
          <p:nvPr/>
        </p:nvSpPr>
        <p:spPr>
          <a:xfrm rot="18900000">
            <a:off x="4332271" y="320001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Straight Arrow Connector 81"/>
          <p:cNvSpPr/>
          <p:nvPr/>
        </p:nvSpPr>
        <p:spPr>
          <a:xfrm flipV="1">
            <a:off x="3661912" y="254468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traight Arrow Connector 83"/>
          <p:cNvSpPr/>
          <p:nvPr/>
        </p:nvSpPr>
        <p:spPr>
          <a:xfrm>
            <a:off x="3516881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12127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302630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696210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186712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3997110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378111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615338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070795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550639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302630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841781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97492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604554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230219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489012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030734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294918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763978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200567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604929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6863596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742289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909425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7079258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6809682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7224827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480923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224827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591450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257177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Diamond 42"/>
          <p:cNvSpPr/>
          <p:nvPr/>
        </p:nvSpPr>
        <p:spPr>
          <a:xfrm rot="18900000">
            <a:off x="6797785" y="3772963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ZoneTexte 1"/>
          <p:cNvSpPr txBox="1"/>
          <p:nvPr/>
        </p:nvSpPr>
        <p:spPr>
          <a:xfrm>
            <a:off x="3339340" y="5359039"/>
            <a:ext cx="51585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¿y si seleccionamos estos tres?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3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45"/>
          <p:cNvSpPr/>
          <p:nvPr/>
        </p:nvSpPr>
        <p:spPr>
          <a:xfrm rot="18900000">
            <a:off x="4327376" y="4005455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46"/>
          <p:cNvSpPr/>
          <p:nvPr/>
        </p:nvSpPr>
        <p:spPr>
          <a:xfrm rot="18900000">
            <a:off x="4481977" y="306258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Diamond 56"/>
          <p:cNvSpPr/>
          <p:nvPr/>
        </p:nvSpPr>
        <p:spPr>
          <a:xfrm rot="18900000">
            <a:off x="7215154" y="3588079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Straight Arrow Connector 81"/>
          <p:cNvSpPr/>
          <p:nvPr/>
        </p:nvSpPr>
        <p:spPr>
          <a:xfrm flipV="1">
            <a:off x="3661912" y="254468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traight Arrow Connector 83"/>
          <p:cNvSpPr/>
          <p:nvPr/>
        </p:nvSpPr>
        <p:spPr>
          <a:xfrm>
            <a:off x="3516881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12127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302630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696210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186712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997110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378111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615338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070795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550639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302630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41781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897492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604554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230219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489012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030734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294918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763978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200567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7604929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863596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742289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6909425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079258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809682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224827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480923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224827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591450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257177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6920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661912" y="254468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516881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4812127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302630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696210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186712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3997110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378111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615338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070795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550639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302630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841781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897492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604554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7230219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7489012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030734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294918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763978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200567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604929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6863596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6742289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6909425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7079258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809682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7224827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480923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7224827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591450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257177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Ellipse 1"/>
          <p:cNvSpPr/>
          <p:nvPr/>
        </p:nvSpPr>
        <p:spPr>
          <a:xfrm>
            <a:off x="3903663" y="3630560"/>
            <a:ext cx="1173941" cy="103301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Ellipse 2"/>
          <p:cNvSpPr/>
          <p:nvPr/>
        </p:nvSpPr>
        <p:spPr>
          <a:xfrm rot="19980000">
            <a:off x="3927818" y="2850857"/>
            <a:ext cx="1245992" cy="68024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3"/>
          <p:cNvSpPr/>
          <p:nvPr/>
        </p:nvSpPr>
        <p:spPr>
          <a:xfrm>
            <a:off x="6460645" y="2458414"/>
            <a:ext cx="1550989" cy="2505437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786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="" xmlns:a16="http://schemas.microsoft.com/office/drawing/2014/main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Clustering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Es la tarea de dividir un conjunto de datos en un número de grupos, de manera que los datos dentro de un grupo son más similares a los datos del mismo grupo, que los datos de otros grupos.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El objetivo es separar grupos con características similares y asignarlos en clusters.</a:t>
            </a:r>
            <a:endParaRPr lang="es-MX" sz="1600">
              <a:solidFill>
                <a:srgbClr val="3C0E52"/>
              </a:solidFill>
              <a:cs typeface="Verdan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66902" y="6531431"/>
            <a:ext cx="420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openSAP: Getting Started with Data Science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962375" y="254467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817343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2112589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1603091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1996672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1487174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1297572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1678574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1915800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1371257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1851100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1603091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2142243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2197955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1905016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530681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789474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331196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4595380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5064441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4501029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4905391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4164058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4042751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4209888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4379720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4110143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4525289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781385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525289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4891912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557639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Ellipse 3"/>
          <p:cNvSpPr/>
          <p:nvPr/>
        </p:nvSpPr>
        <p:spPr>
          <a:xfrm rot="1560000">
            <a:off x="1237484" y="2713867"/>
            <a:ext cx="1366047" cy="206655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Ellipse 5"/>
          <p:cNvSpPr/>
          <p:nvPr/>
        </p:nvSpPr>
        <p:spPr>
          <a:xfrm rot="20100000">
            <a:off x="3922853" y="3798324"/>
            <a:ext cx="1162651" cy="108075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4"/>
          <p:cNvSpPr/>
          <p:nvPr/>
        </p:nvSpPr>
        <p:spPr>
          <a:xfrm rot="18180000">
            <a:off x="4113187" y="2365093"/>
            <a:ext cx="1000506" cy="131800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traight Arrow Connector 81"/>
          <p:cNvSpPr/>
          <p:nvPr/>
        </p:nvSpPr>
        <p:spPr>
          <a:xfrm flipV="1">
            <a:off x="7062350" y="254468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Arrow Connector 83"/>
          <p:cNvSpPr/>
          <p:nvPr/>
        </p:nvSpPr>
        <p:spPr>
          <a:xfrm>
            <a:off x="6917319" y="504094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8212565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7703068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8096648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7587150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7397548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7778549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8015776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7471233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7951077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7703068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8242219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8297930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8004992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10630657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10889450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10431172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10695356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11164416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10601005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11005367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10264034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10142727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10309863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10479696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10210120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10625265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10881361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10625265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10991888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10657615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Ellipse 1"/>
          <p:cNvSpPr/>
          <p:nvPr/>
        </p:nvSpPr>
        <p:spPr>
          <a:xfrm>
            <a:off x="7304101" y="3630560"/>
            <a:ext cx="1173941" cy="103301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Ellipse 2"/>
          <p:cNvSpPr/>
          <p:nvPr/>
        </p:nvSpPr>
        <p:spPr>
          <a:xfrm rot="19980000">
            <a:off x="7328256" y="2850857"/>
            <a:ext cx="1245992" cy="68024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Ellipse 3"/>
          <p:cNvSpPr/>
          <p:nvPr/>
        </p:nvSpPr>
        <p:spPr>
          <a:xfrm>
            <a:off x="9861083" y="2458414"/>
            <a:ext cx="1550989" cy="2505437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Subtítulo 2">
            <a:extLst>
              <a:ext uri="{FF2B5EF4-FFF2-40B4-BE49-F238E27FC236}">
                <a16:creationId xmlns:a16="http://schemas.microsoft.com/office/drawing/2014/main" xmlns="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6100606" y="3638233"/>
            <a:ext cx="546309" cy="47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MX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</a:t>
            </a:r>
            <a:endParaRPr lang="es-MX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578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¿La Solución?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lèche : droite 25"/>
          <p:cNvSpPr/>
          <p:nvPr/>
        </p:nvSpPr>
        <p:spPr>
          <a:xfrm>
            <a:off x="5651650" y="3412285"/>
            <a:ext cx="562755" cy="2746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" name="Rectangle 1"/>
          <p:cNvGrpSpPr/>
          <p:nvPr/>
        </p:nvGrpSpPr>
        <p:grpSpPr>
          <a:xfrm>
            <a:off x="2795588" y="3242034"/>
            <a:ext cx="2375558" cy="623260"/>
            <a:chOff x="0" y="0"/>
            <a:chExt cx="2375557" cy="623259"/>
          </a:xfrm>
          <a:solidFill>
            <a:srgbClr val="C126B8"/>
          </a:solidFill>
        </p:grpSpPr>
        <p:sp>
          <p:nvSpPr>
            <p:cNvPr id="7" name="Rectangle"/>
            <p:cNvSpPr/>
            <p:nvPr/>
          </p:nvSpPr>
          <p:spPr>
            <a:xfrm>
              <a:off x="0" y="-1"/>
              <a:ext cx="2375558" cy="62326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olution"/>
            <p:cNvSpPr txBox="1"/>
            <p:nvPr/>
          </p:nvSpPr>
          <p:spPr>
            <a:xfrm>
              <a:off x="0" y="126209"/>
              <a:ext cx="2375558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mtClean="0"/>
                <a:t>Solu</a:t>
              </a:r>
              <a:r>
                <a:rPr lang="es-MX" smtClean="0"/>
                <a:t>c</a:t>
              </a:r>
              <a:r>
                <a:rPr smtClean="0"/>
                <a:t>i</a:t>
              </a:r>
              <a:r>
                <a:rPr lang="es-MX" smtClean="0"/>
                <a:t>ó</a:t>
              </a:r>
              <a:r>
                <a:rPr smtClean="0"/>
                <a:t>n</a:t>
              </a:r>
              <a:endParaRPr/>
            </a:p>
          </p:txBody>
        </p:sp>
      </p:grpSp>
      <p:grpSp>
        <p:nvGrpSpPr>
          <p:cNvPr id="9" name="Rectangle 22"/>
          <p:cNvGrpSpPr/>
          <p:nvPr/>
        </p:nvGrpSpPr>
        <p:grpSpPr>
          <a:xfrm>
            <a:off x="6702485" y="3236642"/>
            <a:ext cx="2489201" cy="628651"/>
            <a:chOff x="0" y="0"/>
            <a:chExt cx="2489200" cy="628650"/>
          </a:xfrm>
          <a:solidFill>
            <a:srgbClr val="C126B8"/>
          </a:solidFill>
        </p:grpSpPr>
        <p:sp>
          <p:nvSpPr>
            <p:cNvPr id="10" name="Rectangle"/>
            <p:cNvSpPr/>
            <p:nvPr/>
          </p:nvSpPr>
          <p:spPr>
            <a:xfrm>
              <a:off x="0" y="0"/>
              <a:ext cx="2489200" cy="62865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K-Means++"/>
            <p:cNvSpPr txBox="1"/>
            <p:nvPr/>
          </p:nvSpPr>
          <p:spPr>
            <a:xfrm>
              <a:off x="0" y="128904"/>
              <a:ext cx="24892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K-Means++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28234" y="6074229"/>
            <a:ext cx="7324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://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en.wikipedia.org/wiki/K-means%2B%2B</a:t>
            </a:r>
            <a:endParaRPr lang="en-US" sz="140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s-MX" sz="140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s-MX" sz="140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www.geeksforgeeks.org/ml-k-means-algorithm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/</a:t>
            </a:r>
            <a:endParaRPr lang="es-MX" sz="140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s-MX" sz="140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</a:t>
            </a:r>
            <a:r>
              <a:rPr lang="es-MX" sz="140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://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scikit-learn.org/stable/modules/generated/sklearn.cluster.KMeans.html</a:t>
            </a:r>
            <a:endParaRPr lang="es-MX" sz="140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322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6DA4F564-EF44-159E-FEA7-8FC61249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77F53CBD-6B76-EA37-2CF0-85FFE061C1FC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Número de Clusters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3F520380-FEF6-6F48-BE06-805EEA186A14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EECE0154-0C10-FEF2-3989-0CE76929EBA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Número de Clusters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xmlns="" id="{4B265B8B-1FD1-015C-553B-517F5F5E6035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363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paso fundamental en cualquier algoritmo no supervisado, es determinar el número óptimo de clusters.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K-Means, se usa el “Método del Codo”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53" y="2501648"/>
            <a:ext cx="5222247" cy="3237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96" y="2528203"/>
            <a:ext cx="4203992" cy="1054660"/>
          </a:xfrm>
          <a:prstGeom prst="rect">
            <a:avLst/>
          </a:prstGeom>
        </p:spPr>
      </p:pic>
      <p:sp>
        <p:nvSpPr>
          <p:cNvPr id="1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155494" y="4166542"/>
            <a:ext cx="4013695" cy="14496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WCSS (Within-Cluster Sum of Squares)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la suma de las distancias al cuadrado, entre los baricentros y cada uno de los puntos</a:t>
            </a: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es el baricentro del cluster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es el dato en cada cluster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4126515" y="3760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Straight Arrow Connector 81"/>
          <p:cNvSpPr/>
          <p:nvPr/>
        </p:nvSpPr>
        <p:spPr>
          <a:xfrm flipV="1">
            <a:off x="3791316" y="2389252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traight Arrow Connector 83"/>
          <p:cNvSpPr/>
          <p:nvPr/>
        </p:nvSpPr>
        <p:spPr>
          <a:xfrm>
            <a:off x="3646284" y="4885522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4941530" y="36582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4432033" y="3911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4825614" y="4278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4316116" y="423515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4507515" y="3545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4744742" y="398175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200199" y="3248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680042" y="3135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432033" y="29627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971184" y="302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5026897" y="2709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733959" y="26931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7359623" y="2364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7618416" y="26554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7160138" y="26770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7424322" y="28872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7893382" y="291962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7329971" y="31949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7734332" y="31895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6993001" y="3032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6871692" y="41488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7038830" y="3917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7208661" y="42675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6939086" y="44562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7354230" y="4531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7610328" y="4262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7354230" y="40302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7720853" y="3965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7386580" y="37445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1" name="ZoneTexte 1"/>
          <p:cNvSpPr txBox="1"/>
          <p:nvPr/>
        </p:nvSpPr>
        <p:spPr>
          <a:xfrm>
            <a:off x="3339340" y="5359039"/>
            <a:ext cx="51585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supongamos que tenemos estos datos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631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81"/>
          <p:cNvSpPr/>
          <p:nvPr/>
        </p:nvSpPr>
        <p:spPr>
          <a:xfrm flipV="1">
            <a:off x="3784914" y="238306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83"/>
          <p:cNvSpPr/>
          <p:nvPr/>
        </p:nvSpPr>
        <p:spPr>
          <a:xfrm>
            <a:off x="3639882" y="487933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4935128" y="3654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4425630" y="39074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4819211" y="42740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4309713" y="42309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4120111" y="3756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4501113" y="35408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4738339" y="397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4193796" y="32442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2" name="Multiply 84"/>
          <p:cNvSpPr/>
          <p:nvPr/>
        </p:nvSpPr>
        <p:spPr>
          <a:xfrm rot="18900000">
            <a:off x="4673639" y="31310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3" name="Multiply 84"/>
          <p:cNvSpPr/>
          <p:nvPr/>
        </p:nvSpPr>
        <p:spPr>
          <a:xfrm rot="18900000">
            <a:off x="4425630" y="2958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4964782" y="3017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020494" y="2705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4727555" y="26889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7353220" y="2360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7612013" y="2651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7153735" y="2672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7417919" y="2883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7886980" y="29154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7323568" y="319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7727930" y="3185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4" name="Multiply 84"/>
          <p:cNvSpPr/>
          <p:nvPr/>
        </p:nvSpPr>
        <p:spPr>
          <a:xfrm rot="18900000">
            <a:off x="6986597" y="3028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5" name="Multiply 84"/>
          <p:cNvSpPr/>
          <p:nvPr/>
        </p:nvSpPr>
        <p:spPr>
          <a:xfrm rot="18900000">
            <a:off x="6865290" y="41446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6" name="Multiply 84"/>
          <p:cNvSpPr/>
          <p:nvPr/>
        </p:nvSpPr>
        <p:spPr>
          <a:xfrm rot="18900000">
            <a:off x="7032427" y="39128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7" name="Multiply 84"/>
          <p:cNvSpPr/>
          <p:nvPr/>
        </p:nvSpPr>
        <p:spPr>
          <a:xfrm rot="18900000">
            <a:off x="7202259" y="4263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6932682" y="445199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7347828" y="4527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7603924" y="4257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1" name="Multiply 84"/>
          <p:cNvSpPr/>
          <p:nvPr/>
        </p:nvSpPr>
        <p:spPr>
          <a:xfrm rot="18900000">
            <a:off x="7347828" y="4026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2" name="Multiply 84"/>
          <p:cNvSpPr/>
          <p:nvPr/>
        </p:nvSpPr>
        <p:spPr>
          <a:xfrm rot="18900000">
            <a:off x="7714451" y="396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3" name="Multiply 84"/>
          <p:cNvSpPr/>
          <p:nvPr/>
        </p:nvSpPr>
        <p:spPr>
          <a:xfrm rot="18900000">
            <a:off x="7380178" y="37403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4" name="Ellipse 1"/>
          <p:cNvSpPr/>
          <p:nvPr/>
        </p:nvSpPr>
        <p:spPr>
          <a:xfrm rot="20837728">
            <a:off x="3785343" y="2139274"/>
            <a:ext cx="4603112" cy="30351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ZoneTexte 4"/>
          <p:cNvSpPr txBox="1"/>
          <p:nvPr/>
        </p:nvSpPr>
        <p:spPr>
          <a:xfrm>
            <a:off x="8293237" y="3356189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1</a:t>
            </a:r>
          </a:p>
        </p:txBody>
      </p:sp>
      <p:sp>
        <p:nvSpPr>
          <p:cNvPr id="146" name="ZoneTexte 44"/>
          <p:cNvSpPr txBox="1"/>
          <p:nvPr/>
        </p:nvSpPr>
        <p:spPr>
          <a:xfrm>
            <a:off x="6032308" y="326124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sp>
        <p:nvSpPr>
          <p:cNvPr id="147" name="ZoneTexte 48"/>
          <p:cNvSpPr txBox="1"/>
          <p:nvPr/>
        </p:nvSpPr>
        <p:spPr>
          <a:xfrm>
            <a:off x="4971079" y="2805622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48" name="Diamond 42"/>
          <p:cNvSpPr/>
          <p:nvPr/>
        </p:nvSpPr>
        <p:spPr>
          <a:xfrm rot="18900000">
            <a:off x="5954814" y="350106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pic>
        <p:nvPicPr>
          <p:cNvPr id="149" name="WCSS_=_sum_P_i_i.png" descr="WCSS_=_sum_P_i_i.png"/>
          <p:cNvPicPr>
            <a:picLocks noChangeAspect="1"/>
          </p:cNvPicPr>
          <p:nvPr/>
        </p:nvPicPr>
        <p:blipFill>
          <a:blip r:embed="rId2">
            <a:extLst/>
          </a:blip>
          <a:srcRect r="60012"/>
          <a:stretch>
            <a:fillRect/>
          </a:stretch>
        </p:blipFill>
        <p:spPr>
          <a:xfrm>
            <a:off x="4373664" y="5289379"/>
            <a:ext cx="3390802" cy="5377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80803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Diamond 57"/>
          <p:cNvSpPr/>
          <p:nvPr/>
        </p:nvSpPr>
        <p:spPr>
          <a:xfrm rot="18900000">
            <a:off x="4603964" y="3426527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0" name="Straight Arrow Connector 81"/>
          <p:cNvSpPr/>
          <p:nvPr/>
        </p:nvSpPr>
        <p:spPr>
          <a:xfrm flipV="1">
            <a:off x="3791311" y="2397352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traight Arrow Connector 83"/>
          <p:cNvSpPr/>
          <p:nvPr/>
        </p:nvSpPr>
        <p:spPr>
          <a:xfrm>
            <a:off x="3646279" y="4893622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4941525" y="36683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4432027" y="3921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4825608" y="4288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4316110" y="4245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26508" y="37707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507510" y="35551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744736" y="39918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200193" y="32585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680036" y="31453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32027" y="2972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4971179" y="30321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5026891" y="27194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33952" y="27032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7359617" y="2374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7618410" y="26655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7160132" y="26870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7424316" y="28973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7893377" y="2929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7329965" y="3205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7734327" y="3199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6992994" y="30429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6871687" y="41589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7038824" y="39271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7208656" y="4277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6939079" y="446628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7354225" y="4541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7610321" y="4272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7354225" y="40403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7720848" y="39756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7386575" y="37546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1" name="Ellipse 1"/>
          <p:cNvSpPr/>
          <p:nvPr/>
        </p:nvSpPr>
        <p:spPr>
          <a:xfrm rot="1020000">
            <a:off x="4101507" y="2614630"/>
            <a:ext cx="1351254" cy="1933576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ZoneTexte 4"/>
          <p:cNvSpPr txBox="1"/>
          <p:nvPr/>
        </p:nvSpPr>
        <p:spPr>
          <a:xfrm>
            <a:off x="5267327" y="3368182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1</a:t>
            </a:r>
          </a:p>
        </p:txBody>
      </p:sp>
      <p:sp>
        <p:nvSpPr>
          <p:cNvPr id="113" name="ZoneTexte 42"/>
          <p:cNvSpPr txBox="1"/>
          <p:nvPr/>
        </p:nvSpPr>
        <p:spPr>
          <a:xfrm>
            <a:off x="8094066" y="3211122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2</a:t>
            </a:r>
          </a:p>
        </p:txBody>
      </p:sp>
      <p:sp>
        <p:nvSpPr>
          <p:cNvPr id="114" name="ZoneTexte 47"/>
          <p:cNvSpPr txBox="1"/>
          <p:nvPr/>
        </p:nvSpPr>
        <p:spPr>
          <a:xfrm>
            <a:off x="7404750" y="3431533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2</a:t>
            </a:r>
          </a:p>
        </p:txBody>
      </p:sp>
      <p:sp>
        <p:nvSpPr>
          <p:cNvPr id="115" name="ZoneTexte 48"/>
          <p:cNvSpPr txBox="1"/>
          <p:nvPr/>
        </p:nvSpPr>
        <p:spPr>
          <a:xfrm>
            <a:off x="4374133" y="277475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16" name="ZoneTexte 56"/>
          <p:cNvSpPr txBox="1"/>
          <p:nvPr/>
        </p:nvSpPr>
        <p:spPr>
          <a:xfrm>
            <a:off x="6969502" y="3046560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17" name="Ellipse 1"/>
          <p:cNvSpPr/>
          <p:nvPr/>
        </p:nvSpPr>
        <p:spPr>
          <a:xfrm>
            <a:off x="6622629" y="2321170"/>
            <a:ext cx="1529149" cy="2497117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Diamond 45"/>
          <p:cNvSpPr/>
          <p:nvPr/>
        </p:nvSpPr>
        <p:spPr>
          <a:xfrm rot="18900000">
            <a:off x="7263010" y="342761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9" name="ZoneTexte 44"/>
          <p:cNvSpPr txBox="1"/>
          <p:nvPr/>
        </p:nvSpPr>
        <p:spPr>
          <a:xfrm>
            <a:off x="4621841" y="3222339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pic>
        <p:nvPicPr>
          <p:cNvPr id="120" name="WCSS_=_sum_P_i_i.png" descr="WCSS_=_sum_P_i_i.png"/>
          <p:cNvPicPr>
            <a:picLocks noChangeAspect="1"/>
          </p:cNvPicPr>
          <p:nvPr/>
        </p:nvPicPr>
        <p:blipFill>
          <a:blip r:embed="rId2">
            <a:extLst/>
          </a:blip>
          <a:srcRect r="29838"/>
          <a:stretch>
            <a:fillRect/>
          </a:stretch>
        </p:blipFill>
        <p:spPr>
          <a:xfrm>
            <a:off x="3109026" y="5211629"/>
            <a:ext cx="5949485" cy="5377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11661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64"/>
          <p:cNvSpPr/>
          <p:nvPr/>
        </p:nvSpPr>
        <p:spPr>
          <a:xfrm rot="18900000">
            <a:off x="7398669" y="2765651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65"/>
          <p:cNvSpPr/>
          <p:nvPr/>
        </p:nvSpPr>
        <p:spPr>
          <a:xfrm rot="18900000">
            <a:off x="7245006" y="4069451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Diamond 66"/>
          <p:cNvSpPr/>
          <p:nvPr/>
        </p:nvSpPr>
        <p:spPr>
          <a:xfrm rot="18900000">
            <a:off x="4603963" y="341223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Straight Arrow Connector 81"/>
          <p:cNvSpPr/>
          <p:nvPr/>
        </p:nvSpPr>
        <p:spPr>
          <a:xfrm flipV="1">
            <a:off x="3791310" y="238306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traight Arrow Connector 83"/>
          <p:cNvSpPr/>
          <p:nvPr/>
        </p:nvSpPr>
        <p:spPr>
          <a:xfrm>
            <a:off x="3646278" y="487933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941524" y="3654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432026" y="39074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825607" y="42740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316109" y="42309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126507" y="3756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507509" y="35408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744735" y="397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200192" y="32442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680035" y="31310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432026" y="2958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971178" y="3017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5026890" y="2705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733951" y="26889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359616" y="2360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618409" y="2651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160131" y="2672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424315" y="2883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893376" y="29154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329964" y="319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7734326" y="3185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992993" y="3028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871686" y="41446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7038823" y="39128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208655" y="4263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939078" y="445199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354224" y="4527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610320" y="4257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354224" y="4026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720847" y="396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386574" y="37403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Ellipse 1"/>
          <p:cNvSpPr/>
          <p:nvPr/>
        </p:nvSpPr>
        <p:spPr>
          <a:xfrm rot="1020000">
            <a:off x="4101506" y="2600342"/>
            <a:ext cx="1351254" cy="1933576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Ellipse 2"/>
          <p:cNvSpPr/>
          <p:nvPr/>
        </p:nvSpPr>
        <p:spPr>
          <a:xfrm>
            <a:off x="6891938" y="2313155"/>
            <a:ext cx="1190027" cy="110966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Ellipse 3"/>
          <p:cNvSpPr/>
          <p:nvPr/>
        </p:nvSpPr>
        <p:spPr>
          <a:xfrm rot="18900000">
            <a:off x="6773325" y="3739028"/>
            <a:ext cx="1148737" cy="92551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ZoneTexte 4"/>
          <p:cNvSpPr txBox="1"/>
          <p:nvPr/>
        </p:nvSpPr>
        <p:spPr>
          <a:xfrm>
            <a:off x="5267326" y="3353894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1</a:t>
            </a:r>
          </a:p>
        </p:txBody>
      </p:sp>
      <p:sp>
        <p:nvSpPr>
          <p:cNvPr id="45" name="ZoneTexte 42"/>
          <p:cNvSpPr txBox="1"/>
          <p:nvPr/>
        </p:nvSpPr>
        <p:spPr>
          <a:xfrm>
            <a:off x="8032400" y="2712126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2</a:t>
            </a:r>
          </a:p>
        </p:txBody>
      </p:sp>
      <p:sp>
        <p:nvSpPr>
          <p:cNvPr id="46" name="ZoneTexte 43"/>
          <p:cNvSpPr txBox="1"/>
          <p:nvPr/>
        </p:nvSpPr>
        <p:spPr>
          <a:xfrm>
            <a:off x="7781926" y="4075998"/>
            <a:ext cx="104059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7692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Cluster 3</a:t>
            </a:r>
          </a:p>
        </p:txBody>
      </p:sp>
      <p:sp>
        <p:nvSpPr>
          <p:cNvPr id="47" name="ZoneTexte 44"/>
          <p:cNvSpPr txBox="1"/>
          <p:nvPr/>
        </p:nvSpPr>
        <p:spPr>
          <a:xfrm>
            <a:off x="4621840" y="3208051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sp>
        <p:nvSpPr>
          <p:cNvPr id="48" name="ZoneTexte 46"/>
          <p:cNvSpPr txBox="1"/>
          <p:nvPr/>
        </p:nvSpPr>
        <p:spPr>
          <a:xfrm>
            <a:off x="7273071" y="4184841"/>
            <a:ext cx="4642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3</a:t>
            </a:r>
          </a:p>
        </p:txBody>
      </p:sp>
      <p:sp>
        <p:nvSpPr>
          <p:cNvPr id="49" name="ZoneTexte 47"/>
          <p:cNvSpPr txBox="1"/>
          <p:nvPr/>
        </p:nvSpPr>
        <p:spPr>
          <a:xfrm>
            <a:off x="7566493" y="271394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2</a:t>
            </a:r>
          </a:p>
        </p:txBody>
      </p:sp>
      <p:sp>
        <p:nvSpPr>
          <p:cNvPr id="50" name="ZoneTexte 48"/>
          <p:cNvSpPr txBox="1"/>
          <p:nvPr/>
        </p:nvSpPr>
        <p:spPr>
          <a:xfrm>
            <a:off x="4374132" y="2760468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51" name="ZoneTexte 56"/>
          <p:cNvSpPr txBox="1"/>
          <p:nvPr/>
        </p:nvSpPr>
        <p:spPr>
          <a:xfrm>
            <a:off x="7102236" y="2474720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52" name="ZoneTexte 57"/>
          <p:cNvSpPr txBox="1"/>
          <p:nvPr/>
        </p:nvSpPr>
        <p:spPr>
          <a:xfrm>
            <a:off x="6881184" y="424852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pic>
        <p:nvPicPr>
          <p:cNvPr id="53" name="WCSS_=_sum_P_i_i.png" descr="WCSS_=_sum_P_i_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9493" y="5192931"/>
            <a:ext cx="8479666" cy="5377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911424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195" y="1673938"/>
            <a:ext cx="7547610" cy="467391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Connecteur droit avec flèche 6"/>
          <p:cNvSpPr/>
          <p:nvPr/>
        </p:nvSpPr>
        <p:spPr>
          <a:xfrm flipH="1">
            <a:off x="5060661" y="4116021"/>
            <a:ext cx="643746" cy="892835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3" name="Rectangle : avec coins rognés en diagonale 7"/>
          <p:cNvGrpSpPr/>
          <p:nvPr/>
        </p:nvGrpSpPr>
        <p:grpSpPr>
          <a:xfrm>
            <a:off x="5629002" y="3812583"/>
            <a:ext cx="2890417" cy="369889"/>
            <a:chOff x="0" y="0"/>
            <a:chExt cx="2890416" cy="369888"/>
          </a:xfrm>
        </p:grpSpPr>
        <p:sp>
          <p:nvSpPr>
            <p:cNvPr id="64" name="Shape"/>
            <p:cNvSpPr/>
            <p:nvPr/>
          </p:nvSpPr>
          <p:spPr>
            <a:xfrm>
              <a:off x="-1" y="-1"/>
              <a:ext cx="2890418" cy="36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46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65" name="Número óptimo de clusters"/>
            <p:cNvSpPr txBox="1"/>
            <p:nvPr/>
          </p:nvSpPr>
          <p:spPr>
            <a:xfrm>
              <a:off x="30824" y="31274"/>
              <a:ext cx="2828768" cy="307340"/>
            </a:xfrm>
            <a:prstGeom prst="rect">
              <a:avLst/>
            </a:prstGeom>
            <a:solidFill>
              <a:srgbClr val="C126B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Número óptimo de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959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A89976BF-81E3-0BB4-E23C-0F3E82E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xmlns="" id="{6682DB9E-EC44-4022-2A84-11D741E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9609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2527BB5A-BCBA-5188-E85B-E358F93A118E}"/>
              </a:ext>
            </a:extLst>
          </p:cNvPr>
          <p:cNvSpPr/>
          <p:nvPr/>
        </p:nvSpPr>
        <p:spPr>
          <a:xfrm>
            <a:off x="3890396" y="1044349"/>
            <a:ext cx="4769301" cy="47693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xmlns="" id="{3CE62381-FE74-40DD-6568-6C74B6F6752F}"/>
              </a:ext>
            </a:extLst>
          </p:cNvPr>
          <p:cNvSpPr/>
          <p:nvPr/>
        </p:nvSpPr>
        <p:spPr>
          <a:xfrm>
            <a:off x="3518737" y="742034"/>
            <a:ext cx="5512619" cy="5512619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879545AB-1526-629E-6BE3-8F268906AB67}"/>
              </a:ext>
            </a:extLst>
          </p:cNvPr>
          <p:cNvSpPr txBox="1">
            <a:spLocks/>
          </p:cNvSpPr>
          <p:nvPr/>
        </p:nvSpPr>
        <p:spPr>
          <a:xfrm>
            <a:off x="4840135" y="2574362"/>
            <a:ext cx="2709402" cy="825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elit, sed eiusmod tempor incidunt ut labore et dolore magna aliqua.</a:t>
            </a:r>
          </a:p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xmlns="" id="{137B0D0A-A29C-0B61-2591-D65A4676E536}"/>
              </a:ext>
            </a:extLst>
          </p:cNvPr>
          <p:cNvSpPr/>
          <p:nvPr/>
        </p:nvSpPr>
        <p:spPr>
          <a:xfrm>
            <a:off x="8198873" y="146298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B8BAD5A8-DD94-A3A2-1A39-E5E0BE50116F}"/>
              </a:ext>
            </a:extLst>
          </p:cNvPr>
          <p:cNvSpPr txBox="1">
            <a:spLocks/>
          </p:cNvSpPr>
          <p:nvPr/>
        </p:nvSpPr>
        <p:spPr>
          <a:xfrm>
            <a:off x="9375129" y="1721935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 grupos de asegurados con el costo promedio de reclamos más alto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7F438EA0-8C3E-9BE9-658B-F897B0887492}"/>
              </a:ext>
            </a:extLst>
          </p:cNvPr>
          <p:cNvSpPr/>
          <p:nvPr/>
        </p:nvSpPr>
        <p:spPr>
          <a:xfrm>
            <a:off x="7844168" y="1322703"/>
            <a:ext cx="1387469" cy="138746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168EB54D-4292-3090-C99B-B515276D2A88}"/>
              </a:ext>
            </a:extLst>
          </p:cNvPr>
          <p:cNvSpPr txBox="1">
            <a:spLocks/>
          </p:cNvSpPr>
          <p:nvPr/>
        </p:nvSpPr>
        <p:spPr>
          <a:xfrm>
            <a:off x="8119341" y="1374759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9AA3CD14-6CF6-0A31-6141-7801A735A3A0}"/>
              </a:ext>
            </a:extLst>
          </p:cNvPr>
          <p:cNvSpPr/>
          <p:nvPr/>
        </p:nvSpPr>
        <p:spPr>
          <a:xfrm>
            <a:off x="7717705" y="1194247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038ECAA-C3A7-6960-0F0C-2462859869D8}"/>
              </a:ext>
            </a:extLst>
          </p:cNvPr>
          <p:cNvSpPr txBox="1">
            <a:spLocks/>
          </p:cNvSpPr>
          <p:nvPr/>
        </p:nvSpPr>
        <p:spPr>
          <a:xfrm>
            <a:off x="8210563" y="4713654"/>
            <a:ext cx="501129" cy="70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xmlns="" id="{9BD31989-AA3F-CC7D-B685-72EFF0C0024D}"/>
              </a:ext>
            </a:extLst>
          </p:cNvPr>
          <p:cNvSpPr/>
          <p:nvPr/>
        </p:nvSpPr>
        <p:spPr>
          <a:xfrm>
            <a:off x="284156" y="1530385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C3368A1A-585A-C4D0-F5E5-A871ADD6C39E}"/>
              </a:ext>
            </a:extLst>
          </p:cNvPr>
          <p:cNvSpPr txBox="1">
            <a:spLocks/>
          </p:cNvSpPr>
          <p:nvPr/>
        </p:nvSpPr>
        <p:spPr>
          <a:xfrm>
            <a:off x="472517" y="1811652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Descubrir grupos de clientes para desarrollar campañas focalizadas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BFA1DFB0-7740-0354-313F-015EBE370BA2}"/>
              </a:ext>
            </a:extLst>
          </p:cNvPr>
          <p:cNvSpPr/>
          <p:nvPr/>
        </p:nvSpPr>
        <p:spPr>
          <a:xfrm>
            <a:off x="3200569" y="1314414"/>
            <a:ext cx="1435710" cy="1435710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96008CF0-2271-C661-FADF-D5A4469071E3}"/>
              </a:ext>
            </a:extLst>
          </p:cNvPr>
          <p:cNvSpPr txBox="1">
            <a:spLocks/>
          </p:cNvSpPr>
          <p:nvPr/>
        </p:nvSpPr>
        <p:spPr>
          <a:xfrm>
            <a:off x="3499862" y="1475290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7910B3C6-DF48-6C8D-D947-F4F995CFB7E5}"/>
              </a:ext>
            </a:extLst>
          </p:cNvPr>
          <p:cNvSpPr/>
          <p:nvPr/>
        </p:nvSpPr>
        <p:spPr>
          <a:xfrm>
            <a:off x="3098226" y="1182481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D1A4FB82-3585-7ACF-15F5-62D95631752C}"/>
              </a:ext>
            </a:extLst>
          </p:cNvPr>
          <p:cNvSpPr/>
          <p:nvPr/>
        </p:nvSpPr>
        <p:spPr>
          <a:xfrm>
            <a:off x="593367" y="446924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728149" y="473901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 grupos de casas, de acuerdo a su tipo, valor y ubicación geográfica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ED7B31C5-0A8C-FFEE-02FB-4966B067E247}"/>
              </a:ext>
            </a:extLst>
          </p:cNvPr>
          <p:cNvSpPr/>
          <p:nvPr/>
        </p:nvSpPr>
        <p:spPr>
          <a:xfrm>
            <a:off x="3297945" y="4331532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6CE2E120-24A5-EE2F-2829-06329F6047FE}"/>
              </a:ext>
            </a:extLst>
          </p:cNvPr>
          <p:cNvSpPr txBox="1">
            <a:spLocks/>
          </p:cNvSpPr>
          <p:nvPr/>
        </p:nvSpPr>
        <p:spPr>
          <a:xfrm>
            <a:off x="3593314" y="4456171"/>
            <a:ext cx="826147" cy="11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3AA435DD-C928-C06E-F877-24C385FFBECE}"/>
              </a:ext>
            </a:extLst>
          </p:cNvPr>
          <p:cNvSpPr/>
          <p:nvPr/>
        </p:nvSpPr>
        <p:spPr>
          <a:xfrm>
            <a:off x="3196945" y="4230532"/>
            <a:ext cx="1618885" cy="161888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xmlns="" id="{9917C0CC-F1C1-E40B-2625-9CB2FB5A201B}"/>
              </a:ext>
            </a:extLst>
          </p:cNvPr>
          <p:cNvSpPr/>
          <p:nvPr/>
        </p:nvSpPr>
        <p:spPr>
          <a:xfrm>
            <a:off x="452558" y="1581788"/>
            <a:ext cx="159644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Marketing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xmlns="" id="{6F58F33C-F096-9544-7F40-DAA35FF4A9D1}"/>
              </a:ext>
            </a:extLst>
          </p:cNvPr>
          <p:cNvSpPr/>
          <p:nvPr/>
        </p:nvSpPr>
        <p:spPr>
          <a:xfrm>
            <a:off x="9424857" y="1517620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Aseguradoras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xmlns="" id="{80813F94-534A-BBF3-016E-4CB0165AE6A1}"/>
              </a:ext>
            </a:extLst>
          </p:cNvPr>
          <p:cNvSpPr/>
          <p:nvPr/>
        </p:nvSpPr>
        <p:spPr>
          <a:xfrm>
            <a:off x="591816" y="4515925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Planeación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xmlns="" id="{59E10D39-BD82-D617-88B3-BF0EB0AF0A1D}"/>
              </a:ext>
            </a:extLst>
          </p:cNvPr>
          <p:cNvSpPr txBox="1">
            <a:spLocks/>
          </p:cNvSpPr>
          <p:nvPr/>
        </p:nvSpPr>
        <p:spPr>
          <a:xfrm>
            <a:off x="4071882" y="2350261"/>
            <a:ext cx="4541841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 de </a:t>
            </a:r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</a:t>
            </a:r>
            <a:endParaRPr lang="es-MX" sz="36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85" y="3623645"/>
            <a:ext cx="1971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5A0FA56-6BC6-7784-94A4-A9567E2F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54907EA-BE49-8C79-8001-ED786CE7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10487A4-FC39-F9DB-395D-BC3AAAD2DD6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K-Means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0A200FAD-0C14-22BB-89C2-69791A41F502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B922D37A-5A96-E5D0-C485-E8157F4E2ED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K-Means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xmlns="" id="{37EA0076-F26D-845D-19A3-81F443B3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769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6" cy="457201"/>
            <a:chOff x="0" y="0"/>
            <a:chExt cx="2063064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62229"/>
              <a:ext cx="2063065" cy="3327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Antes de K-Means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1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traight Arrow Connector 81"/>
          <p:cNvSpPr/>
          <p:nvPr/>
        </p:nvSpPr>
        <p:spPr>
          <a:xfrm flipV="1">
            <a:off x="7111668" y="2814285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traight Arrow Connector 83"/>
          <p:cNvSpPr/>
          <p:nvPr/>
        </p:nvSpPr>
        <p:spPr>
          <a:xfrm>
            <a:off x="6890617" y="5132274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7336701" y="4419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7568535" y="43113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7865069" y="416578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7449923" y="4079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771410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875852" y="442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810768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816546" y="4704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8134644" y="44946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487664" y="4764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8636054" y="38422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8404219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9018852" y="371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8555181" y="35403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8905631" y="35134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8792408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9094332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9018852" y="3060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9293819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9272252" y="43059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9428606" y="45863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9132073" y="465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8668403" y="4543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9525653" y="49313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9018852" y="48828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8975719" y="44299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9816795" y="43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Ellipse 1"/>
          <p:cNvSpPr/>
          <p:nvPr/>
        </p:nvSpPr>
        <p:spPr>
          <a:xfrm rot="19200000">
            <a:off x="8267980" y="3064631"/>
            <a:ext cx="1237051" cy="875203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Ellipse 84"/>
          <p:cNvSpPr/>
          <p:nvPr/>
        </p:nvSpPr>
        <p:spPr>
          <a:xfrm rot="1380000">
            <a:off x="7324934" y="3718524"/>
            <a:ext cx="1004889" cy="127253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Ellipse 85"/>
          <p:cNvSpPr/>
          <p:nvPr/>
        </p:nvSpPr>
        <p:spPr>
          <a:xfrm rot="21060000">
            <a:off x="8601076" y="4193350"/>
            <a:ext cx="1419227" cy="93901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6" cy="457201"/>
            <a:chOff x="0" y="0"/>
            <a:chExt cx="2063064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62229"/>
              <a:ext cx="2063065" cy="3327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Antes de K-Means</a:t>
              </a:r>
            </a:p>
          </p:txBody>
        </p:sp>
      </p:grpSp>
      <p:grpSp>
        <p:nvGrpSpPr>
          <p:cNvPr id="78" name="Rectangle 87"/>
          <p:cNvGrpSpPr/>
          <p:nvPr/>
        </p:nvGrpSpPr>
        <p:grpSpPr>
          <a:xfrm>
            <a:off x="7552557" y="2167690"/>
            <a:ext cx="2278597" cy="639022"/>
            <a:chOff x="0" y="-65033"/>
            <a:chExt cx="2278595" cy="639020"/>
          </a:xfrm>
          <a:solidFill>
            <a:srgbClr val="C126B8"/>
          </a:solidFill>
        </p:grpSpPr>
        <p:sp>
          <p:nvSpPr>
            <p:cNvPr id="79" name="Rectangle"/>
            <p:cNvSpPr/>
            <p:nvPr/>
          </p:nvSpPr>
          <p:spPr>
            <a:xfrm>
              <a:off x="0" y="0"/>
              <a:ext cx="2278596" cy="508955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Después de K-Means"/>
            <p:cNvSpPr txBox="1"/>
            <p:nvPr/>
          </p:nvSpPr>
          <p:spPr>
            <a:xfrm>
              <a:off x="0" y="-65034"/>
              <a:ext cx="2278596" cy="63902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Después de K-Means</a:t>
              </a:r>
            </a:p>
          </p:txBody>
        </p:sp>
      </p:grpSp>
      <p:grpSp>
        <p:nvGrpSpPr>
          <p:cNvPr id="81" name="Flèche : droite 1"/>
          <p:cNvGrpSpPr/>
          <p:nvPr/>
        </p:nvGrpSpPr>
        <p:grpSpPr>
          <a:xfrm>
            <a:off x="5165336" y="3536389"/>
            <a:ext cx="1515013" cy="793092"/>
            <a:chOff x="0" y="0"/>
            <a:chExt cx="1515011" cy="793090"/>
          </a:xfrm>
          <a:solidFill>
            <a:srgbClr val="3C1053"/>
          </a:solidFill>
        </p:grpSpPr>
        <p:sp>
          <p:nvSpPr>
            <p:cNvPr id="82" name="Arrow"/>
            <p:cNvSpPr/>
            <p:nvPr/>
          </p:nvSpPr>
          <p:spPr>
            <a:xfrm>
              <a:off x="0" y="0"/>
              <a:ext cx="1515012" cy="793091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K-Means"/>
            <p:cNvSpPr txBox="1"/>
            <p:nvPr/>
          </p:nvSpPr>
          <p:spPr>
            <a:xfrm>
              <a:off x="-1" y="211125"/>
              <a:ext cx="1316741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K-Means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59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ZoneTexte 2"/>
          <p:cNvSpPr txBox="1"/>
          <p:nvPr/>
        </p:nvSpPr>
        <p:spPr>
          <a:xfrm>
            <a:off x="1516060" y="1949886"/>
            <a:ext cx="9537700" cy="335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el número K de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Seleccionar al azar K puntos, los baricentros (no necesariamente de nuestro </a:t>
            </a:r>
            <a:r>
              <a:rPr lang="es-MX" b="0" smtClean="0"/>
              <a:t>conjunto de datos</a:t>
            </a:r>
            <a:r>
              <a:rPr b="0" smtClean="0"/>
              <a:t>)</a:t>
            </a: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</a:t>
            </a:r>
            <a:r>
              <a:rPr b="0"/>
              <a:t> Asignar cada punto al baricentro más cercano                  Esto formará los K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</a:t>
            </a: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      Si ha habido nuevas asignaciones, ir al PASO 4, si no ir FIN.</a:t>
            </a:r>
          </a:p>
        </p:txBody>
      </p:sp>
      <p:sp>
        <p:nvSpPr>
          <p:cNvPr id="20" name="Flèche : bas 1"/>
          <p:cNvSpPr/>
          <p:nvPr/>
        </p:nvSpPr>
        <p:spPr>
          <a:xfrm>
            <a:off x="1729293" y="2289683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lèche : bas 4"/>
          <p:cNvSpPr/>
          <p:nvPr/>
        </p:nvSpPr>
        <p:spPr>
          <a:xfrm>
            <a:off x="1729293" y="29908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Flèche : bas 5"/>
          <p:cNvSpPr/>
          <p:nvPr/>
        </p:nvSpPr>
        <p:spPr>
          <a:xfrm>
            <a:off x="1729293" y="36766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Flèche : bas 6"/>
          <p:cNvSpPr/>
          <p:nvPr/>
        </p:nvSpPr>
        <p:spPr>
          <a:xfrm>
            <a:off x="1729293" y="437662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" name="Flèche : courbe vers la droite 7"/>
          <p:cNvGrpSpPr/>
          <p:nvPr/>
        </p:nvGrpSpPr>
        <p:grpSpPr>
          <a:xfrm>
            <a:off x="1099394" y="4143754"/>
            <a:ext cx="368351" cy="752095"/>
            <a:chOff x="0" y="0"/>
            <a:chExt cx="368349" cy="752094"/>
          </a:xfrm>
          <a:solidFill>
            <a:srgbClr val="F4364C"/>
          </a:solidFill>
        </p:grpSpPr>
        <p:sp>
          <p:nvSpPr>
            <p:cNvPr id="40" name="Shape"/>
            <p:cNvSpPr/>
            <p:nvPr/>
          </p:nvSpPr>
          <p:spPr>
            <a:xfrm rot="10800000" flipH="1">
              <a:off x="-1" y="0"/>
              <a:ext cx="368351" cy="752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extrusionOk="0">
                  <a:moveTo>
                    <a:pt x="3" y="8959"/>
                  </a:moveTo>
                  <a:cubicBezTo>
                    <a:pt x="3" y="13044"/>
                    <a:pt x="6227" y="16612"/>
                    <a:pt x="15135" y="17633"/>
                  </a:cubicBezTo>
                  <a:lnTo>
                    <a:pt x="15135" y="16311"/>
                  </a:lnTo>
                  <a:lnTo>
                    <a:pt x="20179" y="19240"/>
                  </a:lnTo>
                  <a:lnTo>
                    <a:pt x="15135" y="21600"/>
                  </a:lnTo>
                  <a:lnTo>
                    <a:pt x="15135" y="20278"/>
                  </a:lnTo>
                  <a:cubicBezTo>
                    <a:pt x="6227" y="19256"/>
                    <a:pt x="3" y="15689"/>
                    <a:pt x="3" y="11603"/>
                  </a:cubicBezTo>
                  <a:close/>
                  <a:moveTo>
                    <a:pt x="20179" y="2644"/>
                  </a:moveTo>
                  <a:cubicBezTo>
                    <a:pt x="10186" y="2644"/>
                    <a:pt x="1698" y="5892"/>
                    <a:pt x="224" y="10281"/>
                  </a:cubicBezTo>
                  <a:lnTo>
                    <a:pt x="224" y="10281"/>
                  </a:lnTo>
                  <a:cubicBezTo>
                    <a:pt x="-1421" y="5387"/>
                    <a:pt x="6180" y="828"/>
                    <a:pt x="17201" y="98"/>
                  </a:cubicBezTo>
                  <a:cubicBezTo>
                    <a:pt x="18187" y="33"/>
                    <a:pt x="19182" y="0"/>
                    <a:pt x="20179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" name="Shape"/>
            <p:cNvSpPr/>
            <p:nvPr/>
          </p:nvSpPr>
          <p:spPr>
            <a:xfrm rot="10800000" flipH="1">
              <a:off x="-1" y="394113"/>
              <a:ext cx="368351" cy="35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extrusionOk="0">
                  <a:moveTo>
                    <a:pt x="20179" y="5556"/>
                  </a:moveTo>
                  <a:cubicBezTo>
                    <a:pt x="10186" y="5556"/>
                    <a:pt x="1698" y="12380"/>
                    <a:pt x="224" y="21600"/>
                  </a:cubicBezTo>
                  <a:lnTo>
                    <a:pt x="224" y="21600"/>
                  </a:lnTo>
                  <a:cubicBezTo>
                    <a:pt x="-1421" y="11319"/>
                    <a:pt x="6180" y="1740"/>
                    <a:pt x="17201" y="206"/>
                  </a:cubicBezTo>
                  <a:cubicBezTo>
                    <a:pt x="18187" y="69"/>
                    <a:pt x="19182" y="0"/>
                    <a:pt x="20179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" name="Line"/>
            <p:cNvSpPr/>
            <p:nvPr/>
          </p:nvSpPr>
          <p:spPr>
            <a:xfrm rot="10800000" flipH="1">
              <a:off x="49" y="0"/>
              <a:ext cx="368301" cy="75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959"/>
                  </a:moveTo>
                  <a:cubicBezTo>
                    <a:pt x="0" y="13044"/>
                    <a:pt x="6663" y="16612"/>
                    <a:pt x="16200" y="17633"/>
                  </a:cubicBezTo>
                  <a:lnTo>
                    <a:pt x="16200" y="16311"/>
                  </a:lnTo>
                  <a:lnTo>
                    <a:pt x="21600" y="19240"/>
                  </a:lnTo>
                  <a:lnTo>
                    <a:pt x="16200" y="21600"/>
                  </a:lnTo>
                  <a:lnTo>
                    <a:pt x="16200" y="20278"/>
                  </a:lnTo>
                  <a:cubicBezTo>
                    <a:pt x="6663" y="19256"/>
                    <a:pt x="0" y="15689"/>
                    <a:pt x="0" y="11603"/>
                  </a:cubicBezTo>
                  <a:lnTo>
                    <a:pt x="0" y="8959"/>
                  </a:lnTo>
                  <a:cubicBezTo>
                    <a:pt x="0" y="4011"/>
                    <a:pt x="9671" y="0"/>
                    <a:pt x="21600" y="0"/>
                  </a:cubicBezTo>
                  <a:lnTo>
                    <a:pt x="21600" y="2644"/>
                  </a:lnTo>
                  <a:cubicBezTo>
                    <a:pt x="10902" y="2644"/>
                    <a:pt x="1815" y="5892"/>
                    <a:pt x="237" y="10281"/>
                  </a:cubicBezTo>
                </a:path>
              </a:pathLst>
            </a:cu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3" name="Flèche : angle droit 9"/>
          <p:cNvSpPr/>
          <p:nvPr/>
        </p:nvSpPr>
        <p:spPr>
          <a:xfrm rot="5400000">
            <a:off x="4068615" y="4784585"/>
            <a:ext cx="366999" cy="137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728"/>
                </a:moveTo>
                <a:lnTo>
                  <a:pt x="13500" y="20728"/>
                </a:lnTo>
                <a:lnTo>
                  <a:pt x="13500" y="872"/>
                </a:lnTo>
                <a:lnTo>
                  <a:pt x="10800" y="872"/>
                </a:lnTo>
                <a:lnTo>
                  <a:pt x="16200" y="0"/>
                </a:lnTo>
                <a:lnTo>
                  <a:pt x="21600" y="872"/>
                </a:lnTo>
                <a:lnTo>
                  <a:pt x="18900" y="872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4" name="Rectangle 10"/>
          <p:cNvGrpSpPr/>
          <p:nvPr/>
        </p:nvGrpSpPr>
        <p:grpSpPr>
          <a:xfrm>
            <a:off x="5244200" y="5483027"/>
            <a:ext cx="2743201" cy="366999"/>
            <a:chOff x="0" y="0"/>
            <a:chExt cx="2743200" cy="366997"/>
          </a:xfrm>
          <a:solidFill>
            <a:srgbClr val="3C1053"/>
          </a:solidFill>
        </p:grpSpPr>
        <p:sp>
          <p:nvSpPr>
            <p:cNvPr id="45" name="Rectangle"/>
            <p:cNvSpPr/>
            <p:nvPr/>
          </p:nvSpPr>
          <p:spPr>
            <a:xfrm>
              <a:off x="0" y="0"/>
              <a:ext cx="2743200" cy="366998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El Modelo está Listo"/>
            <p:cNvSpPr txBox="1"/>
            <p:nvPr/>
          </p:nvSpPr>
          <p:spPr>
            <a:xfrm>
              <a:off x="0" y="29829"/>
              <a:ext cx="27432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El Modelo está Listo</a:t>
              </a:r>
            </a:p>
          </p:txBody>
        </p:sp>
      </p:grpSp>
      <p:sp>
        <p:nvSpPr>
          <p:cNvPr id="47" name="Flèche : droite 3"/>
          <p:cNvSpPr/>
          <p:nvPr/>
        </p:nvSpPr>
        <p:spPr>
          <a:xfrm>
            <a:off x="6457947" y="3426450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">
                                            <p:txEl>
                                              <p:charRg st="449" end="4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5" animBg="1" advAuto="0"/>
      <p:bldP spid="20" grpId="0" animBg="1" advAuto="0"/>
      <p:bldP spid="21" grpId="0" animBg="1" advAuto="0"/>
      <p:bldP spid="28" grpId="0" animBg="1" advAuto="0"/>
      <p:bldP spid="30" grpId="0" animBg="1" advAuto="0"/>
      <p:bldP spid="34" grpId="0" advAuto="0"/>
      <p:bldP spid="43" grpId="0" animBg="1" advAuto="0"/>
      <p:bldP spid="44" grpId="0" advAuto="0"/>
      <p:bldP spid="47" grpId="0" animBg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0DF8DB-B03C-4353-B44A-DA8E261EF087}">
  <ds:schemaRefs>
    <ds:schemaRef ds:uri="http://purl.org/dc/dcmitype/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94b7d94-68f9-41b0-9fd8-f8ea6ae98d38"/>
    <ds:schemaRef ds:uri="http://schemas.microsoft.com/office/2006/metadata/properties"/>
    <ds:schemaRef ds:uri="5715b14d-6155-4883-b773-4a6f0b526cee"/>
    <ds:schemaRef ds:uri="0d112806-a571-4b5c-9687-83175e2be7e0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951</Words>
  <Application>Microsoft Office PowerPoint</Application>
  <PresentationFormat>Widescreen</PresentationFormat>
  <Paragraphs>158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Tipos de Aprendizaje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PowerPoint Presentation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¿La Solución?</vt:lpstr>
      <vt:lpstr>PowerPoint Presentation</vt:lpstr>
      <vt:lpstr>PowerPoint Presentation</vt:lpstr>
      <vt:lpstr>Ejemplo</vt:lpstr>
      <vt:lpstr>Ejemplo</vt:lpstr>
      <vt:lpstr>Ejemplo</vt:lpstr>
      <vt:lpstr>Ejemplo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73</cp:revision>
  <dcterms:created xsi:type="dcterms:W3CDTF">2023-04-03T19:17:52Z</dcterms:created>
  <dcterms:modified xsi:type="dcterms:W3CDTF">2023-06-28T00:04:03Z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