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sldIdLst>
    <p:sldId id="307" r:id="rId6"/>
    <p:sldId id="325" r:id="rId7"/>
    <p:sldId id="326" r:id="rId8"/>
    <p:sldId id="336" r:id="rId9"/>
    <p:sldId id="337" r:id="rId10"/>
    <p:sldId id="327" r:id="rId11"/>
    <p:sldId id="328" r:id="rId12"/>
    <p:sldId id="338" r:id="rId13"/>
    <p:sldId id="324" r:id="rId14"/>
    <p:sldId id="332" r:id="rId15"/>
    <p:sldId id="333" r:id="rId16"/>
    <p:sldId id="340" r:id="rId17"/>
    <p:sldId id="341" r:id="rId18"/>
    <p:sldId id="342" r:id="rId19"/>
    <p:sldId id="330" r:id="rId20"/>
    <p:sldId id="334" r:id="rId21"/>
    <p:sldId id="335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3C1053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Mínimos Cuadrados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9"/>
          <p:cNvSpPr/>
          <p:nvPr/>
        </p:nvSpPr>
        <p:spPr>
          <a:xfrm flipV="1">
            <a:off x="3090420" y="3382702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11"/>
          <p:cNvSpPr/>
          <p:nvPr/>
        </p:nvSpPr>
        <p:spPr>
          <a:xfrm>
            <a:off x="2938021" y="5440103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TextBox 25"/>
          <p:cNvSpPr txBox="1"/>
          <p:nvPr/>
        </p:nvSpPr>
        <p:spPr>
          <a:xfrm>
            <a:off x="2861821" y="2958543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15" name="TextBox 26"/>
          <p:cNvSpPr txBox="1"/>
          <p:nvPr/>
        </p:nvSpPr>
        <p:spPr>
          <a:xfrm>
            <a:off x="5376421" y="5520768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16" name="Straight Connector 43"/>
          <p:cNvSpPr/>
          <p:nvPr/>
        </p:nvSpPr>
        <p:spPr>
          <a:xfrm flipV="1">
            <a:off x="4114359" y="4349193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46"/>
          <p:cNvSpPr/>
          <p:nvPr/>
        </p:nvSpPr>
        <p:spPr>
          <a:xfrm flipV="1">
            <a:off x="3657158" y="4758769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54"/>
          <p:cNvSpPr/>
          <p:nvPr/>
        </p:nvSpPr>
        <p:spPr>
          <a:xfrm flipV="1">
            <a:off x="4495358" y="45063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56"/>
          <p:cNvSpPr/>
          <p:nvPr/>
        </p:nvSpPr>
        <p:spPr>
          <a:xfrm flipV="1">
            <a:off x="4876358" y="4063444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57"/>
          <p:cNvSpPr/>
          <p:nvPr/>
        </p:nvSpPr>
        <p:spPr>
          <a:xfrm flipV="1">
            <a:off x="5033522" y="4358718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59"/>
          <p:cNvSpPr/>
          <p:nvPr/>
        </p:nvSpPr>
        <p:spPr>
          <a:xfrm flipV="1">
            <a:off x="5409760" y="4232511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65"/>
          <p:cNvSpPr/>
          <p:nvPr/>
        </p:nvSpPr>
        <p:spPr>
          <a:xfrm flipV="1">
            <a:off x="5714560" y="3592235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67"/>
          <p:cNvSpPr/>
          <p:nvPr/>
        </p:nvSpPr>
        <p:spPr>
          <a:xfrm flipV="1">
            <a:off x="6324159" y="3646724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V="1">
            <a:off x="6397979" y="3939618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Connector 70"/>
          <p:cNvSpPr/>
          <p:nvPr/>
        </p:nvSpPr>
        <p:spPr>
          <a:xfrm flipV="1">
            <a:off x="6857559" y="3806270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Connector 6"/>
          <p:cNvSpPr/>
          <p:nvPr/>
        </p:nvSpPr>
        <p:spPr>
          <a:xfrm flipV="1">
            <a:off x="3040950" y="3763703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" name="Group 41"/>
          <p:cNvGrpSpPr/>
          <p:nvPr/>
        </p:nvGrpSpPr>
        <p:grpSpPr>
          <a:xfrm>
            <a:off x="3581463" y="3491624"/>
            <a:ext cx="3348244" cy="1619175"/>
            <a:chOff x="0" y="0"/>
            <a:chExt cx="3348242" cy="1619174"/>
          </a:xfrm>
        </p:grpSpPr>
        <p:sp>
          <p:nvSpPr>
            <p:cNvPr id="128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9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0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1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3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7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8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139" name="Straight Connector 82"/>
          <p:cNvSpPr/>
          <p:nvPr/>
        </p:nvSpPr>
        <p:spPr>
          <a:xfrm flipV="1">
            <a:off x="8572432" y="2669181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76"/>
          <p:cNvSpPr/>
          <p:nvPr/>
        </p:nvSpPr>
        <p:spPr>
          <a:xfrm rot="18900000">
            <a:off x="8461096" y="2438567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TextBox 83"/>
          <p:cNvSpPr txBox="1"/>
          <p:nvPr/>
        </p:nvSpPr>
        <p:spPr>
          <a:xfrm>
            <a:off x="8881621" y="33109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142" name="TextBox 86"/>
          <p:cNvSpPr txBox="1"/>
          <p:nvPr/>
        </p:nvSpPr>
        <p:spPr>
          <a:xfrm>
            <a:off x="8881621" y="23203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143" name="Rectangle 87"/>
          <p:cNvSpPr/>
          <p:nvPr/>
        </p:nvSpPr>
        <p:spPr>
          <a:xfrm>
            <a:off x="8061348" y="2308042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Rectangle 88"/>
          <p:cNvSpPr/>
          <p:nvPr/>
        </p:nvSpPr>
        <p:spPr>
          <a:xfrm>
            <a:off x="5506408" y="3336742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Straight Connector 90"/>
          <p:cNvSpPr/>
          <p:nvPr/>
        </p:nvSpPr>
        <p:spPr>
          <a:xfrm flipV="1">
            <a:off x="5935220" y="2307667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96"/>
          <p:cNvSpPr/>
          <p:nvPr/>
        </p:nvSpPr>
        <p:spPr>
          <a:xfrm flipV="1">
            <a:off x="5909820" y="3844368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Connector 78"/>
          <p:cNvSpPr/>
          <p:nvPr/>
        </p:nvSpPr>
        <p:spPr>
          <a:xfrm flipV="1">
            <a:off x="8193580" y="3527212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06"/>
          <p:cNvSpPr/>
          <p:nvPr/>
        </p:nvSpPr>
        <p:spPr>
          <a:xfrm rot="18900000">
            <a:off x="8461096" y="3512570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49" name="min_sum_i_(y_i-_.png" descr="min_sum_i_(y_i-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94" y="4572279"/>
            <a:ext cx="2339798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 minimizar la suma de los cuadrados, de las diferencias en las ordenadas (residuos) entre los puntos generados por la función y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:a16="http://schemas.microsoft.com/office/drawing/2014/main" xmlns="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necesario evaluar la precisión de las predicciones realizadas por los modelos.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caso de modelos supervisados, se comparan contra los valores reales de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11244"/>
            <a:ext cx="9867900" cy="3984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6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medida de que tan lejos están los datos, con respecto a la línea de regresión generada por el modelo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2" y="2055537"/>
            <a:ext cx="6835816" cy="4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2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750334"/>
            <a:ext cx="2345479" cy="4780068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222499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siguientes métricas se utilizan comunmente, para evaluar la precisión de los modelos de regresión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3337884" y="173554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Rectángulo redondeado 3">
            <a:extLst>
              <a:ext uri="{FF2B5EF4-FFF2-40B4-BE49-F238E27FC236}">
                <a16:creationId xmlns="" xmlns:a16="http://schemas.microsoft.com/office/drawing/2014/main" id="{B199D41E-253C-2151-DFD2-3A1DCD8F14EF}"/>
              </a:ext>
            </a:extLst>
          </p:cNvPr>
          <p:cNvSpPr/>
          <p:nvPr/>
        </p:nvSpPr>
        <p:spPr>
          <a:xfrm>
            <a:off x="3378935" y="275183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Rectángulo redondeado 4">
            <a:extLst>
              <a:ext uri="{FF2B5EF4-FFF2-40B4-BE49-F238E27FC236}">
                <a16:creationId xmlns="" xmlns:a16="http://schemas.microsoft.com/office/drawing/2014/main" id="{F919647C-EC8E-9977-5829-F9FA9DBC3A4B}"/>
              </a:ext>
            </a:extLst>
          </p:cNvPr>
          <p:cNvSpPr/>
          <p:nvPr/>
        </p:nvSpPr>
        <p:spPr>
          <a:xfrm>
            <a:off x="3382509" y="3753336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3386082" y="4754838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Rectángulo redondeado 10">
            <a:extLst>
              <a:ext uri="{FF2B5EF4-FFF2-40B4-BE49-F238E27FC236}">
                <a16:creationId xmlns="" xmlns:a16="http://schemas.microsoft.com/office/drawing/2014/main" id="{2F78498A-2720-6921-8930-22F7C28739A5}"/>
              </a:ext>
            </a:extLst>
          </p:cNvPr>
          <p:cNvSpPr/>
          <p:nvPr/>
        </p:nvSpPr>
        <p:spPr>
          <a:xfrm>
            <a:off x="3362427" y="1750334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77327BB8-C8AD-194D-4E04-00122A71646B}"/>
              </a:ext>
            </a:extLst>
          </p:cNvPr>
          <p:cNvSpPr/>
          <p:nvPr/>
        </p:nvSpPr>
        <p:spPr>
          <a:xfrm>
            <a:off x="3366000" y="27518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="" xmlns:a16="http://schemas.microsoft.com/office/drawing/2014/main" id="{A82886BF-19BB-9236-ADD9-7C2A1A689330}"/>
              </a:ext>
            </a:extLst>
          </p:cNvPr>
          <p:cNvSpPr/>
          <p:nvPr/>
        </p:nvSpPr>
        <p:spPr>
          <a:xfrm>
            <a:off x="3369574" y="37533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3373147" y="475483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5658022" y="1750334"/>
            <a:ext cx="5493396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absoluta entre los valores reales y las predicciones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error promedio. En unidades de la variable a predecir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Subtítulo 2">
            <a:extLst>
              <a:ext uri="{FF2B5EF4-FFF2-40B4-BE49-F238E27FC236}">
                <a16:creationId xmlns="" xmlns:a16="http://schemas.microsoft.com/office/drawing/2014/main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5701510" y="2804944"/>
            <a:ext cx="5652290" cy="75981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entre los valores reales y las predicciones, al cuadrado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predecir, al cuadrado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="" xmlns:a16="http://schemas.microsoft.com/office/drawing/2014/main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5672673" y="3768126"/>
            <a:ext cx="5493396" cy="74448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Raíz cuadrada de MSE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16161" y="4769627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 que proporción de la varianza de la variable dependiente puede ser explicada por la variable independiente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ubtítulo 2">
            <a:extLst>
              <a:ext uri="{FF2B5EF4-FFF2-40B4-BE49-F238E27FC236}">
                <a16:creationId xmlns="" xmlns:a16="http://schemas.microsoft.com/office/drawing/2014/main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3495302" y="1873506"/>
            <a:ext cx="1922860" cy="5833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(Mean Absolute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Subtítulo 2">
            <a:extLst>
              <a:ext uri="{FF2B5EF4-FFF2-40B4-BE49-F238E27FC236}">
                <a16:creationId xmlns="" xmlns:a16="http://schemas.microsoft.com/office/drawing/2014/main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3495302" y="2804944"/>
            <a:ext cx="1922860" cy="653394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="" xmlns:a16="http://schemas.microsoft.com/office/drawing/2014/main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3495302" y="3837653"/>
            <a:ext cx="1922860" cy="67495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(Root 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495302" y="4754837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(Coeficiente de determinación)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3399017" y="5756340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3386082" y="5756340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29096" y="5771129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R2 ajustado, para considerar el número de variables independientes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508237" y="5756339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Ajustado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22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 baseline="30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Connector 114"/>
          <p:cNvSpPr/>
          <p:nvPr/>
        </p:nvSpPr>
        <p:spPr>
          <a:xfrm flipV="1">
            <a:off x="4075080" y="346955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116"/>
          <p:cNvSpPr/>
          <p:nvPr/>
        </p:nvSpPr>
        <p:spPr>
          <a:xfrm flipV="1">
            <a:off x="4916454" y="301870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118"/>
          <p:cNvSpPr/>
          <p:nvPr/>
        </p:nvSpPr>
        <p:spPr>
          <a:xfrm flipV="1">
            <a:off x="5522879" y="302823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traight Connector 99"/>
          <p:cNvSpPr/>
          <p:nvPr/>
        </p:nvSpPr>
        <p:spPr>
          <a:xfrm flipV="1">
            <a:off x="2855879" y="372037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traight Connector 102"/>
          <p:cNvSpPr/>
          <p:nvPr/>
        </p:nvSpPr>
        <p:spPr>
          <a:xfrm flipV="1">
            <a:off x="3694080" y="371720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traight Connector 104"/>
          <p:cNvSpPr/>
          <p:nvPr/>
        </p:nvSpPr>
        <p:spPr>
          <a:xfrm flipV="1">
            <a:off x="4227480" y="371720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Connector 112"/>
          <p:cNvSpPr/>
          <p:nvPr/>
        </p:nvSpPr>
        <p:spPr>
          <a:xfrm flipV="1">
            <a:off x="3767105" y="371085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97"/>
          <p:cNvSpPr/>
          <p:nvPr/>
        </p:nvSpPr>
        <p:spPr>
          <a:xfrm>
            <a:off x="2289142" y="370768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9"/>
          <p:cNvSpPr/>
          <p:nvPr/>
        </p:nvSpPr>
        <p:spPr>
          <a:xfrm flipV="1">
            <a:off x="2289141" y="278881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11"/>
          <p:cNvSpPr/>
          <p:nvPr/>
        </p:nvSpPr>
        <p:spPr>
          <a:xfrm>
            <a:off x="2136742" y="484621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TextBox 25"/>
          <p:cNvSpPr txBox="1"/>
          <p:nvPr/>
        </p:nvSpPr>
        <p:spPr>
          <a:xfrm>
            <a:off x="2060542" y="236465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60" name="TextBox 26"/>
          <p:cNvSpPr txBox="1"/>
          <p:nvPr/>
        </p:nvSpPr>
        <p:spPr>
          <a:xfrm>
            <a:off x="4575142" y="492688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61" name="Straight Connector 43"/>
          <p:cNvSpPr/>
          <p:nvPr/>
        </p:nvSpPr>
        <p:spPr>
          <a:xfrm flipV="1">
            <a:off x="3313080" y="375530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46"/>
          <p:cNvSpPr/>
          <p:nvPr/>
        </p:nvSpPr>
        <p:spPr>
          <a:xfrm flipV="1">
            <a:off x="2855879" y="416488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54"/>
          <p:cNvSpPr/>
          <p:nvPr/>
        </p:nvSpPr>
        <p:spPr>
          <a:xfrm flipV="1">
            <a:off x="3694079" y="391246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56"/>
          <p:cNvSpPr/>
          <p:nvPr/>
        </p:nvSpPr>
        <p:spPr>
          <a:xfrm flipV="1">
            <a:off x="4075079" y="34695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57"/>
          <p:cNvSpPr/>
          <p:nvPr/>
        </p:nvSpPr>
        <p:spPr>
          <a:xfrm flipV="1">
            <a:off x="4232243" y="376483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59"/>
          <p:cNvSpPr/>
          <p:nvPr/>
        </p:nvSpPr>
        <p:spPr>
          <a:xfrm flipV="1">
            <a:off x="4608481" y="363862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65"/>
          <p:cNvSpPr/>
          <p:nvPr/>
        </p:nvSpPr>
        <p:spPr>
          <a:xfrm flipV="1">
            <a:off x="4913281" y="299834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67"/>
          <p:cNvSpPr/>
          <p:nvPr/>
        </p:nvSpPr>
        <p:spPr>
          <a:xfrm flipV="1">
            <a:off x="5522880" y="305283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traight Connector 69"/>
          <p:cNvSpPr/>
          <p:nvPr/>
        </p:nvSpPr>
        <p:spPr>
          <a:xfrm flipV="1">
            <a:off x="5596700" y="334573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traight Connector 70"/>
          <p:cNvSpPr/>
          <p:nvPr/>
        </p:nvSpPr>
        <p:spPr>
          <a:xfrm flipV="1">
            <a:off x="6056280" y="321238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traight Connector 6"/>
          <p:cNvSpPr/>
          <p:nvPr/>
        </p:nvSpPr>
        <p:spPr>
          <a:xfrm flipV="1">
            <a:off x="2239671" y="316981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Group 41"/>
          <p:cNvGrpSpPr/>
          <p:nvPr/>
        </p:nvGrpSpPr>
        <p:grpSpPr>
          <a:xfrm>
            <a:off x="2780184" y="2897736"/>
            <a:ext cx="3348244" cy="1619175"/>
            <a:chOff x="0" y="0"/>
            <a:chExt cx="3348242" cy="1619174"/>
          </a:xfrm>
        </p:grpSpPr>
        <p:sp>
          <p:nvSpPr>
            <p:cNvPr id="73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4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5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6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7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0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2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3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84" name="TextBox 47"/>
          <p:cNvSpPr txBox="1"/>
          <p:nvPr/>
        </p:nvSpPr>
        <p:spPr>
          <a:xfrm>
            <a:off x="6459969" y="181612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459969" y="248848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86" name="Group 137"/>
          <p:cNvGrpSpPr/>
          <p:nvPr/>
        </p:nvGrpSpPr>
        <p:grpSpPr>
          <a:xfrm>
            <a:off x="6708742" y="3555280"/>
            <a:ext cx="3505200" cy="990600"/>
            <a:chOff x="0" y="0"/>
            <a:chExt cx="3505200" cy="990600"/>
          </a:xfrm>
          <a:solidFill>
            <a:srgbClr val="C126B8"/>
          </a:solidFill>
        </p:grpSpPr>
        <p:sp>
          <p:nvSpPr>
            <p:cNvPr id="87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8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89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91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92" name="sum_i_(y_i-_hat_.png" descr="sum_i_(y_i-_ha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41" y="185935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um_i_(y_i-_bar_.png" descr="sum_i_(y_i-_bar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04" y="260563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ar_y.png" descr="bar_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6" y="362433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19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84" grpId="0" animBg="1" advAuto="0"/>
      <p:bldP spid="85" grpId="0" animBg="1" advAuto="0"/>
      <p:bldP spid="86" grpId="0" advAuto="0"/>
      <p:bldP spid="93" grpId="0" animBg="1" advAuto="0"/>
      <p:bldP spid="9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137"/>
          <p:cNvGrpSpPr/>
          <p:nvPr/>
        </p:nvGrpSpPr>
        <p:grpSpPr>
          <a:xfrm>
            <a:off x="2382184" y="1924509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7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9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2388909" y="4790977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2388909" y="4028977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2388909" y="3343177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5" name="TextBox 49"/>
          <p:cNvSpPr txBox="1"/>
          <p:nvPr/>
        </p:nvSpPr>
        <p:spPr>
          <a:xfrm>
            <a:off x="6656109" y="2123977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16" name="Group 59"/>
          <p:cNvGrpSpPr/>
          <p:nvPr/>
        </p:nvGrpSpPr>
        <p:grpSpPr>
          <a:xfrm>
            <a:off x="5989358" y="4028977"/>
            <a:ext cx="1962151" cy="533400"/>
            <a:chOff x="0" y="0"/>
            <a:chExt cx="1962150" cy="533400"/>
          </a:xfrm>
        </p:grpSpPr>
        <p:sp>
          <p:nvSpPr>
            <p:cNvPr id="17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18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0" name="Straight Arrow Connector 61"/>
          <p:cNvSpPr/>
          <p:nvPr/>
        </p:nvSpPr>
        <p:spPr>
          <a:xfrm>
            <a:off x="5589309" y="2962176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63"/>
          <p:cNvSpPr/>
          <p:nvPr/>
        </p:nvSpPr>
        <p:spPr>
          <a:xfrm>
            <a:off x="4827309" y="5019577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extBox 66"/>
          <p:cNvSpPr txBox="1"/>
          <p:nvPr/>
        </p:nvSpPr>
        <p:spPr>
          <a:xfrm>
            <a:off x="6656109" y="4790977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25" name="TextBox 69"/>
          <p:cNvSpPr txBox="1"/>
          <p:nvPr/>
        </p:nvSpPr>
        <p:spPr>
          <a:xfrm>
            <a:off x="6656109" y="3343177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  <p:sp>
        <p:nvSpPr>
          <p:cNvPr id="24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 que tan cerca están los valores a la línea de regresión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97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20" grpId="0" animBg="1" advAuto="0"/>
      <p:bldP spid="21" grpId="0" animBg="1" advAuto="0"/>
      <p:bldP spid="22" grpId="0" animBg="1" advAuto="0"/>
      <p:bldP spid="25" grpId="0" animBg="1" advAuto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Ajustado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137"/>
          <p:cNvGrpSpPr/>
          <p:nvPr/>
        </p:nvGrpSpPr>
        <p:grpSpPr>
          <a:xfrm>
            <a:off x="3183463" y="2197886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2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2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1" name="Rectangle 20"/>
          <p:cNvSpPr/>
          <p:nvPr/>
        </p:nvSpPr>
        <p:spPr>
          <a:xfrm>
            <a:off x="3183463" y="3387954"/>
            <a:ext cx="6331325" cy="990600"/>
          </a:xfrm>
          <a:prstGeom prst="rect">
            <a:avLst/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TextBox 21"/>
          <p:cNvSpPr txBox="1"/>
          <p:nvPr/>
        </p:nvSpPr>
        <p:spPr>
          <a:xfrm>
            <a:off x="3564463" y="3616554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33" name="Straight Connector 22"/>
          <p:cNvSpPr/>
          <p:nvPr/>
        </p:nvSpPr>
        <p:spPr>
          <a:xfrm>
            <a:off x="7457388" y="3901649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23"/>
          <p:cNvSpPr txBox="1"/>
          <p:nvPr/>
        </p:nvSpPr>
        <p:spPr>
          <a:xfrm>
            <a:off x="7457388" y="3444449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35" name="TextBox 29"/>
          <p:cNvSpPr txBox="1"/>
          <p:nvPr/>
        </p:nvSpPr>
        <p:spPr>
          <a:xfrm>
            <a:off x="7457388" y="3906114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3190188" y="4530954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803217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xmlns="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regresión 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="" xmlns:a16="http://schemas.microsoft.com/office/drawing/2014/main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="" xmlns:a16="http://schemas.microsoft.com/office/drawing/2014/main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83623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promedio de una casa en una región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>
            <a:extLst>
              <a:ext uri="{FF2B5EF4-FFF2-40B4-BE49-F238E27FC236}">
                <a16:creationId xmlns="" xmlns:a16="http://schemas.microsoft.com/office/drawing/2014/main" id="{D6D84980-CDB5-69E2-B43E-E32912E1F1F3}"/>
              </a:ext>
            </a:extLst>
          </p:cNvPr>
          <p:cNvSpPr/>
          <p:nvPr/>
        </p:nvSpPr>
        <p:spPr>
          <a:xfrm>
            <a:off x="8198443" y="4558562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055EB05C-8354-4C3C-F3D7-AE9CAE0F4E93}"/>
              </a:ext>
            </a:extLst>
          </p:cNvPr>
          <p:cNvSpPr txBox="1">
            <a:spLocks/>
          </p:cNvSpPr>
          <p:nvPr/>
        </p:nvSpPr>
        <p:spPr>
          <a:xfrm>
            <a:off x="9357309" y="493304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uso de energía eléctrica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="" xmlns:a16="http://schemas.microsoft.com/office/drawing/2014/main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92595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temperatura máxima del día siguiente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88189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demanda de un nuevo producto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="" xmlns:a16="http://schemas.microsoft.com/office/drawing/2014/main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6E47DE25-3D02-94CC-D88F-D254E18CDCA3}"/>
              </a:ext>
            </a:extLst>
          </p:cNvPr>
          <p:cNvSpPr/>
          <p:nvPr/>
        </p:nvSpPr>
        <p:spPr>
          <a:xfrm>
            <a:off x="7828669" y="4379394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MX" sz="7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FC230D37-BB00-A54F-080B-42738B4CF225}"/>
              </a:ext>
            </a:extLst>
          </p:cNvPr>
          <p:cNvSpPr/>
          <p:nvPr/>
        </p:nvSpPr>
        <p:spPr>
          <a:xfrm>
            <a:off x="7716913" y="4267638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="" xmlns:a16="http://schemas.microsoft.com/office/drawing/2014/main" id="{9917C0CC-F1C1-E40B-2625-9CB2FB5A201B}"/>
              </a:ext>
            </a:extLst>
          </p:cNvPr>
          <p:cNvSpPr/>
          <p:nvPr/>
        </p:nvSpPr>
        <p:spPr>
          <a:xfrm>
            <a:off x="452558" y="1696092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Pronosticar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="" xmlns:a16="http://schemas.microsoft.com/office/drawing/2014/main" id="{6F58F33C-F096-9544-7F40-DAA35FF4A9D1}"/>
              </a:ext>
            </a:extLst>
          </p:cNvPr>
          <p:cNvSpPr/>
          <p:nvPr/>
        </p:nvSpPr>
        <p:spPr>
          <a:xfrm>
            <a:off x="9424857" y="1631924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="" xmlns:a16="http://schemas.microsoft.com/office/drawing/2014/main" id="{80813F94-534A-BBF3-016E-4CB0165AE6A1}"/>
              </a:ext>
            </a:extLst>
          </p:cNvPr>
          <p:cNvSpPr/>
          <p:nvPr/>
        </p:nvSpPr>
        <p:spPr>
          <a:xfrm>
            <a:off x="591816" y="4658802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Deteriminar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88">
            <a:extLst>
              <a:ext uri="{FF2B5EF4-FFF2-40B4-BE49-F238E27FC236}">
                <a16:creationId xmlns="" xmlns:a16="http://schemas.microsoft.com/office/drawing/2014/main" id="{49C3102C-4EB5-8C86-B36C-83375BF8BDB5}"/>
              </a:ext>
            </a:extLst>
          </p:cNvPr>
          <p:cNvSpPr/>
          <p:nvPr/>
        </p:nvSpPr>
        <p:spPr>
          <a:xfrm>
            <a:off x="9077210" y="47036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Predecir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="" xmlns:a16="http://schemas.microsoft.com/office/drawing/2014/main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Regresión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6" y="3598350"/>
            <a:ext cx="1946832" cy="14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2741"/>
              </p:ext>
            </p:extLst>
          </p:nvPr>
        </p:nvGraphicFramePr>
        <p:xfrm>
          <a:off x="1528960" y="3581352"/>
          <a:ext cx="9134080" cy="22594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3520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2283520"/>
                <a:gridCol w="2283520"/>
                <a:gridCol w="2283520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Mínima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Mañana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26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17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Julio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Octubre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Mayo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727198" y="-216281"/>
            <a:ext cx="439264" cy="6851290"/>
          </a:xfrm>
          <a:prstGeom prst="rightBrace">
            <a:avLst/>
          </a:prstGeom>
          <a:ln w="38100">
            <a:solidFill>
              <a:srgbClr val="C12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Brace 10"/>
          <p:cNvSpPr/>
          <p:nvPr/>
        </p:nvSpPr>
        <p:spPr>
          <a:xfrm rot="16200000">
            <a:off x="9298125" y="2064082"/>
            <a:ext cx="439264" cy="2290565"/>
          </a:xfrm>
          <a:prstGeom prst="rightBrace">
            <a:avLst/>
          </a:prstGeom>
          <a:ln w="38100">
            <a:solidFill>
              <a:srgbClr val="F43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213479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de Entrada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784406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Objetivo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2191777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14026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52640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3456343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3456342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7896565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651881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9278327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34563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34563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Regresiones Lineales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1025" y="1623443"/>
            <a:ext cx="8015916" cy="9256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1025" y="1623442"/>
            <a:ext cx="2401072" cy="925655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190523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1025" y="2680712"/>
            <a:ext cx="8015916" cy="9625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1025" y="2680712"/>
            <a:ext cx="2401072" cy="962597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2972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1766318"/>
            <a:ext cx="5493396" cy="68971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2823587"/>
            <a:ext cx="5493396" cy="70542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los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Cilindros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0" y="3986210"/>
            <a:ext cx="5498065" cy="2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003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ajusta los parámetros (b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para encontrar la línea que se ajuste mejor a las muestras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  <p:bldP spid="4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schemas.microsoft.com/office/2006/documentManagement/types"/>
    <ds:schemaRef ds:uri="http://schemas.microsoft.com/sharepoint/v3"/>
    <ds:schemaRef ds:uri="0d112806-a571-4b5c-9687-83175e2be7e0"/>
    <ds:schemaRef ds:uri="http://www.w3.org/XML/1998/namespace"/>
    <ds:schemaRef ds:uri="http://purl.org/dc/terms/"/>
    <ds:schemaRef ds:uri="5715b14d-6155-4883-b773-4a6f0b526cee"/>
    <ds:schemaRef ds:uri="http://purl.org/dc/dcmitype/"/>
    <ds:schemaRef ds:uri="494b7d94-68f9-41b0-9fd8-f8ea6ae98d3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688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Hurme Geometric Sans 2</vt:lpstr>
      <vt:lpstr>Arial</vt:lpstr>
      <vt:lpstr>Calibri</vt:lpstr>
      <vt:lpstr>Calibri Light</vt:lpstr>
      <vt:lpstr>Montserrat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Regresiones</vt:lpstr>
      <vt:lpstr>Tipos de Regresiones</vt:lpstr>
      <vt:lpstr>Ejemplo de Regresiones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Métricas de Evaluación de Regresión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55</cp:revision>
  <dcterms:created xsi:type="dcterms:W3CDTF">2023-04-03T19:17:52Z</dcterms:created>
  <dcterms:modified xsi:type="dcterms:W3CDTF">2023-06-23T16:40:39Z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