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8"/>
  </p:notesMasterIdLst>
  <p:sldIdLst>
    <p:sldId id="307" r:id="rId6"/>
    <p:sldId id="343" r:id="rId7"/>
    <p:sldId id="328" r:id="rId8"/>
    <p:sldId id="324" r:id="rId9"/>
    <p:sldId id="344" r:id="rId10"/>
    <p:sldId id="345" r:id="rId11"/>
    <p:sldId id="332" r:id="rId12"/>
    <p:sldId id="346" r:id="rId13"/>
    <p:sldId id="347" r:id="rId14"/>
    <p:sldId id="348" r:id="rId15"/>
    <p:sldId id="349" r:id="rId16"/>
    <p:sldId id="350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C126B8"/>
    <a:srgbClr val="F4364C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6764C-D7CC-0341-97A8-D8035C242B3B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F37EA7B-FD2B-1041-91DB-6A4042F38EE9}">
      <dgm:prSet/>
      <dgm:spPr/>
      <dgm:t>
        <a:bodyPr/>
        <a:lstStyle/>
        <a:p>
          <a:endParaRPr lang="es-MX"/>
        </a:p>
      </dgm:t>
    </dgm:pt>
    <dgm:pt modelId="{2FF03206-6A9B-5640-B3C0-178F92E51F80}" type="parTrans" cxnId="{B631722F-F8AA-F14F-96F8-D9135DA8E9FF}">
      <dgm:prSet/>
      <dgm:spPr/>
      <dgm:t>
        <a:bodyPr/>
        <a:lstStyle/>
        <a:p>
          <a:endParaRPr lang="es-MX"/>
        </a:p>
      </dgm:t>
    </dgm:pt>
    <dgm:pt modelId="{F19674A4-1D0B-2642-B044-617969322F23}" type="sibTrans" cxnId="{B631722F-F8AA-F14F-96F8-D9135DA8E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54E27015-05C5-8A4C-91DF-96D138BFD29F}" type="pres">
      <dgm:prSet presAssocID="{DAF6764C-D7CC-0341-97A8-D8035C242B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DD59DA84-7E25-F448-B980-0EFC686AD322}" type="pres">
      <dgm:prSet presAssocID="{DAF6764C-D7CC-0341-97A8-D8035C242B3B}" presName="Name1" presStyleCnt="0"/>
      <dgm:spPr/>
    </dgm:pt>
    <dgm:pt modelId="{C4444A33-6B40-AB4F-85E1-F43D92646921}" type="pres">
      <dgm:prSet presAssocID="{F19674A4-1D0B-2642-B044-617969322F23}" presName="picture_1" presStyleCnt="0"/>
      <dgm:spPr/>
    </dgm:pt>
    <dgm:pt modelId="{0005B0D2-B676-6D4A-B664-BCCB74D63410}" type="pres">
      <dgm:prSet presAssocID="{F19674A4-1D0B-2642-B044-617969322F23}" presName="pictureRepeatNode" presStyleLbl="alignImgPlace1" presStyleIdx="0" presStyleCnt="1" custScaleX="131993" custScaleY="131547" custLinFactNeighborX="1672"/>
      <dgm:spPr/>
      <dgm:t>
        <a:bodyPr/>
        <a:lstStyle/>
        <a:p>
          <a:endParaRPr lang="es-MX"/>
        </a:p>
      </dgm:t>
    </dgm:pt>
    <dgm:pt modelId="{D6FC07A3-65B9-8B42-8BF0-FE516702C3B5}" type="pres">
      <dgm:prSet presAssocID="{FF37EA7B-FD2B-1041-91DB-6A4042F38EE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DBEDD5D-8541-448A-B47F-04C0BA2ED6CF}" type="presOf" srcId="{FF37EA7B-FD2B-1041-91DB-6A4042F38EE9}" destId="{D6FC07A3-65B9-8B42-8BF0-FE516702C3B5}" srcOrd="0" destOrd="0" presId="urn:microsoft.com/office/officeart/2008/layout/CircularPictureCallout"/>
    <dgm:cxn modelId="{77F3213B-2C94-4FB2-B512-5D610C4AA055}" type="presOf" srcId="{F19674A4-1D0B-2642-B044-617969322F23}" destId="{0005B0D2-B676-6D4A-B664-BCCB74D63410}" srcOrd="0" destOrd="0" presId="urn:microsoft.com/office/officeart/2008/layout/CircularPictureCallout"/>
    <dgm:cxn modelId="{B631722F-F8AA-F14F-96F8-D9135DA8E9FF}" srcId="{DAF6764C-D7CC-0341-97A8-D8035C242B3B}" destId="{FF37EA7B-FD2B-1041-91DB-6A4042F38EE9}" srcOrd="0" destOrd="0" parTransId="{2FF03206-6A9B-5640-B3C0-178F92E51F80}" sibTransId="{F19674A4-1D0B-2642-B044-617969322F23}"/>
    <dgm:cxn modelId="{557C995A-8D88-416A-AE2C-7E7C1BE2C721}" type="presOf" srcId="{DAF6764C-D7CC-0341-97A8-D8035C242B3B}" destId="{54E27015-05C5-8A4C-91DF-96D138BFD29F}" srcOrd="0" destOrd="0" presId="urn:microsoft.com/office/officeart/2008/layout/CircularPictureCallout"/>
    <dgm:cxn modelId="{12FB8DFA-1C5F-4EBF-9C35-EE0E48A564DA}" type="presParOf" srcId="{54E27015-05C5-8A4C-91DF-96D138BFD29F}" destId="{DD59DA84-7E25-F448-B980-0EFC686AD322}" srcOrd="0" destOrd="0" presId="urn:microsoft.com/office/officeart/2008/layout/CircularPictureCallout"/>
    <dgm:cxn modelId="{DB7F0D49-4C76-442F-AFD0-16D34DBBF609}" type="presParOf" srcId="{DD59DA84-7E25-F448-B980-0EFC686AD322}" destId="{C4444A33-6B40-AB4F-85E1-F43D92646921}" srcOrd="0" destOrd="0" presId="urn:microsoft.com/office/officeart/2008/layout/CircularPictureCallout"/>
    <dgm:cxn modelId="{65DD0DF5-4103-4F5E-8E3D-64938C4AE3C9}" type="presParOf" srcId="{C4444A33-6B40-AB4F-85E1-F43D92646921}" destId="{0005B0D2-B676-6D4A-B664-BCCB74D63410}" srcOrd="0" destOrd="0" presId="urn:microsoft.com/office/officeart/2008/layout/CircularPictureCallout"/>
    <dgm:cxn modelId="{CB7E044C-34FF-4A1A-9DE6-E84BA62EEFEF}" type="presParOf" srcId="{DD59DA84-7E25-F448-B980-0EFC686AD322}" destId="{D6FC07A3-65B9-8B42-8BF0-FE516702C3B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B0D2-B676-6D4A-B664-BCCB74D63410}">
      <dsp:nvSpPr>
        <dsp:cNvPr id="0" name=""/>
        <dsp:cNvSpPr/>
      </dsp:nvSpPr>
      <dsp:spPr>
        <a:xfrm>
          <a:off x="1114973" y="5"/>
          <a:ext cx="4125203" cy="41112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07A3-65B9-8B42-8BF0-FE516702C3B5}">
      <dsp:nvSpPr>
        <dsp:cNvPr id="0" name=""/>
        <dsp:cNvSpPr/>
      </dsp:nvSpPr>
      <dsp:spPr>
        <a:xfrm>
          <a:off x="2125217" y="2152522"/>
          <a:ext cx="2000204" cy="10313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6500" kern="1200"/>
        </a:p>
      </dsp:txBody>
      <dsp:txXfrm>
        <a:off x="2125217" y="2152522"/>
        <a:ext cx="2000204" cy="1031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4890933" y="2757616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82"/>
          <p:cNvSpPr/>
          <p:nvPr/>
        </p:nvSpPr>
        <p:spPr>
          <a:xfrm>
            <a:off x="4728239" y="3495017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Straight Arrow Connector 83"/>
          <p:cNvSpPr/>
          <p:nvPr/>
        </p:nvSpPr>
        <p:spPr>
          <a:xfrm>
            <a:off x="4728239" y="4953974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Freeform 141"/>
          <p:cNvSpPr/>
          <p:nvPr/>
        </p:nvSpPr>
        <p:spPr>
          <a:xfrm>
            <a:off x="4995861" y="3531449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16" name="Rectangle 44"/>
          <p:cNvGrpSpPr/>
          <p:nvPr/>
        </p:nvGrpSpPr>
        <p:grpSpPr>
          <a:xfrm>
            <a:off x="9053512" y="4899894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119" name="Straight Arrow Connector 42"/>
          <p:cNvSpPr/>
          <p:nvPr/>
        </p:nvSpPr>
        <p:spPr>
          <a:xfrm>
            <a:off x="6715124" y="4604619"/>
            <a:ext cx="1" cy="2952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0" name="Multiply 119"/>
          <p:cNvSpPr/>
          <p:nvPr/>
        </p:nvSpPr>
        <p:spPr>
          <a:xfrm rot="18900000">
            <a:off x="5836152" y="480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Multiply 61"/>
          <p:cNvSpPr/>
          <p:nvPr/>
        </p:nvSpPr>
        <p:spPr>
          <a:xfrm rot="18900000">
            <a:off x="8236452" y="3485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Multiply 144"/>
          <p:cNvSpPr/>
          <p:nvPr/>
        </p:nvSpPr>
        <p:spPr>
          <a:xfrm rot="18900000">
            <a:off x="6655304" y="4471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traight Arrow Connector 39"/>
          <p:cNvSpPr/>
          <p:nvPr/>
        </p:nvSpPr>
        <p:spPr>
          <a:xfrm>
            <a:off x="4728239" y="4209628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Rectangle 40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27" name="Rectangle 41"/>
          <p:cNvGrpSpPr/>
          <p:nvPr/>
        </p:nvGrpSpPr>
        <p:grpSpPr>
          <a:xfrm>
            <a:off x="2957512" y="2385294"/>
            <a:ext cx="1828800" cy="457200"/>
            <a:chOff x="0" y="0"/>
            <a:chExt cx="1828800" cy="457200"/>
          </a:xfrm>
          <a:solidFill>
            <a:srgbClr val="C126B8"/>
          </a:solidFill>
        </p:grpSpPr>
        <p:sp>
          <p:nvSpPr>
            <p:cNvPr id="12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29" name="y (Actual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/>
                <a:t>y </a:t>
              </a:r>
              <a:r>
                <a:rPr sz="1400" smtClean="0"/>
                <a:t>(</a:t>
              </a:r>
              <a:r>
                <a:rPr lang="es-MX" sz="1400" smtClean="0"/>
                <a:t>Real</a:t>
              </a:r>
              <a:r>
                <a:rPr sz="1400" smtClean="0"/>
                <a:t> </a:t>
              </a:r>
              <a:r>
                <a:rPr sz="1400"/>
                <a:t>VD)</a:t>
              </a:r>
            </a:p>
          </p:txBody>
        </p:sp>
      </p:grpSp>
      <p:sp>
        <p:nvSpPr>
          <p:cNvPr id="130" name="Straight Connector 45"/>
          <p:cNvSpPr/>
          <p:nvPr/>
        </p:nvSpPr>
        <p:spPr>
          <a:xfrm flipV="1">
            <a:off x="3033712" y="2309093"/>
            <a:ext cx="1676401" cy="609602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Connector 51"/>
          <p:cNvSpPr/>
          <p:nvPr/>
        </p:nvSpPr>
        <p:spPr>
          <a:xfrm>
            <a:off x="3033711" y="2309094"/>
            <a:ext cx="1676402" cy="609600"/>
          </a:xfrm>
          <a:prstGeom prst="line">
            <a:avLst/>
          </a:prstGeom>
          <a:ln w="28575">
            <a:solidFill>
              <a:srgbClr val="2E1B0C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2" name="Rectangle 52"/>
          <p:cNvGrpSpPr/>
          <p:nvPr/>
        </p:nvGrpSpPr>
        <p:grpSpPr>
          <a:xfrm>
            <a:off x="2957512" y="2918694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3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134" name="ŷ (Predicción VD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(Predicción VD)</a:t>
              </a:r>
            </a:p>
          </p:txBody>
        </p:sp>
      </p:grpSp>
      <p:sp>
        <p:nvSpPr>
          <p:cNvPr id="135" name="TextBox 53"/>
          <p:cNvSpPr txBox="1"/>
          <p:nvPr/>
        </p:nvSpPr>
        <p:spPr>
          <a:xfrm>
            <a:off x="4252912" y="4061694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0.5</a:t>
            </a:r>
          </a:p>
        </p:txBody>
      </p:sp>
      <p:sp>
        <p:nvSpPr>
          <p:cNvPr id="136" name="Multiply 60"/>
          <p:cNvSpPr/>
          <p:nvPr/>
        </p:nvSpPr>
        <p:spPr>
          <a:xfrm rot="18900000">
            <a:off x="8238836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7" name="Multiply 64"/>
          <p:cNvSpPr/>
          <p:nvPr/>
        </p:nvSpPr>
        <p:spPr>
          <a:xfrm rot="18900000">
            <a:off x="58361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Multiply 80"/>
          <p:cNvSpPr/>
          <p:nvPr/>
        </p:nvSpPr>
        <p:spPr>
          <a:xfrm rot="18900000">
            <a:off x="7241090" y="3746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traight Arrow Connector 86"/>
          <p:cNvSpPr/>
          <p:nvPr/>
        </p:nvSpPr>
        <p:spPr>
          <a:xfrm flipV="1">
            <a:off x="7298531" y="35640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88"/>
          <p:cNvSpPr/>
          <p:nvPr/>
        </p:nvSpPr>
        <p:spPr>
          <a:xfrm rot="18900000">
            <a:off x="7243474" y="3424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1" name="Multiply 90"/>
          <p:cNvSpPr/>
          <p:nvPr/>
        </p:nvSpPr>
        <p:spPr>
          <a:xfrm rot="18900000">
            <a:off x="6661654" y="491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2" name="Straight Arrow Connector 91"/>
          <p:cNvSpPr/>
          <p:nvPr/>
        </p:nvSpPr>
        <p:spPr>
          <a:xfrm>
            <a:off x="5929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3" name="Straight Arrow Connector 94"/>
          <p:cNvSpPr/>
          <p:nvPr/>
        </p:nvSpPr>
        <p:spPr>
          <a:xfrm>
            <a:off x="61325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4" name="Straight Arrow Connector 95"/>
          <p:cNvSpPr/>
          <p:nvPr/>
        </p:nvSpPr>
        <p:spPr>
          <a:xfrm>
            <a:off x="63230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5" name="Straight Arrow Connector 99"/>
          <p:cNvSpPr/>
          <p:nvPr/>
        </p:nvSpPr>
        <p:spPr>
          <a:xfrm>
            <a:off x="74596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Arrow Connector 100"/>
          <p:cNvSpPr/>
          <p:nvPr/>
        </p:nvSpPr>
        <p:spPr>
          <a:xfrm>
            <a:off x="7662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Arrow Connector 101"/>
          <p:cNvSpPr/>
          <p:nvPr/>
        </p:nvSpPr>
        <p:spPr>
          <a:xfrm>
            <a:off x="7853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Straight Arrow Connector 102"/>
          <p:cNvSpPr/>
          <p:nvPr/>
        </p:nvSpPr>
        <p:spPr>
          <a:xfrm>
            <a:off x="65516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Arrow Connector 103"/>
          <p:cNvSpPr/>
          <p:nvPr/>
        </p:nvSpPr>
        <p:spPr>
          <a:xfrm>
            <a:off x="67548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3" name="Straight Arrow Connector 104"/>
          <p:cNvSpPr/>
          <p:nvPr/>
        </p:nvSpPr>
        <p:spPr>
          <a:xfrm>
            <a:off x="694531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4" name="Straight Arrow Connector 105"/>
          <p:cNvSpPr/>
          <p:nvPr/>
        </p:nvSpPr>
        <p:spPr>
          <a:xfrm>
            <a:off x="53260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5" name="Straight Arrow Connector 106"/>
          <p:cNvSpPr/>
          <p:nvPr/>
        </p:nvSpPr>
        <p:spPr>
          <a:xfrm>
            <a:off x="55292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6" name="Straight Arrow Connector 107"/>
          <p:cNvSpPr/>
          <p:nvPr/>
        </p:nvSpPr>
        <p:spPr>
          <a:xfrm>
            <a:off x="5719762" y="421409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7" name="Straight Arrow Connector 108"/>
          <p:cNvSpPr/>
          <p:nvPr/>
        </p:nvSpPr>
        <p:spPr>
          <a:xfrm>
            <a:off x="68691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traight Arrow Connector 109"/>
          <p:cNvSpPr/>
          <p:nvPr/>
        </p:nvSpPr>
        <p:spPr>
          <a:xfrm>
            <a:off x="70723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traight Arrow Connector 110"/>
          <p:cNvSpPr/>
          <p:nvPr/>
        </p:nvSpPr>
        <p:spPr>
          <a:xfrm>
            <a:off x="726281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Arrow Connector 111"/>
          <p:cNvSpPr/>
          <p:nvPr/>
        </p:nvSpPr>
        <p:spPr>
          <a:xfrm>
            <a:off x="80311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1" name="Straight Arrow Connector 112"/>
          <p:cNvSpPr/>
          <p:nvPr/>
        </p:nvSpPr>
        <p:spPr>
          <a:xfrm>
            <a:off x="82343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2" name="Straight Arrow Connector 113"/>
          <p:cNvSpPr/>
          <p:nvPr/>
        </p:nvSpPr>
        <p:spPr>
          <a:xfrm>
            <a:off x="8424862" y="3979144"/>
            <a:ext cx="0" cy="219075"/>
          </a:xfrm>
          <a:prstGeom prst="line">
            <a:avLst/>
          </a:prstGeom>
          <a:ln w="19050">
            <a:solidFill>
              <a:srgbClr val="0070C0"/>
            </a:solidFill>
            <a:head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63" name="Rectangle 116"/>
          <p:cNvGrpSpPr/>
          <p:nvPr/>
        </p:nvGrpSpPr>
        <p:grpSpPr>
          <a:xfrm>
            <a:off x="5548312" y="5076423"/>
            <a:ext cx="685800" cy="307341"/>
            <a:chOff x="0" y="0"/>
            <a:chExt cx="685800" cy="307340"/>
          </a:xfrm>
        </p:grpSpPr>
        <p:sp>
          <p:nvSpPr>
            <p:cNvPr id="164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65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ŷ = 0</a:t>
              </a:r>
            </a:p>
          </p:txBody>
        </p:sp>
      </p:grpSp>
      <p:grpSp>
        <p:nvGrpSpPr>
          <p:cNvPr id="166" name="Rectangle 121"/>
          <p:cNvGrpSpPr/>
          <p:nvPr/>
        </p:nvGrpSpPr>
        <p:grpSpPr>
          <a:xfrm>
            <a:off x="6386512" y="5076423"/>
            <a:ext cx="685800" cy="307341"/>
            <a:chOff x="0" y="0"/>
            <a:chExt cx="685800" cy="307340"/>
          </a:xfrm>
        </p:grpSpPr>
        <p:sp>
          <p:nvSpPr>
            <p:cNvPr id="167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68" name="ŷ = 0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ŷ = 0</a:t>
              </a:r>
            </a:p>
          </p:txBody>
        </p:sp>
      </p:grpSp>
      <p:grpSp>
        <p:nvGrpSpPr>
          <p:cNvPr id="169" name="Rectangle 122"/>
          <p:cNvGrpSpPr/>
          <p:nvPr/>
        </p:nvGrpSpPr>
        <p:grpSpPr>
          <a:xfrm>
            <a:off x="6964362" y="3063473"/>
            <a:ext cx="685800" cy="307341"/>
            <a:chOff x="0" y="0"/>
            <a:chExt cx="685800" cy="307340"/>
          </a:xfrm>
        </p:grpSpPr>
        <p:sp>
          <p:nvSpPr>
            <p:cNvPr id="172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73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1</a:t>
              </a:r>
            </a:p>
          </p:txBody>
        </p:sp>
      </p:grpSp>
      <p:grpSp>
        <p:nvGrpSpPr>
          <p:cNvPr id="174" name="Rectangle 123"/>
          <p:cNvGrpSpPr/>
          <p:nvPr/>
        </p:nvGrpSpPr>
        <p:grpSpPr>
          <a:xfrm>
            <a:off x="7948612" y="3063473"/>
            <a:ext cx="685800" cy="307341"/>
            <a:chOff x="0" y="0"/>
            <a:chExt cx="685800" cy="307340"/>
          </a:xfrm>
        </p:grpSpPr>
        <p:sp>
          <p:nvSpPr>
            <p:cNvPr id="175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76" name="ŷ = 1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= 1</a:t>
              </a:r>
            </a:p>
          </p:txBody>
        </p:sp>
      </p:grpSp>
      <p:sp>
        <p:nvSpPr>
          <p:cNvPr id="177" name="Straight Arrow Connector 124"/>
          <p:cNvSpPr/>
          <p:nvPr/>
        </p:nvSpPr>
        <p:spPr>
          <a:xfrm>
            <a:off x="6018212" y="4823694"/>
            <a:ext cx="0" cy="2190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8" name="Straight Arrow Connector 129"/>
          <p:cNvSpPr/>
          <p:nvPr/>
        </p:nvSpPr>
        <p:spPr>
          <a:xfrm flipV="1">
            <a:off x="8130381" y="3449712"/>
            <a:ext cx="1" cy="1619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9" name="TextBox 131"/>
          <p:cNvSpPr txBox="1"/>
          <p:nvPr/>
        </p:nvSpPr>
        <p:spPr>
          <a:xfrm>
            <a:off x="4329112" y="3344144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13188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103713" pathEditMode="relative">
                                      <p:cBhvr>
                                        <p:cTn id="4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dvAuto="0"/>
      <p:bldP spid="123" grpId="0" animBg="1" advAuto="0"/>
      <p:bldP spid="124" grpId="0" animBg="1" advAuto="0"/>
      <p:bldP spid="127" grpId="0" advAuto="0"/>
      <p:bldP spid="127" grpId="1" advAuto="0"/>
      <p:bldP spid="130" grpId="0" animBg="1" advAuto="0"/>
      <p:bldP spid="130" grpId="1" animBg="1" advAuto="0"/>
      <p:bldP spid="131" grpId="0" animBg="1" advAuto="0"/>
      <p:bldP spid="131" grpId="1" animBg="1" advAuto="0"/>
      <p:bldP spid="132" grpId="0" advAuto="0"/>
      <p:bldP spid="135" grpId="0" animBg="1" advAuto="0"/>
      <p:bldP spid="136" grpId="0" animBg="1" advAuto="0"/>
      <p:bldP spid="137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166" grpId="0" animBg="1" advAuto="0"/>
      <p:bldP spid="169" grpId="0" animBg="1" advAuto="0"/>
      <p:bldP spid="174" grpId="0" animBg="1" advAuto="0"/>
      <p:bldP spid="177" grpId="0" animBg="1" advAuto="0"/>
      <p:bldP spid="17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Logística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Logística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Logística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9" name="Group 140"/>
          <p:cNvGrpSpPr/>
          <p:nvPr/>
        </p:nvGrpSpPr>
        <p:grpSpPr>
          <a:xfrm>
            <a:off x="3962400" y="2313426"/>
            <a:ext cx="3124200" cy="762000"/>
            <a:chOff x="0" y="0"/>
            <a:chExt cx="3124200" cy="762000"/>
          </a:xfrm>
          <a:noFill/>
        </p:grpSpPr>
        <p:grpSp>
          <p:nvGrpSpPr>
            <p:cNvPr id="31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36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37" name="ln (        ) = b0 + b1*x"/>
              <p:cNvSpPr txBox="1"/>
              <p:nvPr/>
            </p:nvSpPr>
            <p:spPr>
              <a:xfrm>
                <a:off x="0" y="180946"/>
                <a:ext cx="31242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</a:p>
            </p:txBody>
          </p:sp>
        </p:grpSp>
        <p:sp>
          <p:nvSpPr>
            <p:cNvPr id="32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>
                  <a:solidFill>
                    <a:srgbClr val="3C1053"/>
                  </a:solidFill>
                </a:rPr>
                <a:t>1 –</a:t>
              </a:r>
              <a:r>
                <a:rPr baseline="30000">
                  <a:solidFill>
                    <a:srgbClr val="3C1053"/>
                  </a:solidFill>
                </a:rPr>
                <a:t> </a:t>
              </a:r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3" name="Rectangle 37"/>
            <p:cNvSpPr txBox="1"/>
            <p:nvPr/>
          </p:nvSpPr>
          <p:spPr>
            <a:xfrm>
              <a:off x="871937" y="36335"/>
              <a:ext cx="233395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rPr>
                  <a:solidFill>
                    <a:srgbClr val="3C1053"/>
                  </a:solidFill>
                </a:rPr>
                <a:t>p</a:t>
              </a:r>
            </a:p>
          </p:txBody>
        </p:sp>
        <p:sp>
          <p:nvSpPr>
            <p:cNvPr id="35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solidFill>
                <a:srgbClr val="3C10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3C1053"/>
                </a:solidFill>
              </a:endParaRPr>
            </a:p>
          </p:txBody>
        </p:sp>
      </p:grpSp>
      <p:grpSp>
        <p:nvGrpSpPr>
          <p:cNvPr id="38" name="Group 12"/>
          <p:cNvGrpSpPr/>
          <p:nvPr/>
        </p:nvGrpSpPr>
        <p:grpSpPr>
          <a:xfrm>
            <a:off x="3962400" y="4670287"/>
            <a:ext cx="5562600" cy="762000"/>
            <a:chOff x="0" y="0"/>
            <a:chExt cx="5562600" cy="762000"/>
          </a:xfrm>
          <a:noFill/>
        </p:grpSpPr>
        <p:grpSp>
          <p:nvGrpSpPr>
            <p:cNvPr id="39" name="Rectangle 41"/>
            <p:cNvGrpSpPr/>
            <p:nvPr/>
          </p:nvGrpSpPr>
          <p:grpSpPr>
            <a:xfrm>
              <a:off x="0" y="0"/>
              <a:ext cx="5562600" cy="762000"/>
              <a:chOff x="0" y="0"/>
              <a:chExt cx="5562600" cy="762000"/>
            </a:xfrm>
            <a:grpFill/>
          </p:grpSpPr>
          <p:sp>
            <p:nvSpPr>
              <p:cNvPr id="60" name="Rectangle"/>
              <p:cNvSpPr/>
              <p:nvPr/>
            </p:nvSpPr>
            <p:spPr>
              <a:xfrm>
                <a:off x="0" y="0"/>
                <a:ext cx="55626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endParaRPr>
                  <a:solidFill>
                    <a:srgbClr val="3C1053"/>
                  </a:solidFill>
                </a:endParaRPr>
              </a:p>
            </p:txBody>
          </p:sp>
          <p:sp>
            <p:nvSpPr>
              <p:cNvPr id="61" name="ln (        ) = b0 + b1*x1 + b2*x2 + … + bn*xn"/>
              <p:cNvSpPr txBox="1"/>
              <p:nvPr/>
            </p:nvSpPr>
            <p:spPr>
              <a:xfrm>
                <a:off x="0" y="180946"/>
                <a:ext cx="5562600" cy="40010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ln (        ) = b</a:t>
                </a:r>
                <a:r>
                  <a:rPr baseline="-25000">
                    <a:solidFill>
                      <a:srgbClr val="3C1053"/>
                    </a:solidFill>
                  </a:rPr>
                  <a:t>0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1</a:t>
                </a:r>
                <a:r>
                  <a:rPr>
                    <a:solidFill>
                      <a:srgbClr val="3C1053"/>
                    </a:solidFill>
                  </a:rPr>
                  <a:t> + b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2</a:t>
                </a:r>
                <a:r>
                  <a:rPr>
                    <a:solidFill>
                      <a:srgbClr val="3C1053"/>
                    </a:solidFill>
                  </a:rPr>
                  <a:t> + … + b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  <a:r>
                  <a:rPr>
                    <a:solidFill>
                      <a:srgbClr val="3C1053"/>
                    </a:solidFill>
                  </a:rPr>
                  <a:t>*x</a:t>
                </a:r>
                <a:r>
                  <a:rPr baseline="-25000">
                    <a:solidFill>
                      <a:srgbClr val="3C1053"/>
                    </a:solidFill>
                  </a:rPr>
                  <a:t>n</a:t>
                </a:r>
              </a:p>
            </p:txBody>
          </p:sp>
        </p:grpSp>
        <p:grpSp>
          <p:nvGrpSpPr>
            <p:cNvPr id="56" name="Group 49"/>
            <p:cNvGrpSpPr/>
            <p:nvPr/>
          </p:nvGrpSpPr>
          <p:grpSpPr>
            <a:xfrm>
              <a:off x="654049" y="31749"/>
              <a:ext cx="726677" cy="660003"/>
              <a:chOff x="0" y="0"/>
              <a:chExt cx="726676" cy="660001"/>
            </a:xfrm>
            <a:grpFill/>
          </p:grpSpPr>
          <p:sp>
            <p:nvSpPr>
              <p:cNvPr id="57" name="Rectangle 42"/>
              <p:cNvSpPr txBox="1"/>
              <p:nvPr/>
            </p:nvSpPr>
            <p:spPr>
              <a:xfrm>
                <a:off x="65982" y="289160"/>
                <a:ext cx="603906" cy="37084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rPr>
                    <a:solidFill>
                      <a:srgbClr val="3C1053"/>
                    </a:solidFill>
                  </a:rPr>
                  <a:t>1 –</a:t>
                </a:r>
                <a:r>
                  <a:rPr baseline="30000">
                    <a:solidFill>
                      <a:srgbClr val="3C1053"/>
                    </a:solidFill>
                  </a:rPr>
                  <a:t> </a:t>
                </a:r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8" name="Rectangle 45"/>
              <p:cNvSpPr txBox="1"/>
              <p:nvPr/>
            </p:nvSpPr>
            <p:spPr>
              <a:xfrm>
                <a:off x="227012" y="0"/>
                <a:ext cx="233395" cy="36932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lvl1pPr>
              </a:lstStyle>
              <a:p>
                <a:r>
                  <a:rPr>
                    <a:solidFill>
                      <a:srgbClr val="3C1053"/>
                    </a:solidFill>
                  </a:rPr>
                  <a:t>p</a:t>
                </a:r>
              </a:p>
            </p:txBody>
          </p:sp>
          <p:sp>
            <p:nvSpPr>
              <p:cNvPr id="59" name="Straight Connector 47"/>
              <p:cNvSpPr/>
              <p:nvPr/>
            </p:nvSpPr>
            <p:spPr>
              <a:xfrm>
                <a:off x="0" y="335080"/>
                <a:ext cx="726676" cy="1"/>
              </a:xfrm>
              <a:prstGeom prst="line">
                <a:avLst/>
              </a:prstGeom>
              <a:grpFill/>
              <a:ln w="28575" cap="flat">
                <a:solidFill>
                  <a:srgbClr val="3C105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solidFill>
                    <a:srgbClr val="3C105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8259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xmlns="" id="{2B7027EA-9A1B-D13D-99A9-E17896406691}"/>
              </a:ext>
            </a:extLst>
          </p:cNvPr>
          <p:cNvGraphicFramePr/>
          <p:nvPr/>
        </p:nvGraphicFramePr>
        <p:xfrm>
          <a:off x="-538855" y="1411692"/>
          <a:ext cx="6250640" cy="411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xmlns="" id="{E465F0CC-0EDC-CDC9-BCCC-19A2CD2199F9}"/>
              </a:ext>
            </a:extLst>
          </p:cNvPr>
          <p:cNvSpPr/>
          <p:nvPr/>
        </p:nvSpPr>
        <p:spPr>
          <a:xfrm>
            <a:off x="418352" y="1276084"/>
            <a:ext cx="4444544" cy="4444544"/>
          </a:xfrm>
          <a:prstGeom prst="ellips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6C6EF51F-69D8-0DA6-5216-BDE9A2449156}"/>
              </a:ext>
            </a:extLst>
          </p:cNvPr>
          <p:cNvSpPr/>
          <p:nvPr/>
        </p:nvSpPr>
        <p:spPr>
          <a:xfrm>
            <a:off x="1187421" y="2049241"/>
            <a:ext cx="2913852" cy="2913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8CC4941-F0AF-137C-A9F8-7C27F079FDDF}"/>
              </a:ext>
            </a:extLst>
          </p:cNvPr>
          <p:cNvSpPr txBox="1"/>
          <p:nvPr/>
        </p:nvSpPr>
        <p:spPr>
          <a:xfrm>
            <a:off x="1104759" y="3169544"/>
            <a:ext cx="314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Coeficientes</a:t>
            </a:r>
            <a:endParaRPr lang="es-MX" sz="3200">
              <a:solidFill>
                <a:srgbClr val="3C0E52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199B38F4-5578-CD50-1F89-96D8DDEA2812}"/>
              </a:ext>
            </a:extLst>
          </p:cNvPr>
          <p:cNvSpPr txBox="1">
            <a:spLocks/>
          </p:cNvSpPr>
          <p:nvPr/>
        </p:nvSpPr>
        <p:spPr>
          <a:xfrm>
            <a:off x="6151911" y="882501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interpretar los signos de los coeficientes: ‘+’ contribuye, ‘-’ rechaza</a:t>
            </a:r>
            <a:endParaRPr lang="es-MX" sz="1067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xmlns="" id="{85575130-74B4-476D-8551-57C003FD0427}"/>
              </a:ext>
            </a:extLst>
          </p:cNvPr>
          <p:cNvSpPr/>
          <p:nvPr/>
        </p:nvSpPr>
        <p:spPr>
          <a:xfrm>
            <a:off x="5289839" y="699443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B257E9CA-BE5D-1300-4947-047869EACCC1}"/>
              </a:ext>
            </a:extLst>
          </p:cNvPr>
          <p:cNvSpPr/>
          <p:nvPr/>
        </p:nvSpPr>
        <p:spPr>
          <a:xfrm>
            <a:off x="5119611" y="684688"/>
            <a:ext cx="1085333" cy="1085333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808EB2BE-E1D3-08AE-5467-10E46FCC9201}"/>
              </a:ext>
            </a:extLst>
          </p:cNvPr>
          <p:cNvCxnSpPr/>
          <p:nvPr/>
        </p:nvCxnSpPr>
        <p:spPr>
          <a:xfrm flipV="1">
            <a:off x="4143007" y="1418097"/>
            <a:ext cx="976604" cy="4105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DABD88BA-0316-4B17-AA3D-F04D2F5B5D19}"/>
              </a:ext>
            </a:extLst>
          </p:cNvPr>
          <p:cNvSpPr/>
          <p:nvPr/>
        </p:nvSpPr>
        <p:spPr>
          <a:xfrm>
            <a:off x="4054902" y="1743638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xmlns="" id="{A85A5321-581F-CBE6-187D-8623299C6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935" y="844993"/>
            <a:ext cx="792685" cy="782777"/>
          </a:xfrm>
          <a:prstGeom prst="rect">
            <a:avLst/>
          </a:prstGeom>
        </p:spPr>
      </p:pic>
      <p:sp>
        <p:nvSpPr>
          <p:cNvPr id="38" name="Subtítulo 2">
            <a:extLst>
              <a:ext uri="{FF2B5EF4-FFF2-40B4-BE49-F238E27FC236}">
                <a16:creationId xmlns:a16="http://schemas.microsoft.com/office/drawing/2014/main" xmlns="" id="{3BE425DA-C95A-77CF-A1F6-4FABCE0B3FF4}"/>
              </a:ext>
            </a:extLst>
          </p:cNvPr>
          <p:cNvSpPr txBox="1">
            <a:spLocks/>
          </p:cNvSpPr>
          <p:nvPr/>
        </p:nvSpPr>
        <p:spPr>
          <a:xfrm>
            <a:off x="6959905" y="2320577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PUEDES interpretar las magnitudes de los coeficientes para cuantificar asociaciones entre las VD y la VIs directamente</a:t>
            </a:r>
            <a:endParaRPr lang="es-MX" sz="1067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xmlns="" id="{511B916D-2246-622A-F887-F8C85E3F6587}"/>
              </a:ext>
            </a:extLst>
          </p:cNvPr>
          <p:cNvSpPr/>
          <p:nvPr/>
        </p:nvSpPr>
        <p:spPr>
          <a:xfrm>
            <a:off x="6097834" y="2137519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70E07465-11D2-7BBB-0AB3-A4565049873D}"/>
              </a:ext>
            </a:extLst>
          </p:cNvPr>
          <p:cNvSpPr/>
          <p:nvPr/>
        </p:nvSpPr>
        <p:spPr>
          <a:xfrm>
            <a:off x="5927606" y="2122764"/>
            <a:ext cx="1085333" cy="1085333"/>
          </a:xfrm>
          <a:prstGeom prst="ellipse">
            <a:avLst/>
          </a:prstGeom>
          <a:gradFill>
            <a:gsLst>
              <a:gs pos="8000">
                <a:srgbClr val="C125B7"/>
              </a:gs>
              <a:gs pos="94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A6567B51-6EBB-D511-93C0-20C55333B283}"/>
              </a:ext>
            </a:extLst>
          </p:cNvPr>
          <p:cNvCxnSpPr>
            <a:cxnSpLocks/>
          </p:cNvCxnSpPr>
          <p:nvPr/>
        </p:nvCxnSpPr>
        <p:spPr>
          <a:xfrm flipV="1">
            <a:off x="4854426" y="2856173"/>
            <a:ext cx="1073180" cy="2160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14945162-F325-885C-CD75-52B46BB6EB28}"/>
              </a:ext>
            </a:extLst>
          </p:cNvPr>
          <p:cNvSpPr/>
          <p:nvPr/>
        </p:nvSpPr>
        <p:spPr>
          <a:xfrm>
            <a:off x="4728390" y="2964107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xmlns="" id="{3E375F6B-15B0-D7A7-C6BF-DFF5201ED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930" y="2283069"/>
            <a:ext cx="792685" cy="782777"/>
          </a:xfrm>
          <a:prstGeom prst="rect">
            <a:avLst/>
          </a:prstGeom>
        </p:spPr>
      </p:pic>
      <p:sp>
        <p:nvSpPr>
          <p:cNvPr id="44" name="Subtítulo 2">
            <a:extLst>
              <a:ext uri="{FF2B5EF4-FFF2-40B4-BE49-F238E27FC236}">
                <a16:creationId xmlns:a16="http://schemas.microsoft.com/office/drawing/2014/main" xmlns="" id="{161EB170-4617-D6DF-BE12-92FBEE452518}"/>
              </a:ext>
            </a:extLst>
          </p:cNvPr>
          <p:cNvSpPr txBox="1">
            <a:spLocks/>
          </p:cNvSpPr>
          <p:nvPr/>
        </p:nvSpPr>
        <p:spPr>
          <a:xfrm>
            <a:off x="6958072" y="3758653"/>
            <a:ext cx="3882867" cy="78277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comparar las magnitudes de los coeficientes para contrastar el nivel de contribución por-unidad de las diferentes VIs a la VD</a:t>
            </a:r>
            <a:endParaRPr lang="es-MX" sz="1067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ángulo redondeado 44">
            <a:extLst>
              <a:ext uri="{FF2B5EF4-FFF2-40B4-BE49-F238E27FC236}">
                <a16:creationId xmlns:a16="http://schemas.microsoft.com/office/drawing/2014/main" xmlns="" id="{A7DAA889-B188-039A-F5BF-C3AF1EAA3478}"/>
              </a:ext>
            </a:extLst>
          </p:cNvPr>
          <p:cNvSpPr/>
          <p:nvPr/>
        </p:nvSpPr>
        <p:spPr>
          <a:xfrm>
            <a:off x="6096001" y="3575595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xmlns="" id="{82297AF6-589E-E012-6004-BBC2B3A66DD0}"/>
              </a:ext>
            </a:extLst>
          </p:cNvPr>
          <p:cNvSpPr/>
          <p:nvPr/>
        </p:nvSpPr>
        <p:spPr>
          <a:xfrm>
            <a:off x="5925772" y="3560840"/>
            <a:ext cx="1085333" cy="1085333"/>
          </a:xfrm>
          <a:prstGeom prst="ellipse">
            <a:avLst/>
          </a:prstGeom>
          <a:gradFill flip="none" rotWithShape="1">
            <a:gsLst>
              <a:gs pos="9000">
                <a:schemeClr val="accent5"/>
              </a:gs>
              <a:gs pos="88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xmlns="" id="{BC28DF53-6DF0-AA52-D2F8-0296317B1BE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4884478" y="4097693"/>
            <a:ext cx="1041295" cy="1965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xmlns="" id="{B7D443BD-AB86-51FA-524C-94326E56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096" y="3721145"/>
            <a:ext cx="792685" cy="782777"/>
          </a:xfrm>
          <a:prstGeom prst="rect">
            <a:avLst/>
          </a:prstGeom>
        </p:spPr>
      </p:pic>
      <p:sp>
        <p:nvSpPr>
          <p:cNvPr id="50" name="Subtítulo 2">
            <a:extLst>
              <a:ext uri="{FF2B5EF4-FFF2-40B4-BE49-F238E27FC236}">
                <a16:creationId xmlns:a16="http://schemas.microsoft.com/office/drawing/2014/main" xmlns="" id="{8F4F75D6-68CB-D980-10E9-5CC2C36FD98D}"/>
              </a:ext>
            </a:extLst>
          </p:cNvPr>
          <p:cNvSpPr txBox="1">
            <a:spLocks/>
          </p:cNvSpPr>
          <p:nvPr/>
        </p:nvSpPr>
        <p:spPr>
          <a:xfrm>
            <a:off x="6175511" y="5013671"/>
            <a:ext cx="3882867" cy="10365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067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PUEDES usar el estadístico Z para contrastar el nivel de contribución de las diferentes VIs a la VD. Como el estadístico Z está estandarizado, no hay que preocuparse del cambio de escala, pero es más difícil de interpretar.</a:t>
            </a:r>
            <a:endParaRPr lang="es-MX" sz="1067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xmlns="" id="{7AC93BC3-2FA0-FE3D-1507-F54D712C2B2E}"/>
              </a:ext>
            </a:extLst>
          </p:cNvPr>
          <p:cNvSpPr/>
          <p:nvPr/>
        </p:nvSpPr>
        <p:spPr>
          <a:xfrm>
            <a:off x="5313439" y="5005983"/>
            <a:ext cx="4850759" cy="104419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xmlns="" id="{0EE3A225-6A2B-641B-C14B-06F0F7497963}"/>
              </a:ext>
            </a:extLst>
          </p:cNvPr>
          <p:cNvSpPr/>
          <p:nvPr/>
        </p:nvSpPr>
        <p:spPr>
          <a:xfrm>
            <a:off x="5143211" y="4991228"/>
            <a:ext cx="1085333" cy="1085333"/>
          </a:xfrm>
          <a:prstGeom prst="ellipse">
            <a:avLst/>
          </a:prstGeom>
          <a:gradFill flip="none" rotWithShape="1">
            <a:gsLst>
              <a:gs pos="10000">
                <a:srgbClr val="0DC9FD"/>
              </a:gs>
              <a:gs pos="89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xmlns="" id="{ED0286D6-DA62-2DD4-C951-BEEFE139D08D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4214031" y="5207670"/>
            <a:ext cx="929180" cy="5169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xmlns="" id="{11EE61B2-62A3-52E3-853A-574661FC3252}"/>
              </a:ext>
            </a:extLst>
          </p:cNvPr>
          <p:cNvSpPr/>
          <p:nvPr/>
        </p:nvSpPr>
        <p:spPr>
          <a:xfrm>
            <a:off x="4078502" y="5072141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xmlns="" id="{F4DC1EAB-CACF-049E-CAEE-35E37857F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535" y="5151533"/>
            <a:ext cx="792685" cy="782777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:a16="http://schemas.microsoft.com/office/drawing/2014/main" xmlns="" id="{26F60FBA-C524-9B7E-32E3-81EB808EAC2C}"/>
              </a:ext>
            </a:extLst>
          </p:cNvPr>
          <p:cNvSpPr/>
          <p:nvPr/>
        </p:nvSpPr>
        <p:spPr>
          <a:xfrm>
            <a:off x="4725695" y="4018301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417007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Logística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Logística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512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1026262" y="31615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1075732" y="27805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923333" y="48379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2045625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2807625" y="33694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3341026" y="3674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3645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4331626" y="35980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2426625" y="4207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4255426" y="29884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1588426" y="42076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2502825" y="38266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4788826" y="3293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2960025" y="39028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1207426" y="40552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847133" y="23564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3361733" y="49186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3043430" y="4206334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1275987" y="5517646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Box 99"/>
          <p:cNvSpPr txBox="1"/>
          <p:nvPr/>
        </p:nvSpPr>
        <p:spPr>
          <a:xfrm>
            <a:off x="9485633" y="3944081"/>
            <a:ext cx="6096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???</a:t>
            </a:r>
          </a:p>
        </p:txBody>
      </p:sp>
      <p:grpSp>
        <p:nvGrpSpPr>
          <p:cNvPr id="42" name="Group 73"/>
          <p:cNvGrpSpPr/>
          <p:nvPr/>
        </p:nvGrpSpPr>
        <p:grpSpPr>
          <a:xfrm>
            <a:off x="6621408" y="2372456"/>
            <a:ext cx="4464425" cy="3017500"/>
            <a:chOff x="0" y="0"/>
            <a:chExt cx="4464424" cy="3017499"/>
          </a:xfrm>
        </p:grpSpPr>
        <p:sp>
          <p:nvSpPr>
            <p:cNvPr id="76" name="Straight Arrow Connector 30"/>
            <p:cNvSpPr/>
            <p:nvPr/>
          </p:nvSpPr>
          <p:spPr>
            <a:xfrm flipV="1">
              <a:off x="425824" y="424159"/>
              <a:ext cx="1" cy="236220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traight Arrow Connector 33"/>
            <p:cNvSpPr/>
            <p:nvPr/>
          </p:nvSpPr>
          <p:spPr>
            <a:xfrm>
              <a:off x="273424" y="2481559"/>
              <a:ext cx="3962401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Multiply 37"/>
            <p:cNvSpPr/>
            <p:nvPr/>
          </p:nvSpPr>
          <p:spPr>
            <a:xfrm rot="18900000">
              <a:off x="509893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Multiply 45"/>
            <p:cNvSpPr/>
            <p:nvPr/>
          </p:nvSpPr>
          <p:spPr>
            <a:xfrm rot="18900000">
              <a:off x="1319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Multiply 51"/>
            <p:cNvSpPr/>
            <p:nvPr/>
          </p:nvSpPr>
          <p:spPr>
            <a:xfrm rot="18900000">
              <a:off x="7099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Multiply 53"/>
            <p:cNvSpPr/>
            <p:nvPr/>
          </p:nvSpPr>
          <p:spPr>
            <a:xfrm rot="18900000">
              <a:off x="9385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Multiply 54"/>
            <p:cNvSpPr/>
            <p:nvPr/>
          </p:nvSpPr>
          <p:spPr>
            <a:xfrm rot="18900000">
              <a:off x="1167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Multiply 55"/>
            <p:cNvSpPr/>
            <p:nvPr/>
          </p:nvSpPr>
          <p:spPr>
            <a:xfrm rot="18900000">
              <a:off x="13957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Multiply 56"/>
            <p:cNvSpPr/>
            <p:nvPr/>
          </p:nvSpPr>
          <p:spPr>
            <a:xfrm rot="18900000">
              <a:off x="20183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Multiply 57"/>
            <p:cNvSpPr/>
            <p:nvPr/>
          </p:nvSpPr>
          <p:spPr>
            <a:xfrm rot="18900000">
              <a:off x="1548117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Multiply 58"/>
            <p:cNvSpPr/>
            <p:nvPr/>
          </p:nvSpPr>
          <p:spPr>
            <a:xfrm rot="18900000">
              <a:off x="3072118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Multiply 59"/>
            <p:cNvSpPr/>
            <p:nvPr/>
          </p:nvSpPr>
          <p:spPr>
            <a:xfrm rot="18900000">
              <a:off x="2246989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Multiply 60"/>
            <p:cNvSpPr/>
            <p:nvPr/>
          </p:nvSpPr>
          <p:spPr>
            <a:xfrm rot="18900000">
              <a:off x="20053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Multiply 61"/>
            <p:cNvSpPr/>
            <p:nvPr/>
          </p:nvSpPr>
          <p:spPr>
            <a:xfrm rot="18900000">
              <a:off x="2233919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Multiply 62"/>
            <p:cNvSpPr/>
            <p:nvPr/>
          </p:nvSpPr>
          <p:spPr>
            <a:xfrm rot="18900000">
              <a:off x="2462520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Multiply 63"/>
            <p:cNvSpPr/>
            <p:nvPr/>
          </p:nvSpPr>
          <p:spPr>
            <a:xfrm rot="18900000">
              <a:off x="2691118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Multiply 64"/>
            <p:cNvSpPr/>
            <p:nvPr/>
          </p:nvSpPr>
          <p:spPr>
            <a:xfrm rot="18900000">
              <a:off x="2919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Multiply 65"/>
            <p:cNvSpPr/>
            <p:nvPr/>
          </p:nvSpPr>
          <p:spPr>
            <a:xfrm rot="18900000">
              <a:off x="3072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Multiply 66"/>
            <p:cNvSpPr/>
            <p:nvPr/>
          </p:nvSpPr>
          <p:spPr>
            <a:xfrm rot="18900000">
              <a:off x="3300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Multiply 67"/>
            <p:cNvSpPr/>
            <p:nvPr/>
          </p:nvSpPr>
          <p:spPr>
            <a:xfrm rot="18900000">
              <a:off x="3453115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Multiply 68"/>
            <p:cNvSpPr/>
            <p:nvPr/>
          </p:nvSpPr>
          <p:spPr>
            <a:xfrm rot="18900000">
              <a:off x="36817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69"/>
            <p:cNvSpPr/>
            <p:nvPr/>
          </p:nvSpPr>
          <p:spPr>
            <a:xfrm rot="18900000">
              <a:off x="38341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70"/>
            <p:cNvSpPr/>
            <p:nvPr/>
          </p:nvSpPr>
          <p:spPr>
            <a:xfrm rot="18900000">
              <a:off x="3986517" y="1060678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71"/>
            <p:cNvSpPr/>
            <p:nvPr/>
          </p:nvSpPr>
          <p:spPr>
            <a:xfrm rot="18900000">
              <a:off x="1700515" y="242910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TextBox 96"/>
            <p:cNvSpPr txBox="1"/>
            <p:nvPr/>
          </p:nvSpPr>
          <p:spPr>
            <a:xfrm>
              <a:off x="197224" y="0"/>
              <a:ext cx="19050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Acción (S/N)</a:t>
              </a:r>
            </a:p>
          </p:txBody>
        </p:sp>
        <p:sp>
          <p:nvSpPr>
            <p:cNvPr id="101" name="TextBox 97"/>
            <p:cNvSpPr txBox="1"/>
            <p:nvPr/>
          </p:nvSpPr>
          <p:spPr>
            <a:xfrm>
              <a:off x="3626224" y="2557759"/>
              <a:ext cx="8382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Edad</a:t>
              </a:r>
            </a:p>
          </p:txBody>
        </p:sp>
        <p:sp>
          <p:nvSpPr>
            <p:cNvPr id="102" name="TextBox 104"/>
            <p:cNvSpPr txBox="1"/>
            <p:nvPr/>
          </p:nvSpPr>
          <p:spPr>
            <a:xfrm>
              <a:off x="0" y="2230528"/>
              <a:ext cx="34962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03" name="TextBox 105"/>
            <p:cNvSpPr txBox="1"/>
            <p:nvPr/>
          </p:nvSpPr>
          <p:spPr>
            <a:xfrm>
              <a:off x="33618" y="858928"/>
              <a:ext cx="5446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1 -</a:t>
              </a:r>
            </a:p>
          </p:txBody>
        </p:sp>
      </p:grpSp>
      <p:sp>
        <p:nvSpPr>
          <p:cNvPr id="104" name="Straight Connector 52"/>
          <p:cNvSpPr/>
          <p:nvPr/>
        </p:nvSpPr>
        <p:spPr>
          <a:xfrm flipV="1">
            <a:off x="6971033" y="3105880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371394" y="5514405"/>
            <a:ext cx="3466701" cy="3139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Nuevo problema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40" grpId="0"/>
      <p:bldP spid="41" grpId="0" animBg="1" advAuto="0"/>
      <p:bldP spid="42" grpId="0" animBg="1" advAuto="0"/>
      <p:bldP spid="104" grpId="0" animBg="1" advAuto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74"/>
          <p:cNvSpPr/>
          <p:nvPr/>
        </p:nvSpPr>
        <p:spPr>
          <a:xfrm flipV="1">
            <a:off x="4159092" y="2733256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extBox 107"/>
          <p:cNvSpPr txBox="1"/>
          <p:nvPr/>
        </p:nvSpPr>
        <p:spPr>
          <a:xfrm>
            <a:off x="3766886" y="3168025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1 -</a:t>
            </a:r>
          </a:p>
        </p:txBody>
      </p:sp>
      <p:sp>
        <p:nvSpPr>
          <p:cNvPr id="63" name="Straight Arrow Connector 93"/>
          <p:cNvSpPr/>
          <p:nvPr/>
        </p:nvSpPr>
        <p:spPr>
          <a:xfrm>
            <a:off x="4006692" y="3424004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75"/>
          <p:cNvSpPr/>
          <p:nvPr/>
        </p:nvSpPr>
        <p:spPr>
          <a:xfrm>
            <a:off x="4006692" y="4790657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Multiply 77"/>
          <p:cNvSpPr/>
          <p:nvPr/>
        </p:nvSpPr>
        <p:spPr>
          <a:xfrm rot="18900000">
            <a:off x="4243160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Multiply 78"/>
          <p:cNvSpPr/>
          <p:nvPr/>
        </p:nvSpPr>
        <p:spPr>
          <a:xfrm rot="18900000">
            <a:off x="5052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Multiply 79"/>
          <p:cNvSpPr/>
          <p:nvPr/>
        </p:nvSpPr>
        <p:spPr>
          <a:xfrm rot="18900000">
            <a:off x="4443184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Multiply 80"/>
          <p:cNvSpPr/>
          <p:nvPr/>
        </p:nvSpPr>
        <p:spPr>
          <a:xfrm rot="18900000">
            <a:off x="46717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Multiply 81"/>
          <p:cNvSpPr/>
          <p:nvPr/>
        </p:nvSpPr>
        <p:spPr>
          <a:xfrm rot="18900000">
            <a:off x="4900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Multiply 82"/>
          <p:cNvSpPr/>
          <p:nvPr/>
        </p:nvSpPr>
        <p:spPr>
          <a:xfrm rot="18900000">
            <a:off x="51289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Multiply 83"/>
          <p:cNvSpPr/>
          <p:nvPr/>
        </p:nvSpPr>
        <p:spPr>
          <a:xfrm rot="18900000">
            <a:off x="57516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281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Multiply 85"/>
          <p:cNvSpPr/>
          <p:nvPr/>
        </p:nvSpPr>
        <p:spPr>
          <a:xfrm rot="18900000">
            <a:off x="6805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Multiply 86"/>
          <p:cNvSpPr/>
          <p:nvPr/>
        </p:nvSpPr>
        <p:spPr>
          <a:xfrm rot="18900000">
            <a:off x="59802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Multiply 87"/>
          <p:cNvSpPr/>
          <p:nvPr/>
        </p:nvSpPr>
        <p:spPr>
          <a:xfrm rot="18900000">
            <a:off x="57385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Multiply 88"/>
          <p:cNvSpPr/>
          <p:nvPr/>
        </p:nvSpPr>
        <p:spPr>
          <a:xfrm rot="18900000">
            <a:off x="59671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Multiply 89"/>
          <p:cNvSpPr/>
          <p:nvPr/>
        </p:nvSpPr>
        <p:spPr>
          <a:xfrm rot="18900000">
            <a:off x="61957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Multiply 90"/>
          <p:cNvSpPr/>
          <p:nvPr/>
        </p:nvSpPr>
        <p:spPr>
          <a:xfrm rot="18900000">
            <a:off x="6424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Multiply 91"/>
          <p:cNvSpPr/>
          <p:nvPr/>
        </p:nvSpPr>
        <p:spPr>
          <a:xfrm rot="18900000">
            <a:off x="6652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Multiply 92"/>
          <p:cNvSpPr/>
          <p:nvPr/>
        </p:nvSpPr>
        <p:spPr>
          <a:xfrm rot="18900000">
            <a:off x="6805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Multiply 94"/>
          <p:cNvSpPr/>
          <p:nvPr/>
        </p:nvSpPr>
        <p:spPr>
          <a:xfrm rot="18900000">
            <a:off x="7033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Multiply 95"/>
          <p:cNvSpPr/>
          <p:nvPr/>
        </p:nvSpPr>
        <p:spPr>
          <a:xfrm rot="18900000">
            <a:off x="7186383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Multiply 98"/>
          <p:cNvSpPr/>
          <p:nvPr/>
        </p:nvSpPr>
        <p:spPr>
          <a:xfrm rot="18900000">
            <a:off x="7414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Multiply 99"/>
          <p:cNvSpPr/>
          <p:nvPr/>
        </p:nvSpPr>
        <p:spPr>
          <a:xfrm rot="18900000">
            <a:off x="7567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Multiply 100"/>
          <p:cNvSpPr/>
          <p:nvPr/>
        </p:nvSpPr>
        <p:spPr>
          <a:xfrm rot="18900000">
            <a:off x="7719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Multiply 101"/>
          <p:cNvSpPr/>
          <p:nvPr/>
        </p:nvSpPr>
        <p:spPr>
          <a:xfrm rot="18900000">
            <a:off x="5433783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extBox 102"/>
          <p:cNvSpPr txBox="1"/>
          <p:nvPr/>
        </p:nvSpPr>
        <p:spPr>
          <a:xfrm>
            <a:off x="3930492" y="2309097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Acción (S/N)</a:t>
            </a:r>
          </a:p>
        </p:txBody>
      </p:sp>
      <p:sp>
        <p:nvSpPr>
          <p:cNvPr id="118" name="TextBox 103"/>
          <p:cNvSpPr txBox="1"/>
          <p:nvPr/>
        </p:nvSpPr>
        <p:spPr>
          <a:xfrm>
            <a:off x="7359492" y="4866857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Edad</a:t>
            </a:r>
          </a:p>
        </p:txBody>
      </p:sp>
      <p:sp>
        <p:nvSpPr>
          <p:cNvPr id="119" name="TextBox 106"/>
          <p:cNvSpPr txBox="1"/>
          <p:nvPr/>
        </p:nvSpPr>
        <p:spPr>
          <a:xfrm>
            <a:off x="3733267" y="4539625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</a:t>
            </a:r>
          </a:p>
        </p:txBody>
      </p:sp>
      <p:sp>
        <p:nvSpPr>
          <p:cNvPr id="120" name="Straight Connector 76"/>
          <p:cNvSpPr/>
          <p:nvPr/>
        </p:nvSpPr>
        <p:spPr>
          <a:xfrm flipV="1">
            <a:off x="4082892" y="3042521"/>
            <a:ext cx="3886201" cy="2209802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81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74"/>
          <p:cNvSpPr/>
          <p:nvPr/>
        </p:nvSpPr>
        <p:spPr>
          <a:xfrm flipV="1">
            <a:off x="4159092" y="2733256"/>
            <a:ext cx="0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extBox 107"/>
          <p:cNvSpPr txBox="1"/>
          <p:nvPr/>
        </p:nvSpPr>
        <p:spPr>
          <a:xfrm>
            <a:off x="3766886" y="3168025"/>
            <a:ext cx="544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1 -</a:t>
            </a:r>
          </a:p>
        </p:txBody>
      </p:sp>
      <p:sp>
        <p:nvSpPr>
          <p:cNvPr id="63" name="Straight Arrow Connector 93"/>
          <p:cNvSpPr/>
          <p:nvPr/>
        </p:nvSpPr>
        <p:spPr>
          <a:xfrm>
            <a:off x="4006692" y="3424004"/>
            <a:ext cx="3962400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Arrow Connector 75"/>
          <p:cNvSpPr/>
          <p:nvPr/>
        </p:nvSpPr>
        <p:spPr>
          <a:xfrm>
            <a:off x="4006692" y="4790657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Multiply 77"/>
          <p:cNvSpPr/>
          <p:nvPr/>
        </p:nvSpPr>
        <p:spPr>
          <a:xfrm rot="18900000">
            <a:off x="4243160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Multiply 78"/>
          <p:cNvSpPr/>
          <p:nvPr/>
        </p:nvSpPr>
        <p:spPr>
          <a:xfrm rot="18900000">
            <a:off x="5052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Multiply 79"/>
          <p:cNvSpPr/>
          <p:nvPr/>
        </p:nvSpPr>
        <p:spPr>
          <a:xfrm rot="18900000">
            <a:off x="4443184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Multiply 80"/>
          <p:cNvSpPr/>
          <p:nvPr/>
        </p:nvSpPr>
        <p:spPr>
          <a:xfrm rot="18900000">
            <a:off x="46717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Multiply 81"/>
          <p:cNvSpPr/>
          <p:nvPr/>
        </p:nvSpPr>
        <p:spPr>
          <a:xfrm rot="18900000">
            <a:off x="4900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Multiply 82"/>
          <p:cNvSpPr/>
          <p:nvPr/>
        </p:nvSpPr>
        <p:spPr>
          <a:xfrm rot="18900000">
            <a:off x="51289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Multiply 83"/>
          <p:cNvSpPr/>
          <p:nvPr/>
        </p:nvSpPr>
        <p:spPr>
          <a:xfrm rot="18900000">
            <a:off x="57516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281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Multiply 85"/>
          <p:cNvSpPr/>
          <p:nvPr/>
        </p:nvSpPr>
        <p:spPr>
          <a:xfrm rot="18900000">
            <a:off x="6805385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Multiply 86"/>
          <p:cNvSpPr/>
          <p:nvPr/>
        </p:nvSpPr>
        <p:spPr>
          <a:xfrm rot="18900000">
            <a:off x="5980257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Multiply 87"/>
          <p:cNvSpPr/>
          <p:nvPr/>
        </p:nvSpPr>
        <p:spPr>
          <a:xfrm rot="18900000">
            <a:off x="57385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Multiply 88"/>
          <p:cNvSpPr/>
          <p:nvPr/>
        </p:nvSpPr>
        <p:spPr>
          <a:xfrm rot="18900000">
            <a:off x="59671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Multiply 89"/>
          <p:cNvSpPr/>
          <p:nvPr/>
        </p:nvSpPr>
        <p:spPr>
          <a:xfrm rot="18900000">
            <a:off x="6195787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Multiply 90"/>
          <p:cNvSpPr/>
          <p:nvPr/>
        </p:nvSpPr>
        <p:spPr>
          <a:xfrm rot="18900000">
            <a:off x="6424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Multiply 91"/>
          <p:cNvSpPr/>
          <p:nvPr/>
        </p:nvSpPr>
        <p:spPr>
          <a:xfrm rot="18900000">
            <a:off x="6652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Multiply 92"/>
          <p:cNvSpPr/>
          <p:nvPr/>
        </p:nvSpPr>
        <p:spPr>
          <a:xfrm rot="18900000">
            <a:off x="6805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Multiply 94"/>
          <p:cNvSpPr/>
          <p:nvPr/>
        </p:nvSpPr>
        <p:spPr>
          <a:xfrm rot="18900000">
            <a:off x="7033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Multiply 95"/>
          <p:cNvSpPr/>
          <p:nvPr/>
        </p:nvSpPr>
        <p:spPr>
          <a:xfrm rot="18900000">
            <a:off x="7186383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Multiply 98"/>
          <p:cNvSpPr/>
          <p:nvPr/>
        </p:nvSpPr>
        <p:spPr>
          <a:xfrm rot="18900000">
            <a:off x="74149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Multiply 99"/>
          <p:cNvSpPr/>
          <p:nvPr/>
        </p:nvSpPr>
        <p:spPr>
          <a:xfrm rot="18900000">
            <a:off x="75673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Multiply 100"/>
          <p:cNvSpPr/>
          <p:nvPr/>
        </p:nvSpPr>
        <p:spPr>
          <a:xfrm rot="18900000">
            <a:off x="7719785" y="3369775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Multiply 101"/>
          <p:cNvSpPr/>
          <p:nvPr/>
        </p:nvSpPr>
        <p:spPr>
          <a:xfrm rot="18900000">
            <a:off x="5433783" y="473819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extBox 102"/>
          <p:cNvSpPr txBox="1"/>
          <p:nvPr/>
        </p:nvSpPr>
        <p:spPr>
          <a:xfrm>
            <a:off x="3930492" y="2309097"/>
            <a:ext cx="19050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Acción (S/N)</a:t>
            </a:r>
          </a:p>
        </p:txBody>
      </p:sp>
      <p:sp>
        <p:nvSpPr>
          <p:cNvPr id="118" name="TextBox 103"/>
          <p:cNvSpPr txBox="1"/>
          <p:nvPr/>
        </p:nvSpPr>
        <p:spPr>
          <a:xfrm>
            <a:off x="7359492" y="4866857"/>
            <a:ext cx="8382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Edad</a:t>
            </a:r>
          </a:p>
        </p:txBody>
      </p:sp>
      <p:sp>
        <p:nvSpPr>
          <p:cNvPr id="119" name="TextBox 106"/>
          <p:cNvSpPr txBox="1"/>
          <p:nvPr/>
        </p:nvSpPr>
        <p:spPr>
          <a:xfrm>
            <a:off x="3733267" y="4539625"/>
            <a:ext cx="3496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0</a:t>
            </a:r>
          </a:p>
        </p:txBody>
      </p:sp>
      <p:sp>
        <p:nvSpPr>
          <p:cNvPr id="36" name="Straight Connector 108"/>
          <p:cNvSpPr/>
          <p:nvPr/>
        </p:nvSpPr>
        <p:spPr>
          <a:xfrm flipV="1">
            <a:off x="4153026" y="4791501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traight Connector 111"/>
          <p:cNvSpPr/>
          <p:nvPr/>
        </p:nvSpPr>
        <p:spPr>
          <a:xfrm flipV="1">
            <a:off x="7303731" y="3419073"/>
            <a:ext cx="751330" cy="3633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Connector 76"/>
          <p:cNvSpPr/>
          <p:nvPr/>
        </p:nvSpPr>
        <p:spPr>
          <a:xfrm flipV="1">
            <a:off x="4884478" y="3414103"/>
            <a:ext cx="2425149" cy="1378226"/>
          </a:xfrm>
          <a:prstGeom prst="line">
            <a:avLst/>
          </a:prstGeom>
          <a:ln w="5715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173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6" name="Rectangle 36"/>
          <p:cNvGrpSpPr/>
          <p:nvPr/>
        </p:nvGrpSpPr>
        <p:grpSpPr>
          <a:xfrm>
            <a:off x="2863692" y="2497010"/>
            <a:ext cx="3124200" cy="762000"/>
            <a:chOff x="0" y="0"/>
            <a:chExt cx="3124200" cy="762000"/>
          </a:xfrm>
          <a:solidFill>
            <a:srgbClr val="F4364C"/>
          </a:solidFill>
        </p:grpSpPr>
        <p:sp>
          <p:nvSpPr>
            <p:cNvPr id="47" name="Rectangle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y = b0 + b1*x"/>
            <p:cNvSpPr txBox="1"/>
            <p:nvPr/>
          </p:nvSpPr>
          <p:spPr>
            <a:xfrm>
              <a:off x="0" y="158750"/>
              <a:ext cx="31242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= b</a:t>
              </a:r>
              <a:r>
                <a:rPr baseline="-25000"/>
                <a:t>0</a:t>
              </a:r>
              <a:r>
                <a:t> + b</a:t>
              </a:r>
              <a:r>
                <a:rPr baseline="-25000"/>
                <a:t>1</a:t>
              </a:r>
              <a:r>
                <a:t>*x</a:t>
              </a:r>
            </a:p>
          </p:txBody>
        </p:sp>
      </p:grpSp>
      <p:grpSp>
        <p:nvGrpSpPr>
          <p:cNvPr id="49" name="Group 218"/>
          <p:cNvGrpSpPr/>
          <p:nvPr/>
        </p:nvGrpSpPr>
        <p:grpSpPr>
          <a:xfrm>
            <a:off x="6978492" y="2397949"/>
            <a:ext cx="2170779" cy="1380057"/>
            <a:chOff x="0" y="0"/>
            <a:chExt cx="2170778" cy="1380055"/>
          </a:xfrm>
        </p:grpSpPr>
        <p:sp>
          <p:nvSpPr>
            <p:cNvPr id="50" name="Straight Arrow Connector 39"/>
            <p:cNvSpPr/>
            <p:nvPr/>
          </p:nvSpPr>
          <p:spPr>
            <a:xfrm flipV="1">
              <a:off x="83491" y="0"/>
              <a:ext cx="1" cy="1294118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traight Arrow Connector 41"/>
            <p:cNvSpPr/>
            <p:nvPr/>
          </p:nvSpPr>
          <p:spPr>
            <a:xfrm>
              <a:off x="0" y="378422"/>
              <a:ext cx="2170779" cy="1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traight Arrow Connector 42"/>
            <p:cNvSpPr/>
            <p:nvPr/>
          </p:nvSpPr>
          <p:spPr>
            <a:xfrm>
              <a:off x="0" y="1127134"/>
              <a:ext cx="2170779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Multiply 43"/>
            <p:cNvSpPr/>
            <p:nvPr/>
          </p:nvSpPr>
          <p:spPr>
            <a:xfrm rot="18900000">
              <a:off x="12954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Multiply 44"/>
            <p:cNvSpPr/>
            <p:nvPr/>
          </p:nvSpPr>
          <p:spPr>
            <a:xfrm rot="18900000">
              <a:off x="57309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Multiply 45"/>
            <p:cNvSpPr/>
            <p:nvPr/>
          </p:nvSpPr>
          <p:spPr>
            <a:xfrm rot="18900000">
              <a:off x="23912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Multiply 46"/>
            <p:cNvSpPr/>
            <p:nvPr/>
          </p:nvSpPr>
          <p:spPr>
            <a:xfrm rot="18900000">
              <a:off x="364367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Multiply 47"/>
            <p:cNvSpPr/>
            <p:nvPr/>
          </p:nvSpPr>
          <p:spPr>
            <a:xfrm rot="18900000">
              <a:off x="48960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Multiply 48"/>
            <p:cNvSpPr/>
            <p:nvPr/>
          </p:nvSpPr>
          <p:spPr>
            <a:xfrm rot="18900000">
              <a:off x="614842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Multiply 49"/>
            <p:cNvSpPr/>
            <p:nvPr/>
          </p:nvSpPr>
          <p:spPr>
            <a:xfrm rot="18900000">
              <a:off x="955969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Multiply 50"/>
            <p:cNvSpPr/>
            <p:nvPr/>
          </p:nvSpPr>
          <p:spPr>
            <a:xfrm rot="18900000">
              <a:off x="698333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Multiply 51"/>
            <p:cNvSpPr/>
            <p:nvPr/>
          </p:nvSpPr>
          <p:spPr>
            <a:xfrm rot="18900000">
              <a:off x="1533248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Multiply 52"/>
            <p:cNvSpPr/>
            <p:nvPr/>
          </p:nvSpPr>
          <p:spPr>
            <a:xfrm rot="18900000">
              <a:off x="1081206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Multiply 53"/>
            <p:cNvSpPr/>
            <p:nvPr/>
          </p:nvSpPr>
          <p:spPr>
            <a:xfrm rot="18900000">
              <a:off x="94880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Multiply 54"/>
            <p:cNvSpPr/>
            <p:nvPr/>
          </p:nvSpPr>
          <p:spPr>
            <a:xfrm rot="18900000">
              <a:off x="107404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Multiply 55"/>
            <p:cNvSpPr/>
            <p:nvPr/>
          </p:nvSpPr>
          <p:spPr>
            <a:xfrm rot="18900000">
              <a:off x="1199283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Multiply 56"/>
            <p:cNvSpPr/>
            <p:nvPr/>
          </p:nvSpPr>
          <p:spPr>
            <a:xfrm rot="18900000">
              <a:off x="1324519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Multiply 57"/>
            <p:cNvSpPr/>
            <p:nvPr/>
          </p:nvSpPr>
          <p:spPr>
            <a:xfrm rot="18900000">
              <a:off x="1449756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Multiply 58"/>
            <p:cNvSpPr/>
            <p:nvPr/>
          </p:nvSpPr>
          <p:spPr>
            <a:xfrm rot="18900000">
              <a:off x="1533248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Multiply 59"/>
            <p:cNvSpPr/>
            <p:nvPr/>
          </p:nvSpPr>
          <p:spPr>
            <a:xfrm rot="18900000">
              <a:off x="165848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Multiply 60"/>
            <p:cNvSpPr/>
            <p:nvPr/>
          </p:nvSpPr>
          <p:spPr>
            <a:xfrm rot="18900000">
              <a:off x="174197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Multiply 61"/>
            <p:cNvSpPr/>
            <p:nvPr/>
          </p:nvSpPr>
          <p:spPr>
            <a:xfrm rot="18900000">
              <a:off x="1867214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Multiply 62"/>
            <p:cNvSpPr/>
            <p:nvPr/>
          </p:nvSpPr>
          <p:spPr>
            <a:xfrm rot="18900000">
              <a:off x="1950705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Multiply 63"/>
            <p:cNvSpPr/>
            <p:nvPr/>
          </p:nvSpPr>
          <p:spPr>
            <a:xfrm rot="18900000">
              <a:off x="2034197" y="348712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Multiply 64"/>
            <p:cNvSpPr/>
            <p:nvPr/>
          </p:nvSpPr>
          <p:spPr>
            <a:xfrm rot="18900000">
              <a:off x="781824" y="1098396"/>
              <a:ext cx="57273" cy="5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traight Connector 68"/>
            <p:cNvSpPr/>
            <p:nvPr/>
          </p:nvSpPr>
          <p:spPr>
            <a:xfrm flipV="1">
              <a:off x="41745" y="169428"/>
              <a:ext cx="2129034" cy="1210628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Down Arrow 97"/>
          <p:cNvSpPr/>
          <p:nvPr/>
        </p:nvSpPr>
        <p:spPr>
          <a:xfrm>
            <a:off x="4194017" y="33352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126B8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Down Arrow 104"/>
          <p:cNvSpPr/>
          <p:nvPr/>
        </p:nvSpPr>
        <p:spPr>
          <a:xfrm>
            <a:off x="4194017" y="46306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Down Arrow 109"/>
          <p:cNvSpPr/>
          <p:nvPr/>
        </p:nvSpPr>
        <p:spPr>
          <a:xfrm>
            <a:off x="7892892" y="4021010"/>
            <a:ext cx="4572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4F1E3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9" name="Group 219"/>
          <p:cNvGrpSpPr/>
          <p:nvPr/>
        </p:nvGrpSpPr>
        <p:grpSpPr>
          <a:xfrm>
            <a:off x="2863692" y="3792410"/>
            <a:ext cx="3124200" cy="762000"/>
            <a:chOff x="0" y="0"/>
            <a:chExt cx="3124200" cy="762000"/>
          </a:xfrm>
          <a:solidFill>
            <a:srgbClr val="C126B8"/>
          </a:solidFill>
        </p:grpSpPr>
        <p:sp>
          <p:nvSpPr>
            <p:cNvPr id="80" name="Rectangle 96"/>
            <p:cNvSpPr/>
            <p:nvPr/>
          </p:nvSpPr>
          <p:spPr>
            <a:xfrm>
              <a:off x="0" y="0"/>
              <a:ext cx="3124200" cy="762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81" name="Rectangle 69"/>
            <p:cNvSpPr txBox="1"/>
            <p:nvPr/>
          </p:nvSpPr>
          <p:spPr>
            <a:xfrm>
              <a:off x="1498046" y="322967"/>
              <a:ext cx="733275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+</a:t>
              </a:r>
              <a:r>
                <a:rPr baseline="30000"/>
                <a:t> </a:t>
              </a:r>
              <a:r>
                <a:t>e</a:t>
              </a:r>
              <a:r>
                <a:rPr baseline="30000"/>
                <a:t>-y</a:t>
              </a:r>
            </a:p>
          </p:txBody>
        </p:sp>
        <p:sp>
          <p:nvSpPr>
            <p:cNvPr id="82" name="Rectangle 71"/>
            <p:cNvSpPr txBox="1"/>
            <p:nvPr/>
          </p:nvSpPr>
          <p:spPr>
            <a:xfrm>
              <a:off x="1724820" y="51975"/>
              <a:ext cx="23127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83" name="Rectangle 72"/>
            <p:cNvSpPr txBox="1"/>
            <p:nvPr/>
          </p:nvSpPr>
          <p:spPr>
            <a:xfrm>
              <a:off x="754112" y="186207"/>
              <a:ext cx="44079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 =</a:t>
              </a:r>
            </a:p>
          </p:txBody>
        </p:sp>
        <p:sp>
          <p:nvSpPr>
            <p:cNvPr id="84" name="Straight Connector 74"/>
            <p:cNvSpPr/>
            <p:nvPr/>
          </p:nvSpPr>
          <p:spPr>
            <a:xfrm>
              <a:off x="1371600" y="362831"/>
              <a:ext cx="986168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5" name="Group 220"/>
          <p:cNvGrpSpPr/>
          <p:nvPr/>
        </p:nvGrpSpPr>
        <p:grpSpPr>
          <a:xfrm>
            <a:off x="2863692" y="5087810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86" name="Rectangle 70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90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87" name="Rectangle 75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88" name="Rectangle 76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89" name="Straight Connector 77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2" name="Group 217"/>
          <p:cNvGrpSpPr/>
          <p:nvPr/>
        </p:nvGrpSpPr>
        <p:grpSpPr>
          <a:xfrm>
            <a:off x="6978492" y="4621523"/>
            <a:ext cx="2171700" cy="1304487"/>
            <a:chOff x="0" y="0"/>
            <a:chExt cx="2171700" cy="1304485"/>
          </a:xfrm>
        </p:grpSpPr>
        <p:sp>
          <p:nvSpPr>
            <p:cNvPr id="93" name="Straight Arrow Connector 192"/>
            <p:cNvSpPr/>
            <p:nvPr/>
          </p:nvSpPr>
          <p:spPr>
            <a:xfrm flipV="1">
              <a:off x="83526" y="-1"/>
              <a:ext cx="1" cy="1304487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traight Arrow Connector 193"/>
            <p:cNvSpPr/>
            <p:nvPr/>
          </p:nvSpPr>
          <p:spPr>
            <a:xfrm>
              <a:off x="0" y="381453"/>
              <a:ext cx="2171700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traight Arrow Connector 194"/>
            <p:cNvSpPr/>
            <p:nvPr/>
          </p:nvSpPr>
          <p:spPr>
            <a:xfrm>
              <a:off x="0" y="1136166"/>
              <a:ext cx="2171700" cy="1"/>
            </a:xfrm>
            <a:prstGeom prst="line">
              <a:avLst/>
            </a:prstGeom>
            <a:noFill/>
            <a:ln w="2857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Multiply 195"/>
            <p:cNvSpPr/>
            <p:nvPr/>
          </p:nvSpPr>
          <p:spPr>
            <a:xfrm rot="18900000">
              <a:off x="12957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Multiply 196"/>
            <p:cNvSpPr/>
            <p:nvPr/>
          </p:nvSpPr>
          <p:spPr>
            <a:xfrm rot="18900000">
              <a:off x="573312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Multiply 197"/>
            <p:cNvSpPr/>
            <p:nvPr/>
          </p:nvSpPr>
          <p:spPr>
            <a:xfrm rot="18900000">
              <a:off x="2392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Multiply 198"/>
            <p:cNvSpPr/>
            <p:nvPr/>
          </p:nvSpPr>
          <p:spPr>
            <a:xfrm rot="18900000">
              <a:off x="36449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Multiply 199"/>
            <p:cNvSpPr/>
            <p:nvPr/>
          </p:nvSpPr>
          <p:spPr>
            <a:xfrm rot="18900000">
              <a:off x="489785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Multiply 200"/>
            <p:cNvSpPr/>
            <p:nvPr/>
          </p:nvSpPr>
          <p:spPr>
            <a:xfrm rot="18900000">
              <a:off x="615076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Multiply 201"/>
            <p:cNvSpPr/>
            <p:nvPr/>
          </p:nvSpPr>
          <p:spPr>
            <a:xfrm rot="18900000">
              <a:off x="956348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Multiply 202"/>
            <p:cNvSpPr/>
            <p:nvPr/>
          </p:nvSpPr>
          <p:spPr>
            <a:xfrm rot="18900000">
              <a:off x="698604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Multiply 203"/>
            <p:cNvSpPr/>
            <p:nvPr/>
          </p:nvSpPr>
          <p:spPr>
            <a:xfrm rot="18900000">
              <a:off x="1533873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Multiply 204"/>
            <p:cNvSpPr/>
            <p:nvPr/>
          </p:nvSpPr>
          <p:spPr>
            <a:xfrm rot="18900000">
              <a:off x="108163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Multiply 205"/>
            <p:cNvSpPr/>
            <p:nvPr/>
          </p:nvSpPr>
          <p:spPr>
            <a:xfrm rot="18900000">
              <a:off x="94918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Multiply 206"/>
            <p:cNvSpPr/>
            <p:nvPr/>
          </p:nvSpPr>
          <p:spPr>
            <a:xfrm rot="18900000">
              <a:off x="107447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Multiply 207"/>
            <p:cNvSpPr/>
            <p:nvPr/>
          </p:nvSpPr>
          <p:spPr>
            <a:xfrm rot="18900000">
              <a:off x="1199766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Multiply 208"/>
            <p:cNvSpPr/>
            <p:nvPr/>
          </p:nvSpPr>
          <p:spPr>
            <a:xfrm rot="18900000">
              <a:off x="1325054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Multiply 209"/>
            <p:cNvSpPr/>
            <p:nvPr/>
          </p:nvSpPr>
          <p:spPr>
            <a:xfrm rot="18900000">
              <a:off x="1450345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Multiply 210"/>
            <p:cNvSpPr/>
            <p:nvPr/>
          </p:nvSpPr>
          <p:spPr>
            <a:xfrm rot="18900000">
              <a:off x="153387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Multiply 211"/>
            <p:cNvSpPr/>
            <p:nvPr/>
          </p:nvSpPr>
          <p:spPr>
            <a:xfrm rot="18900000">
              <a:off x="165916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Multiply 212"/>
            <p:cNvSpPr/>
            <p:nvPr/>
          </p:nvSpPr>
          <p:spPr>
            <a:xfrm rot="18900000">
              <a:off x="1742689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Multiply 213"/>
            <p:cNvSpPr/>
            <p:nvPr/>
          </p:nvSpPr>
          <p:spPr>
            <a:xfrm rot="18900000">
              <a:off x="1867980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Multiply 214"/>
            <p:cNvSpPr/>
            <p:nvPr/>
          </p:nvSpPr>
          <p:spPr>
            <a:xfrm rot="18900000">
              <a:off x="1951507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Multiply 215"/>
            <p:cNvSpPr/>
            <p:nvPr/>
          </p:nvSpPr>
          <p:spPr>
            <a:xfrm rot="18900000">
              <a:off x="2035033" y="351585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Multiply 216"/>
            <p:cNvSpPr/>
            <p:nvPr/>
          </p:nvSpPr>
          <p:spPr>
            <a:xfrm rot="18900000">
              <a:off x="782129" y="1107276"/>
              <a:ext cx="57350" cy="5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2"/>
                  </a:moveTo>
                  <a:lnTo>
                    <a:pt x="5252" y="0"/>
                  </a:lnTo>
                  <a:lnTo>
                    <a:pt x="10800" y="5568"/>
                  </a:lnTo>
                  <a:lnTo>
                    <a:pt x="16348" y="0"/>
                  </a:lnTo>
                  <a:lnTo>
                    <a:pt x="21600" y="5192"/>
                  </a:lnTo>
                  <a:lnTo>
                    <a:pt x="16013" y="10800"/>
                  </a:lnTo>
                  <a:lnTo>
                    <a:pt x="21600" y="16408"/>
                  </a:lnTo>
                  <a:lnTo>
                    <a:pt x="16348" y="21600"/>
                  </a:lnTo>
                  <a:lnTo>
                    <a:pt x="10800" y="16032"/>
                  </a:lnTo>
                  <a:lnTo>
                    <a:pt x="5252" y="21600"/>
                  </a:lnTo>
                  <a:lnTo>
                    <a:pt x="0" y="16408"/>
                  </a:lnTo>
                  <a:lnTo>
                    <a:pt x="5587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Freeform 191"/>
            <p:cNvSpPr/>
            <p:nvPr/>
          </p:nvSpPr>
          <p:spPr>
            <a:xfrm>
              <a:off x="137396" y="400299"/>
              <a:ext cx="1971711" cy="70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457" y="21479"/>
                  </a:lnTo>
                  <a:cubicBezTo>
                    <a:pt x="5607" y="21298"/>
                    <a:pt x="6279" y="20936"/>
                    <a:pt x="6900" y="20514"/>
                  </a:cubicBezTo>
                  <a:cubicBezTo>
                    <a:pt x="7521" y="20092"/>
                    <a:pt x="7836" y="19468"/>
                    <a:pt x="8186" y="18945"/>
                  </a:cubicBezTo>
                  <a:cubicBezTo>
                    <a:pt x="8536" y="18422"/>
                    <a:pt x="8729" y="18040"/>
                    <a:pt x="9000" y="17377"/>
                  </a:cubicBezTo>
                  <a:cubicBezTo>
                    <a:pt x="9271" y="16713"/>
                    <a:pt x="9321" y="16632"/>
                    <a:pt x="9814" y="14963"/>
                  </a:cubicBezTo>
                  <a:cubicBezTo>
                    <a:pt x="10307" y="13294"/>
                    <a:pt x="11400" y="9211"/>
                    <a:pt x="11957" y="7361"/>
                  </a:cubicBezTo>
                  <a:cubicBezTo>
                    <a:pt x="12514" y="5511"/>
                    <a:pt x="12750" y="4787"/>
                    <a:pt x="13157" y="3861"/>
                  </a:cubicBezTo>
                  <a:cubicBezTo>
                    <a:pt x="13564" y="2936"/>
                    <a:pt x="13943" y="2333"/>
                    <a:pt x="14400" y="1810"/>
                  </a:cubicBezTo>
                  <a:cubicBezTo>
                    <a:pt x="14857" y="1287"/>
                    <a:pt x="15336" y="985"/>
                    <a:pt x="15900" y="724"/>
                  </a:cubicBezTo>
                  <a:cubicBezTo>
                    <a:pt x="16464" y="463"/>
                    <a:pt x="16836" y="362"/>
                    <a:pt x="17786" y="241"/>
                  </a:cubicBezTo>
                  <a:cubicBezTo>
                    <a:pt x="18736" y="121"/>
                    <a:pt x="20168" y="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57" name="Rectangle 221"/>
          <p:cNvGrpSpPr/>
          <p:nvPr/>
        </p:nvGrpSpPr>
        <p:grpSpPr>
          <a:xfrm>
            <a:off x="2330292" y="3411410"/>
            <a:ext cx="1686650" cy="1192738"/>
            <a:chOff x="0" y="0"/>
            <a:chExt cx="1686649" cy="1192737"/>
          </a:xfrm>
        </p:grpSpPr>
        <p:sp>
          <p:nvSpPr>
            <p:cNvPr id="158" name="Rectangle"/>
            <p:cNvSpPr/>
            <p:nvPr/>
          </p:nvSpPr>
          <p:spPr>
            <a:xfrm rot="19860405">
              <a:off x="-2850" y="383464"/>
              <a:ext cx="1692349" cy="425809"/>
            </a:xfrm>
            <a:prstGeom prst="rect">
              <a:avLst/>
            </a:prstGeom>
            <a:solidFill>
              <a:srgbClr val="FFFF00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Función Sigmoide"/>
            <p:cNvSpPr txBox="1"/>
            <p:nvPr/>
          </p:nvSpPr>
          <p:spPr>
            <a:xfrm rot="19860405">
              <a:off x="-2850" y="442698"/>
              <a:ext cx="16923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Función Sigmoide</a:t>
              </a:r>
            </a:p>
          </p:txBody>
        </p:sp>
      </p:grpSp>
      <p:sp>
        <p:nvSpPr>
          <p:cNvPr id="160" name="Straight Connector 74"/>
          <p:cNvSpPr/>
          <p:nvPr/>
        </p:nvSpPr>
        <p:spPr>
          <a:xfrm>
            <a:off x="4305304" y="4177605"/>
            <a:ext cx="986168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62" name="Straight Connector 77"/>
          <p:cNvSpPr/>
          <p:nvPr/>
        </p:nvSpPr>
        <p:spPr>
          <a:xfrm>
            <a:off x="3550050" y="5467301"/>
            <a:ext cx="726676" cy="1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dvAuto="0"/>
      <p:bldP spid="76" grpId="0" animBg="1" advAuto="0"/>
      <p:bldP spid="77" grpId="0" animBg="1" advAuto="0"/>
      <p:bldP spid="78" grpId="0" animBg="1" advAuto="0"/>
      <p:bldP spid="79" grpId="0" advAuto="0"/>
      <p:bldP spid="85" grpId="0" advAuto="0"/>
      <p:bldP spid="92" grpId="0" animBg="1" advAuto="0"/>
      <p:bldP spid="15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2" name="Group 140"/>
          <p:cNvGrpSpPr/>
          <p:nvPr/>
        </p:nvGrpSpPr>
        <p:grpSpPr>
          <a:xfrm>
            <a:off x="5036574" y="3646359"/>
            <a:ext cx="3124200" cy="762000"/>
            <a:chOff x="0" y="0"/>
            <a:chExt cx="3124200" cy="762000"/>
          </a:xfrm>
          <a:solidFill>
            <a:srgbClr val="3C1053"/>
          </a:solidFill>
        </p:grpSpPr>
        <p:grpSp>
          <p:nvGrpSpPr>
            <p:cNvPr id="113" name="Rectangle 35"/>
            <p:cNvGrpSpPr/>
            <p:nvPr/>
          </p:nvGrpSpPr>
          <p:grpSpPr>
            <a:xfrm>
              <a:off x="0" y="0"/>
              <a:ext cx="3124200" cy="762000"/>
              <a:chOff x="0" y="0"/>
              <a:chExt cx="3124200" cy="762000"/>
            </a:xfrm>
            <a:grpFill/>
          </p:grpSpPr>
          <p:sp>
            <p:nvSpPr>
              <p:cNvPr id="117" name="Rectangle"/>
              <p:cNvSpPr/>
              <p:nvPr/>
            </p:nvSpPr>
            <p:spPr>
              <a:xfrm>
                <a:off x="0" y="0"/>
                <a:ext cx="3124200" cy="762000"/>
              </a:xfrm>
              <a:prstGeom prst="rect">
                <a:avLst/>
              </a:prstGeom>
              <a:grpFill/>
              <a:ln w="25400" cap="flat">
                <a:noFill/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ln (        ) = b0 + b1*x"/>
              <p:cNvSpPr txBox="1"/>
              <p:nvPr/>
            </p:nvSpPr>
            <p:spPr>
              <a:xfrm>
                <a:off x="0" y="158750"/>
                <a:ext cx="3124200" cy="4445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Hurme Geometric Sans 2"/>
                    <a:ea typeface="Hurme Geometric Sans 2"/>
                    <a:cs typeface="Hurme Geometric Sans 2"/>
                    <a:sym typeface="Hurme Geometric Sans 2"/>
                  </a:defRPr>
                </a:pPr>
                <a:r>
                  <a:t>ln (        ) = b</a:t>
                </a:r>
                <a:r>
                  <a:rPr baseline="-25000"/>
                  <a:t>0</a:t>
                </a:r>
                <a:r>
                  <a:t> + b</a:t>
                </a:r>
                <a:r>
                  <a:rPr baseline="-25000"/>
                  <a:t>1</a:t>
                </a:r>
                <a:r>
                  <a:t>*x</a:t>
                </a:r>
              </a:p>
            </p:txBody>
          </p:sp>
        </p:grpSp>
        <p:sp>
          <p:nvSpPr>
            <p:cNvPr id="114" name="Rectangle 36"/>
            <p:cNvSpPr txBox="1"/>
            <p:nvPr/>
          </p:nvSpPr>
          <p:spPr>
            <a:xfrm>
              <a:off x="710907" y="325495"/>
              <a:ext cx="60390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1 –</a:t>
              </a:r>
              <a:r>
                <a:rPr baseline="30000"/>
                <a:t> </a:t>
              </a:r>
              <a:r>
                <a:t>p</a:t>
              </a:r>
            </a:p>
          </p:txBody>
        </p:sp>
        <p:sp>
          <p:nvSpPr>
            <p:cNvPr id="115" name="Rectangle 37"/>
            <p:cNvSpPr txBox="1"/>
            <p:nvPr/>
          </p:nvSpPr>
          <p:spPr>
            <a:xfrm>
              <a:off x="866745" y="36335"/>
              <a:ext cx="243779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116" name="Straight Connector 38"/>
            <p:cNvSpPr/>
            <p:nvPr/>
          </p:nvSpPr>
          <p:spPr>
            <a:xfrm>
              <a:off x="644924" y="371415"/>
              <a:ext cx="726676" cy="1"/>
            </a:xfrm>
            <a:prstGeom prst="line">
              <a:avLst/>
            </a:prstGeom>
            <a:grpFill/>
            <a:ln w="28575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Straight Arrow Connector 81"/>
          <p:cNvSpPr/>
          <p:nvPr/>
        </p:nvSpPr>
        <p:spPr>
          <a:xfrm flipV="1">
            <a:off x="4531595" y="2570881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Arrow Connector 82"/>
          <p:cNvSpPr/>
          <p:nvPr/>
        </p:nvSpPr>
        <p:spPr>
          <a:xfrm>
            <a:off x="4368901" y="3308282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Arrow Connector 83"/>
          <p:cNvSpPr/>
          <p:nvPr/>
        </p:nvSpPr>
        <p:spPr>
          <a:xfrm>
            <a:off x="4368901" y="4767239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4621341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Multiply 85"/>
          <p:cNvSpPr/>
          <p:nvPr/>
        </p:nvSpPr>
        <p:spPr>
          <a:xfrm rot="18900000">
            <a:off x="5485648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Multiply 86"/>
          <p:cNvSpPr/>
          <p:nvPr/>
        </p:nvSpPr>
        <p:spPr>
          <a:xfrm rot="18900000">
            <a:off x="4834874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Multiply 87"/>
          <p:cNvSpPr/>
          <p:nvPr/>
        </p:nvSpPr>
        <p:spPr>
          <a:xfrm rot="18900000">
            <a:off x="5078915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Multiply 88"/>
          <p:cNvSpPr/>
          <p:nvPr/>
        </p:nvSpPr>
        <p:spPr>
          <a:xfrm rot="18900000">
            <a:off x="5322954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Multiply 89"/>
          <p:cNvSpPr/>
          <p:nvPr/>
        </p:nvSpPr>
        <p:spPr>
          <a:xfrm rot="18900000">
            <a:off x="5566997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Multiply 90"/>
          <p:cNvSpPr/>
          <p:nvPr/>
        </p:nvSpPr>
        <p:spPr>
          <a:xfrm rot="18900000">
            <a:off x="6231723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Multiply 91"/>
          <p:cNvSpPr/>
          <p:nvPr/>
        </p:nvSpPr>
        <p:spPr>
          <a:xfrm rot="18900000">
            <a:off x="5729689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Multiply 92"/>
          <p:cNvSpPr/>
          <p:nvPr/>
        </p:nvSpPr>
        <p:spPr>
          <a:xfrm rot="18900000">
            <a:off x="7356619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Multiply 93"/>
          <p:cNvSpPr/>
          <p:nvPr/>
        </p:nvSpPr>
        <p:spPr>
          <a:xfrm rot="18900000">
            <a:off x="6475762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Multiply 94"/>
          <p:cNvSpPr/>
          <p:nvPr/>
        </p:nvSpPr>
        <p:spPr>
          <a:xfrm rot="18900000">
            <a:off x="6217768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Multiply 95"/>
          <p:cNvSpPr/>
          <p:nvPr/>
        </p:nvSpPr>
        <p:spPr>
          <a:xfrm rot="18900000">
            <a:off x="6461807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Multiply 98"/>
          <p:cNvSpPr/>
          <p:nvPr/>
        </p:nvSpPr>
        <p:spPr>
          <a:xfrm rot="18900000">
            <a:off x="6705850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Multiply 99"/>
          <p:cNvSpPr/>
          <p:nvPr/>
        </p:nvSpPr>
        <p:spPr>
          <a:xfrm rot="18900000">
            <a:off x="6949887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Multiply 100"/>
          <p:cNvSpPr/>
          <p:nvPr/>
        </p:nvSpPr>
        <p:spPr>
          <a:xfrm rot="18900000">
            <a:off x="7193926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Multiply 101"/>
          <p:cNvSpPr/>
          <p:nvPr/>
        </p:nvSpPr>
        <p:spPr>
          <a:xfrm rot="18900000">
            <a:off x="7356619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Multiply 102"/>
          <p:cNvSpPr/>
          <p:nvPr/>
        </p:nvSpPr>
        <p:spPr>
          <a:xfrm rot="18900000">
            <a:off x="7600660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Multiply 103"/>
          <p:cNvSpPr/>
          <p:nvPr/>
        </p:nvSpPr>
        <p:spPr>
          <a:xfrm rot="18900000">
            <a:off x="7763352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Multiply 106"/>
          <p:cNvSpPr/>
          <p:nvPr/>
        </p:nvSpPr>
        <p:spPr>
          <a:xfrm rot="18900000">
            <a:off x="8007393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Multiply 107"/>
          <p:cNvSpPr/>
          <p:nvPr/>
        </p:nvSpPr>
        <p:spPr>
          <a:xfrm rot="18900000">
            <a:off x="8170085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Multiply 108"/>
          <p:cNvSpPr/>
          <p:nvPr/>
        </p:nvSpPr>
        <p:spPr>
          <a:xfrm rot="18900000">
            <a:off x="8332779" y="3250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Multiply 110"/>
          <p:cNvSpPr/>
          <p:nvPr/>
        </p:nvSpPr>
        <p:spPr>
          <a:xfrm rot="18900000">
            <a:off x="5892381" y="4711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Freeform 141"/>
          <p:cNvSpPr/>
          <p:nvPr/>
        </p:nvSpPr>
        <p:spPr>
          <a:xfrm>
            <a:off x="4636523" y="3344714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45" name="Rectangle 43"/>
          <p:cNvGrpSpPr/>
          <p:nvPr/>
        </p:nvGrpSpPr>
        <p:grpSpPr>
          <a:xfrm>
            <a:off x="2598174" y="2198559"/>
            <a:ext cx="1828800" cy="457200"/>
            <a:chOff x="0" y="0"/>
            <a:chExt cx="1828800" cy="457200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y (Actual DV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(Actual DV)</a:t>
              </a:r>
            </a:p>
          </p:txBody>
        </p:sp>
      </p:grpSp>
      <p:grpSp>
        <p:nvGrpSpPr>
          <p:cNvPr id="148" name="Rectangle 44"/>
          <p:cNvGrpSpPr/>
          <p:nvPr/>
        </p:nvGrpSpPr>
        <p:grpSpPr>
          <a:xfrm>
            <a:off x="8694174" y="4713159"/>
            <a:ext cx="381000" cy="381000"/>
            <a:chOff x="0" y="0"/>
            <a:chExt cx="381000" cy="381000"/>
          </a:xfrm>
        </p:grpSpPr>
        <p:sp>
          <p:nvSpPr>
            <p:cNvPr id="14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solidFill>
              <a:srgbClr val="F4364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163" name="Rectangle 46"/>
          <p:cNvGrpSpPr/>
          <p:nvPr/>
        </p:nvGrpSpPr>
        <p:grpSpPr>
          <a:xfrm>
            <a:off x="2598174" y="2198559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164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166" name="Group 51"/>
          <p:cNvGrpSpPr/>
          <p:nvPr/>
        </p:nvGrpSpPr>
        <p:grpSpPr>
          <a:xfrm>
            <a:off x="1988574" y="2731958"/>
            <a:ext cx="1600200" cy="2514601"/>
            <a:chOff x="0" y="0"/>
            <a:chExt cx="1600200" cy="2514600"/>
          </a:xfrm>
        </p:grpSpPr>
        <p:pic>
          <p:nvPicPr>
            <p:cNvPr id="16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extBox 48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69" name="Straight Arrow Connector 5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0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manera similar a la Regresión Lineal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8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00"/>
                            </p:stCondLst>
                            <p:childTnLst>
                              <p:par>
                                <p:cTn id="19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0"/>
                            </p:stCondLst>
                            <p:childTnLst>
                              <p:par>
                                <p:cTn id="21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8000"/>
                            </p:stCondLst>
                            <p:childTnLst>
                              <p:par>
                                <p:cTn id="21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2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2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9500"/>
                            </p:stCondLst>
                            <p:childTnLst>
                              <p:par>
                                <p:cTn id="23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dvAuto="0"/>
      <p:bldP spid="112" grpId="1" advAuto="0"/>
      <p:bldP spid="122" grpId="0" animBg="1" advAuto="0"/>
      <p:bldP spid="122" grpId="1" animBg="1" advAuto="0"/>
      <p:bldP spid="123" grpId="0" animBg="1" advAuto="0"/>
      <p:bldP spid="123" grpId="1" animBg="1" advAuto="0"/>
      <p:bldP spid="124" grpId="0" animBg="1" advAuto="0"/>
      <p:bldP spid="124" grpId="1" animBg="1" advAuto="0"/>
      <p:bldP spid="125" grpId="0" animBg="1" advAuto="0"/>
      <p:bldP spid="125" grpId="1" animBg="1" advAuto="0"/>
      <p:bldP spid="126" grpId="0" animBg="1" advAuto="0"/>
      <p:bldP spid="126" grpId="1" animBg="1" advAuto="0"/>
      <p:bldP spid="127" grpId="0" animBg="1" advAuto="0"/>
      <p:bldP spid="127" grpId="1" animBg="1" advAuto="0"/>
      <p:bldP spid="128" grpId="0" animBg="1" advAuto="0"/>
      <p:bldP spid="128" grpId="1" animBg="1" advAuto="0"/>
      <p:bldP spid="129" grpId="0" animBg="1" advAuto="0"/>
      <p:bldP spid="129" grpId="1" animBg="1" advAuto="0"/>
      <p:bldP spid="130" grpId="0" animBg="1" advAuto="0"/>
      <p:bldP spid="130" grpId="1" animBg="1" advAuto="0"/>
      <p:bldP spid="131" grpId="0" animBg="1" advAuto="0"/>
      <p:bldP spid="131" grpId="1" animBg="1" advAuto="0"/>
      <p:bldP spid="132" grpId="0" animBg="1" advAuto="0"/>
      <p:bldP spid="132" grpId="1" animBg="1" advAuto="0"/>
      <p:bldP spid="133" grpId="0" animBg="1" advAuto="0"/>
      <p:bldP spid="133" grpId="1" animBg="1" advAuto="0"/>
      <p:bldP spid="134" grpId="0" animBg="1" advAuto="0"/>
      <p:bldP spid="134" grpId="1" animBg="1" advAuto="0"/>
      <p:bldP spid="135" grpId="0" animBg="1" advAuto="0"/>
      <p:bldP spid="135" grpId="1" animBg="1" advAuto="0"/>
      <p:bldP spid="136" grpId="0" animBg="1" advAuto="0"/>
      <p:bldP spid="136" grpId="1" animBg="1" advAuto="0"/>
      <p:bldP spid="137" grpId="0" animBg="1" advAuto="0"/>
      <p:bldP spid="137" grpId="1" animBg="1" advAuto="0"/>
      <p:bldP spid="138" grpId="0" animBg="1" advAuto="0"/>
      <p:bldP spid="138" grpId="1" animBg="1" advAuto="0"/>
      <p:bldP spid="139" grpId="0" animBg="1" advAuto="0"/>
      <p:bldP spid="139" grpId="1" animBg="1" advAuto="0"/>
      <p:bldP spid="140" grpId="0" animBg="1" advAuto="0"/>
      <p:bldP spid="140" grpId="1" animBg="1" advAuto="0"/>
      <p:bldP spid="141" grpId="0" animBg="1" advAuto="0"/>
      <p:bldP spid="141" grpId="1" animBg="1" advAuto="0"/>
      <p:bldP spid="142" grpId="0" animBg="1" advAuto="0"/>
      <p:bldP spid="142" grpId="1" animBg="1" advAuto="0"/>
      <p:bldP spid="143" grpId="0" animBg="1" advAuto="0"/>
      <p:bldP spid="143" grpId="1" animBg="1" advAuto="0"/>
      <p:bldP spid="144" grpId="0" animBg="1" advAuto="0"/>
      <p:bldP spid="145" grpId="0" animBg="1" advAuto="0"/>
      <p:bldP spid="145" grpId="1" animBg="1" advAuto="0"/>
      <p:bldP spid="148" grpId="0" advAuto="0"/>
      <p:bldP spid="163" grpId="0" advAuto="0"/>
      <p:bldP spid="166" grpId="0" animBg="1" advAuto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Logística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nuevas observaciones no tiene un valor y, sino que se usa la probabilidad para determinar la clase a la que pertenecen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Straight Arrow Connector 81"/>
          <p:cNvSpPr/>
          <p:nvPr/>
        </p:nvSpPr>
        <p:spPr>
          <a:xfrm flipV="1">
            <a:off x="4905221" y="259412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Arrow Connector 82"/>
          <p:cNvSpPr/>
          <p:nvPr/>
        </p:nvSpPr>
        <p:spPr>
          <a:xfrm>
            <a:off x="4742527" y="3331530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traight Arrow Connector 83"/>
          <p:cNvSpPr/>
          <p:nvPr/>
        </p:nvSpPr>
        <p:spPr>
          <a:xfrm>
            <a:off x="4742527" y="4790487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Freeform 141"/>
          <p:cNvSpPr/>
          <p:nvPr/>
        </p:nvSpPr>
        <p:spPr>
          <a:xfrm>
            <a:off x="5010149" y="3367962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8" name="Rectangle 44"/>
          <p:cNvGrpSpPr/>
          <p:nvPr/>
        </p:nvGrpSpPr>
        <p:grpSpPr>
          <a:xfrm>
            <a:off x="9067800" y="4736407"/>
            <a:ext cx="381000" cy="381000"/>
            <a:chOff x="0" y="0"/>
            <a:chExt cx="381000" cy="381000"/>
          </a:xfrm>
          <a:solidFill>
            <a:srgbClr val="F4364C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61" name="Rectangle 46"/>
          <p:cNvGrpSpPr/>
          <p:nvPr/>
        </p:nvGrpSpPr>
        <p:grpSpPr>
          <a:xfrm>
            <a:off x="2971800" y="2221807"/>
            <a:ext cx="1828800" cy="457200"/>
            <a:chOff x="0" y="0"/>
            <a:chExt cx="1828800" cy="457200"/>
          </a:xfrm>
          <a:solidFill>
            <a:srgbClr val="3C1053"/>
          </a:solidFill>
        </p:grpSpPr>
        <p:sp>
          <p:nvSpPr>
            <p:cNvPr id="6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3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p̂ </a:t>
              </a:r>
              <a:r>
                <a:rPr sz="1400"/>
                <a:t>(Probability)</a:t>
              </a:r>
            </a:p>
          </p:txBody>
        </p:sp>
      </p:grpSp>
      <p:grpSp>
        <p:nvGrpSpPr>
          <p:cNvPr id="64" name="Rectangle 47"/>
          <p:cNvGrpSpPr/>
          <p:nvPr/>
        </p:nvGrpSpPr>
        <p:grpSpPr>
          <a:xfrm>
            <a:off x="5672149" y="5422207"/>
            <a:ext cx="457201" cy="381000"/>
            <a:chOff x="0" y="0"/>
            <a:chExt cx="457200" cy="381000"/>
          </a:xfrm>
        </p:grpSpPr>
        <p:sp>
          <p:nvSpPr>
            <p:cNvPr id="65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6" name="2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20</a:t>
              </a:r>
            </a:p>
          </p:txBody>
        </p:sp>
      </p:grpSp>
      <p:grpSp>
        <p:nvGrpSpPr>
          <p:cNvPr id="67" name="Rectangle 49"/>
          <p:cNvGrpSpPr/>
          <p:nvPr/>
        </p:nvGrpSpPr>
        <p:grpSpPr>
          <a:xfrm>
            <a:off x="6500807" y="5422207"/>
            <a:ext cx="457201" cy="381000"/>
            <a:chOff x="0" y="0"/>
            <a:chExt cx="457200" cy="381000"/>
          </a:xfrm>
        </p:grpSpPr>
        <p:sp>
          <p:nvSpPr>
            <p:cNvPr id="68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69" name="3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30</a:t>
              </a:r>
            </a:p>
          </p:txBody>
        </p:sp>
      </p:grpSp>
      <p:grpSp>
        <p:nvGrpSpPr>
          <p:cNvPr id="70" name="Rectangle 55"/>
          <p:cNvGrpSpPr/>
          <p:nvPr/>
        </p:nvGrpSpPr>
        <p:grpSpPr>
          <a:xfrm>
            <a:off x="7086600" y="5422207"/>
            <a:ext cx="457200" cy="381000"/>
            <a:chOff x="0" y="0"/>
            <a:chExt cx="457200" cy="381000"/>
          </a:xfrm>
        </p:grpSpPr>
        <p:sp>
          <p:nvSpPr>
            <p:cNvPr id="71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72" name="4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40</a:t>
              </a:r>
            </a:p>
          </p:txBody>
        </p:sp>
      </p:grpSp>
      <p:grpSp>
        <p:nvGrpSpPr>
          <p:cNvPr id="73" name="Rectangle 57"/>
          <p:cNvGrpSpPr/>
          <p:nvPr/>
        </p:nvGrpSpPr>
        <p:grpSpPr>
          <a:xfrm>
            <a:off x="8077200" y="5422207"/>
            <a:ext cx="457200" cy="381000"/>
            <a:chOff x="0" y="0"/>
            <a:chExt cx="457200" cy="381000"/>
          </a:xfrm>
        </p:grpSpPr>
        <p:sp>
          <p:nvSpPr>
            <p:cNvPr id="74" name="Rectangle"/>
            <p:cNvSpPr/>
            <p:nvPr/>
          </p:nvSpPr>
          <p:spPr>
            <a:xfrm>
              <a:off x="0" y="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/>
            </a:p>
          </p:txBody>
        </p:sp>
        <p:sp>
          <p:nvSpPr>
            <p:cNvPr id="75" name="50"/>
            <p:cNvSpPr txBox="1"/>
            <p:nvPr/>
          </p:nvSpPr>
          <p:spPr>
            <a:xfrm>
              <a:off x="0" y="36829"/>
              <a:ext cx="457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76" name="Oval 62"/>
          <p:cNvSpPr/>
          <p:nvPr/>
        </p:nvSpPr>
        <p:spPr>
          <a:xfrm>
            <a:off x="5862649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Oval 70"/>
          <p:cNvSpPr/>
          <p:nvPr/>
        </p:nvSpPr>
        <p:spPr>
          <a:xfrm>
            <a:off x="669130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Oval 71"/>
          <p:cNvSpPr/>
          <p:nvPr/>
        </p:nvSpPr>
        <p:spPr>
          <a:xfrm>
            <a:off x="727233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Oval 72"/>
          <p:cNvSpPr/>
          <p:nvPr/>
        </p:nvSpPr>
        <p:spPr>
          <a:xfrm>
            <a:off x="8265317" y="4751490"/>
            <a:ext cx="76201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traight Arrow Connector 42"/>
          <p:cNvSpPr/>
          <p:nvPr/>
        </p:nvSpPr>
        <p:spPr>
          <a:xfrm flipV="1">
            <a:off x="5900749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Arrow Connector 63"/>
          <p:cNvSpPr/>
          <p:nvPr/>
        </p:nvSpPr>
        <p:spPr>
          <a:xfrm flipV="1">
            <a:off x="6729407" y="4812607"/>
            <a:ext cx="1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Arrow Connector 65"/>
          <p:cNvSpPr/>
          <p:nvPr/>
        </p:nvSpPr>
        <p:spPr>
          <a:xfrm flipV="1">
            <a:off x="83058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Arrow Connector 68"/>
          <p:cNvSpPr/>
          <p:nvPr/>
        </p:nvSpPr>
        <p:spPr>
          <a:xfrm flipV="1">
            <a:off x="7315200" y="4812607"/>
            <a:ext cx="0" cy="60960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4" name="Straight Arrow Connector 73"/>
          <p:cNvSpPr/>
          <p:nvPr/>
        </p:nvSpPr>
        <p:spPr>
          <a:xfrm flipV="1">
            <a:off x="6729406" y="4399857"/>
            <a:ext cx="1" cy="341314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5" name="Straight Arrow Connector 74"/>
          <p:cNvSpPr/>
          <p:nvPr/>
        </p:nvSpPr>
        <p:spPr>
          <a:xfrm flipV="1">
            <a:off x="8305799" y="3405288"/>
            <a:ext cx="1" cy="133112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6" name="Straight Arrow Connector 75"/>
          <p:cNvSpPr/>
          <p:nvPr/>
        </p:nvSpPr>
        <p:spPr>
          <a:xfrm flipV="1">
            <a:off x="7310437" y="3695801"/>
            <a:ext cx="1" cy="1040606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7" name="Multiply 117"/>
          <p:cNvSpPr/>
          <p:nvPr/>
        </p:nvSpPr>
        <p:spPr>
          <a:xfrm rot="18900000">
            <a:off x="7255378" y="3582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Multiply 119"/>
          <p:cNvSpPr/>
          <p:nvPr/>
        </p:nvSpPr>
        <p:spPr>
          <a:xfrm rot="18900000">
            <a:off x="5850440" y="463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Multiply 61"/>
          <p:cNvSpPr/>
          <p:nvPr/>
        </p:nvSpPr>
        <p:spPr>
          <a:xfrm rot="18900000">
            <a:off x="8250740" y="33224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traight Arrow Connector 120"/>
          <p:cNvSpPr/>
          <p:nvPr/>
        </p:nvSpPr>
        <p:spPr>
          <a:xfrm flipH="1">
            <a:off x="4936332" y="4679257"/>
            <a:ext cx="892968" cy="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1" name="Straight Arrow Connector 126"/>
          <p:cNvSpPr/>
          <p:nvPr/>
        </p:nvSpPr>
        <p:spPr>
          <a:xfrm flipH="1" flipV="1">
            <a:off x="4940300" y="4360954"/>
            <a:ext cx="1698625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2" name="Straight Arrow Connector 128"/>
          <p:cNvSpPr/>
          <p:nvPr/>
        </p:nvSpPr>
        <p:spPr>
          <a:xfrm flipH="1" flipV="1">
            <a:off x="4933950" y="3637063"/>
            <a:ext cx="2286000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3" name="Straight Arrow Connector 130"/>
          <p:cNvSpPr/>
          <p:nvPr/>
        </p:nvSpPr>
        <p:spPr>
          <a:xfrm flipH="1" flipV="1">
            <a:off x="4933950" y="3368775"/>
            <a:ext cx="3306766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4" name="Oval 132"/>
          <p:cNvSpPr/>
          <p:nvPr/>
        </p:nvSpPr>
        <p:spPr>
          <a:xfrm>
            <a:off x="4857750" y="333940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Oval 134"/>
          <p:cNvSpPr/>
          <p:nvPr/>
        </p:nvSpPr>
        <p:spPr>
          <a:xfrm>
            <a:off x="4857750" y="3603724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Oval 135"/>
          <p:cNvSpPr/>
          <p:nvPr/>
        </p:nvSpPr>
        <p:spPr>
          <a:xfrm>
            <a:off x="4857750" y="4319678"/>
            <a:ext cx="76200" cy="7620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Oval 136"/>
          <p:cNvSpPr/>
          <p:nvPr/>
        </p:nvSpPr>
        <p:spPr>
          <a:xfrm>
            <a:off x="4857750" y="4641157"/>
            <a:ext cx="76200" cy="76200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8" name="Rectangle 137"/>
          <p:cNvGrpSpPr/>
          <p:nvPr/>
        </p:nvGrpSpPr>
        <p:grpSpPr>
          <a:xfrm>
            <a:off x="3581400" y="4563681"/>
            <a:ext cx="1143000" cy="307341"/>
            <a:chOff x="0" y="0"/>
            <a:chExt cx="1143000" cy="307340"/>
          </a:xfrm>
        </p:grpSpPr>
        <p:sp>
          <p:nvSpPr>
            <p:cNvPr id="99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0" name="p̂ =0.7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=0.7%</a:t>
              </a:r>
            </a:p>
          </p:txBody>
        </p:sp>
      </p:grpSp>
      <p:grpSp>
        <p:nvGrpSpPr>
          <p:cNvPr id="101" name="Rectangle 138"/>
          <p:cNvGrpSpPr/>
          <p:nvPr/>
        </p:nvGrpSpPr>
        <p:grpSpPr>
          <a:xfrm>
            <a:off x="3581400" y="4296984"/>
            <a:ext cx="1143000" cy="307341"/>
            <a:chOff x="0" y="0"/>
            <a:chExt cx="1143000" cy="307340"/>
          </a:xfrm>
        </p:grpSpPr>
        <p:sp>
          <p:nvSpPr>
            <p:cNvPr id="102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3" name="p̂ =23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=23%</a:t>
              </a:r>
            </a:p>
          </p:txBody>
        </p:sp>
      </p:grpSp>
      <p:grpSp>
        <p:nvGrpSpPr>
          <p:cNvPr id="104" name="Rectangle 139"/>
          <p:cNvGrpSpPr/>
          <p:nvPr/>
        </p:nvGrpSpPr>
        <p:grpSpPr>
          <a:xfrm>
            <a:off x="3581400" y="3439740"/>
            <a:ext cx="1143000" cy="307341"/>
            <a:chOff x="0" y="0"/>
            <a:chExt cx="1143000" cy="307340"/>
          </a:xfrm>
        </p:grpSpPr>
        <p:sp>
          <p:nvSpPr>
            <p:cNvPr id="105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6" name="p̂ =85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=85%</a:t>
              </a:r>
            </a:p>
          </p:txBody>
        </p:sp>
      </p:grpSp>
      <p:grpSp>
        <p:nvGrpSpPr>
          <p:cNvPr id="107" name="Rectangle 140"/>
          <p:cNvGrpSpPr/>
          <p:nvPr/>
        </p:nvGrpSpPr>
        <p:grpSpPr>
          <a:xfrm>
            <a:off x="3581400" y="3173036"/>
            <a:ext cx="1143000" cy="307341"/>
            <a:chOff x="0" y="0"/>
            <a:chExt cx="1143000" cy="307340"/>
          </a:xfrm>
        </p:grpSpPr>
        <p:sp>
          <p:nvSpPr>
            <p:cNvPr id="108" name="Rectangle"/>
            <p:cNvSpPr/>
            <p:nvPr/>
          </p:nvSpPr>
          <p:spPr>
            <a:xfrm>
              <a:off x="0" y="39369"/>
              <a:ext cx="1143000" cy="228601"/>
            </a:xfrm>
            <a:prstGeom prst="rect">
              <a:avLst/>
            </a:prstGeom>
            <a:gradFill flip="none" rotWithShape="1">
              <a:gsLst>
                <a:gs pos="0">
                  <a:srgbClr val="27BE04"/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109" name="p̂ =99.4%"/>
            <p:cNvSpPr txBox="1"/>
            <p:nvPr/>
          </p:nvSpPr>
          <p:spPr>
            <a:xfrm>
              <a:off x="0" y="-1"/>
              <a:ext cx="11430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p̂ =99.4%</a:t>
              </a:r>
            </a:p>
          </p:txBody>
        </p:sp>
      </p:grpSp>
      <p:sp>
        <p:nvSpPr>
          <p:cNvPr id="110" name="Multiply 144"/>
          <p:cNvSpPr/>
          <p:nvPr/>
        </p:nvSpPr>
        <p:spPr>
          <a:xfrm rot="18900000">
            <a:off x="6669592" y="430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1" name="Group 157"/>
          <p:cNvGrpSpPr/>
          <p:nvPr/>
        </p:nvGrpSpPr>
        <p:grpSpPr>
          <a:xfrm>
            <a:off x="2362200" y="2755206"/>
            <a:ext cx="1600200" cy="2514601"/>
            <a:chOff x="0" y="0"/>
            <a:chExt cx="1600200" cy="2514600"/>
          </a:xfrm>
        </p:grpSpPr>
        <p:pic>
          <p:nvPicPr>
            <p:cNvPr id="15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76200" y="1143000"/>
              <a:ext cx="1371600" cy="137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TextBox 159"/>
            <p:cNvSpPr txBox="1"/>
            <p:nvPr/>
          </p:nvSpPr>
          <p:spPr>
            <a:xfrm>
              <a:off x="0" y="762000"/>
              <a:ext cx="16002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p_hat</a:t>
              </a:r>
            </a:p>
          </p:txBody>
        </p:sp>
        <p:sp>
          <p:nvSpPr>
            <p:cNvPr id="152" name="Straight Arrow Connector 160"/>
            <p:cNvSpPr/>
            <p:nvPr/>
          </p:nvSpPr>
          <p:spPr>
            <a:xfrm flipV="1">
              <a:off x="761999" y="-1"/>
              <a:ext cx="76202" cy="76200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546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64" grpId="0" animBg="1" advAuto="0"/>
      <p:bldP spid="67" grpId="0" animBg="1" advAuto="0"/>
      <p:bldP spid="70" grpId="0" animBg="1" advAuto="0"/>
      <p:bldP spid="73" grpId="0" animBg="1" advAuto="0"/>
      <p:bldP spid="76" grpId="0" animBg="1" advAuto="0"/>
      <p:bldP spid="77" grpId="0" animBg="1" advAuto="0"/>
      <p:bldP spid="78" grpId="0" animBg="1" advAuto="0"/>
      <p:bldP spid="79" grpId="0" animBg="1" advAuto="0"/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90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101" grpId="0" animBg="1" advAuto="0"/>
      <p:bldP spid="104" grpId="0" animBg="1" advAuto="0"/>
      <p:bldP spid="107" grpId="0" animBg="1" advAuto="0"/>
      <p:bldP spid="110" grpId="0" animBg="1" advAuto="0"/>
      <p:bldP spid="111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purl.org/dc/terms/"/>
    <ds:schemaRef ds:uri="5715b14d-6155-4883-b773-4a6f0b526cee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494b7d94-68f9-41b0-9fd8-f8ea6ae98d38"/>
    <ds:schemaRef ds:uri="http://schemas.microsoft.com/office/infopath/2007/PartnerControls"/>
    <ds:schemaRef ds:uri="http://schemas.openxmlformats.org/package/2006/metadata/core-properties"/>
    <ds:schemaRef ds:uri="0d112806-a571-4b5c-9687-83175e2be7e0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384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Hurme Geometric Sans 2</vt:lpstr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Regresión Lineal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Regresión Logística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60</cp:revision>
  <dcterms:created xsi:type="dcterms:W3CDTF">2023-04-03T19:17:52Z</dcterms:created>
  <dcterms:modified xsi:type="dcterms:W3CDTF">2023-06-26T18:18:06Z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