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4"/>
  </p:notesMasterIdLst>
  <p:sldIdLst>
    <p:sldId id="307" r:id="rId6"/>
    <p:sldId id="325" r:id="rId7"/>
    <p:sldId id="326" r:id="rId8"/>
    <p:sldId id="336" r:id="rId9"/>
    <p:sldId id="337" r:id="rId10"/>
    <p:sldId id="327" r:id="rId11"/>
    <p:sldId id="328" r:id="rId12"/>
    <p:sldId id="338" r:id="rId13"/>
    <p:sldId id="324" r:id="rId14"/>
    <p:sldId id="332" r:id="rId15"/>
    <p:sldId id="333" r:id="rId16"/>
    <p:sldId id="340" r:id="rId17"/>
    <p:sldId id="341" r:id="rId18"/>
    <p:sldId id="342" r:id="rId19"/>
    <p:sldId id="330" r:id="rId20"/>
    <p:sldId id="334" r:id="rId21"/>
    <p:sldId id="335" r:id="rId22"/>
    <p:sldId id="339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6B8"/>
    <a:srgbClr val="F4364C"/>
    <a:srgbClr val="3C1053"/>
    <a:srgbClr val="C8C9C7"/>
    <a:srgbClr val="3C0E52"/>
    <a:srgbClr val="0DC9FD"/>
    <a:srgbClr val="1EBCAC"/>
    <a:srgbClr val="F03455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22/06/2023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10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Método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Mínimos Cuadrados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Straight Arrow Connector 9"/>
          <p:cNvSpPr/>
          <p:nvPr/>
        </p:nvSpPr>
        <p:spPr>
          <a:xfrm flipV="1">
            <a:off x="3090420" y="3382702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Straight Arrow Connector 11"/>
          <p:cNvSpPr/>
          <p:nvPr/>
        </p:nvSpPr>
        <p:spPr>
          <a:xfrm>
            <a:off x="2938021" y="5440103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TextBox 25"/>
          <p:cNvSpPr txBox="1"/>
          <p:nvPr/>
        </p:nvSpPr>
        <p:spPr>
          <a:xfrm>
            <a:off x="2861821" y="2958543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15" name="TextBox 26"/>
          <p:cNvSpPr txBox="1"/>
          <p:nvPr/>
        </p:nvSpPr>
        <p:spPr>
          <a:xfrm>
            <a:off x="5376421" y="5520768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16" name="Straight Connector 43"/>
          <p:cNvSpPr/>
          <p:nvPr/>
        </p:nvSpPr>
        <p:spPr>
          <a:xfrm flipV="1">
            <a:off x="4114359" y="4349193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Straight Connector 46"/>
          <p:cNvSpPr/>
          <p:nvPr/>
        </p:nvSpPr>
        <p:spPr>
          <a:xfrm flipV="1">
            <a:off x="3657158" y="4758769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8" name="Straight Connector 54"/>
          <p:cNvSpPr/>
          <p:nvPr/>
        </p:nvSpPr>
        <p:spPr>
          <a:xfrm flipV="1">
            <a:off x="4495358" y="45063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traight Connector 56"/>
          <p:cNvSpPr/>
          <p:nvPr/>
        </p:nvSpPr>
        <p:spPr>
          <a:xfrm flipV="1">
            <a:off x="4876358" y="4063444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57"/>
          <p:cNvSpPr/>
          <p:nvPr/>
        </p:nvSpPr>
        <p:spPr>
          <a:xfrm flipV="1">
            <a:off x="5033522" y="4358718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Connector 59"/>
          <p:cNvSpPr/>
          <p:nvPr/>
        </p:nvSpPr>
        <p:spPr>
          <a:xfrm flipV="1">
            <a:off x="5409760" y="4232511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65"/>
          <p:cNvSpPr/>
          <p:nvPr/>
        </p:nvSpPr>
        <p:spPr>
          <a:xfrm flipV="1">
            <a:off x="5714560" y="3592235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67"/>
          <p:cNvSpPr/>
          <p:nvPr/>
        </p:nvSpPr>
        <p:spPr>
          <a:xfrm flipV="1">
            <a:off x="6324159" y="3646724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V="1">
            <a:off x="6397979" y="3939618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Connector 70"/>
          <p:cNvSpPr/>
          <p:nvPr/>
        </p:nvSpPr>
        <p:spPr>
          <a:xfrm flipV="1">
            <a:off x="6857559" y="3806270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Connector 6"/>
          <p:cNvSpPr/>
          <p:nvPr/>
        </p:nvSpPr>
        <p:spPr>
          <a:xfrm flipV="1">
            <a:off x="3040950" y="3763703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7" name="Group 41"/>
          <p:cNvGrpSpPr/>
          <p:nvPr/>
        </p:nvGrpSpPr>
        <p:grpSpPr>
          <a:xfrm>
            <a:off x="3581463" y="3491624"/>
            <a:ext cx="3348244" cy="1619175"/>
            <a:chOff x="0" y="0"/>
            <a:chExt cx="3348242" cy="1619174"/>
          </a:xfrm>
        </p:grpSpPr>
        <p:sp>
          <p:nvSpPr>
            <p:cNvPr id="128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29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0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1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3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4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6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7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8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139" name="Straight Connector 82"/>
          <p:cNvSpPr/>
          <p:nvPr/>
        </p:nvSpPr>
        <p:spPr>
          <a:xfrm flipV="1">
            <a:off x="8572432" y="2669181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Multiply 76"/>
          <p:cNvSpPr/>
          <p:nvPr/>
        </p:nvSpPr>
        <p:spPr>
          <a:xfrm rot="18900000">
            <a:off x="8461096" y="2438567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TextBox 83"/>
          <p:cNvSpPr txBox="1"/>
          <p:nvPr/>
        </p:nvSpPr>
        <p:spPr>
          <a:xfrm>
            <a:off x="8881621" y="33109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142" name="TextBox 86"/>
          <p:cNvSpPr txBox="1"/>
          <p:nvPr/>
        </p:nvSpPr>
        <p:spPr>
          <a:xfrm>
            <a:off x="8881621" y="2320368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143" name="Rectangle 87"/>
          <p:cNvSpPr/>
          <p:nvPr/>
        </p:nvSpPr>
        <p:spPr>
          <a:xfrm>
            <a:off x="8061348" y="2308042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4" name="Rectangle 88"/>
          <p:cNvSpPr/>
          <p:nvPr/>
        </p:nvSpPr>
        <p:spPr>
          <a:xfrm>
            <a:off x="5506408" y="3336742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5" name="Straight Connector 90"/>
          <p:cNvSpPr/>
          <p:nvPr/>
        </p:nvSpPr>
        <p:spPr>
          <a:xfrm flipV="1">
            <a:off x="5935220" y="2307667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Connector 96"/>
          <p:cNvSpPr/>
          <p:nvPr/>
        </p:nvSpPr>
        <p:spPr>
          <a:xfrm flipV="1">
            <a:off x="5909820" y="3844368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Connector 78"/>
          <p:cNvSpPr/>
          <p:nvPr/>
        </p:nvSpPr>
        <p:spPr>
          <a:xfrm flipV="1">
            <a:off x="8193580" y="3527212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06"/>
          <p:cNvSpPr/>
          <p:nvPr/>
        </p:nvSpPr>
        <p:spPr>
          <a:xfrm rot="18900000">
            <a:off x="8461096" y="3512570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149" name="min_sum_i_(y_i-_.png" descr="min_sum_i_(y_i-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94" y="4572279"/>
            <a:ext cx="2339798" cy="69925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Busca minimizar la suma de los cuadrados, de las diferencias en las ordenadas (residuos) entre los puntos generados por la función y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8469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  <p:bldP spid="125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AECF0F1D-C308-BF13-5B7D-2AF3F7F3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Elipse 28">
            <a:extLst>
              <a:ext uri="{FF2B5EF4-FFF2-40B4-BE49-F238E27FC236}">
                <a16:creationId xmlns="" xmlns:a16="http://schemas.microsoft.com/office/drawing/2014/main" id="{D409A869-E3F3-BD1E-56AD-23DD57DA9900}"/>
              </a:ext>
            </a:extLst>
          </p:cNvPr>
          <p:cNvSpPr/>
          <p:nvPr/>
        </p:nvSpPr>
        <p:spPr>
          <a:xfrm>
            <a:off x="525540" y="514908"/>
            <a:ext cx="596088" cy="596088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Elipse 11">
            <a:extLst>
              <a:ext uri="{FF2B5EF4-FFF2-40B4-BE49-F238E27FC236}">
                <a16:creationId xmlns="" xmlns:a16="http://schemas.microsoft.com/office/drawing/2014/main" id="{9809322B-D16D-7581-2FF2-1FB36C37C381}"/>
              </a:ext>
            </a:extLst>
          </p:cNvPr>
          <p:cNvSpPr/>
          <p:nvPr/>
        </p:nvSpPr>
        <p:spPr>
          <a:xfrm>
            <a:off x="2650241" y="4724896"/>
            <a:ext cx="596088" cy="596088"/>
          </a:xfrm>
          <a:prstGeom prst="ellipse">
            <a:avLst/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D12FEC8B-F836-FC77-8973-F379E27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4F3CB707-2FAF-B9D2-DE82-A33A22EDA69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Evaluación de los Modelos</a:t>
            </a:r>
            <a:endParaRPr lang="es-ES" sz="8800"/>
          </a:p>
          <a:p>
            <a:endParaRPr lang="es-MX" sz="8800"/>
          </a:p>
        </p:txBody>
      </p:sp>
      <p:grpSp>
        <p:nvGrpSpPr>
          <p:cNvPr id="4" name="Grupo 3">
            <a:extLst>
              <a:ext uri="{FF2B5EF4-FFF2-40B4-BE49-F238E27FC236}">
                <a16:creationId xmlns="" xmlns:a16="http://schemas.microsoft.com/office/drawing/2014/main" id="{40D242EC-C551-2379-5531-DD6DFF7049A1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5" name="Título 1">
              <a:extLst>
                <a:ext uri="{FF2B5EF4-FFF2-40B4-BE49-F238E27FC236}">
                  <a16:creationId xmlns="" xmlns:a16="http://schemas.microsoft.com/office/drawing/2014/main" id="{55257F63-9592-FE8C-B657-605DAA492B1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Evaluación de los Modelos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="" xmlns:a16="http://schemas.microsoft.com/office/drawing/2014/main" id="{353D40E2-101E-5774-4744-4104291C31F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50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12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Precisión de los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Modelos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55728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necesario evaluar la precisión de las predicciones realizadas por los modelos.</a:t>
            </a:r>
          </a:p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el caso de modelos supervisados, se comparan contra los valores reales de las muestras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111244"/>
            <a:ext cx="9867900" cy="398437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66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13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es un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Error?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la medida de que tan lejos están los datos, con respecto a la línea de regresión generada por el modelo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56477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092" y="2055537"/>
            <a:ext cx="6835816" cy="4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2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BF09CAA8-8053-E0A6-DC26-426D1F02D061}"/>
              </a:ext>
            </a:extLst>
          </p:cNvPr>
          <p:cNvSpPr/>
          <p:nvPr/>
        </p:nvSpPr>
        <p:spPr>
          <a:xfrm>
            <a:off x="800723" y="1750334"/>
            <a:ext cx="2345479" cy="4780068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de Evaluación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xmlns="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222499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siguientes métricas se utilizan comunmente, para evaluar la precisión de los modelos de regresión</a:t>
            </a:r>
            <a:endParaRPr lang="es-MX" sz="16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3337884" y="173554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B199D41E-253C-2151-DFD2-3A1DCD8F14EF}"/>
              </a:ext>
            </a:extLst>
          </p:cNvPr>
          <p:cNvSpPr/>
          <p:nvPr/>
        </p:nvSpPr>
        <p:spPr>
          <a:xfrm>
            <a:off x="3378935" y="2751835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xmlns="" id="{F919647C-EC8E-9977-5829-F9FA9DBC3A4B}"/>
              </a:ext>
            </a:extLst>
          </p:cNvPr>
          <p:cNvSpPr/>
          <p:nvPr/>
        </p:nvSpPr>
        <p:spPr>
          <a:xfrm>
            <a:off x="3382509" y="3753336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86082" y="4754838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xmlns="" id="{2F78498A-2720-6921-8930-22F7C28739A5}"/>
              </a:ext>
            </a:extLst>
          </p:cNvPr>
          <p:cNvSpPr/>
          <p:nvPr/>
        </p:nvSpPr>
        <p:spPr>
          <a:xfrm>
            <a:off x="3362427" y="1750334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77327BB8-C8AD-194D-4E04-00122A71646B}"/>
              </a:ext>
            </a:extLst>
          </p:cNvPr>
          <p:cNvSpPr/>
          <p:nvPr/>
        </p:nvSpPr>
        <p:spPr>
          <a:xfrm>
            <a:off x="3366000" y="2751835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xmlns="" id="{A82886BF-19BB-9236-ADD9-7C2A1A689330}"/>
              </a:ext>
            </a:extLst>
          </p:cNvPr>
          <p:cNvSpPr/>
          <p:nvPr/>
        </p:nvSpPr>
        <p:spPr>
          <a:xfrm>
            <a:off x="3369574" y="3753336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73147" y="4754838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3C0E52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30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5658022" y="1750334"/>
            <a:ext cx="5493396" cy="79813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absoluta entre los valores reales y las predicciones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 el error promedio. En unidades de la variable a predecir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Subtítulo 2">
            <a:extLst>
              <a:ext uri="{FF2B5EF4-FFF2-40B4-BE49-F238E27FC236}">
                <a16:creationId xmlns:a16="http://schemas.microsoft.com/office/drawing/2014/main" xmlns="" id="{F863594F-03E1-D5FE-967D-FC23EBCEBC46}"/>
              </a:ext>
            </a:extLst>
          </p:cNvPr>
          <p:cNvSpPr txBox="1">
            <a:spLocks/>
          </p:cNvSpPr>
          <p:nvPr/>
        </p:nvSpPr>
        <p:spPr>
          <a:xfrm>
            <a:off x="5701510" y="2804944"/>
            <a:ext cx="5652290" cy="75981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Promedio de la diferencia entre los valores reales y las predicciones, al cuadrado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predecir, al cuadrado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xmlns="" id="{BAC2461A-A8F4-6E7D-591F-A715605CB681}"/>
              </a:ext>
            </a:extLst>
          </p:cNvPr>
          <p:cNvSpPr txBox="1">
            <a:spLocks/>
          </p:cNvSpPr>
          <p:nvPr/>
        </p:nvSpPr>
        <p:spPr>
          <a:xfrm>
            <a:off x="5672673" y="3768126"/>
            <a:ext cx="5493396" cy="74448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Raíz cuadrada de MSE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Castiga los errores mas grandes. En unidades de la variable a prdecir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16161" y="4769627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Determina que proporción de la varianza de la variable dependiente puede ser explicada por la variable independiente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ubtítulo 2">
            <a:extLst>
              <a:ext uri="{FF2B5EF4-FFF2-40B4-BE49-F238E27FC236}">
                <a16:creationId xmlns:a16="http://schemas.microsoft.com/office/drawing/2014/main" xmlns="" id="{DF3BBE98-CE18-7410-A42D-05AF2CF3A2A6}"/>
              </a:ext>
            </a:extLst>
          </p:cNvPr>
          <p:cNvSpPr txBox="1">
            <a:spLocks/>
          </p:cNvSpPr>
          <p:nvPr/>
        </p:nvSpPr>
        <p:spPr>
          <a:xfrm>
            <a:off x="3495302" y="1873506"/>
            <a:ext cx="1922860" cy="58333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(Mean Absolute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Subtítulo 2">
            <a:extLst>
              <a:ext uri="{FF2B5EF4-FFF2-40B4-BE49-F238E27FC236}">
                <a16:creationId xmlns:a16="http://schemas.microsoft.com/office/drawing/2014/main" xmlns="" id="{C81EEB7D-A645-3EE7-6E59-FE643DB0CCB1}"/>
              </a:ext>
            </a:extLst>
          </p:cNvPr>
          <p:cNvSpPr txBox="1">
            <a:spLocks/>
          </p:cNvSpPr>
          <p:nvPr/>
        </p:nvSpPr>
        <p:spPr>
          <a:xfrm>
            <a:off x="3495302" y="2804944"/>
            <a:ext cx="1922860" cy="653394"/>
          </a:xfrm>
          <a:prstGeom prst="rect">
            <a:avLst/>
          </a:prstGeom>
        </p:spPr>
        <p:txBody>
          <a:bodyPr vert="horz" lIns="121920" tIns="60960" rIns="121920" bIns="6096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Subtítulo 2">
            <a:extLst>
              <a:ext uri="{FF2B5EF4-FFF2-40B4-BE49-F238E27FC236}">
                <a16:creationId xmlns:a16="http://schemas.microsoft.com/office/drawing/2014/main" xmlns="" id="{1E13DC0E-9361-9034-2A30-6DBBEC58B20D}"/>
              </a:ext>
            </a:extLst>
          </p:cNvPr>
          <p:cNvSpPr txBox="1">
            <a:spLocks/>
          </p:cNvSpPr>
          <p:nvPr/>
        </p:nvSpPr>
        <p:spPr>
          <a:xfrm>
            <a:off x="3495302" y="3837653"/>
            <a:ext cx="1922860" cy="67495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RMSE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(Root Mean Squared Error)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495302" y="4754837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(Coeficiente de determinación)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redondeado 6">
            <a:extLst>
              <a:ext uri="{FF2B5EF4-FFF2-40B4-BE49-F238E27FC236}">
                <a16:creationId xmlns:a16="http://schemas.microsoft.com/office/drawing/2014/main" xmlns="" id="{0EA01A99-EEE2-756B-9ECE-EC32D3ABF85E}"/>
              </a:ext>
            </a:extLst>
          </p:cNvPr>
          <p:cNvSpPr/>
          <p:nvPr/>
        </p:nvSpPr>
        <p:spPr>
          <a:xfrm>
            <a:off x="3399017" y="5756340"/>
            <a:ext cx="8015916" cy="7981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18">
            <a:extLst>
              <a:ext uri="{FF2B5EF4-FFF2-40B4-BE49-F238E27FC236}">
                <a16:creationId xmlns:a16="http://schemas.microsoft.com/office/drawing/2014/main" xmlns="" id="{6EA072CD-9F3D-4795-5D92-A409228E5D0A}"/>
              </a:ext>
            </a:extLst>
          </p:cNvPr>
          <p:cNvSpPr/>
          <p:nvPr/>
        </p:nvSpPr>
        <p:spPr>
          <a:xfrm>
            <a:off x="3386082" y="5756340"/>
            <a:ext cx="2149429" cy="79813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xmlns="" id="{9E63FB36-E116-AEAC-39ED-BAE30F51867C}"/>
              </a:ext>
            </a:extLst>
          </p:cNvPr>
          <p:cNvSpPr txBox="1">
            <a:spLocks/>
          </p:cNvSpPr>
          <p:nvPr/>
        </p:nvSpPr>
        <p:spPr>
          <a:xfrm>
            <a:off x="5729096" y="5771129"/>
            <a:ext cx="5493396" cy="75927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R2 ajustado, para considerar el número de variables independientes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xmlns="" id="{AB1EF8A2-8534-BEE3-A084-8B5E6BDB1310}"/>
              </a:ext>
            </a:extLst>
          </p:cNvPr>
          <p:cNvSpPr txBox="1">
            <a:spLocks/>
          </p:cNvSpPr>
          <p:nvPr/>
        </p:nvSpPr>
        <p:spPr>
          <a:xfrm>
            <a:off x="3508237" y="5756339"/>
            <a:ext cx="1922860" cy="77406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1200" b="1" baseline="30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Ajustado</a:t>
            </a:r>
            <a:endParaRPr lang="es-MX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12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15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 baseline="30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Straight Connector 114"/>
          <p:cNvSpPr/>
          <p:nvPr/>
        </p:nvSpPr>
        <p:spPr>
          <a:xfrm flipV="1">
            <a:off x="4075080" y="346955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Straight Connector 116"/>
          <p:cNvSpPr/>
          <p:nvPr/>
        </p:nvSpPr>
        <p:spPr>
          <a:xfrm flipV="1">
            <a:off x="4916454" y="301870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" name="Straight Connector 118"/>
          <p:cNvSpPr/>
          <p:nvPr/>
        </p:nvSpPr>
        <p:spPr>
          <a:xfrm flipV="1">
            <a:off x="5522879" y="302823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" name="Straight Connector 99"/>
          <p:cNvSpPr/>
          <p:nvPr/>
        </p:nvSpPr>
        <p:spPr>
          <a:xfrm flipV="1">
            <a:off x="2855879" y="372037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" name="Straight Connector 102"/>
          <p:cNvSpPr/>
          <p:nvPr/>
        </p:nvSpPr>
        <p:spPr>
          <a:xfrm flipV="1">
            <a:off x="3694080" y="371720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Straight Connector 104"/>
          <p:cNvSpPr/>
          <p:nvPr/>
        </p:nvSpPr>
        <p:spPr>
          <a:xfrm flipV="1">
            <a:off x="4227480" y="371720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Straight Connector 112"/>
          <p:cNvSpPr/>
          <p:nvPr/>
        </p:nvSpPr>
        <p:spPr>
          <a:xfrm flipV="1">
            <a:off x="3767105" y="371085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traight Connector 97"/>
          <p:cNvSpPr/>
          <p:nvPr/>
        </p:nvSpPr>
        <p:spPr>
          <a:xfrm>
            <a:off x="2289142" y="370768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Straight Arrow Connector 9"/>
          <p:cNvSpPr/>
          <p:nvPr/>
        </p:nvSpPr>
        <p:spPr>
          <a:xfrm flipV="1">
            <a:off x="2289141" y="278881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Arrow Connector 11"/>
          <p:cNvSpPr/>
          <p:nvPr/>
        </p:nvSpPr>
        <p:spPr>
          <a:xfrm>
            <a:off x="2136742" y="484621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TextBox 25"/>
          <p:cNvSpPr txBox="1"/>
          <p:nvPr/>
        </p:nvSpPr>
        <p:spPr>
          <a:xfrm>
            <a:off x="2060542" y="236465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60" name="TextBox 26"/>
          <p:cNvSpPr txBox="1"/>
          <p:nvPr/>
        </p:nvSpPr>
        <p:spPr>
          <a:xfrm>
            <a:off x="4575142" y="492688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61" name="Straight Connector 43"/>
          <p:cNvSpPr/>
          <p:nvPr/>
        </p:nvSpPr>
        <p:spPr>
          <a:xfrm flipV="1">
            <a:off x="3313080" y="375530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Straight Connector 46"/>
          <p:cNvSpPr/>
          <p:nvPr/>
        </p:nvSpPr>
        <p:spPr>
          <a:xfrm flipV="1">
            <a:off x="2855879" y="416488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Straight Connector 54"/>
          <p:cNvSpPr/>
          <p:nvPr/>
        </p:nvSpPr>
        <p:spPr>
          <a:xfrm flipV="1">
            <a:off x="3694079" y="391246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traight Connector 56"/>
          <p:cNvSpPr/>
          <p:nvPr/>
        </p:nvSpPr>
        <p:spPr>
          <a:xfrm flipV="1">
            <a:off x="4075079" y="346955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traight Connector 57"/>
          <p:cNvSpPr/>
          <p:nvPr/>
        </p:nvSpPr>
        <p:spPr>
          <a:xfrm flipV="1">
            <a:off x="4232243" y="376483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traight Connector 59"/>
          <p:cNvSpPr/>
          <p:nvPr/>
        </p:nvSpPr>
        <p:spPr>
          <a:xfrm flipV="1">
            <a:off x="4608481" y="363862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Straight Connector 65"/>
          <p:cNvSpPr/>
          <p:nvPr/>
        </p:nvSpPr>
        <p:spPr>
          <a:xfrm flipV="1">
            <a:off x="4913281" y="299834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Straight Connector 67"/>
          <p:cNvSpPr/>
          <p:nvPr/>
        </p:nvSpPr>
        <p:spPr>
          <a:xfrm flipV="1">
            <a:off x="5522880" y="305283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Straight Connector 69"/>
          <p:cNvSpPr/>
          <p:nvPr/>
        </p:nvSpPr>
        <p:spPr>
          <a:xfrm flipV="1">
            <a:off x="5596700" y="334573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0" name="Straight Connector 70"/>
          <p:cNvSpPr/>
          <p:nvPr/>
        </p:nvSpPr>
        <p:spPr>
          <a:xfrm flipV="1">
            <a:off x="6056280" y="321238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1" name="Straight Connector 6"/>
          <p:cNvSpPr/>
          <p:nvPr/>
        </p:nvSpPr>
        <p:spPr>
          <a:xfrm flipV="1">
            <a:off x="2239671" y="316981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Group 41"/>
          <p:cNvGrpSpPr/>
          <p:nvPr/>
        </p:nvGrpSpPr>
        <p:grpSpPr>
          <a:xfrm>
            <a:off x="2780184" y="2897736"/>
            <a:ext cx="3348244" cy="1619175"/>
            <a:chOff x="0" y="0"/>
            <a:chExt cx="3348242" cy="1619174"/>
          </a:xfrm>
        </p:grpSpPr>
        <p:sp>
          <p:nvSpPr>
            <p:cNvPr id="73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4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5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6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7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8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79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0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2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3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84" name="TextBox 47"/>
          <p:cNvSpPr txBox="1"/>
          <p:nvPr/>
        </p:nvSpPr>
        <p:spPr>
          <a:xfrm>
            <a:off x="6459969" y="181612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85" name="TextBox 123"/>
          <p:cNvSpPr txBox="1"/>
          <p:nvPr/>
        </p:nvSpPr>
        <p:spPr>
          <a:xfrm>
            <a:off x="6459969" y="248848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86" name="Group 137"/>
          <p:cNvGrpSpPr/>
          <p:nvPr/>
        </p:nvGrpSpPr>
        <p:grpSpPr>
          <a:xfrm>
            <a:off x="6708742" y="3555280"/>
            <a:ext cx="3505200" cy="990600"/>
            <a:chOff x="0" y="0"/>
            <a:chExt cx="3505200" cy="990600"/>
          </a:xfrm>
          <a:solidFill>
            <a:srgbClr val="C126B8"/>
          </a:solidFill>
        </p:grpSpPr>
        <p:sp>
          <p:nvSpPr>
            <p:cNvPr id="87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8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89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91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92" name="sum_i_(y_i-_hat_.png" descr="sum_i_(y_i-_hat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41" y="185935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um_i_(y_i-_bar_.png" descr="sum_i_(y_i-_bar_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04" y="260563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bar_y.png" descr="bar_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6" y="362433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01961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84" grpId="0" animBg="1" advAuto="0"/>
      <p:bldP spid="85" grpId="0" animBg="1" advAuto="0"/>
      <p:bldP spid="86" grpId="0" advAuto="0"/>
      <p:bldP spid="93" grpId="0" animBg="1" advAuto="0"/>
      <p:bldP spid="94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16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6" name="Group 137"/>
          <p:cNvGrpSpPr/>
          <p:nvPr/>
        </p:nvGrpSpPr>
        <p:grpSpPr>
          <a:xfrm>
            <a:off x="2382184" y="1924509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7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9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12" name="TextBox 44"/>
          <p:cNvSpPr txBox="1"/>
          <p:nvPr/>
        </p:nvSpPr>
        <p:spPr>
          <a:xfrm>
            <a:off x="2388909" y="4790977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13" name="TextBox 46"/>
          <p:cNvSpPr txBox="1"/>
          <p:nvPr/>
        </p:nvSpPr>
        <p:spPr>
          <a:xfrm>
            <a:off x="2388909" y="4028977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2388909" y="3343177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5" name="TextBox 49"/>
          <p:cNvSpPr txBox="1"/>
          <p:nvPr/>
        </p:nvSpPr>
        <p:spPr>
          <a:xfrm>
            <a:off x="6656109" y="2123977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16" name="Group 59"/>
          <p:cNvGrpSpPr/>
          <p:nvPr/>
        </p:nvGrpSpPr>
        <p:grpSpPr>
          <a:xfrm>
            <a:off x="5989358" y="4028977"/>
            <a:ext cx="1962151" cy="533400"/>
            <a:chOff x="0" y="0"/>
            <a:chExt cx="1962150" cy="533400"/>
          </a:xfrm>
        </p:grpSpPr>
        <p:sp>
          <p:nvSpPr>
            <p:cNvPr id="17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18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0" name="Straight Arrow Connector 61"/>
          <p:cNvSpPr/>
          <p:nvPr/>
        </p:nvSpPr>
        <p:spPr>
          <a:xfrm>
            <a:off x="5589309" y="2962176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traight Arrow Connector 63"/>
          <p:cNvSpPr/>
          <p:nvPr/>
        </p:nvSpPr>
        <p:spPr>
          <a:xfrm>
            <a:off x="4827309" y="5019577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extBox 66"/>
          <p:cNvSpPr txBox="1"/>
          <p:nvPr/>
        </p:nvSpPr>
        <p:spPr>
          <a:xfrm>
            <a:off x="6656109" y="4790977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25" name="TextBox 69"/>
          <p:cNvSpPr txBox="1"/>
          <p:nvPr/>
        </p:nvSpPr>
        <p:spPr>
          <a:xfrm>
            <a:off x="6656109" y="3343177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  <p:sp>
        <p:nvSpPr>
          <p:cNvPr id="24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737453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 que tan cerca están los valores a la línea de regresión</a:t>
            </a:r>
            <a:endParaRPr lang="en-US" sz="14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9782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20" grpId="0" animBg="1" advAuto="0"/>
      <p:bldP spid="21" grpId="0" animBg="1" advAuto="0"/>
      <p:bldP spid="22" grpId="0" animBg="1" advAuto="0"/>
      <p:bldP spid="25" grpId="0" animBg="1" advAuto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s-MX" sz="4000" b="1" baseline="30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Ajustado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4" name="Group 137"/>
          <p:cNvGrpSpPr/>
          <p:nvPr/>
        </p:nvGrpSpPr>
        <p:grpSpPr>
          <a:xfrm>
            <a:off x="3183463" y="2197886"/>
            <a:ext cx="3505201" cy="990601"/>
            <a:chOff x="0" y="0"/>
            <a:chExt cx="3505200" cy="990600"/>
          </a:xfrm>
          <a:solidFill>
            <a:srgbClr val="C126B8"/>
          </a:solidFill>
        </p:grpSpPr>
        <p:sp>
          <p:nvSpPr>
            <p:cNvPr id="2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2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grpFill/>
            <a:ln w="381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1" name="Rectangle 20"/>
          <p:cNvSpPr/>
          <p:nvPr/>
        </p:nvSpPr>
        <p:spPr>
          <a:xfrm>
            <a:off x="3183463" y="3387954"/>
            <a:ext cx="6331325" cy="990600"/>
          </a:xfrm>
          <a:prstGeom prst="rect">
            <a:avLst/>
          </a:prstGeom>
          <a:solidFill>
            <a:srgbClr val="3C1053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TextBox 21"/>
          <p:cNvSpPr txBox="1"/>
          <p:nvPr/>
        </p:nvSpPr>
        <p:spPr>
          <a:xfrm>
            <a:off x="3564463" y="3616554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33" name="Straight Connector 22"/>
          <p:cNvSpPr/>
          <p:nvPr/>
        </p:nvSpPr>
        <p:spPr>
          <a:xfrm>
            <a:off x="7457388" y="3901649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TextBox 23"/>
          <p:cNvSpPr txBox="1"/>
          <p:nvPr/>
        </p:nvSpPr>
        <p:spPr>
          <a:xfrm>
            <a:off x="7457388" y="3444449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35" name="TextBox 29"/>
          <p:cNvSpPr txBox="1"/>
          <p:nvPr/>
        </p:nvSpPr>
        <p:spPr>
          <a:xfrm>
            <a:off x="7457388" y="3906114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36" name="TextBox 31"/>
          <p:cNvSpPr txBox="1"/>
          <p:nvPr/>
        </p:nvSpPr>
        <p:spPr>
          <a:xfrm>
            <a:off x="3190188" y="4530954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  <p:extLst>
      <p:ext uri="{BB962C8B-B14F-4D97-AF65-F5344CB8AC3E}">
        <p14:creationId xmlns:p14="http://schemas.microsoft.com/office/powerpoint/2010/main" val="38032171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  <p:bldP spid="3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18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Múltiple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75713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utiliza vectores para representar los parámetros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853922" y="2111244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cy-GB" sz="2000" smtClean="0">
                <a:latin typeface="Verdana" panose="020B0604030504040204" pitchFamily="34" charset="0"/>
                <a:ea typeface="Verdana" panose="020B0604030504040204" pitchFamily="34" charset="0"/>
                <a:sym typeface="Montserrat Light"/>
              </a:rPr>
              <a:t>ŷ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42" name="TextBox 15"/>
          <p:cNvSpPr txBox="1"/>
          <p:nvPr/>
        </p:nvSpPr>
        <p:spPr>
          <a:xfrm>
            <a:off x="853922" y="2634332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cy-GB" sz="2000">
                <a:latin typeface="Verdana" panose="020B0604030504040204" pitchFamily="34" charset="0"/>
                <a:ea typeface="Verdana" panose="020B0604030504040204" pitchFamily="34" charset="0"/>
                <a:sym typeface="Montserrat Light"/>
              </a:rPr>
              <a:t>ŷ 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= b</a:t>
            </a:r>
            <a:r>
              <a:rPr lang="es-MX" baseline="30000" smtClean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TextBox 15"/>
          <p:cNvSpPr txBox="1"/>
          <p:nvPr/>
        </p:nvSpPr>
        <p:spPr>
          <a:xfrm>
            <a:off x="853922" y="3253025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es-MX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s-MX" baseline="3000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= </a:t>
            </a:r>
            <a:r>
              <a:rPr lang="es-MX">
                <a:latin typeface="Verdana" panose="020B0604030504040204" pitchFamily="34" charset="0"/>
                <a:ea typeface="Verdana" panose="020B0604030504040204" pitchFamily="34" charset="0"/>
              </a:rPr>
              <a:t>[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b</a:t>
            </a:r>
            <a:r>
              <a:rPr lang="es-MX" baseline="-25000" smtClean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s-MX" smtClean="0">
                <a:latin typeface="Verdana" panose="020B0604030504040204" pitchFamily="34" charset="0"/>
                <a:ea typeface="Verdana" panose="020B0604030504040204" pitchFamily="34" charset="0"/>
              </a:rPr>
              <a:t>, …]</a:t>
            </a:r>
            <a:endParaRPr lang="es-MX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26" y="3852965"/>
            <a:ext cx="1400176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469" y="2351912"/>
            <a:ext cx="5429638" cy="40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44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 advAuto="0"/>
      <p:bldP spid="42" grpId="0" animBg="1" advAuto="0"/>
      <p:bldP spid="7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Regresiones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="" xmlns:a16="http://schemas.microsoft.com/office/drawing/2014/main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Regresiones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="" xmlns:a16="http://schemas.microsoft.com/office/drawing/2014/main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512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0B1AC92D-FAC6-C0C3-5BCB-D7D23C4AB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Marcador de número de diapositiva 1">
            <a:extLst>
              <a:ext uri="{FF2B5EF4-FFF2-40B4-BE49-F238E27FC236}">
                <a16:creationId xmlns="" xmlns:a16="http://schemas.microsoft.com/office/drawing/2014/main" id="{D1645094-022F-7C85-36BD-67DFCC76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3</a:t>
            </a:fld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473B13D-74FC-357C-F045-253D698D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19"/>
          <a:stretch/>
        </p:blipFill>
        <p:spPr>
          <a:xfrm>
            <a:off x="-42865" y="0"/>
            <a:ext cx="12307799" cy="35433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7DD223F1-F30E-89AD-C8C4-DE13D12FB758}"/>
              </a:ext>
            </a:extLst>
          </p:cNvPr>
          <p:cNvSpPr txBox="1">
            <a:spLocks/>
          </p:cNvSpPr>
          <p:nvPr/>
        </p:nvSpPr>
        <p:spPr>
          <a:xfrm>
            <a:off x="6128923" y="1212212"/>
            <a:ext cx="4889143" cy="156553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MX" sz="2800" smtClean="0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rPr>
              <a:t>Regresiones</a:t>
            </a:r>
            <a:endParaRPr lang="es-MX" sz="2800">
              <a:solidFill>
                <a:schemeClr val="bg1"/>
              </a:solidFill>
              <a:latin typeface="Verdana"/>
              <a:ea typeface="Verdana"/>
              <a:cs typeface="Verdana" panose="020B060403050404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="" xmlns:a16="http://schemas.microsoft.com/office/drawing/2014/main" id="{5D682688-5411-696C-B2B8-8ED7D18272D5}"/>
              </a:ext>
            </a:extLst>
          </p:cNvPr>
          <p:cNvSpPr txBox="1">
            <a:spLocks/>
          </p:cNvSpPr>
          <p:nvPr/>
        </p:nvSpPr>
        <p:spPr>
          <a:xfrm>
            <a:off x="729233" y="4397631"/>
            <a:ext cx="10799381" cy="195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En estadística, se llama análisis de la regresión al proceso estadístico de estimar las relaciones que existen entre variables.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…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Se centra en estudiar las relaciones entre una variable dependiente de una o más variables independientes.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s-MX" sz="1200">
              <a:solidFill>
                <a:srgbClr val="3C0E52"/>
              </a:solidFill>
              <a:cs typeface="Verdana" panose="020B0604030504040204" pitchFamily="34" charset="0"/>
            </a:endParaRPr>
          </a:p>
          <a:p>
            <a:pPr marL="0" indent="0" algn="r">
              <a:lnSpc>
                <a:spcPct val="110000"/>
              </a:lnSpc>
              <a:buNone/>
            </a:pPr>
            <a:r>
              <a:rPr lang="es-MX" sz="1200">
                <a:solidFill>
                  <a:srgbClr val="3C0E52"/>
                </a:solidFill>
                <a:cs typeface="Verdana" panose="020B0604030504040204" pitchFamily="34" charset="0"/>
              </a:rPr>
              <a:t>-Wikipedia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5A4D31D0-3890-6220-F7F2-2687A7B9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4" y="1012381"/>
            <a:ext cx="3892134" cy="1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394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A89976BF-81E3-0BB4-E23C-0F3E82E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xmlns="" id="{6682DB9E-EC44-4022-2A84-11D741E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9609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xmlns="" id="{2527BB5A-BCBA-5188-E85B-E358F93A118E}"/>
              </a:ext>
            </a:extLst>
          </p:cNvPr>
          <p:cNvSpPr/>
          <p:nvPr/>
        </p:nvSpPr>
        <p:spPr>
          <a:xfrm>
            <a:off x="3890396" y="1044349"/>
            <a:ext cx="4769301" cy="476930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xmlns="" id="{3CE62381-FE74-40DD-6568-6C74B6F6752F}"/>
              </a:ext>
            </a:extLst>
          </p:cNvPr>
          <p:cNvSpPr/>
          <p:nvPr/>
        </p:nvSpPr>
        <p:spPr>
          <a:xfrm>
            <a:off x="3518737" y="742034"/>
            <a:ext cx="5512619" cy="5512619"/>
          </a:xfrm>
          <a:prstGeom prst="arc">
            <a:avLst>
              <a:gd name="adj1" fmla="val 16200000"/>
              <a:gd name="adj2" fmla="val 16161084"/>
            </a:avLst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879545AB-1526-629E-6BE3-8F268906AB67}"/>
              </a:ext>
            </a:extLst>
          </p:cNvPr>
          <p:cNvSpPr txBox="1">
            <a:spLocks/>
          </p:cNvSpPr>
          <p:nvPr/>
        </p:nvSpPr>
        <p:spPr>
          <a:xfrm>
            <a:off x="4840135" y="2574362"/>
            <a:ext cx="2709402" cy="8251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3C1053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elit, sed eiusmod tempor incidunt ut labore et dolore magna aliqua.</a:t>
            </a:r>
          </a:p>
          <a:p>
            <a:pPr algn="ctr"/>
            <a:r>
              <a:rPr lang="es-MX" sz="1400" b="0">
                <a:solidFill>
                  <a:schemeClr val="bg1"/>
                </a:solidFill>
                <a:cs typeface="Verdana" panose="020B0604030504040204" pitchFamily="34" charset="0"/>
              </a:rPr>
              <a:t>Lorem ipsum dolor sit amet, consectetur adipiscing 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xmlns="" id="{137B0D0A-A29C-0B61-2591-D65A4676E536}"/>
              </a:ext>
            </a:extLst>
          </p:cNvPr>
          <p:cNvSpPr/>
          <p:nvPr/>
        </p:nvSpPr>
        <p:spPr>
          <a:xfrm>
            <a:off x="8198873" y="146298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xmlns="" id="{B8BAD5A8-DD94-A3A2-1A39-E5E0BE50116F}"/>
              </a:ext>
            </a:extLst>
          </p:cNvPr>
          <p:cNvSpPr txBox="1">
            <a:spLocks/>
          </p:cNvSpPr>
          <p:nvPr/>
        </p:nvSpPr>
        <p:spPr>
          <a:xfrm>
            <a:off x="9375129" y="183623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promedio de una casa en una región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7F438EA0-8C3E-9BE9-658B-F897B0887492}"/>
              </a:ext>
            </a:extLst>
          </p:cNvPr>
          <p:cNvSpPr/>
          <p:nvPr/>
        </p:nvSpPr>
        <p:spPr>
          <a:xfrm>
            <a:off x="7844168" y="1322703"/>
            <a:ext cx="1387469" cy="1387469"/>
          </a:xfrm>
          <a:prstGeom prst="ellipse">
            <a:avLst/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168EB54D-4292-3090-C99B-B515276D2A88}"/>
              </a:ext>
            </a:extLst>
          </p:cNvPr>
          <p:cNvSpPr txBox="1">
            <a:spLocks/>
          </p:cNvSpPr>
          <p:nvPr/>
        </p:nvSpPr>
        <p:spPr>
          <a:xfrm>
            <a:off x="8119341" y="1374759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xmlns="" id="{9AA3CD14-6CF6-0A31-6141-7801A735A3A0}"/>
              </a:ext>
            </a:extLst>
          </p:cNvPr>
          <p:cNvSpPr/>
          <p:nvPr/>
        </p:nvSpPr>
        <p:spPr>
          <a:xfrm>
            <a:off x="7717705" y="1194247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xmlns="" id="{D6D84980-CDB5-69E2-B43E-E32912E1F1F3}"/>
              </a:ext>
            </a:extLst>
          </p:cNvPr>
          <p:cNvSpPr/>
          <p:nvPr/>
        </p:nvSpPr>
        <p:spPr>
          <a:xfrm>
            <a:off x="8198443" y="4558562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xmlns="" id="{055EB05C-8354-4C3C-F3D7-AE9CAE0F4E93}"/>
              </a:ext>
            </a:extLst>
          </p:cNvPr>
          <p:cNvSpPr txBox="1">
            <a:spLocks/>
          </p:cNvSpPr>
          <p:nvPr/>
        </p:nvSpPr>
        <p:spPr>
          <a:xfrm>
            <a:off x="9357309" y="4933049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uso de energía eléctrica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038ECAA-C3A7-6960-0F0C-2462859869D8}"/>
              </a:ext>
            </a:extLst>
          </p:cNvPr>
          <p:cNvSpPr txBox="1">
            <a:spLocks/>
          </p:cNvSpPr>
          <p:nvPr/>
        </p:nvSpPr>
        <p:spPr>
          <a:xfrm>
            <a:off x="8210563" y="4713654"/>
            <a:ext cx="501129" cy="70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xmlns="" id="{9BD31989-AA3F-CC7D-B685-72EFF0C0024D}"/>
              </a:ext>
            </a:extLst>
          </p:cNvPr>
          <p:cNvSpPr/>
          <p:nvPr/>
        </p:nvSpPr>
        <p:spPr>
          <a:xfrm>
            <a:off x="284156" y="1530385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xmlns="" id="{C3368A1A-585A-C4D0-F5E5-A871ADD6C39E}"/>
              </a:ext>
            </a:extLst>
          </p:cNvPr>
          <p:cNvSpPr txBox="1">
            <a:spLocks/>
          </p:cNvSpPr>
          <p:nvPr/>
        </p:nvSpPr>
        <p:spPr>
          <a:xfrm>
            <a:off x="472517" y="192595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temperatura máxima del día siguiente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xmlns="" id="{BFA1DFB0-7740-0354-313F-015EBE370BA2}"/>
              </a:ext>
            </a:extLst>
          </p:cNvPr>
          <p:cNvSpPr/>
          <p:nvPr/>
        </p:nvSpPr>
        <p:spPr>
          <a:xfrm>
            <a:off x="3200569" y="1314414"/>
            <a:ext cx="1435710" cy="1435710"/>
          </a:xfrm>
          <a:prstGeom prst="ellipse">
            <a:avLst/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96008CF0-2271-C661-FADF-D5A4469071E3}"/>
              </a:ext>
            </a:extLst>
          </p:cNvPr>
          <p:cNvSpPr txBox="1">
            <a:spLocks/>
          </p:cNvSpPr>
          <p:nvPr/>
        </p:nvSpPr>
        <p:spPr>
          <a:xfrm>
            <a:off x="3499862" y="1475290"/>
            <a:ext cx="837125" cy="11831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7910B3C6-DF48-6C8D-D947-F4F995CFB7E5}"/>
              </a:ext>
            </a:extLst>
          </p:cNvPr>
          <p:cNvSpPr/>
          <p:nvPr/>
        </p:nvSpPr>
        <p:spPr>
          <a:xfrm>
            <a:off x="3098226" y="1182481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xmlns="" id="{D1A4FB82-3585-7ACF-15F5-62D95631752C}"/>
              </a:ext>
            </a:extLst>
          </p:cNvPr>
          <p:cNvSpPr/>
          <p:nvPr/>
        </p:nvSpPr>
        <p:spPr>
          <a:xfrm>
            <a:off x="593367" y="4469248"/>
            <a:ext cx="3824322" cy="10822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74799" dist="101923" dir="2700000" algn="tl" rotWithShape="0">
              <a:prstClr val="black">
                <a:alpha val="1716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xmlns="" id="{2AD96977-7116-5331-3259-03CD9CCC410F}"/>
              </a:ext>
            </a:extLst>
          </p:cNvPr>
          <p:cNvSpPr txBox="1">
            <a:spLocks/>
          </p:cNvSpPr>
          <p:nvPr/>
        </p:nvSpPr>
        <p:spPr>
          <a:xfrm>
            <a:off x="728149" y="4881896"/>
            <a:ext cx="2599506" cy="92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demanda de un nuevo producto</a:t>
            </a:r>
            <a:endParaRPr lang="es-MX" sz="12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xmlns="" id="{ED7B31C5-0A8C-FFEE-02FB-4966B067E247}"/>
              </a:ext>
            </a:extLst>
          </p:cNvPr>
          <p:cNvSpPr/>
          <p:nvPr/>
        </p:nvSpPr>
        <p:spPr>
          <a:xfrm>
            <a:off x="3297945" y="4331532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DC9FD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6CE2E120-24A5-EE2F-2829-06329F6047FE}"/>
              </a:ext>
            </a:extLst>
          </p:cNvPr>
          <p:cNvSpPr txBox="1">
            <a:spLocks/>
          </p:cNvSpPr>
          <p:nvPr/>
        </p:nvSpPr>
        <p:spPr>
          <a:xfrm>
            <a:off x="3593314" y="4456171"/>
            <a:ext cx="826147" cy="11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7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s-MX" sz="7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3AA435DD-C928-C06E-F877-24C385FFBECE}"/>
              </a:ext>
            </a:extLst>
          </p:cNvPr>
          <p:cNvSpPr/>
          <p:nvPr/>
        </p:nvSpPr>
        <p:spPr>
          <a:xfrm>
            <a:off x="3196945" y="4230532"/>
            <a:ext cx="1618885" cy="161888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6E47DE25-3D02-94CC-D88F-D254E18CDCA3}"/>
              </a:ext>
            </a:extLst>
          </p:cNvPr>
          <p:cNvSpPr/>
          <p:nvPr/>
        </p:nvSpPr>
        <p:spPr>
          <a:xfrm>
            <a:off x="7828669" y="4379394"/>
            <a:ext cx="1416884" cy="1416884"/>
          </a:xfrm>
          <a:prstGeom prst="ellipse">
            <a:avLst/>
          </a:prstGeom>
          <a:gradFill flip="none" rotWithShape="1">
            <a:gsLst>
              <a:gs pos="8000">
                <a:srgbClr val="06D5AC"/>
              </a:gs>
              <a:gs pos="87000">
                <a:srgbClr val="C125B7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es-MX" sz="7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xmlns="" id="{FC230D37-BB00-A54F-080B-42738B4CF225}"/>
              </a:ext>
            </a:extLst>
          </p:cNvPr>
          <p:cNvSpPr/>
          <p:nvPr/>
        </p:nvSpPr>
        <p:spPr>
          <a:xfrm>
            <a:off x="7716913" y="4267638"/>
            <a:ext cx="1640396" cy="164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xmlns="" id="{9917C0CC-F1C1-E40B-2625-9CB2FB5A201B}"/>
              </a:ext>
            </a:extLst>
          </p:cNvPr>
          <p:cNvSpPr/>
          <p:nvPr/>
        </p:nvSpPr>
        <p:spPr>
          <a:xfrm>
            <a:off x="452558" y="1696092"/>
            <a:ext cx="1596449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Pronosticar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80">
            <a:extLst>
              <a:ext uri="{FF2B5EF4-FFF2-40B4-BE49-F238E27FC236}">
                <a16:creationId xmlns:a16="http://schemas.microsoft.com/office/drawing/2014/main" xmlns="" id="{6F58F33C-F096-9544-7F40-DAA35FF4A9D1}"/>
              </a:ext>
            </a:extLst>
          </p:cNvPr>
          <p:cNvSpPr/>
          <p:nvPr/>
        </p:nvSpPr>
        <p:spPr>
          <a:xfrm>
            <a:off x="9424857" y="1631924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xmlns="" id="{80813F94-534A-BBF3-016E-4CB0165AE6A1}"/>
              </a:ext>
            </a:extLst>
          </p:cNvPr>
          <p:cNvSpPr/>
          <p:nvPr/>
        </p:nvSpPr>
        <p:spPr>
          <a:xfrm>
            <a:off x="591816" y="4658802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Deteriminar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88">
            <a:extLst>
              <a:ext uri="{FF2B5EF4-FFF2-40B4-BE49-F238E27FC236}">
                <a16:creationId xmlns:a16="http://schemas.microsoft.com/office/drawing/2014/main" xmlns="" id="{49C3102C-4EB5-8C86-B36C-83375BF8BDB5}"/>
              </a:ext>
            </a:extLst>
          </p:cNvPr>
          <p:cNvSpPr/>
          <p:nvPr/>
        </p:nvSpPr>
        <p:spPr>
          <a:xfrm>
            <a:off x="9077210" y="4703625"/>
            <a:ext cx="1952415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Predecir</a:t>
            </a:r>
            <a:endParaRPr lang="en-US" sz="14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xmlns="" id="{59E10D39-BD82-D617-88B3-BF0EB0AF0A1D}"/>
              </a:ext>
            </a:extLst>
          </p:cNvPr>
          <p:cNvSpPr txBox="1">
            <a:spLocks/>
          </p:cNvSpPr>
          <p:nvPr/>
        </p:nvSpPr>
        <p:spPr>
          <a:xfrm>
            <a:off x="4071882" y="2350261"/>
            <a:ext cx="4541841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Ejemplos de Regresión</a:t>
            </a:r>
            <a:endParaRPr lang="es-MX" sz="3600" b="1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336" y="3598350"/>
            <a:ext cx="1946832" cy="14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B59F924D-5E9F-135F-AD9F-3317A129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46189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5</a:t>
            </a:fld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E46917C-C4C0-3976-1C0F-38456FED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253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A85FA2B-91CE-EC75-C3AE-F7F8C70EBBA3}"/>
              </a:ext>
            </a:extLst>
          </p:cNvPr>
          <p:cNvSpPr txBox="1">
            <a:spLocks/>
          </p:cNvSpPr>
          <p:nvPr/>
        </p:nvSpPr>
        <p:spPr>
          <a:xfrm>
            <a:off x="1521185" y="483843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</a:t>
            </a:r>
            <a:endParaRPr lang="es-MX" sz="36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570386F6-29EB-76AF-10EB-AC169D26CC9E}"/>
              </a:ext>
            </a:extLst>
          </p:cNvPr>
          <p:cNvSpPr txBox="1">
            <a:spLocks/>
          </p:cNvSpPr>
          <p:nvPr/>
        </p:nvSpPr>
        <p:spPr>
          <a:xfrm>
            <a:off x="1509725" y="1029002"/>
            <a:ext cx="3912507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xmlns="" id="{422A8208-A563-A55B-5344-09BD741B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2741"/>
              </p:ext>
            </p:extLst>
          </p:nvPr>
        </p:nvGraphicFramePr>
        <p:xfrm>
          <a:off x="1528960" y="3581352"/>
          <a:ext cx="9134080" cy="225942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3520">
                  <a:extLst>
                    <a:ext uri="{9D8B030D-6E8A-4147-A177-3AD203B41FA5}">
                      <a16:colId xmlns:a16="http://schemas.microsoft.com/office/drawing/2014/main" xmlns="" val="3102874728"/>
                    </a:ext>
                  </a:extLst>
                </a:gridCol>
                <a:gridCol w="2283520"/>
                <a:gridCol w="2283520"/>
                <a:gridCol w="2283520">
                  <a:extLst>
                    <a:ext uri="{9D8B030D-6E8A-4147-A177-3AD203B41FA5}">
                      <a16:colId xmlns:a16="http://schemas.microsoft.com/office/drawing/2014/main" xmlns="" val="3824228278"/>
                    </a:ext>
                  </a:extLst>
                </a:gridCol>
              </a:tblGrid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Hoy</a:t>
                      </a:r>
                    </a:p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Mínima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Mes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">
                          <a:srgbClr val="06D5AC"/>
                        </a:gs>
                        <a:gs pos="98000">
                          <a:srgbClr val="C125B7"/>
                        </a:gs>
                      </a:gsLst>
                      <a:lin ang="81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Mañana</a:t>
                      </a:r>
                    </a:p>
                    <a:p>
                      <a:pPr algn="ctr"/>
                      <a:r>
                        <a:rPr lang="en-US" sz="1400" b="1" smtClean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Máxima</a:t>
                      </a:r>
                      <a:endParaRPr lang="es-MX" sz="14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92000">
                          <a:schemeClr val="accent1"/>
                        </a:gs>
                        <a:gs pos="5000">
                          <a:schemeClr val="accent3"/>
                        </a:gs>
                      </a:gsLst>
                      <a:lin ang="81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4006425940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26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17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Roboto Light"/>
                        </a:rPr>
                        <a:t>Julio</a:t>
                      </a:r>
                      <a:endParaRPr lang="en-US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Roboto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5307831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Octubre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649827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Mayo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154858"/>
                  </a:ext>
                </a:extLst>
              </a:tr>
              <a:tr h="435316"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Enero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smtClean="0">
                          <a:solidFill>
                            <a:srgbClr val="3C1053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</a:t>
                      </a:r>
                      <a:endParaRPr lang="es-MX" sz="1400">
                        <a:solidFill>
                          <a:srgbClr val="3C1053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1017362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4727198" y="-216281"/>
            <a:ext cx="439264" cy="6851290"/>
          </a:xfrm>
          <a:prstGeom prst="rightBrace">
            <a:avLst/>
          </a:prstGeom>
          <a:ln w="38100">
            <a:solidFill>
              <a:srgbClr val="C126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ight Brace 10"/>
          <p:cNvSpPr/>
          <p:nvPr/>
        </p:nvSpPr>
        <p:spPr>
          <a:xfrm rot="16200000">
            <a:off x="9298125" y="2064082"/>
            <a:ext cx="439264" cy="2290565"/>
          </a:xfrm>
          <a:prstGeom prst="rightBrace">
            <a:avLst/>
          </a:prstGeom>
          <a:ln w="38100">
            <a:solidFill>
              <a:srgbClr val="F436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3213479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de Entrada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784406" y="2323489"/>
            <a:ext cx="3466701" cy="2862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Objetivo</a:t>
            </a:r>
            <a:endParaRPr lang="en-US" sz="32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2191777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2283393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Lineal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14026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62761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52640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67513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 rot="2700000">
            <a:off x="2630407" y="3456343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own Arrow 28"/>
          <p:cNvSpPr/>
          <p:nvPr/>
        </p:nvSpPr>
        <p:spPr>
          <a:xfrm rot="18900000">
            <a:off x="3556806" y="3456342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7896565" y="2397437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8000">
                <a:srgbClr val="0DC9FD"/>
              </a:gs>
              <a:gs pos="87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7988181" y="2691130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</a:t>
            </a:r>
            <a:endParaRPr lang="en-US" sz="16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6518814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667549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9278327" y="4410662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9000">
                <a:srgbClr val="C126B8"/>
              </a:gs>
              <a:gs pos="88000">
                <a:schemeClr val="accent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427062" y="458578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Polinómica </a:t>
            </a: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Down Arrow 37"/>
          <p:cNvSpPr/>
          <p:nvPr/>
        </p:nvSpPr>
        <p:spPr>
          <a:xfrm rot="2700000">
            <a:off x="8335195" y="3456343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own Arrow 38"/>
          <p:cNvSpPr/>
          <p:nvPr/>
        </p:nvSpPr>
        <p:spPr>
          <a:xfrm rot="18900000">
            <a:off x="9261594" y="3456342"/>
            <a:ext cx="516048" cy="679010"/>
          </a:xfrm>
          <a:prstGeom prst="downArrow">
            <a:avLst/>
          </a:prstGeom>
          <a:solidFill>
            <a:srgbClr val="3C1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2273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Tipos de Regresiones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217835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235347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838200" y="4540716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986935" y="471583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4"/>
          <p:cNvSpPr txBox="1"/>
          <p:nvPr/>
        </p:nvSpPr>
        <p:spPr>
          <a:xfrm>
            <a:off x="5018202" y="2400497"/>
            <a:ext cx="23622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20" name="TextBox 15"/>
          <p:cNvSpPr txBox="1"/>
          <p:nvPr/>
        </p:nvSpPr>
        <p:spPr>
          <a:xfrm>
            <a:off x="4449172" y="5022888"/>
            <a:ext cx="556260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2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 …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</a:p>
        </p:txBody>
      </p:sp>
      <p:sp>
        <p:nvSpPr>
          <p:cNvPr id="21" name="Straight Arrow Connector 19"/>
          <p:cNvSpPr/>
          <p:nvPr/>
        </p:nvSpPr>
        <p:spPr>
          <a:xfrm flipV="1">
            <a:off x="5475402" y="2820375"/>
            <a:ext cx="1" cy="57072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Straight Arrow Connector 21"/>
          <p:cNvSpPr/>
          <p:nvPr/>
        </p:nvSpPr>
        <p:spPr>
          <a:xfrm flipH="1" flipV="1">
            <a:off x="6862617" y="2815502"/>
            <a:ext cx="449755" cy="44975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4449172" y="3334606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  <p:sp>
        <p:nvSpPr>
          <p:cNvPr id="34" name="TextBox 23"/>
          <p:cNvSpPr txBox="1"/>
          <p:nvPr/>
        </p:nvSpPr>
        <p:spPr>
          <a:xfrm>
            <a:off x="6897286" y="3334606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Independiente (VI)</a:t>
            </a:r>
          </a:p>
        </p:txBody>
      </p:sp>
      <p:sp>
        <p:nvSpPr>
          <p:cNvPr id="40" name="Straight Arrow Connector 24"/>
          <p:cNvSpPr/>
          <p:nvPr/>
        </p:nvSpPr>
        <p:spPr>
          <a:xfrm flipH="1">
            <a:off x="6476932" y="2034737"/>
            <a:ext cx="431031" cy="43103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Straight Arrow Connector 27"/>
          <p:cNvSpPr/>
          <p:nvPr/>
        </p:nvSpPr>
        <p:spPr>
          <a:xfrm>
            <a:off x="5932601" y="2069694"/>
            <a:ext cx="1" cy="330804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6618402" y="1790897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</a:t>
            </a:r>
          </a:p>
        </p:txBody>
      </p:sp>
      <p:sp>
        <p:nvSpPr>
          <p:cNvPr id="43" name="TextBox 34"/>
          <p:cNvSpPr txBox="1"/>
          <p:nvPr/>
        </p:nvSpPr>
        <p:spPr>
          <a:xfrm>
            <a:off x="4637202" y="1790897"/>
            <a:ext cx="19812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4" name="Straight Arrow Connector 37"/>
          <p:cNvSpPr/>
          <p:nvPr/>
        </p:nvSpPr>
        <p:spPr>
          <a:xfrm>
            <a:off x="5058772" y="4565688"/>
            <a:ext cx="326207" cy="5605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40"/>
          <p:cNvSpPr/>
          <p:nvPr/>
        </p:nvSpPr>
        <p:spPr>
          <a:xfrm flipH="1">
            <a:off x="6787520" y="4641887"/>
            <a:ext cx="557253" cy="557253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Straight Arrow Connector 41"/>
          <p:cNvSpPr/>
          <p:nvPr/>
        </p:nvSpPr>
        <p:spPr>
          <a:xfrm flipH="1">
            <a:off x="7622381" y="4641888"/>
            <a:ext cx="484392" cy="48439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Straight Arrow Connector 43"/>
          <p:cNvSpPr/>
          <p:nvPr/>
        </p:nvSpPr>
        <p:spPr>
          <a:xfrm flipH="1">
            <a:off x="8952724" y="4641888"/>
            <a:ext cx="144648" cy="446986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TextBox 46"/>
          <p:cNvSpPr txBox="1"/>
          <p:nvPr/>
        </p:nvSpPr>
        <p:spPr>
          <a:xfrm>
            <a:off x="4666692" y="5938984"/>
            <a:ext cx="19812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Constante</a:t>
            </a:r>
          </a:p>
        </p:txBody>
      </p:sp>
      <p:sp>
        <p:nvSpPr>
          <p:cNvPr id="49" name="Straight Arrow Connector 47"/>
          <p:cNvSpPr/>
          <p:nvPr/>
        </p:nvSpPr>
        <p:spPr>
          <a:xfrm flipV="1">
            <a:off x="5687852" y="5508300"/>
            <a:ext cx="152401" cy="381001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192372" y="5937288"/>
            <a:ext cx="144780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Coeficientes</a:t>
            </a:r>
          </a:p>
        </p:txBody>
      </p:sp>
      <p:sp>
        <p:nvSpPr>
          <p:cNvPr id="51" name="Straight Arrow Connector 51"/>
          <p:cNvSpPr/>
          <p:nvPr/>
        </p:nvSpPr>
        <p:spPr>
          <a:xfrm flipH="1" flipV="1">
            <a:off x="6430371" y="5480088"/>
            <a:ext cx="914401" cy="457200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Straight Arrow Connector 55"/>
          <p:cNvSpPr/>
          <p:nvPr/>
        </p:nvSpPr>
        <p:spPr>
          <a:xfrm flipH="1" flipV="1">
            <a:off x="7420972" y="5480087"/>
            <a:ext cx="228601" cy="457202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Straight Arrow Connector 57"/>
          <p:cNvSpPr/>
          <p:nvPr/>
        </p:nvSpPr>
        <p:spPr>
          <a:xfrm flipV="1">
            <a:off x="8335372" y="5457709"/>
            <a:ext cx="313097" cy="479579"/>
          </a:xfrm>
          <a:prstGeom prst="line">
            <a:avLst/>
          </a:prstGeom>
          <a:ln w="38100">
            <a:solidFill>
              <a:srgbClr val="F4364C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6880954" y="4300917"/>
            <a:ext cx="26670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Variables Independientes (VIs)</a:t>
            </a:r>
          </a:p>
        </p:txBody>
      </p:sp>
      <p:sp>
        <p:nvSpPr>
          <p:cNvPr id="55" name="TextBox 22"/>
          <p:cNvSpPr txBox="1"/>
          <p:nvPr/>
        </p:nvSpPr>
        <p:spPr>
          <a:xfrm>
            <a:off x="4182471" y="4300917"/>
            <a:ext cx="251460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Variable Dependiente (VD)</a:t>
            </a:r>
          </a:p>
        </p:txBody>
      </p:sp>
    </p:spTree>
    <p:extLst>
      <p:ext uri="{BB962C8B-B14F-4D97-AF65-F5344CB8AC3E}">
        <p14:creationId xmlns:p14="http://schemas.microsoft.com/office/powerpoint/2010/main" val="42717138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1" grpId="1" animBg="1" advAuto="0"/>
      <p:bldP spid="28" grpId="0" animBg="1" advAuto="0"/>
      <p:bldP spid="28" grpId="1" animBg="1" advAuto="0"/>
      <p:bldP spid="30" grpId="0" animBg="1" advAuto="0"/>
      <p:bldP spid="30" grpId="1" animBg="1" advAuto="0"/>
      <p:bldP spid="34" grpId="0" animBg="1" advAuto="0"/>
      <p:bldP spid="34" grpId="1" animBg="1" advAuto="0"/>
      <p:bldP spid="40" grpId="0" animBg="1" advAuto="0"/>
      <p:bldP spid="40" grpId="1" animBg="1" advAuto="0"/>
      <p:bldP spid="41" grpId="0" animBg="1" advAuto="0"/>
      <p:bldP spid="41" grpId="1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Ejemplo de Regresiones Lineales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1623443"/>
            <a:ext cx="8015916" cy="9256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1623442"/>
            <a:ext cx="2401072" cy="925655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1905232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Simple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Rectángulo redondeado 1">
            <a:extLst>
              <a:ext uri="{FF2B5EF4-FFF2-40B4-BE49-F238E27FC236}">
                <a16:creationId xmlns:a16="http://schemas.microsoft.com/office/drawing/2014/main" xmlns="" id="{CCD3B001-675A-A776-763B-388CE2698D74}"/>
              </a:ext>
            </a:extLst>
          </p:cNvPr>
          <p:cNvSpPr/>
          <p:nvPr/>
        </p:nvSpPr>
        <p:spPr>
          <a:xfrm>
            <a:off x="581025" y="2680712"/>
            <a:ext cx="8015916" cy="96259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26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1025" y="2680712"/>
            <a:ext cx="2401072" cy="962597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729760" y="297218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Regresión Lineal Múltiple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1766318"/>
            <a:ext cx="5493396" cy="689710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xmlns="" id="{A01E837A-D726-E0FC-6B75-F180334C145E}"/>
              </a:ext>
            </a:extLst>
          </p:cNvPr>
          <p:cNvSpPr txBox="1">
            <a:spLocks/>
          </p:cNvSpPr>
          <p:nvPr/>
        </p:nvSpPr>
        <p:spPr>
          <a:xfrm>
            <a:off x="2982097" y="2823587"/>
            <a:ext cx="5493396" cy="705426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Predecir las </a:t>
            </a:r>
            <a:r>
              <a:rPr lang="es-MX" sz="12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Emisiones de CO</a:t>
            </a:r>
            <a:r>
              <a:rPr lang="es-MX" sz="1200" baseline="-25000" smtClean="0">
                <a:solidFill>
                  <a:srgbClr val="F4364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el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Tamaño del Motor</a:t>
            </a: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los </a:t>
            </a:r>
            <a:r>
              <a:rPr lang="es-MX" sz="1200" smtClean="0">
                <a:solidFill>
                  <a:srgbClr val="C126B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Cilindros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independiente: Tamaño de Motor</a:t>
            </a:r>
          </a:p>
          <a:p>
            <a:pPr marL="171450" indent="-1714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MX" sz="12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 dependiente: Emisiones de CO</a:t>
            </a:r>
            <a:r>
              <a:rPr lang="es-MX" sz="1200" baseline="-250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s-MX" sz="1200" baseline="-250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80" y="3986210"/>
            <a:ext cx="5498065" cy="2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537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455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="" xmlns:a16="http://schemas.microsoft.com/office/drawing/2014/main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9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="" xmlns:a16="http://schemas.microsoft.com/office/drawing/2014/main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Regresión Lineal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="" xmlns:a16="http://schemas.microsoft.com/office/drawing/2014/main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548300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Straight Connector 6"/>
          <p:cNvSpPr/>
          <p:nvPr/>
        </p:nvSpPr>
        <p:spPr>
          <a:xfrm flipV="1">
            <a:off x="2597890" y="3047266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Straight Arrow Connector 9"/>
          <p:cNvSpPr/>
          <p:nvPr/>
        </p:nvSpPr>
        <p:spPr>
          <a:xfrm flipV="1">
            <a:off x="2647360" y="2666265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Straight Arrow Connector 11"/>
          <p:cNvSpPr/>
          <p:nvPr/>
        </p:nvSpPr>
        <p:spPr>
          <a:xfrm>
            <a:off x="2494961" y="4723666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Multiply 12"/>
          <p:cNvSpPr/>
          <p:nvPr/>
        </p:nvSpPr>
        <p:spPr>
          <a:xfrm rot="18900000">
            <a:off x="3617253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7" name="Multiply 13"/>
          <p:cNvSpPr/>
          <p:nvPr/>
        </p:nvSpPr>
        <p:spPr>
          <a:xfrm rot="18900000">
            <a:off x="4379253" y="32551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8" name="Multiply 14"/>
          <p:cNvSpPr/>
          <p:nvPr/>
        </p:nvSpPr>
        <p:spPr>
          <a:xfrm rot="18900000">
            <a:off x="4912654" y="3559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Multiply 15"/>
          <p:cNvSpPr/>
          <p:nvPr/>
        </p:nvSpPr>
        <p:spPr>
          <a:xfrm rot="18900000">
            <a:off x="5217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Multiply 16"/>
          <p:cNvSpPr/>
          <p:nvPr/>
        </p:nvSpPr>
        <p:spPr>
          <a:xfrm rot="18900000">
            <a:off x="5903254" y="34837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Multiply 17"/>
          <p:cNvSpPr/>
          <p:nvPr/>
        </p:nvSpPr>
        <p:spPr>
          <a:xfrm rot="18900000">
            <a:off x="3998253" y="4093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Multiply 19"/>
          <p:cNvSpPr/>
          <p:nvPr/>
        </p:nvSpPr>
        <p:spPr>
          <a:xfrm rot="18900000">
            <a:off x="5827054" y="287415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3" name="Multiply 20"/>
          <p:cNvSpPr/>
          <p:nvPr/>
        </p:nvSpPr>
        <p:spPr>
          <a:xfrm rot="18900000">
            <a:off x="3160054" y="4093360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4" name="Multiply 21"/>
          <p:cNvSpPr/>
          <p:nvPr/>
        </p:nvSpPr>
        <p:spPr>
          <a:xfrm rot="18900000">
            <a:off x="4074453" y="37123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5" name="Multiply 22"/>
          <p:cNvSpPr/>
          <p:nvPr/>
        </p:nvSpPr>
        <p:spPr>
          <a:xfrm rot="18900000">
            <a:off x="6360454" y="3178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6" name="Multiply 23"/>
          <p:cNvSpPr/>
          <p:nvPr/>
        </p:nvSpPr>
        <p:spPr>
          <a:xfrm rot="18900000">
            <a:off x="4531653" y="37885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Multiply 24"/>
          <p:cNvSpPr/>
          <p:nvPr/>
        </p:nvSpPr>
        <p:spPr>
          <a:xfrm rot="18900000">
            <a:off x="2779054" y="394095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TextBox 25"/>
          <p:cNvSpPr txBox="1"/>
          <p:nvPr/>
        </p:nvSpPr>
        <p:spPr>
          <a:xfrm>
            <a:off x="2418761" y="2242106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($)</a:t>
            </a:r>
          </a:p>
        </p:txBody>
      </p:sp>
      <p:sp>
        <p:nvSpPr>
          <p:cNvPr id="59" name="TextBox 26"/>
          <p:cNvSpPr txBox="1"/>
          <p:nvPr/>
        </p:nvSpPr>
        <p:spPr>
          <a:xfrm>
            <a:off x="4933361" y="4804331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Experiencia</a:t>
            </a:r>
          </a:p>
        </p:txBody>
      </p:sp>
      <p:sp>
        <p:nvSpPr>
          <p:cNvPr id="60" name="TextBox 27"/>
          <p:cNvSpPr txBox="1"/>
          <p:nvPr/>
        </p:nvSpPr>
        <p:spPr>
          <a:xfrm>
            <a:off x="7371761" y="2365931"/>
            <a:ext cx="19050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y =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baseline="-2500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*x</a:t>
            </a:r>
          </a:p>
        </p:txBody>
      </p:sp>
      <p:sp>
        <p:nvSpPr>
          <p:cNvPr id="61" name="Down Arrow 28"/>
          <p:cNvSpPr/>
          <p:nvPr/>
        </p:nvSpPr>
        <p:spPr>
          <a:xfrm>
            <a:off x="8209961" y="2899331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8C9C7"/>
          </a:solidFill>
          <a:ln w="25400">
            <a:noFil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TextBox 29"/>
          <p:cNvSpPr txBox="1"/>
          <p:nvPr/>
        </p:nvSpPr>
        <p:spPr>
          <a:xfrm>
            <a:off x="7371761" y="3508931"/>
            <a:ext cx="36576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Sueldo =   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sz="1800">
                <a:latin typeface="Verdana" panose="020B0604030504040204" pitchFamily="34" charset="0"/>
                <a:ea typeface="Verdana" panose="020B0604030504040204" pitchFamily="34" charset="0"/>
              </a:rPr>
              <a:t> + b</a:t>
            </a:r>
            <a:r>
              <a:rPr sz="1800" baseline="-25000">
                <a:latin typeface="Verdana" panose="020B0604030504040204" pitchFamily="34" charset="0"/>
                <a:ea typeface="Verdana" panose="020B0604030504040204" pitchFamily="34" charset="0"/>
              </a:rPr>
              <a:t>1  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*Experiencia</a:t>
            </a:r>
          </a:p>
        </p:txBody>
      </p:sp>
      <p:sp>
        <p:nvSpPr>
          <p:cNvPr id="63" name="Straight Arrow Connector 33"/>
          <p:cNvSpPr/>
          <p:nvPr/>
        </p:nvSpPr>
        <p:spPr>
          <a:xfrm>
            <a:off x="3714161" y="4728131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Straight Arrow Connector 34"/>
          <p:cNvSpPr/>
          <p:nvPr/>
        </p:nvSpPr>
        <p:spPr>
          <a:xfrm flipV="1">
            <a:off x="3714160" y="3661331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Straight Arrow Connector 36"/>
          <p:cNvSpPr/>
          <p:nvPr/>
        </p:nvSpPr>
        <p:spPr>
          <a:xfrm flipV="1">
            <a:off x="2647361" y="3634660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6" name="Straight Connector 39"/>
          <p:cNvSpPr/>
          <p:nvPr/>
        </p:nvSpPr>
        <p:spPr>
          <a:xfrm flipV="1">
            <a:off x="4476161" y="3661331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Straight Connector 40"/>
          <p:cNvSpPr/>
          <p:nvPr/>
        </p:nvSpPr>
        <p:spPr>
          <a:xfrm flipV="1">
            <a:off x="3714161" y="3912790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Straight Connector 42"/>
          <p:cNvSpPr/>
          <p:nvPr/>
        </p:nvSpPr>
        <p:spPr>
          <a:xfrm flipH="1">
            <a:off x="2647361" y="3889931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Straight Connector 44"/>
          <p:cNvSpPr/>
          <p:nvPr/>
        </p:nvSpPr>
        <p:spPr>
          <a:xfrm flipH="1" flipV="1">
            <a:off x="2647360" y="3638470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48"/>
          <p:cNvSpPr txBox="1"/>
          <p:nvPr/>
        </p:nvSpPr>
        <p:spPr>
          <a:xfrm>
            <a:off x="3714160" y="4804331"/>
            <a:ext cx="791285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+1yr</a:t>
            </a:r>
          </a:p>
        </p:txBody>
      </p:sp>
      <p:sp>
        <p:nvSpPr>
          <p:cNvPr id="71" name="TextBox 49"/>
          <p:cNvSpPr txBox="1"/>
          <p:nvPr/>
        </p:nvSpPr>
        <p:spPr>
          <a:xfrm>
            <a:off x="1885361" y="3413620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10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72" name="Oval 50"/>
          <p:cNvSpPr/>
          <p:nvPr/>
        </p:nvSpPr>
        <p:spPr>
          <a:xfrm>
            <a:off x="2521630" y="4069001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Oval 51"/>
          <p:cNvSpPr/>
          <p:nvPr/>
        </p:nvSpPr>
        <p:spPr>
          <a:xfrm>
            <a:off x="8504071" y="3521631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4" name="Oval 52"/>
          <p:cNvSpPr/>
          <p:nvPr/>
        </p:nvSpPr>
        <p:spPr>
          <a:xfrm>
            <a:off x="9073695" y="3541951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TextBox 53"/>
          <p:cNvSpPr txBox="1"/>
          <p:nvPr/>
        </p:nvSpPr>
        <p:spPr>
          <a:xfrm>
            <a:off x="1923461" y="3966131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  <a:cs typeface="Hurme Geometric Sans 2"/>
                <a:sym typeface="Hurme Geometric Sans 2"/>
              </a:rPr>
              <a:t>0</a:t>
            </a:r>
            <a:r>
              <a:rPr>
                <a:latin typeface="Verdana" panose="020B0604030504040204" pitchFamily="34" charset="0"/>
                <a:ea typeface="Verdana" panose="020B0604030504040204" pitchFamily="34" charset="0"/>
              </a:rPr>
              <a:t>k</a:t>
            </a:r>
          </a:p>
        </p:txBody>
      </p:sp>
      <p:sp>
        <p:nvSpPr>
          <p:cNvPr id="39" name="Rectángulo redondeado 8">
            <a:extLst>
              <a:ext uri="{FF2B5EF4-FFF2-40B4-BE49-F238E27FC236}">
                <a16:creationId xmlns:a16="http://schemas.microsoft.com/office/drawing/2014/main" xmlns="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68">
            <a:extLst>
              <a:ext uri="{FF2B5EF4-FFF2-40B4-BE49-F238E27FC236}">
                <a16:creationId xmlns:a16="http://schemas.microsoft.com/office/drawing/2014/main" xmlns="" id="{2E170935-075B-E9F1-39F5-718251B4ECCC}"/>
              </a:ext>
            </a:extLst>
          </p:cNvPr>
          <p:cNvSpPr/>
          <p:nvPr/>
        </p:nvSpPr>
        <p:spPr>
          <a:xfrm>
            <a:off x="7289288" y="451703"/>
            <a:ext cx="3466701" cy="120032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endParaRPr lang="es-MX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modelo ajusta los parámetros (b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 b</a:t>
            </a:r>
            <a:r>
              <a:rPr lang="es-MX" sz="1600" baseline="-250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s-MX" sz="16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para encontrar la línea que se ajuste mejor a las muestras</a:t>
            </a:r>
            <a:endParaRPr lang="en-US" sz="160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73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 advAuto="0"/>
      <p:bldP spid="62" grpId="0" animBg="1" advAuto="0"/>
      <p:bldP spid="63" grpId="0" animBg="1" advAuto="0"/>
      <p:bldP spid="64" grpId="0" animBg="1" advAuto="0"/>
      <p:bldP spid="65" grpId="0" animBg="1" advAuto="0"/>
      <p:bldP spid="66" grpId="0" animBg="1" advAuto="0"/>
      <p:bldP spid="67" grpId="0" animBg="1" advAuto="0"/>
      <p:bldP spid="68" grpId="0" animBg="1" advAuto="0"/>
      <p:bldP spid="69" grpId="0" animBg="1" advAuto="0"/>
      <p:bldP spid="70" grpId="0" animBg="1" advAuto="0"/>
      <p:bldP spid="71" grpId="0" animBg="1" advAuto="0"/>
      <p:bldP spid="72" grpId="0" animBg="1" advAuto="0"/>
      <p:bldP spid="73" grpId="0" animBg="1" advAuto="0"/>
      <p:bldP spid="74" grpId="0" animBg="1" advAuto="0"/>
      <p:bldP spid="75" grpId="0" animBg="1" advAuto="0"/>
      <p:bldP spid="40" grpId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0DF8DB-B03C-4353-B44A-DA8E261EF087}">
  <ds:schemaRefs>
    <ds:schemaRef ds:uri="http://schemas.microsoft.com/office/2006/documentManagement/types"/>
    <ds:schemaRef ds:uri="http://schemas.microsoft.com/sharepoint/v3"/>
    <ds:schemaRef ds:uri="0d112806-a571-4b5c-9687-83175e2be7e0"/>
    <ds:schemaRef ds:uri="http://www.w3.org/XML/1998/namespace"/>
    <ds:schemaRef ds:uri="http://purl.org/dc/terms/"/>
    <ds:schemaRef ds:uri="5715b14d-6155-4883-b773-4a6f0b526cee"/>
    <ds:schemaRef ds:uri="http://purl.org/dc/dcmitype/"/>
    <ds:schemaRef ds:uri="494b7d94-68f9-41b0-9fd8-f8ea6ae98d3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725</Words>
  <Application>Microsoft Office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Hurme Geometric Sans 2</vt:lpstr>
      <vt:lpstr>Arial</vt:lpstr>
      <vt:lpstr>Calibri</vt:lpstr>
      <vt:lpstr>Calibri Light</vt:lpstr>
      <vt:lpstr>Montserrat Light</vt:lpstr>
      <vt:lpstr>Roboto Light</vt:lpstr>
      <vt:lpstr>Verdana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Tipos de Regresiones</vt:lpstr>
      <vt:lpstr>Tipos de Regresiones</vt:lpstr>
      <vt:lpstr>Ejemplo de Regresiones Lineales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Métricas de Evaluación de Regresión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52</cp:revision>
  <dcterms:created xsi:type="dcterms:W3CDTF">2023-04-03T19:17:52Z</dcterms:created>
  <dcterms:modified xsi:type="dcterms:W3CDTF">2023-06-22T18:53:18Z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