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sldIdLst>
    <p:sldId id="307" r:id="rId6"/>
    <p:sldId id="325" r:id="rId7"/>
    <p:sldId id="326" r:id="rId8"/>
    <p:sldId id="327" r:id="rId9"/>
    <p:sldId id="328" r:id="rId10"/>
    <p:sldId id="324" r:id="rId11"/>
    <p:sldId id="333" r:id="rId12"/>
    <p:sldId id="332" r:id="rId13"/>
    <p:sldId id="330" r:id="rId14"/>
    <p:sldId id="334" r:id="rId15"/>
    <p:sldId id="335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C126B8"/>
    <a:srgbClr val="F4364C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2" d="100"/>
          <a:sy n="102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21/06/2023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137"/>
          <p:cNvGrpSpPr/>
          <p:nvPr/>
        </p:nvGrpSpPr>
        <p:grpSpPr>
          <a:xfrm>
            <a:off x="2382184" y="1924509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7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9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12" name="TextBox 44"/>
          <p:cNvSpPr txBox="1"/>
          <p:nvPr/>
        </p:nvSpPr>
        <p:spPr>
          <a:xfrm>
            <a:off x="2388909" y="4790977"/>
            <a:ext cx="2971800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t>-&gt; Min</a:t>
            </a:r>
          </a:p>
        </p:txBody>
      </p:sp>
      <p:sp>
        <p:nvSpPr>
          <p:cNvPr id="13" name="TextBox 46"/>
          <p:cNvSpPr txBox="1"/>
          <p:nvPr/>
        </p:nvSpPr>
        <p:spPr>
          <a:xfrm>
            <a:off x="2388909" y="4028977"/>
            <a:ext cx="36576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2388909" y="3343177"/>
            <a:ext cx="35052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</a:t>
            </a:r>
          </a:p>
        </p:txBody>
      </p:sp>
      <p:sp>
        <p:nvSpPr>
          <p:cNvPr id="15" name="TextBox 49"/>
          <p:cNvSpPr txBox="1"/>
          <p:nvPr/>
        </p:nvSpPr>
        <p:spPr>
          <a:xfrm>
            <a:off x="6656109" y="2123977"/>
            <a:ext cx="39624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– Bondad de Ajuste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(cuanto más grande mejor)</a:t>
            </a:r>
          </a:p>
        </p:txBody>
      </p:sp>
      <p:grpSp>
        <p:nvGrpSpPr>
          <p:cNvPr id="16" name="Group 59"/>
          <p:cNvGrpSpPr/>
          <p:nvPr/>
        </p:nvGrpSpPr>
        <p:grpSpPr>
          <a:xfrm>
            <a:off x="5989358" y="4028977"/>
            <a:ext cx="1962151" cy="533400"/>
            <a:chOff x="0" y="0"/>
            <a:chExt cx="1962150" cy="533400"/>
          </a:xfrm>
        </p:grpSpPr>
        <p:sp>
          <p:nvSpPr>
            <p:cNvPr id="17" name="TextBox 51"/>
            <p:cNvSpPr txBox="1"/>
            <p:nvPr/>
          </p:nvSpPr>
          <p:spPr>
            <a:xfrm>
              <a:off x="666750" y="0"/>
              <a:ext cx="1295400" cy="51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+ b</a:t>
              </a:r>
              <a:r>
                <a:rPr baseline="-25000"/>
                <a:t>3</a:t>
              </a:r>
              <a:r>
                <a:t>*x</a:t>
              </a:r>
              <a:r>
                <a:rPr baseline="-25000"/>
                <a:t>3</a:t>
              </a:r>
            </a:p>
          </p:txBody>
        </p:sp>
        <p:sp>
          <p:nvSpPr>
            <p:cNvPr id="18" name="Straight Arrow Connector 53"/>
            <p:cNvSpPr/>
            <p:nvPr/>
          </p:nvSpPr>
          <p:spPr>
            <a:xfrm flipH="1" flipV="1">
              <a:off x="-1" y="266699"/>
              <a:ext cx="666751" cy="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Rectangle 55"/>
            <p:cNvSpPr/>
            <p:nvPr/>
          </p:nvSpPr>
          <p:spPr>
            <a:xfrm>
              <a:off x="666750" y="0"/>
              <a:ext cx="1295400" cy="533400"/>
            </a:xfrm>
            <a:prstGeom prst="rect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20" name="Straight Arrow Connector 61"/>
          <p:cNvSpPr/>
          <p:nvPr/>
        </p:nvSpPr>
        <p:spPr>
          <a:xfrm>
            <a:off x="5589309" y="2962176"/>
            <a:ext cx="1125415" cy="18288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traight Arrow Connector 63"/>
          <p:cNvSpPr/>
          <p:nvPr/>
        </p:nvSpPr>
        <p:spPr>
          <a:xfrm>
            <a:off x="4827309" y="5019577"/>
            <a:ext cx="17526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extBox 66"/>
          <p:cNvSpPr txBox="1"/>
          <p:nvPr/>
        </p:nvSpPr>
        <p:spPr>
          <a:xfrm>
            <a:off x="6656109" y="4790977"/>
            <a:ext cx="4114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nunca va a decrecer!</a:t>
            </a:r>
          </a:p>
        </p:txBody>
      </p:sp>
      <p:sp>
        <p:nvSpPr>
          <p:cNvPr id="25" name="TextBox 69"/>
          <p:cNvSpPr txBox="1"/>
          <p:nvPr/>
        </p:nvSpPr>
        <p:spPr>
          <a:xfrm>
            <a:off x="6656109" y="3343177"/>
            <a:ext cx="3505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Problema</a:t>
            </a:r>
            <a:r>
              <a:rPr b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7597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20" grpId="0" animBg="1" advAuto="0"/>
      <p:bldP spid="21" grpId="0" animBg="1" advAuto="0"/>
      <p:bldP spid="22" grpId="0" animBg="1" advAuto="0"/>
      <p:bldP spid="2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11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Ajustado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" name="Group 137"/>
          <p:cNvGrpSpPr/>
          <p:nvPr/>
        </p:nvGrpSpPr>
        <p:grpSpPr>
          <a:xfrm>
            <a:off x="3183463" y="2197886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26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28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30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31" name="Rectangle 20"/>
          <p:cNvSpPr/>
          <p:nvPr/>
        </p:nvSpPr>
        <p:spPr>
          <a:xfrm>
            <a:off x="3183463" y="3387954"/>
            <a:ext cx="6331325" cy="990600"/>
          </a:xfrm>
          <a:prstGeom prst="rect">
            <a:avLst/>
          </a:pr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TextBox 21"/>
          <p:cNvSpPr txBox="1"/>
          <p:nvPr/>
        </p:nvSpPr>
        <p:spPr>
          <a:xfrm>
            <a:off x="3564463" y="3616554"/>
            <a:ext cx="48835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Adj R</a:t>
            </a:r>
            <a:r>
              <a:rPr baseline="30000"/>
              <a:t>2  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  <a:r>
              <a:t> 1 – (1 – R</a:t>
            </a:r>
            <a:r>
              <a:rPr baseline="30000"/>
              <a:t>2</a:t>
            </a:r>
            <a:r>
              <a:t>) </a:t>
            </a:r>
          </a:p>
        </p:txBody>
      </p:sp>
      <p:sp>
        <p:nvSpPr>
          <p:cNvPr id="33" name="Straight Connector 22"/>
          <p:cNvSpPr/>
          <p:nvPr/>
        </p:nvSpPr>
        <p:spPr>
          <a:xfrm>
            <a:off x="7457388" y="3901649"/>
            <a:ext cx="16764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TextBox 23"/>
          <p:cNvSpPr txBox="1"/>
          <p:nvPr/>
        </p:nvSpPr>
        <p:spPr>
          <a:xfrm>
            <a:off x="7457388" y="3444449"/>
            <a:ext cx="1676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1</a:t>
            </a:r>
          </a:p>
        </p:txBody>
      </p:sp>
      <p:sp>
        <p:nvSpPr>
          <p:cNvPr id="35" name="TextBox 29"/>
          <p:cNvSpPr txBox="1"/>
          <p:nvPr/>
        </p:nvSpPr>
        <p:spPr>
          <a:xfrm>
            <a:off x="7457388" y="3906114"/>
            <a:ext cx="16764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p – 1</a:t>
            </a:r>
          </a:p>
        </p:txBody>
      </p:sp>
      <p:sp>
        <p:nvSpPr>
          <p:cNvPr id="36" name="TextBox 31"/>
          <p:cNvSpPr txBox="1"/>
          <p:nvPr/>
        </p:nvSpPr>
        <p:spPr>
          <a:xfrm>
            <a:off x="3190188" y="4530954"/>
            <a:ext cx="5522136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 - número de variables regresoras</a:t>
            </a:r>
          </a:p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 – tamaño de la muestra</a:t>
            </a:r>
          </a:p>
        </p:txBody>
      </p:sp>
    </p:spTree>
    <p:extLst>
      <p:ext uri="{BB962C8B-B14F-4D97-AF65-F5344CB8AC3E}">
        <p14:creationId xmlns:p14="http://schemas.microsoft.com/office/powerpoint/2010/main" val="3803217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  <p:bldP spid="3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Regresiones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xmlns="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Regresiones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xmlns="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xmlns="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Regresiones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En estadística, se llama análisis de la regresión al proceso estadístico de estimar las relaciones que existen entre variables.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…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Se centra en estudiar las relaciones entre una variable dependiente de una o más variables independientes.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sz="1200">
              <a:solidFill>
                <a:srgbClr val="3C0E52"/>
              </a:solidFill>
              <a:cs typeface="Verdana" panose="020B0604030504040204" pitchFamily="34" charset="0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-Wikipedia</a:t>
            </a:r>
            <a:endParaRPr lang="es-MX" sz="1200">
              <a:solidFill>
                <a:srgbClr val="3C0E52"/>
              </a:solidFill>
              <a:cs typeface="Verdan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2191777" y="1754493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2283393" y="20481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Lineal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14026" y="3767718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62761" y="3942838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3526404" y="3767718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675139" y="3942838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 rot="2700000">
            <a:off x="2630407" y="2813399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own Arrow 28"/>
          <p:cNvSpPr/>
          <p:nvPr/>
        </p:nvSpPr>
        <p:spPr>
          <a:xfrm rot="18900000">
            <a:off x="3556806" y="2813398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7896565" y="1754493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7988181" y="20481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Logística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6518814" y="3767718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667549" y="3942838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Logística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9278327" y="3767718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427062" y="3942838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Logística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2700000">
            <a:off x="8335195" y="2813399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own Arrow 38"/>
          <p:cNvSpPr/>
          <p:nvPr/>
        </p:nvSpPr>
        <p:spPr>
          <a:xfrm rot="18900000">
            <a:off x="9261594" y="2813398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1" grpId="1" animBg="1" advAuto="0"/>
      <p:bldP spid="28" grpId="0" animBg="1" advAuto="0"/>
      <p:bldP spid="28" grpId="1" animBg="1" advAuto="0"/>
      <p:bldP spid="30" grpId="0" animBg="1" advAuto="0"/>
      <p:bldP spid="30" grpId="1" animBg="1" advAuto="0"/>
      <p:bldP spid="34" grpId="0" animBg="1" advAuto="0"/>
      <p:bldP spid="34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2597890" y="3047266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2647360" y="2666265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2494961" y="4723666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3617253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4379253" y="32551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4912654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5217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5903254" y="34837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3998253" y="4093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5827054" y="28741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3160054" y="40933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4074453" y="3712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6360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4531653" y="37885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2779054" y="3940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2418761" y="22421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4933361" y="48043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7371761" y="2365931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61" name="Down Arrow 28"/>
          <p:cNvSpPr/>
          <p:nvPr/>
        </p:nvSpPr>
        <p:spPr>
          <a:xfrm>
            <a:off x="8209961" y="2899331"/>
            <a:ext cx="228600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8C9C7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7371761" y="3508931"/>
            <a:ext cx="3657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=   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*Experiencia</a:t>
            </a:r>
          </a:p>
        </p:txBody>
      </p:sp>
      <p:sp>
        <p:nvSpPr>
          <p:cNvPr id="63" name="Straight Arrow Connector 33"/>
          <p:cNvSpPr/>
          <p:nvPr/>
        </p:nvSpPr>
        <p:spPr>
          <a:xfrm>
            <a:off x="3714161" y="4728131"/>
            <a:ext cx="762000" cy="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Straight Arrow Connector 34"/>
          <p:cNvSpPr/>
          <p:nvPr/>
        </p:nvSpPr>
        <p:spPr>
          <a:xfrm flipV="1">
            <a:off x="3714160" y="3661331"/>
            <a:ext cx="762001" cy="22860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Straight Arrow Connector 36"/>
          <p:cNvSpPr/>
          <p:nvPr/>
        </p:nvSpPr>
        <p:spPr>
          <a:xfrm flipV="1">
            <a:off x="2647361" y="3634660"/>
            <a:ext cx="1" cy="255271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Straight Connector 39"/>
          <p:cNvSpPr/>
          <p:nvPr/>
        </p:nvSpPr>
        <p:spPr>
          <a:xfrm flipV="1">
            <a:off x="4476161" y="3661331"/>
            <a:ext cx="0" cy="106680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Straight Connector 40"/>
          <p:cNvSpPr/>
          <p:nvPr/>
        </p:nvSpPr>
        <p:spPr>
          <a:xfrm flipV="1">
            <a:off x="3714161" y="3912790"/>
            <a:ext cx="0" cy="83820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Straight Connector 42"/>
          <p:cNvSpPr/>
          <p:nvPr/>
        </p:nvSpPr>
        <p:spPr>
          <a:xfrm flipH="1">
            <a:off x="2647361" y="3889931"/>
            <a:ext cx="1066800" cy="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Straight Connector 44"/>
          <p:cNvSpPr/>
          <p:nvPr/>
        </p:nvSpPr>
        <p:spPr>
          <a:xfrm flipH="1" flipV="1">
            <a:off x="2647360" y="3638470"/>
            <a:ext cx="1828801" cy="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3714160" y="4804331"/>
            <a:ext cx="79128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+1yr</a:t>
            </a:r>
          </a:p>
        </p:txBody>
      </p:sp>
      <p:sp>
        <p:nvSpPr>
          <p:cNvPr id="71" name="TextBox 49"/>
          <p:cNvSpPr txBox="1"/>
          <p:nvPr/>
        </p:nvSpPr>
        <p:spPr>
          <a:xfrm>
            <a:off x="1885361" y="3413620"/>
            <a:ext cx="1752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10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72" name="Oval 50"/>
          <p:cNvSpPr/>
          <p:nvPr/>
        </p:nvSpPr>
        <p:spPr>
          <a:xfrm>
            <a:off x="2521630" y="4069001"/>
            <a:ext cx="251461" cy="25146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Oval 51"/>
          <p:cNvSpPr/>
          <p:nvPr/>
        </p:nvSpPr>
        <p:spPr>
          <a:xfrm>
            <a:off x="8504071" y="3521631"/>
            <a:ext cx="348355" cy="38788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Oval 52"/>
          <p:cNvSpPr/>
          <p:nvPr/>
        </p:nvSpPr>
        <p:spPr>
          <a:xfrm>
            <a:off x="9073695" y="3541951"/>
            <a:ext cx="350521" cy="355843"/>
          </a:xfrm>
          <a:prstGeom prst="ellipse">
            <a:avLst/>
          </a:prstGeom>
          <a:ln w="381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53"/>
          <p:cNvSpPr txBox="1"/>
          <p:nvPr/>
        </p:nvSpPr>
        <p:spPr>
          <a:xfrm>
            <a:off x="1923461" y="3966131"/>
            <a:ext cx="1295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2" grpId="0" animBg="1" advAuto="0"/>
      <p:bldP spid="73" grpId="0" animBg="1" advAuto="0"/>
      <p:bldP spid="74" grpId="0" animBg="1" advAuto="0"/>
      <p:bldP spid="7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:a16="http://schemas.microsoft.com/office/drawing/2014/main" xmlns="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5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Mínimos Cuadrados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9"/>
          <p:cNvSpPr/>
          <p:nvPr/>
        </p:nvSpPr>
        <p:spPr>
          <a:xfrm flipV="1">
            <a:off x="3090420" y="3382702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11"/>
          <p:cNvSpPr/>
          <p:nvPr/>
        </p:nvSpPr>
        <p:spPr>
          <a:xfrm>
            <a:off x="2938021" y="5440103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TextBox 25"/>
          <p:cNvSpPr txBox="1"/>
          <p:nvPr/>
        </p:nvSpPr>
        <p:spPr>
          <a:xfrm>
            <a:off x="2861821" y="2958543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115" name="TextBox 26"/>
          <p:cNvSpPr txBox="1"/>
          <p:nvPr/>
        </p:nvSpPr>
        <p:spPr>
          <a:xfrm>
            <a:off x="5376421" y="5520768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116" name="Straight Connector 43"/>
          <p:cNvSpPr/>
          <p:nvPr/>
        </p:nvSpPr>
        <p:spPr>
          <a:xfrm flipV="1">
            <a:off x="4114359" y="4349193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46"/>
          <p:cNvSpPr/>
          <p:nvPr/>
        </p:nvSpPr>
        <p:spPr>
          <a:xfrm flipV="1">
            <a:off x="3657158" y="4758769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54"/>
          <p:cNvSpPr/>
          <p:nvPr/>
        </p:nvSpPr>
        <p:spPr>
          <a:xfrm flipV="1">
            <a:off x="4495358" y="45063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traight Connector 56"/>
          <p:cNvSpPr/>
          <p:nvPr/>
        </p:nvSpPr>
        <p:spPr>
          <a:xfrm flipV="1">
            <a:off x="4876358" y="4063444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57"/>
          <p:cNvSpPr/>
          <p:nvPr/>
        </p:nvSpPr>
        <p:spPr>
          <a:xfrm flipV="1">
            <a:off x="5033522" y="4358718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59"/>
          <p:cNvSpPr/>
          <p:nvPr/>
        </p:nvSpPr>
        <p:spPr>
          <a:xfrm flipV="1">
            <a:off x="5409760" y="4232511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65"/>
          <p:cNvSpPr/>
          <p:nvPr/>
        </p:nvSpPr>
        <p:spPr>
          <a:xfrm flipV="1">
            <a:off x="5714560" y="3592235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67"/>
          <p:cNvSpPr/>
          <p:nvPr/>
        </p:nvSpPr>
        <p:spPr>
          <a:xfrm flipV="1">
            <a:off x="6324159" y="3646724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Connector 69"/>
          <p:cNvSpPr/>
          <p:nvPr/>
        </p:nvSpPr>
        <p:spPr>
          <a:xfrm flipV="1">
            <a:off x="6397979" y="3939618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Straight Connector 70"/>
          <p:cNvSpPr/>
          <p:nvPr/>
        </p:nvSpPr>
        <p:spPr>
          <a:xfrm flipV="1">
            <a:off x="6857559" y="3806270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Straight Connector 6"/>
          <p:cNvSpPr/>
          <p:nvPr/>
        </p:nvSpPr>
        <p:spPr>
          <a:xfrm flipV="1">
            <a:off x="3040950" y="3763703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7" name="Group 41"/>
          <p:cNvGrpSpPr/>
          <p:nvPr/>
        </p:nvGrpSpPr>
        <p:grpSpPr>
          <a:xfrm>
            <a:off x="3581463" y="3491624"/>
            <a:ext cx="3348244" cy="1619175"/>
            <a:chOff x="0" y="0"/>
            <a:chExt cx="3348242" cy="1619174"/>
          </a:xfrm>
        </p:grpSpPr>
        <p:sp>
          <p:nvSpPr>
            <p:cNvPr id="128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29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0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1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2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3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4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5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6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7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8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139" name="Straight Connector 82"/>
          <p:cNvSpPr/>
          <p:nvPr/>
        </p:nvSpPr>
        <p:spPr>
          <a:xfrm flipV="1">
            <a:off x="8572432" y="2669181"/>
            <a:ext cx="1" cy="946587"/>
          </a:xfrm>
          <a:prstGeom prst="line">
            <a:avLst/>
          </a:prstGeom>
          <a:ln w="3810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76"/>
          <p:cNvSpPr/>
          <p:nvPr/>
        </p:nvSpPr>
        <p:spPr>
          <a:xfrm rot="18900000">
            <a:off x="8461096" y="2438567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TextBox 83"/>
          <p:cNvSpPr txBox="1"/>
          <p:nvPr/>
        </p:nvSpPr>
        <p:spPr>
          <a:xfrm>
            <a:off x="8881621" y="33109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  <a:r>
              <a:t>̂ </a:t>
            </a:r>
          </a:p>
        </p:txBody>
      </p:sp>
      <p:sp>
        <p:nvSpPr>
          <p:cNvPr id="142" name="TextBox 86"/>
          <p:cNvSpPr txBox="1"/>
          <p:nvPr/>
        </p:nvSpPr>
        <p:spPr>
          <a:xfrm>
            <a:off x="8881621" y="23203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</a:p>
        </p:txBody>
      </p:sp>
      <p:sp>
        <p:nvSpPr>
          <p:cNvPr id="143" name="Rectangle 87"/>
          <p:cNvSpPr/>
          <p:nvPr/>
        </p:nvSpPr>
        <p:spPr>
          <a:xfrm>
            <a:off x="8061348" y="2308042"/>
            <a:ext cx="1277473" cy="1536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4" name="Rectangle 88"/>
          <p:cNvSpPr/>
          <p:nvPr/>
        </p:nvSpPr>
        <p:spPr>
          <a:xfrm>
            <a:off x="5506408" y="3336742"/>
            <a:ext cx="423192" cy="92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5" name="Straight Connector 90"/>
          <p:cNvSpPr/>
          <p:nvPr/>
        </p:nvSpPr>
        <p:spPr>
          <a:xfrm flipV="1">
            <a:off x="5935220" y="2307667"/>
            <a:ext cx="2133601" cy="1025528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Connector 96"/>
          <p:cNvSpPr/>
          <p:nvPr/>
        </p:nvSpPr>
        <p:spPr>
          <a:xfrm flipV="1">
            <a:off x="5909820" y="3844368"/>
            <a:ext cx="2133601" cy="415927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Connector 78"/>
          <p:cNvSpPr/>
          <p:nvPr/>
        </p:nvSpPr>
        <p:spPr>
          <a:xfrm flipV="1">
            <a:off x="8193580" y="3527212"/>
            <a:ext cx="685801" cy="20170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Multiply 106"/>
          <p:cNvSpPr/>
          <p:nvPr/>
        </p:nvSpPr>
        <p:spPr>
          <a:xfrm rot="18900000">
            <a:off x="8461096" y="3512570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27BE04"/>
          </a:solidFill>
          <a:ln w="127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149" name="min_sum_i_(y_i-_.png" descr="min_sum_i_(y_i-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94" y="4572279"/>
            <a:ext cx="2339798" cy="6992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5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 baseline="30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traight Connector 114"/>
          <p:cNvSpPr/>
          <p:nvPr/>
        </p:nvSpPr>
        <p:spPr>
          <a:xfrm flipV="1">
            <a:off x="4075080" y="3469555"/>
            <a:ext cx="1" cy="2444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traight Connector 116"/>
          <p:cNvSpPr/>
          <p:nvPr/>
        </p:nvSpPr>
        <p:spPr>
          <a:xfrm flipV="1">
            <a:off x="4916454" y="3018705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traight Connector 118"/>
          <p:cNvSpPr/>
          <p:nvPr/>
        </p:nvSpPr>
        <p:spPr>
          <a:xfrm flipV="1">
            <a:off x="5522879" y="3028230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Straight Connector 99"/>
          <p:cNvSpPr/>
          <p:nvPr/>
        </p:nvSpPr>
        <p:spPr>
          <a:xfrm flipV="1">
            <a:off x="2855879" y="3720379"/>
            <a:ext cx="1" cy="64929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Straight Connector 102"/>
          <p:cNvSpPr/>
          <p:nvPr/>
        </p:nvSpPr>
        <p:spPr>
          <a:xfrm flipV="1">
            <a:off x="3694080" y="3717204"/>
            <a:ext cx="1" cy="522292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Straight Connector 104"/>
          <p:cNvSpPr/>
          <p:nvPr/>
        </p:nvSpPr>
        <p:spPr>
          <a:xfrm flipV="1">
            <a:off x="4227480" y="3717205"/>
            <a:ext cx="1" cy="38576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traight Connector 112"/>
          <p:cNvSpPr/>
          <p:nvPr/>
        </p:nvSpPr>
        <p:spPr>
          <a:xfrm flipV="1">
            <a:off x="3767105" y="3710855"/>
            <a:ext cx="1" cy="1476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Connector 97"/>
          <p:cNvSpPr/>
          <p:nvPr/>
        </p:nvSpPr>
        <p:spPr>
          <a:xfrm>
            <a:off x="2289142" y="3707680"/>
            <a:ext cx="3962400" cy="0"/>
          </a:xfrm>
          <a:prstGeom prst="line">
            <a:avLst/>
          </a:prstGeom>
          <a:ln w="28575">
            <a:solidFill>
              <a:srgbClr val="4A452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traight Arrow Connector 9"/>
          <p:cNvSpPr/>
          <p:nvPr/>
        </p:nvSpPr>
        <p:spPr>
          <a:xfrm flipV="1">
            <a:off x="2289141" y="278881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Arrow Connector 11"/>
          <p:cNvSpPr/>
          <p:nvPr/>
        </p:nvSpPr>
        <p:spPr>
          <a:xfrm>
            <a:off x="2136742" y="484621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TextBox 25"/>
          <p:cNvSpPr txBox="1"/>
          <p:nvPr/>
        </p:nvSpPr>
        <p:spPr>
          <a:xfrm>
            <a:off x="2060542" y="236465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60" name="TextBox 26"/>
          <p:cNvSpPr txBox="1"/>
          <p:nvPr/>
        </p:nvSpPr>
        <p:spPr>
          <a:xfrm>
            <a:off x="4575142" y="492688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61" name="Straight Connector 43"/>
          <p:cNvSpPr/>
          <p:nvPr/>
        </p:nvSpPr>
        <p:spPr>
          <a:xfrm flipV="1">
            <a:off x="3313080" y="375530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Connector 46"/>
          <p:cNvSpPr/>
          <p:nvPr/>
        </p:nvSpPr>
        <p:spPr>
          <a:xfrm flipV="1">
            <a:off x="2855879" y="416488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54"/>
          <p:cNvSpPr/>
          <p:nvPr/>
        </p:nvSpPr>
        <p:spPr>
          <a:xfrm flipV="1">
            <a:off x="3694079" y="391246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56"/>
          <p:cNvSpPr/>
          <p:nvPr/>
        </p:nvSpPr>
        <p:spPr>
          <a:xfrm flipV="1">
            <a:off x="4075079" y="34695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Connector 57"/>
          <p:cNvSpPr/>
          <p:nvPr/>
        </p:nvSpPr>
        <p:spPr>
          <a:xfrm flipV="1">
            <a:off x="4232243" y="376483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Connector 59"/>
          <p:cNvSpPr/>
          <p:nvPr/>
        </p:nvSpPr>
        <p:spPr>
          <a:xfrm flipV="1">
            <a:off x="4608481" y="363862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Connector 65"/>
          <p:cNvSpPr/>
          <p:nvPr/>
        </p:nvSpPr>
        <p:spPr>
          <a:xfrm flipV="1">
            <a:off x="4913281" y="299834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Connector 67"/>
          <p:cNvSpPr/>
          <p:nvPr/>
        </p:nvSpPr>
        <p:spPr>
          <a:xfrm flipV="1">
            <a:off x="5522880" y="305283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traight Connector 69"/>
          <p:cNvSpPr/>
          <p:nvPr/>
        </p:nvSpPr>
        <p:spPr>
          <a:xfrm flipV="1">
            <a:off x="5596700" y="334573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Straight Connector 70"/>
          <p:cNvSpPr/>
          <p:nvPr/>
        </p:nvSpPr>
        <p:spPr>
          <a:xfrm flipV="1">
            <a:off x="6056280" y="321238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" name="Straight Connector 6"/>
          <p:cNvSpPr/>
          <p:nvPr/>
        </p:nvSpPr>
        <p:spPr>
          <a:xfrm flipV="1">
            <a:off x="2239671" y="316981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Group 41"/>
          <p:cNvGrpSpPr/>
          <p:nvPr/>
        </p:nvGrpSpPr>
        <p:grpSpPr>
          <a:xfrm>
            <a:off x="2780184" y="2897736"/>
            <a:ext cx="3348244" cy="1619175"/>
            <a:chOff x="0" y="0"/>
            <a:chExt cx="3348242" cy="1619174"/>
          </a:xfrm>
        </p:grpSpPr>
        <p:sp>
          <p:nvSpPr>
            <p:cNvPr id="73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4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5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6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7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8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9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0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1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2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3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84" name="TextBox 47"/>
          <p:cNvSpPr txBox="1"/>
          <p:nvPr/>
        </p:nvSpPr>
        <p:spPr>
          <a:xfrm>
            <a:off x="6459969" y="1816128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sp>
        <p:nvSpPr>
          <p:cNvPr id="85" name="TextBox 123"/>
          <p:cNvSpPr txBox="1"/>
          <p:nvPr/>
        </p:nvSpPr>
        <p:spPr>
          <a:xfrm>
            <a:off x="6459969" y="2488480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tot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grpSp>
        <p:nvGrpSpPr>
          <p:cNvPr id="86" name="Group 137"/>
          <p:cNvGrpSpPr/>
          <p:nvPr/>
        </p:nvGrpSpPr>
        <p:grpSpPr>
          <a:xfrm>
            <a:off x="6708742" y="3555280"/>
            <a:ext cx="3505200" cy="990600"/>
            <a:chOff x="0" y="0"/>
            <a:chExt cx="3505200" cy="990600"/>
          </a:xfrm>
          <a:solidFill>
            <a:srgbClr val="C126B8"/>
          </a:solidFill>
        </p:grpSpPr>
        <p:sp>
          <p:nvSpPr>
            <p:cNvPr id="87" name="Rectangle 125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8" name="TextBox 126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89" name="Straight Connector 128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TextBox 135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91" name="TextBox 136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pic>
        <p:nvPicPr>
          <p:cNvPr id="92" name="sum_i_(y_i-_hat_.png" descr="sum_i_(y_i-_hat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41" y="1859354"/>
            <a:ext cx="1713603" cy="68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um_i_(y_i-_bar_.png" descr="sum_i_(y_i-_bar_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804" y="2605637"/>
            <a:ext cx="17430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bar_y.png" descr="bar_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96" y="3624333"/>
            <a:ext cx="94460" cy="1666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0196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84" grpId="0" animBg="1" advAuto="0"/>
      <p:bldP spid="85" grpId="0" animBg="1" advAuto="0"/>
      <p:bldP spid="86" grpId="0" advAuto="0"/>
      <p:bldP spid="93" grpId="0" animBg="1" advAuto="0"/>
      <p:bldP spid="94" grpId="0" animBg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DF8DB-B03C-4353-B44A-DA8E261EF087}">
  <ds:schemaRefs>
    <ds:schemaRef ds:uri="http://schemas.microsoft.com/office/2006/metadata/properties"/>
    <ds:schemaRef ds:uri="494b7d94-68f9-41b0-9fd8-f8ea6ae98d38"/>
    <ds:schemaRef ds:uri="http://purl.org/dc/terms/"/>
    <ds:schemaRef ds:uri="http://schemas.microsoft.com/office/infopath/2007/PartnerControls"/>
    <ds:schemaRef ds:uri="http://www.w3.org/XML/1998/namespace"/>
    <ds:schemaRef ds:uri="http://schemas.microsoft.com/sharepoint/v3"/>
    <ds:schemaRef ds:uri="http://schemas.microsoft.com/office/2006/documentManagement/types"/>
    <ds:schemaRef ds:uri="http://purl.org/dc/elements/1.1/"/>
    <ds:schemaRef ds:uri="5715b14d-6155-4883-b773-4a6f0b526cee"/>
    <ds:schemaRef ds:uri="http://schemas.openxmlformats.org/package/2006/metadata/core-properties"/>
    <ds:schemaRef ds:uri="0d112806-a571-4b5c-9687-83175e2be7e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250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Hurme Geometric Sans 2</vt:lpstr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PowerPoint Presentation</vt:lpstr>
      <vt:lpstr>Regresiones</vt:lpstr>
      <vt:lpstr>Regresiones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35</cp:revision>
  <dcterms:created xsi:type="dcterms:W3CDTF">2023-04-03T19:17:52Z</dcterms:created>
  <dcterms:modified xsi:type="dcterms:W3CDTF">2023-06-22T00:26:08Z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