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3"/>
  </p:notesMasterIdLst>
  <p:sldIdLst>
    <p:sldId id="307" r:id="rId6"/>
    <p:sldId id="325" r:id="rId7"/>
    <p:sldId id="326" r:id="rId8"/>
    <p:sldId id="336" r:id="rId9"/>
    <p:sldId id="337" r:id="rId10"/>
    <p:sldId id="327" r:id="rId11"/>
    <p:sldId id="328" r:id="rId12"/>
    <p:sldId id="338" r:id="rId13"/>
    <p:sldId id="324" r:id="rId14"/>
    <p:sldId id="332" r:id="rId15"/>
    <p:sldId id="333" r:id="rId16"/>
    <p:sldId id="340" r:id="rId17"/>
    <p:sldId id="341" r:id="rId18"/>
    <p:sldId id="342" r:id="rId19"/>
    <p:sldId id="330" r:id="rId20"/>
    <p:sldId id="334" r:id="rId21"/>
    <p:sldId id="335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6B8"/>
    <a:srgbClr val="F4364C"/>
    <a:srgbClr val="3C1053"/>
    <a:srgbClr val="C8C9C7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10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 de 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Mínimos Cuadrados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Straight Arrow Connector 9"/>
          <p:cNvSpPr/>
          <p:nvPr/>
        </p:nvSpPr>
        <p:spPr>
          <a:xfrm flipV="1">
            <a:off x="3090420" y="3382702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" name="Straight Arrow Connector 11"/>
          <p:cNvSpPr/>
          <p:nvPr/>
        </p:nvSpPr>
        <p:spPr>
          <a:xfrm>
            <a:off x="2938021" y="5440103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" name="TextBox 25"/>
          <p:cNvSpPr txBox="1"/>
          <p:nvPr/>
        </p:nvSpPr>
        <p:spPr>
          <a:xfrm>
            <a:off x="2861821" y="2958543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Sueldo ($)</a:t>
            </a:r>
          </a:p>
        </p:txBody>
      </p:sp>
      <p:sp>
        <p:nvSpPr>
          <p:cNvPr id="115" name="TextBox 26"/>
          <p:cNvSpPr txBox="1"/>
          <p:nvPr/>
        </p:nvSpPr>
        <p:spPr>
          <a:xfrm>
            <a:off x="5376421" y="5520768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Experiencia</a:t>
            </a:r>
          </a:p>
        </p:txBody>
      </p:sp>
      <p:sp>
        <p:nvSpPr>
          <p:cNvPr id="116" name="Straight Connector 43"/>
          <p:cNvSpPr/>
          <p:nvPr/>
        </p:nvSpPr>
        <p:spPr>
          <a:xfrm flipV="1">
            <a:off x="4114359" y="4349193"/>
            <a:ext cx="1" cy="2476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Straight Connector 46"/>
          <p:cNvSpPr/>
          <p:nvPr/>
        </p:nvSpPr>
        <p:spPr>
          <a:xfrm flipV="1">
            <a:off x="3657158" y="4758769"/>
            <a:ext cx="1" cy="23868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Straight Connector 54"/>
          <p:cNvSpPr/>
          <p:nvPr/>
        </p:nvSpPr>
        <p:spPr>
          <a:xfrm flipV="1">
            <a:off x="4495358" y="4506356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Straight Connector 56"/>
          <p:cNvSpPr/>
          <p:nvPr/>
        </p:nvSpPr>
        <p:spPr>
          <a:xfrm flipV="1">
            <a:off x="4876358" y="4063444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Straight Connector 57"/>
          <p:cNvSpPr/>
          <p:nvPr/>
        </p:nvSpPr>
        <p:spPr>
          <a:xfrm flipV="1">
            <a:off x="5033522" y="4358718"/>
            <a:ext cx="1" cy="376518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Straight Connector 59"/>
          <p:cNvSpPr/>
          <p:nvPr/>
        </p:nvSpPr>
        <p:spPr>
          <a:xfrm flipV="1">
            <a:off x="5409760" y="4232511"/>
            <a:ext cx="1" cy="5715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Straight Connector 65"/>
          <p:cNvSpPr/>
          <p:nvPr/>
        </p:nvSpPr>
        <p:spPr>
          <a:xfrm flipV="1">
            <a:off x="5714560" y="3592235"/>
            <a:ext cx="1" cy="566459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Straight Connector 67"/>
          <p:cNvSpPr/>
          <p:nvPr/>
        </p:nvSpPr>
        <p:spPr>
          <a:xfrm flipV="1">
            <a:off x="6324159" y="3646724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Straight Connector 69"/>
          <p:cNvSpPr/>
          <p:nvPr/>
        </p:nvSpPr>
        <p:spPr>
          <a:xfrm flipV="1">
            <a:off x="6397979" y="3939618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" name="Straight Connector 70"/>
          <p:cNvSpPr/>
          <p:nvPr/>
        </p:nvSpPr>
        <p:spPr>
          <a:xfrm flipV="1">
            <a:off x="6857559" y="3806270"/>
            <a:ext cx="1" cy="424702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Straight Connector 6"/>
          <p:cNvSpPr/>
          <p:nvPr/>
        </p:nvSpPr>
        <p:spPr>
          <a:xfrm flipV="1">
            <a:off x="3040950" y="3763703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7" name="Group 41"/>
          <p:cNvGrpSpPr/>
          <p:nvPr/>
        </p:nvGrpSpPr>
        <p:grpSpPr>
          <a:xfrm>
            <a:off x="3581463" y="3491624"/>
            <a:ext cx="3348244" cy="1619175"/>
            <a:chOff x="0" y="0"/>
            <a:chExt cx="3348242" cy="1619174"/>
          </a:xfrm>
        </p:grpSpPr>
        <p:sp>
          <p:nvSpPr>
            <p:cNvPr id="128" name="Multiply 12"/>
            <p:cNvSpPr/>
            <p:nvPr/>
          </p:nvSpPr>
          <p:spPr>
            <a:xfrm rot="18900000">
              <a:off x="478850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29" name="Multiply 13"/>
            <p:cNvSpPr/>
            <p:nvPr/>
          </p:nvSpPr>
          <p:spPr>
            <a:xfrm rot="18900000">
              <a:off x="1240851" y="4799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0" name="Multiply 14"/>
            <p:cNvSpPr/>
            <p:nvPr/>
          </p:nvSpPr>
          <p:spPr>
            <a:xfrm rot="18900000">
              <a:off x="1774251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1" name="Multiply 15"/>
            <p:cNvSpPr/>
            <p:nvPr/>
          </p:nvSpPr>
          <p:spPr>
            <a:xfrm rot="18900000">
              <a:off x="2079051" y="2165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2" name="Multiply 16"/>
            <p:cNvSpPr/>
            <p:nvPr/>
          </p:nvSpPr>
          <p:spPr>
            <a:xfrm rot="18900000">
              <a:off x="2764851" y="7085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3" name="Multiply 17"/>
            <p:cNvSpPr/>
            <p:nvPr/>
          </p:nvSpPr>
          <p:spPr>
            <a:xfrm rot="18900000">
              <a:off x="859850" y="1318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4" name="Multiply 19"/>
            <p:cNvSpPr/>
            <p:nvPr/>
          </p:nvSpPr>
          <p:spPr>
            <a:xfrm rot="18900000">
              <a:off x="2688651" y="9897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5" name="Multiply 20"/>
            <p:cNvSpPr/>
            <p:nvPr/>
          </p:nvSpPr>
          <p:spPr>
            <a:xfrm rot="18900000">
              <a:off x="21650" y="149298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6" name="Multiply 21"/>
            <p:cNvSpPr/>
            <p:nvPr/>
          </p:nvSpPr>
          <p:spPr>
            <a:xfrm rot="18900000">
              <a:off x="936051" y="937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7" name="Multiply 22"/>
            <p:cNvSpPr/>
            <p:nvPr/>
          </p:nvSpPr>
          <p:spPr>
            <a:xfrm rot="18900000">
              <a:off x="3222051" y="713035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8" name="Multiply 23"/>
            <p:cNvSpPr/>
            <p:nvPr/>
          </p:nvSpPr>
          <p:spPr>
            <a:xfrm rot="18900000">
              <a:off x="1393251" y="120163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139" name="Straight Connector 82"/>
          <p:cNvSpPr/>
          <p:nvPr/>
        </p:nvSpPr>
        <p:spPr>
          <a:xfrm flipV="1">
            <a:off x="8572432" y="2669181"/>
            <a:ext cx="1" cy="946587"/>
          </a:xfrm>
          <a:prstGeom prst="line">
            <a:avLst/>
          </a:prstGeom>
          <a:ln w="3810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Multiply 76"/>
          <p:cNvSpPr/>
          <p:nvPr/>
        </p:nvSpPr>
        <p:spPr>
          <a:xfrm rot="18900000">
            <a:off x="8461096" y="2438567"/>
            <a:ext cx="222673" cy="222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1" name="TextBox 83"/>
          <p:cNvSpPr txBox="1"/>
          <p:nvPr/>
        </p:nvSpPr>
        <p:spPr>
          <a:xfrm>
            <a:off x="8881621" y="3310968"/>
            <a:ext cx="4572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baseline="-25000">
                <a:solidFill>
                  <a:srgbClr val="404040"/>
                </a:solidFill>
              </a:rPr>
              <a:t>i</a:t>
            </a:r>
            <a:r>
              <a:t>̂ </a:t>
            </a:r>
          </a:p>
        </p:txBody>
      </p:sp>
      <p:sp>
        <p:nvSpPr>
          <p:cNvPr id="142" name="TextBox 86"/>
          <p:cNvSpPr txBox="1"/>
          <p:nvPr/>
        </p:nvSpPr>
        <p:spPr>
          <a:xfrm>
            <a:off x="8881621" y="2320368"/>
            <a:ext cx="4572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baseline="-25000">
                <a:solidFill>
                  <a:srgbClr val="404040"/>
                </a:solidFill>
              </a:rPr>
              <a:t>i</a:t>
            </a:r>
          </a:p>
        </p:txBody>
      </p:sp>
      <p:sp>
        <p:nvSpPr>
          <p:cNvPr id="143" name="Rectangle 87"/>
          <p:cNvSpPr/>
          <p:nvPr/>
        </p:nvSpPr>
        <p:spPr>
          <a:xfrm>
            <a:off x="8061348" y="2308042"/>
            <a:ext cx="1277473" cy="15363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4" name="Rectangle 88"/>
          <p:cNvSpPr/>
          <p:nvPr/>
        </p:nvSpPr>
        <p:spPr>
          <a:xfrm>
            <a:off x="5506408" y="3336742"/>
            <a:ext cx="423192" cy="9267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5" name="Straight Connector 90"/>
          <p:cNvSpPr/>
          <p:nvPr/>
        </p:nvSpPr>
        <p:spPr>
          <a:xfrm flipV="1">
            <a:off x="5935220" y="2307667"/>
            <a:ext cx="2133601" cy="1025528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Straight Connector 96"/>
          <p:cNvSpPr/>
          <p:nvPr/>
        </p:nvSpPr>
        <p:spPr>
          <a:xfrm flipV="1">
            <a:off x="5909820" y="3844368"/>
            <a:ext cx="2133601" cy="415927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Straight Connector 78"/>
          <p:cNvSpPr/>
          <p:nvPr/>
        </p:nvSpPr>
        <p:spPr>
          <a:xfrm flipV="1">
            <a:off x="8193580" y="3527212"/>
            <a:ext cx="685801" cy="20170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Multiply 106"/>
          <p:cNvSpPr/>
          <p:nvPr/>
        </p:nvSpPr>
        <p:spPr>
          <a:xfrm rot="18900000">
            <a:off x="8461096" y="3512570"/>
            <a:ext cx="222673" cy="222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27BE04"/>
          </a:solidFill>
          <a:ln w="12700">
            <a:solidFill>
              <a:srgbClr val="1B8303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pic>
        <p:nvPicPr>
          <p:cNvPr id="149" name="min_sum_i_(y_i-_.png" descr="min_sum_i_(y_i-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394" y="4572279"/>
            <a:ext cx="2339798" cy="69925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12557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Busca minimizar la suma de los cuadrados, de las diferencias en las ordenadas (residuos) entre los puntos generados por la función y las muestras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846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 advAuto="0"/>
      <p:bldP spid="117" grpId="0" animBg="1" advAuto="0"/>
      <p:bldP spid="118" grpId="0" animBg="1" advAuto="0"/>
      <p:bldP spid="119" grpId="0" animBg="1" advAuto="0"/>
      <p:bldP spid="120" grpId="0" animBg="1" advAuto="0"/>
      <p:bldP spid="121" grpId="0" animBg="1" advAuto="0"/>
      <p:bldP spid="122" grpId="0" animBg="1" advAuto="0"/>
      <p:bldP spid="123" grpId="0" animBg="1" advAuto="0"/>
      <p:bldP spid="124" grpId="0" animBg="1" advAuto="0"/>
      <p:bldP spid="125" grpId="0" animBg="1" advAuto="0"/>
      <p:bldP spid="139" grpId="0" animBg="1" advAuto="0"/>
      <p:bldP spid="140" grpId="0" animBg="1" advAuto="0"/>
      <p:bldP spid="141" grpId="0" animBg="1" advAuto="0"/>
      <p:bldP spid="142" grpId="0" animBg="1" advAuto="0"/>
      <p:bldP spid="143" grpId="0" animBg="1" advAuto="0"/>
      <p:bldP spid="144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AECF0F1D-C308-BF13-5B7D-2AF3F7F3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Elipse 28">
            <a:extLst>
              <a:ext uri="{FF2B5EF4-FFF2-40B4-BE49-F238E27FC236}">
                <a16:creationId xmlns="" xmlns:a16="http://schemas.microsoft.com/office/drawing/2014/main" id="{D409A869-E3F3-BD1E-56AD-23DD57DA9900}"/>
              </a:ext>
            </a:extLst>
          </p:cNvPr>
          <p:cNvSpPr/>
          <p:nvPr/>
        </p:nvSpPr>
        <p:spPr>
          <a:xfrm>
            <a:off x="525540" y="514908"/>
            <a:ext cx="596088" cy="596088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0" name="Elipse 11">
            <a:extLst>
              <a:ext uri="{FF2B5EF4-FFF2-40B4-BE49-F238E27FC236}">
                <a16:creationId xmlns="" xmlns:a16="http://schemas.microsoft.com/office/drawing/2014/main" id="{9809322B-D16D-7581-2FF2-1FB36C37C381}"/>
              </a:ext>
            </a:extLst>
          </p:cNvPr>
          <p:cNvSpPr/>
          <p:nvPr/>
        </p:nvSpPr>
        <p:spPr>
          <a:xfrm>
            <a:off x="2650241" y="4724896"/>
            <a:ext cx="596088" cy="596088"/>
          </a:xfrm>
          <a:prstGeom prst="ellipse">
            <a:avLst/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D12FEC8B-F836-FC77-8973-F379E271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F3CB707-2FAF-B9D2-DE82-A33A22EDA69A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Evaluación de los Modelos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="" xmlns:a16="http://schemas.microsoft.com/office/drawing/2014/main" id="{40D242EC-C551-2379-5531-DD6DFF7049A1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="" xmlns:a16="http://schemas.microsoft.com/office/drawing/2014/main" id="{55257F63-9592-FE8C-B657-605DAA492B1F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Evaluación de los Modelos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="" xmlns:a16="http://schemas.microsoft.com/office/drawing/2014/main" id="{353D40E2-101E-5774-4744-4104291C31F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4750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12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Precisión de 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12557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necesario evaluar la precisión de las predicciones realizadas por los modelos.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el caso de modelos supervisados, se comparan contra los valores reales de las muestras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111244"/>
            <a:ext cx="9867900" cy="398437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0156477" y="653143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667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13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es un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Error?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737453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la medida de que tan lejos están los datos, con respecto a la línea de regresión generada por el modelo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56477" y="653143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092" y="2055537"/>
            <a:ext cx="6835816" cy="43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22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xmlns="" id="{BF09CAA8-8053-E0A6-DC26-426D1F02D061}"/>
              </a:ext>
            </a:extLst>
          </p:cNvPr>
          <p:cNvSpPr/>
          <p:nvPr/>
        </p:nvSpPr>
        <p:spPr>
          <a:xfrm>
            <a:off x="800723" y="1750334"/>
            <a:ext cx="2345479" cy="4780068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Métricas de Evaluación de Regresión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xmlns="" id="{3DFC87B0-799A-C4EE-D680-F89FA1274BE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40582" y="2222499"/>
            <a:ext cx="1903413" cy="28321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siguientes métricas se utilizan comunmente, para evaluar la precisión de los modelos de regresión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xmlns="" id="{CCD3B001-675A-A776-763B-388CE2698D74}"/>
              </a:ext>
            </a:extLst>
          </p:cNvPr>
          <p:cNvSpPr/>
          <p:nvPr/>
        </p:nvSpPr>
        <p:spPr>
          <a:xfrm>
            <a:off x="3337884" y="1735545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xmlns="" id="{B199D41E-253C-2151-DFD2-3A1DCD8F14EF}"/>
              </a:ext>
            </a:extLst>
          </p:cNvPr>
          <p:cNvSpPr/>
          <p:nvPr/>
        </p:nvSpPr>
        <p:spPr>
          <a:xfrm>
            <a:off x="3378935" y="2751835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xmlns="" id="{F919647C-EC8E-9977-5829-F9FA9DBC3A4B}"/>
              </a:ext>
            </a:extLst>
          </p:cNvPr>
          <p:cNvSpPr/>
          <p:nvPr/>
        </p:nvSpPr>
        <p:spPr>
          <a:xfrm>
            <a:off x="3382509" y="3753336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xmlns="" id="{0EA01A99-EEE2-756B-9ECE-EC32D3ABF85E}"/>
              </a:ext>
            </a:extLst>
          </p:cNvPr>
          <p:cNvSpPr/>
          <p:nvPr/>
        </p:nvSpPr>
        <p:spPr>
          <a:xfrm>
            <a:off x="3386082" y="4754838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xmlns="" id="{2F78498A-2720-6921-8930-22F7C28739A5}"/>
              </a:ext>
            </a:extLst>
          </p:cNvPr>
          <p:cNvSpPr/>
          <p:nvPr/>
        </p:nvSpPr>
        <p:spPr>
          <a:xfrm>
            <a:off x="3362427" y="1750334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xmlns="" id="{77327BB8-C8AD-194D-4E04-00122A71646B}"/>
              </a:ext>
            </a:extLst>
          </p:cNvPr>
          <p:cNvSpPr/>
          <p:nvPr/>
        </p:nvSpPr>
        <p:spPr>
          <a:xfrm>
            <a:off x="3366000" y="2751835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xmlns="" id="{A82886BF-19BB-9236-ADD9-7C2A1A689330}"/>
              </a:ext>
            </a:extLst>
          </p:cNvPr>
          <p:cNvSpPr/>
          <p:nvPr/>
        </p:nvSpPr>
        <p:spPr>
          <a:xfrm>
            <a:off x="3369574" y="3753336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xmlns="" id="{6EA072CD-9F3D-4795-5D92-A409228E5D0A}"/>
              </a:ext>
            </a:extLst>
          </p:cNvPr>
          <p:cNvSpPr/>
          <p:nvPr/>
        </p:nvSpPr>
        <p:spPr>
          <a:xfrm>
            <a:off x="3373147" y="4754838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3C0E52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xmlns="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5658022" y="1750334"/>
            <a:ext cx="5493396" cy="79813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Promedio de la diferencia absoluta entre los valores reales y las predicciones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el error promedio. En unidades de la variable a predecir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Subtítulo 2">
            <a:extLst>
              <a:ext uri="{FF2B5EF4-FFF2-40B4-BE49-F238E27FC236}">
                <a16:creationId xmlns:a16="http://schemas.microsoft.com/office/drawing/2014/main" xmlns="" id="{F863594F-03E1-D5FE-967D-FC23EBCEBC46}"/>
              </a:ext>
            </a:extLst>
          </p:cNvPr>
          <p:cNvSpPr txBox="1">
            <a:spLocks/>
          </p:cNvSpPr>
          <p:nvPr/>
        </p:nvSpPr>
        <p:spPr>
          <a:xfrm>
            <a:off x="5701510" y="2804944"/>
            <a:ext cx="5652290" cy="75981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92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Promedio de la diferencia entre los valores reales y las predicciones, al cuadrado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Castiga los errores mas grandes. En unidades de la variable a predecir, al cuadrado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Subtítulo 2">
            <a:extLst>
              <a:ext uri="{FF2B5EF4-FFF2-40B4-BE49-F238E27FC236}">
                <a16:creationId xmlns:a16="http://schemas.microsoft.com/office/drawing/2014/main" xmlns="" id="{BAC2461A-A8F4-6E7D-591F-A715605CB681}"/>
              </a:ext>
            </a:extLst>
          </p:cNvPr>
          <p:cNvSpPr txBox="1">
            <a:spLocks/>
          </p:cNvSpPr>
          <p:nvPr/>
        </p:nvSpPr>
        <p:spPr>
          <a:xfrm>
            <a:off x="5672673" y="3768126"/>
            <a:ext cx="5493396" cy="744486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Raíz cuadrada de MSE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Castiga los errores mas grandes. En unidades de la variable a prdecir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Subtítulo 2">
            <a:extLst>
              <a:ext uri="{FF2B5EF4-FFF2-40B4-BE49-F238E27FC236}">
                <a16:creationId xmlns:a16="http://schemas.microsoft.com/office/drawing/2014/main" xmlns="" id="{9E63FB36-E116-AEAC-39ED-BAE30F51867C}"/>
              </a:ext>
            </a:extLst>
          </p:cNvPr>
          <p:cNvSpPr txBox="1">
            <a:spLocks/>
          </p:cNvSpPr>
          <p:nvPr/>
        </p:nvSpPr>
        <p:spPr>
          <a:xfrm>
            <a:off x="5716161" y="4769627"/>
            <a:ext cx="5493396" cy="75927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Determina que proporción de la varianza de la variable dependiente puede ser explicada por la variable independiente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Subtítulo 2">
            <a:extLst>
              <a:ext uri="{FF2B5EF4-FFF2-40B4-BE49-F238E27FC236}">
                <a16:creationId xmlns:a16="http://schemas.microsoft.com/office/drawing/2014/main" xmlns="" id="{DF3BBE98-CE18-7410-A42D-05AF2CF3A2A6}"/>
              </a:ext>
            </a:extLst>
          </p:cNvPr>
          <p:cNvSpPr txBox="1">
            <a:spLocks/>
          </p:cNvSpPr>
          <p:nvPr/>
        </p:nvSpPr>
        <p:spPr>
          <a:xfrm>
            <a:off x="3495302" y="1873506"/>
            <a:ext cx="1922860" cy="58333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(Mean Absolute Error)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Subtítulo 2">
            <a:extLst>
              <a:ext uri="{FF2B5EF4-FFF2-40B4-BE49-F238E27FC236}">
                <a16:creationId xmlns:a16="http://schemas.microsoft.com/office/drawing/2014/main" xmlns="" id="{C81EEB7D-A645-3EE7-6E59-FE643DB0CCB1}"/>
              </a:ext>
            </a:extLst>
          </p:cNvPr>
          <p:cNvSpPr txBox="1">
            <a:spLocks/>
          </p:cNvSpPr>
          <p:nvPr/>
        </p:nvSpPr>
        <p:spPr>
          <a:xfrm>
            <a:off x="3495302" y="2804944"/>
            <a:ext cx="1922860" cy="653394"/>
          </a:xfrm>
          <a:prstGeom prst="rect">
            <a:avLst/>
          </a:prstGeom>
        </p:spPr>
        <p:txBody>
          <a:bodyPr vert="horz" lIns="121920" tIns="60960" rIns="121920" bIns="6096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(Mean Squared Error)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Subtítulo 2">
            <a:extLst>
              <a:ext uri="{FF2B5EF4-FFF2-40B4-BE49-F238E27FC236}">
                <a16:creationId xmlns:a16="http://schemas.microsoft.com/office/drawing/2014/main" xmlns="" id="{1E13DC0E-9361-9034-2A30-6DBBEC58B20D}"/>
              </a:ext>
            </a:extLst>
          </p:cNvPr>
          <p:cNvSpPr txBox="1">
            <a:spLocks/>
          </p:cNvSpPr>
          <p:nvPr/>
        </p:nvSpPr>
        <p:spPr>
          <a:xfrm>
            <a:off x="3495302" y="3837653"/>
            <a:ext cx="1922860" cy="67495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(Root Mean Squared Error)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Subtítulo 2">
            <a:extLst>
              <a:ext uri="{FF2B5EF4-FFF2-40B4-BE49-F238E27FC236}">
                <a16:creationId xmlns:a16="http://schemas.microsoft.com/office/drawing/2014/main" xmlns="" id="{AB1EF8A2-8534-BEE3-A084-8B5E6BDB1310}"/>
              </a:ext>
            </a:extLst>
          </p:cNvPr>
          <p:cNvSpPr txBox="1">
            <a:spLocks/>
          </p:cNvSpPr>
          <p:nvPr/>
        </p:nvSpPr>
        <p:spPr>
          <a:xfrm>
            <a:off x="3495302" y="4754837"/>
            <a:ext cx="1922860" cy="77406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1200" b="1" baseline="30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(Coeficiente de determinación)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ángulo redondeado 6">
            <a:extLst>
              <a:ext uri="{FF2B5EF4-FFF2-40B4-BE49-F238E27FC236}">
                <a16:creationId xmlns:a16="http://schemas.microsoft.com/office/drawing/2014/main" xmlns="" id="{0EA01A99-EEE2-756B-9ECE-EC32D3ABF85E}"/>
              </a:ext>
            </a:extLst>
          </p:cNvPr>
          <p:cNvSpPr/>
          <p:nvPr/>
        </p:nvSpPr>
        <p:spPr>
          <a:xfrm>
            <a:off x="3399017" y="5756340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4" name="Rectángulo redondeado 18">
            <a:extLst>
              <a:ext uri="{FF2B5EF4-FFF2-40B4-BE49-F238E27FC236}">
                <a16:creationId xmlns:a16="http://schemas.microsoft.com/office/drawing/2014/main" xmlns="" id="{6EA072CD-9F3D-4795-5D92-A409228E5D0A}"/>
              </a:ext>
            </a:extLst>
          </p:cNvPr>
          <p:cNvSpPr/>
          <p:nvPr/>
        </p:nvSpPr>
        <p:spPr>
          <a:xfrm>
            <a:off x="3386082" y="5756340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9E63FB36-E116-AEAC-39ED-BAE30F51867C}"/>
              </a:ext>
            </a:extLst>
          </p:cNvPr>
          <p:cNvSpPr txBox="1">
            <a:spLocks/>
          </p:cNvSpPr>
          <p:nvPr/>
        </p:nvSpPr>
        <p:spPr>
          <a:xfrm>
            <a:off x="5729096" y="5771129"/>
            <a:ext cx="5493396" cy="75927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R2 ajustado, para considerar el número de variables independientes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xmlns="" id="{AB1EF8A2-8534-BEE3-A084-8B5E6BDB1310}"/>
              </a:ext>
            </a:extLst>
          </p:cNvPr>
          <p:cNvSpPr txBox="1">
            <a:spLocks/>
          </p:cNvSpPr>
          <p:nvPr/>
        </p:nvSpPr>
        <p:spPr>
          <a:xfrm>
            <a:off x="3508237" y="5756339"/>
            <a:ext cx="1922860" cy="77406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1200" b="1" baseline="30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Ajustado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12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4000" b="1" baseline="30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4000" b="1" baseline="300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Straight Connector 114"/>
          <p:cNvSpPr/>
          <p:nvPr/>
        </p:nvSpPr>
        <p:spPr>
          <a:xfrm flipV="1">
            <a:off x="4075080" y="3469555"/>
            <a:ext cx="1" cy="2444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Straight Connector 116"/>
          <p:cNvSpPr/>
          <p:nvPr/>
        </p:nvSpPr>
        <p:spPr>
          <a:xfrm flipV="1">
            <a:off x="4916454" y="3018705"/>
            <a:ext cx="1" cy="6889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" name="Straight Connector 118"/>
          <p:cNvSpPr/>
          <p:nvPr/>
        </p:nvSpPr>
        <p:spPr>
          <a:xfrm flipV="1">
            <a:off x="5522879" y="3028230"/>
            <a:ext cx="1" cy="6889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" name="Straight Connector 99"/>
          <p:cNvSpPr/>
          <p:nvPr/>
        </p:nvSpPr>
        <p:spPr>
          <a:xfrm flipV="1">
            <a:off x="2855879" y="3720379"/>
            <a:ext cx="1" cy="64929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" name="Straight Connector 102"/>
          <p:cNvSpPr/>
          <p:nvPr/>
        </p:nvSpPr>
        <p:spPr>
          <a:xfrm flipV="1">
            <a:off x="3694080" y="3717204"/>
            <a:ext cx="1" cy="522292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Straight Connector 104"/>
          <p:cNvSpPr/>
          <p:nvPr/>
        </p:nvSpPr>
        <p:spPr>
          <a:xfrm flipV="1">
            <a:off x="4227480" y="3717205"/>
            <a:ext cx="1" cy="385768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Straight Connector 112"/>
          <p:cNvSpPr/>
          <p:nvPr/>
        </p:nvSpPr>
        <p:spPr>
          <a:xfrm flipV="1">
            <a:off x="3767105" y="3710855"/>
            <a:ext cx="1" cy="1476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Straight Connector 97"/>
          <p:cNvSpPr/>
          <p:nvPr/>
        </p:nvSpPr>
        <p:spPr>
          <a:xfrm>
            <a:off x="2289142" y="3707680"/>
            <a:ext cx="3962400" cy="0"/>
          </a:xfrm>
          <a:prstGeom prst="line">
            <a:avLst/>
          </a:prstGeom>
          <a:ln w="28575">
            <a:solidFill>
              <a:srgbClr val="4A452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Straight Arrow Connector 9"/>
          <p:cNvSpPr/>
          <p:nvPr/>
        </p:nvSpPr>
        <p:spPr>
          <a:xfrm flipV="1">
            <a:off x="2289141" y="2788814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Straight Arrow Connector 11"/>
          <p:cNvSpPr/>
          <p:nvPr/>
        </p:nvSpPr>
        <p:spPr>
          <a:xfrm>
            <a:off x="2136742" y="4846215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TextBox 25"/>
          <p:cNvSpPr txBox="1"/>
          <p:nvPr/>
        </p:nvSpPr>
        <p:spPr>
          <a:xfrm>
            <a:off x="2060542" y="2364655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Sueldo ($)</a:t>
            </a:r>
          </a:p>
        </p:txBody>
      </p:sp>
      <p:sp>
        <p:nvSpPr>
          <p:cNvPr id="60" name="TextBox 26"/>
          <p:cNvSpPr txBox="1"/>
          <p:nvPr/>
        </p:nvSpPr>
        <p:spPr>
          <a:xfrm>
            <a:off x="4575142" y="4926880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Experiencia</a:t>
            </a:r>
          </a:p>
        </p:txBody>
      </p:sp>
      <p:sp>
        <p:nvSpPr>
          <p:cNvPr id="61" name="Straight Connector 43"/>
          <p:cNvSpPr/>
          <p:nvPr/>
        </p:nvSpPr>
        <p:spPr>
          <a:xfrm flipV="1">
            <a:off x="3313080" y="3755305"/>
            <a:ext cx="1" cy="2476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Straight Connector 46"/>
          <p:cNvSpPr/>
          <p:nvPr/>
        </p:nvSpPr>
        <p:spPr>
          <a:xfrm flipV="1">
            <a:off x="2855879" y="4164881"/>
            <a:ext cx="1" cy="23868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Straight Connector 54"/>
          <p:cNvSpPr/>
          <p:nvPr/>
        </p:nvSpPr>
        <p:spPr>
          <a:xfrm flipV="1">
            <a:off x="3694079" y="3912468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traight Connector 56"/>
          <p:cNvSpPr/>
          <p:nvPr/>
        </p:nvSpPr>
        <p:spPr>
          <a:xfrm flipV="1">
            <a:off x="4075079" y="3469556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Straight Connector 57"/>
          <p:cNvSpPr/>
          <p:nvPr/>
        </p:nvSpPr>
        <p:spPr>
          <a:xfrm flipV="1">
            <a:off x="4232243" y="3764830"/>
            <a:ext cx="1" cy="376518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traight Connector 59"/>
          <p:cNvSpPr/>
          <p:nvPr/>
        </p:nvSpPr>
        <p:spPr>
          <a:xfrm flipV="1">
            <a:off x="4608481" y="3638623"/>
            <a:ext cx="1" cy="5715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Straight Connector 65"/>
          <p:cNvSpPr/>
          <p:nvPr/>
        </p:nvSpPr>
        <p:spPr>
          <a:xfrm flipV="1">
            <a:off x="4913281" y="2998347"/>
            <a:ext cx="1" cy="566459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Straight Connector 67"/>
          <p:cNvSpPr/>
          <p:nvPr/>
        </p:nvSpPr>
        <p:spPr>
          <a:xfrm flipV="1">
            <a:off x="5522880" y="3052836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Straight Connector 69"/>
          <p:cNvSpPr/>
          <p:nvPr/>
        </p:nvSpPr>
        <p:spPr>
          <a:xfrm flipV="1">
            <a:off x="5596700" y="3345730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" name="Straight Connector 70"/>
          <p:cNvSpPr/>
          <p:nvPr/>
        </p:nvSpPr>
        <p:spPr>
          <a:xfrm flipV="1">
            <a:off x="6056280" y="3212382"/>
            <a:ext cx="1" cy="424702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" name="Straight Connector 6"/>
          <p:cNvSpPr/>
          <p:nvPr/>
        </p:nvSpPr>
        <p:spPr>
          <a:xfrm flipV="1">
            <a:off x="2239671" y="3169815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Group 41"/>
          <p:cNvGrpSpPr/>
          <p:nvPr/>
        </p:nvGrpSpPr>
        <p:grpSpPr>
          <a:xfrm>
            <a:off x="2780184" y="2897736"/>
            <a:ext cx="3348244" cy="1619175"/>
            <a:chOff x="0" y="0"/>
            <a:chExt cx="3348242" cy="1619174"/>
          </a:xfrm>
        </p:grpSpPr>
        <p:sp>
          <p:nvSpPr>
            <p:cNvPr id="73" name="Multiply 12"/>
            <p:cNvSpPr/>
            <p:nvPr/>
          </p:nvSpPr>
          <p:spPr>
            <a:xfrm rot="18900000">
              <a:off x="478850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4" name="Multiply 13"/>
            <p:cNvSpPr/>
            <p:nvPr/>
          </p:nvSpPr>
          <p:spPr>
            <a:xfrm rot="18900000">
              <a:off x="1240851" y="4799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5" name="Multiply 14"/>
            <p:cNvSpPr/>
            <p:nvPr/>
          </p:nvSpPr>
          <p:spPr>
            <a:xfrm rot="18900000">
              <a:off x="1774251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6" name="Multiply 15"/>
            <p:cNvSpPr/>
            <p:nvPr/>
          </p:nvSpPr>
          <p:spPr>
            <a:xfrm rot="18900000">
              <a:off x="2079051" y="2165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7" name="Multiply 16"/>
            <p:cNvSpPr/>
            <p:nvPr/>
          </p:nvSpPr>
          <p:spPr>
            <a:xfrm rot="18900000">
              <a:off x="2764851" y="7085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8" name="Multiply 17"/>
            <p:cNvSpPr/>
            <p:nvPr/>
          </p:nvSpPr>
          <p:spPr>
            <a:xfrm rot="18900000">
              <a:off x="859850" y="1318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9" name="Multiply 19"/>
            <p:cNvSpPr/>
            <p:nvPr/>
          </p:nvSpPr>
          <p:spPr>
            <a:xfrm rot="18900000">
              <a:off x="2688651" y="9897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0" name="Multiply 20"/>
            <p:cNvSpPr/>
            <p:nvPr/>
          </p:nvSpPr>
          <p:spPr>
            <a:xfrm rot="18900000">
              <a:off x="21650" y="149298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1" name="Multiply 21"/>
            <p:cNvSpPr/>
            <p:nvPr/>
          </p:nvSpPr>
          <p:spPr>
            <a:xfrm rot="18900000">
              <a:off x="936051" y="937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2" name="Multiply 22"/>
            <p:cNvSpPr/>
            <p:nvPr/>
          </p:nvSpPr>
          <p:spPr>
            <a:xfrm rot="18900000">
              <a:off x="3222051" y="713035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3" name="Multiply 23"/>
            <p:cNvSpPr/>
            <p:nvPr/>
          </p:nvSpPr>
          <p:spPr>
            <a:xfrm rot="18900000">
              <a:off x="1393251" y="120163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84" name="TextBox 47"/>
          <p:cNvSpPr txBox="1"/>
          <p:nvPr/>
        </p:nvSpPr>
        <p:spPr>
          <a:xfrm>
            <a:off x="6459969" y="1816128"/>
            <a:ext cx="2971801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res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</a:p>
        </p:txBody>
      </p:sp>
      <p:sp>
        <p:nvSpPr>
          <p:cNvPr id="85" name="TextBox 123"/>
          <p:cNvSpPr txBox="1"/>
          <p:nvPr/>
        </p:nvSpPr>
        <p:spPr>
          <a:xfrm>
            <a:off x="6459969" y="2488480"/>
            <a:ext cx="2971801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tot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</a:p>
        </p:txBody>
      </p:sp>
      <p:grpSp>
        <p:nvGrpSpPr>
          <p:cNvPr id="86" name="Group 137"/>
          <p:cNvGrpSpPr/>
          <p:nvPr/>
        </p:nvGrpSpPr>
        <p:grpSpPr>
          <a:xfrm>
            <a:off x="6708742" y="3555280"/>
            <a:ext cx="3505200" cy="990600"/>
            <a:chOff x="0" y="0"/>
            <a:chExt cx="3505200" cy="990600"/>
          </a:xfrm>
          <a:solidFill>
            <a:srgbClr val="C126B8"/>
          </a:solidFill>
        </p:grpSpPr>
        <p:sp>
          <p:nvSpPr>
            <p:cNvPr id="87" name="Rectangle 125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8" name="TextBox 126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89" name="Straight Connector 128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grpFill/>
            <a:ln w="381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TextBox 135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91" name="TextBox 136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pic>
        <p:nvPicPr>
          <p:cNvPr id="92" name="sum_i_(y_i-_hat_.png" descr="sum_i_(y_i-_hat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541" y="1859354"/>
            <a:ext cx="1713603" cy="688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sum_i_(y_i-_bar_.png" descr="sum_i_(y_i-_bar_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804" y="2605637"/>
            <a:ext cx="1743076" cy="742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bar_y.png" descr="bar_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896" y="3624333"/>
            <a:ext cx="94460" cy="1666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01961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  <p:bldP spid="61" grpId="0" animBg="1" advAuto="0"/>
      <p:bldP spid="62" grpId="0" animBg="1" advAuto="0"/>
      <p:bldP spid="63" grpId="0" animBg="1" advAuto="0"/>
      <p:bldP spid="64" grpId="0" animBg="1" advAuto="0"/>
      <p:bldP spid="65" grpId="0" animBg="1" advAuto="0"/>
      <p:bldP spid="66" grpId="0" animBg="1" advAuto="0"/>
      <p:bldP spid="67" grpId="0" animBg="1" advAuto="0"/>
      <p:bldP spid="68" grpId="0" animBg="1" advAuto="0"/>
      <p:bldP spid="69" grpId="0" animBg="1" advAuto="0"/>
      <p:bldP spid="70" grpId="0" animBg="1" advAuto="0"/>
      <p:bldP spid="71" grpId="0" animBg="1" advAuto="0"/>
      <p:bldP spid="84" grpId="0" animBg="1" advAuto="0"/>
      <p:bldP spid="85" grpId="0" animBg="1" advAuto="0"/>
      <p:bldP spid="86" grpId="0" advAuto="0"/>
      <p:bldP spid="93" grpId="0" animBg="1" advAuto="0"/>
      <p:bldP spid="94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16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4000" b="1" baseline="30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" name="Group 137"/>
          <p:cNvGrpSpPr/>
          <p:nvPr/>
        </p:nvGrpSpPr>
        <p:grpSpPr>
          <a:xfrm>
            <a:off x="2382184" y="1924509"/>
            <a:ext cx="3505201" cy="990601"/>
            <a:chOff x="0" y="0"/>
            <a:chExt cx="3505200" cy="990600"/>
          </a:xfrm>
          <a:solidFill>
            <a:srgbClr val="C126B8"/>
          </a:solidFill>
        </p:grpSpPr>
        <p:sp>
          <p:nvSpPr>
            <p:cNvPr id="7" name="Rectangle 39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" name="TextBox 40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9" name="Straight Connector 41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grpFill/>
            <a:ln w="381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TextBox 42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11" name="TextBox 43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sp>
        <p:nvSpPr>
          <p:cNvPr id="12" name="TextBox 44"/>
          <p:cNvSpPr txBox="1"/>
          <p:nvPr/>
        </p:nvSpPr>
        <p:spPr>
          <a:xfrm>
            <a:off x="2388909" y="4790977"/>
            <a:ext cx="2971800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res</a:t>
            </a:r>
            <a:r>
              <a:t>-&gt; Min</a:t>
            </a:r>
          </a:p>
        </p:txBody>
      </p:sp>
      <p:sp>
        <p:nvSpPr>
          <p:cNvPr id="13" name="TextBox 46"/>
          <p:cNvSpPr txBox="1"/>
          <p:nvPr/>
        </p:nvSpPr>
        <p:spPr>
          <a:xfrm>
            <a:off x="2388909" y="4028977"/>
            <a:ext cx="36576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</a:t>
            </a:r>
          </a:p>
        </p:txBody>
      </p:sp>
      <p:sp>
        <p:nvSpPr>
          <p:cNvPr id="14" name="TextBox 48"/>
          <p:cNvSpPr txBox="1"/>
          <p:nvPr/>
        </p:nvSpPr>
        <p:spPr>
          <a:xfrm>
            <a:off x="2388909" y="3343177"/>
            <a:ext cx="35052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</a:t>
            </a:r>
          </a:p>
        </p:txBody>
      </p:sp>
      <p:sp>
        <p:nvSpPr>
          <p:cNvPr id="15" name="TextBox 49"/>
          <p:cNvSpPr txBox="1"/>
          <p:nvPr/>
        </p:nvSpPr>
        <p:spPr>
          <a:xfrm>
            <a:off x="6656109" y="2123977"/>
            <a:ext cx="3962400" cy="73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R</a:t>
            </a:r>
            <a:r>
              <a:rPr baseline="30000"/>
              <a:t>2</a:t>
            </a:r>
            <a:r>
              <a:t> – Bondad de Ajuste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        (cuanto más grande mejor)</a:t>
            </a:r>
          </a:p>
        </p:txBody>
      </p:sp>
      <p:grpSp>
        <p:nvGrpSpPr>
          <p:cNvPr id="16" name="Group 59"/>
          <p:cNvGrpSpPr/>
          <p:nvPr/>
        </p:nvGrpSpPr>
        <p:grpSpPr>
          <a:xfrm>
            <a:off x="5989358" y="4028977"/>
            <a:ext cx="1962151" cy="533400"/>
            <a:chOff x="0" y="0"/>
            <a:chExt cx="1962150" cy="533400"/>
          </a:xfrm>
        </p:grpSpPr>
        <p:sp>
          <p:nvSpPr>
            <p:cNvPr id="17" name="TextBox 51"/>
            <p:cNvSpPr txBox="1"/>
            <p:nvPr/>
          </p:nvSpPr>
          <p:spPr>
            <a:xfrm>
              <a:off x="666750" y="0"/>
              <a:ext cx="1295400" cy="517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4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+ b</a:t>
              </a:r>
              <a:r>
                <a:rPr baseline="-25000"/>
                <a:t>3</a:t>
              </a:r>
              <a:r>
                <a:t>*x</a:t>
              </a:r>
              <a:r>
                <a:rPr baseline="-25000"/>
                <a:t>3</a:t>
              </a:r>
            </a:p>
          </p:txBody>
        </p:sp>
        <p:sp>
          <p:nvSpPr>
            <p:cNvPr id="18" name="Straight Arrow Connector 53"/>
            <p:cNvSpPr/>
            <p:nvPr/>
          </p:nvSpPr>
          <p:spPr>
            <a:xfrm flipH="1" flipV="1">
              <a:off x="-1" y="266699"/>
              <a:ext cx="666751" cy="2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Rectangle 55"/>
            <p:cNvSpPr/>
            <p:nvPr/>
          </p:nvSpPr>
          <p:spPr>
            <a:xfrm>
              <a:off x="666750" y="0"/>
              <a:ext cx="1295400" cy="533400"/>
            </a:xfrm>
            <a:prstGeom prst="rect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20" name="Straight Arrow Connector 61"/>
          <p:cNvSpPr/>
          <p:nvPr/>
        </p:nvSpPr>
        <p:spPr>
          <a:xfrm>
            <a:off x="5589309" y="2962176"/>
            <a:ext cx="1125415" cy="182880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Straight Arrow Connector 63"/>
          <p:cNvSpPr/>
          <p:nvPr/>
        </p:nvSpPr>
        <p:spPr>
          <a:xfrm>
            <a:off x="4827309" y="5019577"/>
            <a:ext cx="175260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TextBox 66"/>
          <p:cNvSpPr txBox="1"/>
          <p:nvPr/>
        </p:nvSpPr>
        <p:spPr>
          <a:xfrm>
            <a:off x="6656109" y="4790977"/>
            <a:ext cx="41148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R</a:t>
            </a:r>
            <a:r>
              <a:rPr baseline="30000"/>
              <a:t>2</a:t>
            </a:r>
            <a:r>
              <a:t> nunca va a decrecer!</a:t>
            </a:r>
          </a:p>
        </p:txBody>
      </p:sp>
      <p:sp>
        <p:nvSpPr>
          <p:cNvPr id="25" name="TextBox 69"/>
          <p:cNvSpPr txBox="1"/>
          <p:nvPr/>
        </p:nvSpPr>
        <p:spPr>
          <a:xfrm>
            <a:off x="6656109" y="3343177"/>
            <a:ext cx="35052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Problema</a:t>
            </a:r>
            <a:r>
              <a:rPr b="0"/>
              <a:t>:</a:t>
            </a:r>
          </a:p>
        </p:txBody>
      </p:sp>
      <p:sp>
        <p:nvSpPr>
          <p:cNvPr id="24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737453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 que tan cerca están los valores a la línea de regresión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978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  <p:bldP spid="13" grpId="0" animBg="1" advAuto="0"/>
      <p:bldP spid="14" grpId="0" animBg="1" advAuto="0"/>
      <p:bldP spid="15" grpId="0" animBg="1" advAuto="0"/>
      <p:bldP spid="16" grpId="0" animBg="1" advAuto="0"/>
      <p:bldP spid="20" grpId="0" animBg="1" advAuto="0"/>
      <p:bldP spid="21" grpId="0" animBg="1" advAuto="0"/>
      <p:bldP spid="22" grpId="0" animBg="1" advAuto="0"/>
      <p:bldP spid="25" grpId="0" animBg="1" advAuto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17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4000" b="1" baseline="30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Ajustado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4" name="Group 137"/>
          <p:cNvGrpSpPr/>
          <p:nvPr/>
        </p:nvGrpSpPr>
        <p:grpSpPr>
          <a:xfrm>
            <a:off x="3183463" y="2197886"/>
            <a:ext cx="3505201" cy="990601"/>
            <a:chOff x="0" y="0"/>
            <a:chExt cx="3505200" cy="990600"/>
          </a:xfrm>
          <a:solidFill>
            <a:srgbClr val="C126B8"/>
          </a:solidFill>
        </p:grpSpPr>
        <p:sp>
          <p:nvSpPr>
            <p:cNvPr id="26" name="Rectangle 39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7" name="TextBox 40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28" name="Straight Connector 41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grpFill/>
            <a:ln w="381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TextBox 42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30" name="TextBox 43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sp>
        <p:nvSpPr>
          <p:cNvPr id="31" name="Rectangle 20"/>
          <p:cNvSpPr/>
          <p:nvPr/>
        </p:nvSpPr>
        <p:spPr>
          <a:xfrm>
            <a:off x="3183463" y="3387954"/>
            <a:ext cx="6331325" cy="990600"/>
          </a:xfrm>
          <a:prstGeom prst="rect">
            <a:avLst/>
          </a:prstGeom>
          <a:solidFill>
            <a:srgbClr val="3C1053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2" name="TextBox 21"/>
          <p:cNvSpPr txBox="1"/>
          <p:nvPr/>
        </p:nvSpPr>
        <p:spPr>
          <a:xfrm>
            <a:off x="3564463" y="3616554"/>
            <a:ext cx="488352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Adj R</a:t>
            </a:r>
            <a:r>
              <a:rPr baseline="30000"/>
              <a:t>2  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  <a:r>
              <a:t> 1 – (1 – R</a:t>
            </a:r>
            <a:r>
              <a:rPr baseline="30000"/>
              <a:t>2</a:t>
            </a:r>
            <a:r>
              <a:t>) </a:t>
            </a:r>
          </a:p>
        </p:txBody>
      </p:sp>
      <p:sp>
        <p:nvSpPr>
          <p:cNvPr id="33" name="Straight Connector 22"/>
          <p:cNvSpPr/>
          <p:nvPr/>
        </p:nvSpPr>
        <p:spPr>
          <a:xfrm>
            <a:off x="7457388" y="3901649"/>
            <a:ext cx="16764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TextBox 23"/>
          <p:cNvSpPr txBox="1"/>
          <p:nvPr/>
        </p:nvSpPr>
        <p:spPr>
          <a:xfrm>
            <a:off x="7457388" y="3444449"/>
            <a:ext cx="16764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 – 1</a:t>
            </a:r>
          </a:p>
        </p:txBody>
      </p:sp>
      <p:sp>
        <p:nvSpPr>
          <p:cNvPr id="35" name="TextBox 29"/>
          <p:cNvSpPr txBox="1"/>
          <p:nvPr/>
        </p:nvSpPr>
        <p:spPr>
          <a:xfrm>
            <a:off x="7457388" y="3906114"/>
            <a:ext cx="16764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 – p – 1</a:t>
            </a:r>
          </a:p>
        </p:txBody>
      </p:sp>
      <p:sp>
        <p:nvSpPr>
          <p:cNvPr id="36" name="TextBox 31"/>
          <p:cNvSpPr txBox="1"/>
          <p:nvPr/>
        </p:nvSpPr>
        <p:spPr>
          <a:xfrm>
            <a:off x="3190188" y="4530954"/>
            <a:ext cx="5522136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 - número de variables regresoras</a:t>
            </a:r>
          </a:p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n – tamaño de la muestra</a:t>
            </a:r>
          </a:p>
        </p:txBody>
      </p:sp>
    </p:spTree>
    <p:extLst>
      <p:ext uri="{BB962C8B-B14F-4D97-AF65-F5344CB8AC3E}">
        <p14:creationId xmlns:p14="http://schemas.microsoft.com/office/powerpoint/2010/main" val="38032171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dvAuto="0"/>
      <p:bldP spid="36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08C4E3FE-E8E8-1FA2-3CB0-D1CC422A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" y="0"/>
            <a:ext cx="12192000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A781DE42-8E67-5535-4B61-B54CCAF4FD76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Regresiones</a:t>
            </a:r>
            <a:endParaRPr lang="es-ES" sz="8800"/>
          </a:p>
          <a:p>
            <a:endParaRPr lang="es-MX" sz="8800"/>
          </a:p>
        </p:txBody>
      </p:sp>
      <p:grpSp>
        <p:nvGrpSpPr>
          <p:cNvPr id="10" name="Grupo 9">
            <a:extLst>
              <a:ext uri="{FF2B5EF4-FFF2-40B4-BE49-F238E27FC236}">
                <a16:creationId xmlns="" xmlns:a16="http://schemas.microsoft.com/office/drawing/2014/main" id="{CB5B3A35-7130-A49C-C69E-40809DEAAE5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1" name="Título 1">
              <a:extLst>
                <a:ext uri="{FF2B5EF4-FFF2-40B4-BE49-F238E27FC236}">
                  <a16:creationId xmlns="" xmlns:a16="http://schemas.microsoft.com/office/drawing/2014/main" id="{9052FAA3-FC71-D2FA-5C6D-C3DD73479ED2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Regresiones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="" xmlns:a16="http://schemas.microsoft.com/office/drawing/2014/main" id="{83D0C0AC-18AE-92F1-6EEF-AA6E84060C51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61002D73-D11F-4B9E-E226-ECF6035D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12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0B1AC92D-FAC6-C0C3-5BCB-D7D23C4A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Marcador de número de diapositiva 1">
            <a:extLst>
              <a:ext uri="{FF2B5EF4-FFF2-40B4-BE49-F238E27FC236}">
                <a16:creationId xmlns="" xmlns:a16="http://schemas.microsoft.com/office/drawing/2014/main" id="{D1645094-022F-7C85-36BD-67DFCC76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3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3473B13D-74FC-357C-F045-253D698D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819"/>
          <a:stretch/>
        </p:blipFill>
        <p:spPr>
          <a:xfrm>
            <a:off x="-42865" y="0"/>
            <a:ext cx="12307799" cy="35433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7DD223F1-F30E-89AD-C8C4-DE13D12FB758}"/>
              </a:ext>
            </a:extLst>
          </p:cNvPr>
          <p:cNvSpPr txBox="1">
            <a:spLocks/>
          </p:cNvSpPr>
          <p:nvPr/>
        </p:nvSpPr>
        <p:spPr>
          <a:xfrm>
            <a:off x="6128923" y="1212212"/>
            <a:ext cx="4889143" cy="156553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s-MX" sz="2800" smtClean="0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rPr>
              <a:t>Regresiones</a:t>
            </a:r>
            <a:endParaRPr lang="es-MX" sz="2800">
              <a:solidFill>
                <a:schemeClr val="bg1"/>
              </a:solidFill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="" xmlns:a16="http://schemas.microsoft.com/office/drawing/2014/main" id="{5D682688-5411-696C-B2B8-8ED7D18272D5}"/>
              </a:ext>
            </a:extLst>
          </p:cNvPr>
          <p:cNvSpPr txBox="1">
            <a:spLocks/>
          </p:cNvSpPr>
          <p:nvPr/>
        </p:nvSpPr>
        <p:spPr>
          <a:xfrm>
            <a:off x="729233" y="4397631"/>
            <a:ext cx="10799381" cy="195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En estadística, se llama análisis de la regresión al proceso estadístico de estimar las relaciones que existen entre variables.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…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Se centra en estudiar las relaciones entre una variable dependiente de una o más variables independientes.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s-MX" sz="1200">
              <a:solidFill>
                <a:srgbClr val="3C0E52"/>
              </a:solidFill>
              <a:cs typeface="Verdana" panose="020B0604030504040204" pitchFamily="34" charset="0"/>
            </a:endParaRPr>
          </a:p>
          <a:p>
            <a:pPr marL="0" indent="0" algn="r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-Wikipedia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5A4D31D0-3890-6220-F7F2-2687A7B9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94" y="1012381"/>
            <a:ext cx="3892134" cy="17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394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A89976BF-81E3-0BB4-E23C-0F3E82E2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3" name="Marcador de número de diapositiva 1">
            <a:extLst>
              <a:ext uri="{FF2B5EF4-FFF2-40B4-BE49-F238E27FC236}">
                <a16:creationId xmlns:a16="http://schemas.microsoft.com/office/drawing/2014/main" xmlns="" id="{6682DB9E-EC44-4022-2A84-11D741E1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9609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xmlns="" id="{2527BB5A-BCBA-5188-E85B-E358F93A118E}"/>
              </a:ext>
            </a:extLst>
          </p:cNvPr>
          <p:cNvSpPr/>
          <p:nvPr/>
        </p:nvSpPr>
        <p:spPr>
          <a:xfrm>
            <a:off x="3890396" y="1044349"/>
            <a:ext cx="4769301" cy="47693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xmlns="" id="{3CE62381-FE74-40DD-6568-6C74B6F6752F}"/>
              </a:ext>
            </a:extLst>
          </p:cNvPr>
          <p:cNvSpPr/>
          <p:nvPr/>
        </p:nvSpPr>
        <p:spPr>
          <a:xfrm>
            <a:off x="3518737" y="742034"/>
            <a:ext cx="5512619" cy="5512619"/>
          </a:xfrm>
          <a:prstGeom prst="arc">
            <a:avLst>
              <a:gd name="adj1" fmla="val 16200000"/>
              <a:gd name="adj2" fmla="val 16161084"/>
            </a:avLst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879545AB-1526-629E-6BE3-8F268906AB67}"/>
              </a:ext>
            </a:extLst>
          </p:cNvPr>
          <p:cNvSpPr txBox="1">
            <a:spLocks/>
          </p:cNvSpPr>
          <p:nvPr/>
        </p:nvSpPr>
        <p:spPr>
          <a:xfrm>
            <a:off x="4840135" y="2574362"/>
            <a:ext cx="2709402" cy="8251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s-MX" sz="1400" b="0">
                <a:solidFill>
                  <a:schemeClr val="bg1"/>
                </a:solidFill>
                <a:cs typeface="Verdana" panose="020B0604030504040204" pitchFamily="34" charset="0"/>
              </a:rPr>
              <a:t>Lorem ipsum dolor sit amet, consectetur adipiscing elit, sed eiusmod tempor incidunt ut labore et dolore magna aliqua.</a:t>
            </a:r>
          </a:p>
          <a:p>
            <a:pPr algn="ctr"/>
            <a:r>
              <a:rPr lang="es-MX" sz="1400" b="0">
                <a:solidFill>
                  <a:schemeClr val="bg1"/>
                </a:solidFill>
                <a:cs typeface="Verdana" panose="020B0604030504040204" pitchFamily="34" charset="0"/>
              </a:rPr>
              <a:t>Lorem ipsum dolor sit amet, consectetur adipiscing 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xmlns="" id="{137B0D0A-A29C-0B61-2591-D65A4676E536}"/>
              </a:ext>
            </a:extLst>
          </p:cNvPr>
          <p:cNvSpPr/>
          <p:nvPr/>
        </p:nvSpPr>
        <p:spPr>
          <a:xfrm>
            <a:off x="8198873" y="1462988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xmlns="" id="{B8BAD5A8-DD94-A3A2-1A39-E5E0BE50116F}"/>
              </a:ext>
            </a:extLst>
          </p:cNvPr>
          <p:cNvSpPr txBox="1">
            <a:spLocks/>
          </p:cNvSpPr>
          <p:nvPr/>
        </p:nvSpPr>
        <p:spPr>
          <a:xfrm>
            <a:off x="9375129" y="1836239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precio promedio de una casa en una región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7F438EA0-8C3E-9BE9-658B-F897B0887492}"/>
              </a:ext>
            </a:extLst>
          </p:cNvPr>
          <p:cNvSpPr/>
          <p:nvPr/>
        </p:nvSpPr>
        <p:spPr>
          <a:xfrm>
            <a:off x="7844168" y="1322703"/>
            <a:ext cx="1387469" cy="1387469"/>
          </a:xfrm>
          <a:prstGeom prst="ellipse">
            <a:avLst/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168EB54D-4292-3090-C99B-B515276D2A88}"/>
              </a:ext>
            </a:extLst>
          </p:cNvPr>
          <p:cNvSpPr txBox="1">
            <a:spLocks/>
          </p:cNvSpPr>
          <p:nvPr/>
        </p:nvSpPr>
        <p:spPr>
          <a:xfrm>
            <a:off x="8119341" y="1374759"/>
            <a:ext cx="837125" cy="11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9AA3CD14-6CF6-0A31-6141-7801A735A3A0}"/>
              </a:ext>
            </a:extLst>
          </p:cNvPr>
          <p:cNvSpPr/>
          <p:nvPr/>
        </p:nvSpPr>
        <p:spPr>
          <a:xfrm>
            <a:off x="7717705" y="1194247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xmlns="" id="{D6D84980-CDB5-69E2-B43E-E32912E1F1F3}"/>
              </a:ext>
            </a:extLst>
          </p:cNvPr>
          <p:cNvSpPr/>
          <p:nvPr/>
        </p:nvSpPr>
        <p:spPr>
          <a:xfrm>
            <a:off x="8198443" y="4558562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xmlns="" id="{055EB05C-8354-4C3C-F3D7-AE9CAE0F4E93}"/>
              </a:ext>
            </a:extLst>
          </p:cNvPr>
          <p:cNvSpPr txBox="1">
            <a:spLocks/>
          </p:cNvSpPr>
          <p:nvPr/>
        </p:nvSpPr>
        <p:spPr>
          <a:xfrm>
            <a:off x="9357309" y="4933049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uso de energía eléctrica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6038ECAA-C3A7-6960-0F0C-2462859869D8}"/>
              </a:ext>
            </a:extLst>
          </p:cNvPr>
          <p:cNvSpPr txBox="1">
            <a:spLocks/>
          </p:cNvSpPr>
          <p:nvPr/>
        </p:nvSpPr>
        <p:spPr>
          <a:xfrm>
            <a:off x="8210563" y="4713654"/>
            <a:ext cx="501129" cy="7082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xmlns="" id="{9BD31989-AA3F-CC7D-B685-72EFF0C0024D}"/>
              </a:ext>
            </a:extLst>
          </p:cNvPr>
          <p:cNvSpPr/>
          <p:nvPr/>
        </p:nvSpPr>
        <p:spPr>
          <a:xfrm>
            <a:off x="284156" y="1530385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xmlns="" id="{C3368A1A-585A-C4D0-F5E5-A871ADD6C39E}"/>
              </a:ext>
            </a:extLst>
          </p:cNvPr>
          <p:cNvSpPr txBox="1">
            <a:spLocks/>
          </p:cNvSpPr>
          <p:nvPr/>
        </p:nvSpPr>
        <p:spPr>
          <a:xfrm>
            <a:off x="472517" y="1925956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temperatura máxima del día siguiente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BFA1DFB0-7740-0354-313F-015EBE370BA2}"/>
              </a:ext>
            </a:extLst>
          </p:cNvPr>
          <p:cNvSpPr/>
          <p:nvPr/>
        </p:nvSpPr>
        <p:spPr>
          <a:xfrm>
            <a:off x="3200569" y="1314414"/>
            <a:ext cx="1435710" cy="1435710"/>
          </a:xfrm>
          <a:prstGeom prst="ellipse">
            <a:avLst/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96008CF0-2271-C661-FADF-D5A4469071E3}"/>
              </a:ext>
            </a:extLst>
          </p:cNvPr>
          <p:cNvSpPr txBox="1">
            <a:spLocks/>
          </p:cNvSpPr>
          <p:nvPr/>
        </p:nvSpPr>
        <p:spPr>
          <a:xfrm>
            <a:off x="3499862" y="1475290"/>
            <a:ext cx="837125" cy="11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xmlns="" id="{7910B3C6-DF48-6C8D-D947-F4F995CFB7E5}"/>
              </a:ext>
            </a:extLst>
          </p:cNvPr>
          <p:cNvSpPr/>
          <p:nvPr/>
        </p:nvSpPr>
        <p:spPr>
          <a:xfrm>
            <a:off x="3098226" y="1182481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xmlns="" id="{D1A4FB82-3585-7ACF-15F5-62D95631752C}"/>
              </a:ext>
            </a:extLst>
          </p:cNvPr>
          <p:cNvSpPr/>
          <p:nvPr/>
        </p:nvSpPr>
        <p:spPr>
          <a:xfrm>
            <a:off x="593367" y="4469248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xmlns="" id="{2AD96977-7116-5331-3259-03CD9CCC410F}"/>
              </a:ext>
            </a:extLst>
          </p:cNvPr>
          <p:cNvSpPr txBox="1">
            <a:spLocks/>
          </p:cNvSpPr>
          <p:nvPr/>
        </p:nvSpPr>
        <p:spPr>
          <a:xfrm>
            <a:off x="728149" y="4881896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demanda de un nuevo producto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ED7B31C5-0A8C-FFEE-02FB-4966B067E247}"/>
              </a:ext>
            </a:extLst>
          </p:cNvPr>
          <p:cNvSpPr/>
          <p:nvPr/>
        </p:nvSpPr>
        <p:spPr>
          <a:xfrm>
            <a:off x="3297945" y="4331532"/>
            <a:ext cx="1416884" cy="1416884"/>
          </a:xfrm>
          <a:prstGeom prst="ellipse">
            <a:avLst/>
          </a:prstGeom>
          <a:gradFill flip="none" rotWithShape="1">
            <a:gsLst>
              <a:gs pos="8000">
                <a:srgbClr val="0DC9FD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6CE2E120-24A5-EE2F-2829-06329F6047FE}"/>
              </a:ext>
            </a:extLst>
          </p:cNvPr>
          <p:cNvSpPr txBox="1">
            <a:spLocks/>
          </p:cNvSpPr>
          <p:nvPr/>
        </p:nvSpPr>
        <p:spPr>
          <a:xfrm>
            <a:off x="3593314" y="4456171"/>
            <a:ext cx="826147" cy="11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xmlns="" id="{3AA435DD-C928-C06E-F877-24C385FFBECE}"/>
              </a:ext>
            </a:extLst>
          </p:cNvPr>
          <p:cNvSpPr/>
          <p:nvPr/>
        </p:nvSpPr>
        <p:spPr>
          <a:xfrm>
            <a:off x="3196945" y="4230532"/>
            <a:ext cx="1618885" cy="161888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xmlns="" id="{6E47DE25-3D02-94CC-D88F-D254E18CDCA3}"/>
              </a:ext>
            </a:extLst>
          </p:cNvPr>
          <p:cNvSpPr/>
          <p:nvPr/>
        </p:nvSpPr>
        <p:spPr>
          <a:xfrm>
            <a:off x="7828669" y="4379394"/>
            <a:ext cx="1416884" cy="1416884"/>
          </a:xfrm>
          <a:prstGeom prst="ellipse">
            <a:avLst/>
          </a:prstGeom>
          <a:gradFill flip="none" rotWithShape="1">
            <a:gsLst>
              <a:gs pos="8000">
                <a:srgbClr val="06D5AC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s-MX" sz="72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xmlns="" id="{FC230D37-BB00-A54F-080B-42738B4CF225}"/>
              </a:ext>
            </a:extLst>
          </p:cNvPr>
          <p:cNvSpPr/>
          <p:nvPr/>
        </p:nvSpPr>
        <p:spPr>
          <a:xfrm>
            <a:off x="7716913" y="4267638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angle 78">
            <a:extLst>
              <a:ext uri="{FF2B5EF4-FFF2-40B4-BE49-F238E27FC236}">
                <a16:creationId xmlns:a16="http://schemas.microsoft.com/office/drawing/2014/main" xmlns="" id="{9917C0CC-F1C1-E40B-2625-9CB2FB5A201B}"/>
              </a:ext>
            </a:extLst>
          </p:cNvPr>
          <p:cNvSpPr/>
          <p:nvPr/>
        </p:nvSpPr>
        <p:spPr>
          <a:xfrm>
            <a:off x="452558" y="1696092"/>
            <a:ext cx="159644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Pronosticar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 80">
            <a:extLst>
              <a:ext uri="{FF2B5EF4-FFF2-40B4-BE49-F238E27FC236}">
                <a16:creationId xmlns:a16="http://schemas.microsoft.com/office/drawing/2014/main" xmlns="" id="{6F58F33C-F096-9544-7F40-DAA35FF4A9D1}"/>
              </a:ext>
            </a:extLst>
          </p:cNvPr>
          <p:cNvSpPr/>
          <p:nvPr/>
        </p:nvSpPr>
        <p:spPr>
          <a:xfrm>
            <a:off x="9424857" y="1631924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xmlns="" id="{80813F94-534A-BBF3-016E-4CB0165AE6A1}"/>
              </a:ext>
            </a:extLst>
          </p:cNvPr>
          <p:cNvSpPr/>
          <p:nvPr/>
        </p:nvSpPr>
        <p:spPr>
          <a:xfrm>
            <a:off x="591816" y="4658802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Deteriminar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Rectangle 88">
            <a:extLst>
              <a:ext uri="{FF2B5EF4-FFF2-40B4-BE49-F238E27FC236}">
                <a16:creationId xmlns:a16="http://schemas.microsoft.com/office/drawing/2014/main" xmlns="" id="{49C3102C-4EB5-8C86-B36C-83375BF8BDB5}"/>
              </a:ext>
            </a:extLst>
          </p:cNvPr>
          <p:cNvSpPr/>
          <p:nvPr/>
        </p:nvSpPr>
        <p:spPr>
          <a:xfrm>
            <a:off x="9077210" y="4703625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Predecir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xmlns="" id="{59E10D39-BD82-D617-88B3-BF0EB0AF0A1D}"/>
              </a:ext>
            </a:extLst>
          </p:cNvPr>
          <p:cNvSpPr txBox="1">
            <a:spLocks/>
          </p:cNvSpPr>
          <p:nvPr/>
        </p:nvSpPr>
        <p:spPr>
          <a:xfrm>
            <a:off x="4071882" y="2350261"/>
            <a:ext cx="4541841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 de Regresión</a:t>
            </a:r>
            <a:endParaRPr lang="es-MX" sz="36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336" y="3598350"/>
            <a:ext cx="1946832" cy="146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 de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62741"/>
              </p:ext>
            </p:extLst>
          </p:nvPr>
        </p:nvGraphicFramePr>
        <p:xfrm>
          <a:off x="1528960" y="3581352"/>
          <a:ext cx="9134080" cy="225942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83520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2283520"/>
                <a:gridCol w="2283520"/>
                <a:gridCol w="2283520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Hoy</a:t>
                      </a:r>
                    </a:p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Máxima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Hoy</a:t>
                      </a:r>
                    </a:p>
                    <a:p>
                      <a:pPr algn="ctr"/>
                      <a:r>
                        <a:rPr lang="es-MX" sz="14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Mínima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Mes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Mañana</a:t>
                      </a:r>
                    </a:p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Máxima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26</a:t>
                      </a:r>
                      <a:endParaRPr lang="en-US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17</a:t>
                      </a:r>
                      <a:endParaRPr lang="en-US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Julio</a:t>
                      </a:r>
                      <a:endParaRPr lang="en-US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Octubre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Mayo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Enero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 rot="16200000">
            <a:off x="4727198" y="-216281"/>
            <a:ext cx="439264" cy="6851290"/>
          </a:xfrm>
          <a:prstGeom prst="rightBrace">
            <a:avLst/>
          </a:prstGeom>
          <a:ln w="38100">
            <a:solidFill>
              <a:srgbClr val="C126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ight Brace 10"/>
          <p:cNvSpPr/>
          <p:nvPr/>
        </p:nvSpPr>
        <p:spPr>
          <a:xfrm rot="16200000">
            <a:off x="9298125" y="2064082"/>
            <a:ext cx="439264" cy="2290565"/>
          </a:xfrm>
          <a:prstGeom prst="rightBrace">
            <a:avLst/>
          </a:prstGeom>
          <a:ln w="38100">
            <a:solidFill>
              <a:srgbClr val="F436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3213479" y="2323489"/>
            <a:ext cx="3466701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de Entrada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784406" y="2323489"/>
            <a:ext cx="3466701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Objetivo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8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Regresiones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ángulo redondeado 6">
            <a:extLst>
              <a:ext uri="{FF2B5EF4-FFF2-40B4-BE49-F238E27FC236}">
                <a16:creationId xmlns="" xmlns:a16="http://schemas.microsoft.com/office/drawing/2014/main" id="{26D7AF7E-B913-6BE4-A0F6-19FB812B7B73}"/>
              </a:ext>
            </a:extLst>
          </p:cNvPr>
          <p:cNvSpPr/>
          <p:nvPr/>
        </p:nvSpPr>
        <p:spPr>
          <a:xfrm>
            <a:off x="2191777" y="2397437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Subtítulo 2">
            <a:extLst>
              <a:ext uri="{FF2B5EF4-FFF2-40B4-BE49-F238E27FC236}">
                <a16:creationId xmlns="" xmlns:a16="http://schemas.microsoft.com/office/drawing/2014/main" id="{6C7DD623-9AB0-2F39-9DFB-476DB903F2EF}"/>
              </a:ext>
            </a:extLst>
          </p:cNvPr>
          <p:cNvSpPr txBox="1">
            <a:spLocks/>
          </p:cNvSpPr>
          <p:nvPr/>
        </p:nvSpPr>
        <p:spPr>
          <a:xfrm>
            <a:off x="2283393" y="2691130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Lineal</a:t>
            </a:r>
            <a:endParaRPr lang="en-US" sz="1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814026" y="44106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62761" y="458578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3526404" y="44106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3675139" y="458578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Down Arrow 2"/>
          <p:cNvSpPr/>
          <p:nvPr/>
        </p:nvSpPr>
        <p:spPr>
          <a:xfrm rot="2700000">
            <a:off x="2630407" y="3456343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Down Arrow 28"/>
          <p:cNvSpPr/>
          <p:nvPr/>
        </p:nvSpPr>
        <p:spPr>
          <a:xfrm rot="18900000">
            <a:off x="3556806" y="3456342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redondeado 6">
            <a:extLst>
              <a:ext uri="{FF2B5EF4-FFF2-40B4-BE49-F238E27FC236}">
                <a16:creationId xmlns="" xmlns:a16="http://schemas.microsoft.com/office/drawing/2014/main" id="{26D7AF7E-B913-6BE4-A0F6-19FB812B7B73}"/>
              </a:ext>
            </a:extLst>
          </p:cNvPr>
          <p:cNvSpPr/>
          <p:nvPr/>
        </p:nvSpPr>
        <p:spPr>
          <a:xfrm>
            <a:off x="7896565" y="2397437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Subtítulo 2">
            <a:extLst>
              <a:ext uri="{FF2B5EF4-FFF2-40B4-BE49-F238E27FC236}">
                <a16:creationId xmlns="" xmlns:a16="http://schemas.microsoft.com/office/drawing/2014/main" id="{6C7DD623-9AB0-2F39-9DFB-476DB903F2EF}"/>
              </a:ext>
            </a:extLst>
          </p:cNvPr>
          <p:cNvSpPr txBox="1">
            <a:spLocks/>
          </p:cNvSpPr>
          <p:nvPr/>
        </p:nvSpPr>
        <p:spPr>
          <a:xfrm>
            <a:off x="7988181" y="2691130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Polinómica</a:t>
            </a:r>
            <a:endParaRPr lang="en-US" sz="1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6518814" y="44106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6667549" y="458578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Polinómica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9278327" y="44106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427062" y="458578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Polinómica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Down Arrow 37"/>
          <p:cNvSpPr/>
          <p:nvPr/>
        </p:nvSpPr>
        <p:spPr>
          <a:xfrm rot="2700000">
            <a:off x="8335195" y="3456343"/>
            <a:ext cx="516048" cy="679010"/>
          </a:xfrm>
          <a:prstGeom prst="downArrow">
            <a:avLst/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Down Arrow 38"/>
          <p:cNvSpPr/>
          <p:nvPr/>
        </p:nvSpPr>
        <p:spPr>
          <a:xfrm rot="18900000">
            <a:off x="9261594" y="3456342"/>
            <a:ext cx="516048" cy="679010"/>
          </a:xfrm>
          <a:prstGeom prst="downArrow">
            <a:avLst/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92273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Regresiones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838200" y="217835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235347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838200" y="454071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471583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5018202" y="2400497"/>
            <a:ext cx="23622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4449172" y="5022888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</a:p>
        </p:txBody>
      </p:sp>
      <p:sp>
        <p:nvSpPr>
          <p:cNvPr id="21" name="Straight Arrow Connector 19"/>
          <p:cNvSpPr/>
          <p:nvPr/>
        </p:nvSpPr>
        <p:spPr>
          <a:xfrm flipV="1">
            <a:off x="5475402" y="2820375"/>
            <a:ext cx="1" cy="57072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Straight Arrow Connector 21"/>
          <p:cNvSpPr/>
          <p:nvPr/>
        </p:nvSpPr>
        <p:spPr>
          <a:xfrm flipH="1" flipV="1">
            <a:off x="6862617" y="2815502"/>
            <a:ext cx="449755" cy="44975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4449172" y="3334606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  <p:sp>
        <p:nvSpPr>
          <p:cNvPr id="34" name="TextBox 23"/>
          <p:cNvSpPr txBox="1"/>
          <p:nvPr/>
        </p:nvSpPr>
        <p:spPr>
          <a:xfrm>
            <a:off x="6897286" y="3334606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Independiente (VI)</a:t>
            </a:r>
          </a:p>
        </p:txBody>
      </p:sp>
      <p:sp>
        <p:nvSpPr>
          <p:cNvPr id="40" name="Straight Arrow Connector 24"/>
          <p:cNvSpPr/>
          <p:nvPr/>
        </p:nvSpPr>
        <p:spPr>
          <a:xfrm flipH="1">
            <a:off x="6476932" y="2034737"/>
            <a:ext cx="431031" cy="43103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Straight Arrow Connector 27"/>
          <p:cNvSpPr/>
          <p:nvPr/>
        </p:nvSpPr>
        <p:spPr>
          <a:xfrm>
            <a:off x="5932601" y="2069694"/>
            <a:ext cx="1" cy="33080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6618402" y="1790897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</a:t>
            </a:r>
          </a:p>
        </p:txBody>
      </p:sp>
      <p:sp>
        <p:nvSpPr>
          <p:cNvPr id="43" name="TextBox 34"/>
          <p:cNvSpPr txBox="1"/>
          <p:nvPr/>
        </p:nvSpPr>
        <p:spPr>
          <a:xfrm>
            <a:off x="4637202" y="1790897"/>
            <a:ext cx="1981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4" name="Straight Arrow Connector 37"/>
          <p:cNvSpPr/>
          <p:nvPr/>
        </p:nvSpPr>
        <p:spPr>
          <a:xfrm>
            <a:off x="5058772" y="4565688"/>
            <a:ext cx="326207" cy="56059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40"/>
          <p:cNvSpPr/>
          <p:nvPr/>
        </p:nvSpPr>
        <p:spPr>
          <a:xfrm flipH="1">
            <a:off x="6787520" y="4641887"/>
            <a:ext cx="557253" cy="55725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Straight Arrow Connector 41"/>
          <p:cNvSpPr/>
          <p:nvPr/>
        </p:nvSpPr>
        <p:spPr>
          <a:xfrm flipH="1">
            <a:off x="7622381" y="4641888"/>
            <a:ext cx="484392" cy="48439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Straight Arrow Connector 43"/>
          <p:cNvSpPr/>
          <p:nvPr/>
        </p:nvSpPr>
        <p:spPr>
          <a:xfrm flipH="1">
            <a:off x="8952724" y="4641888"/>
            <a:ext cx="144648" cy="446986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TextBox 46"/>
          <p:cNvSpPr txBox="1"/>
          <p:nvPr/>
        </p:nvSpPr>
        <p:spPr>
          <a:xfrm>
            <a:off x="4666692" y="5938984"/>
            <a:ext cx="19812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9" name="Straight Arrow Connector 47"/>
          <p:cNvSpPr/>
          <p:nvPr/>
        </p:nvSpPr>
        <p:spPr>
          <a:xfrm flipV="1">
            <a:off x="5687852" y="5508300"/>
            <a:ext cx="152401" cy="381001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7192372" y="5937288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Coeficientes</a:t>
            </a:r>
          </a:p>
        </p:txBody>
      </p:sp>
      <p:sp>
        <p:nvSpPr>
          <p:cNvPr id="51" name="Straight Arrow Connector 51"/>
          <p:cNvSpPr/>
          <p:nvPr/>
        </p:nvSpPr>
        <p:spPr>
          <a:xfrm flipH="1" flipV="1">
            <a:off x="6430371" y="5480088"/>
            <a:ext cx="914401" cy="45720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Straight Arrow Connector 55"/>
          <p:cNvSpPr/>
          <p:nvPr/>
        </p:nvSpPr>
        <p:spPr>
          <a:xfrm flipH="1" flipV="1">
            <a:off x="7420972" y="5480087"/>
            <a:ext cx="228601" cy="45720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Straight Arrow Connector 57"/>
          <p:cNvSpPr/>
          <p:nvPr/>
        </p:nvSpPr>
        <p:spPr>
          <a:xfrm flipV="1">
            <a:off x="8335372" y="5457709"/>
            <a:ext cx="313097" cy="479579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TextBox 23"/>
          <p:cNvSpPr txBox="1"/>
          <p:nvPr/>
        </p:nvSpPr>
        <p:spPr>
          <a:xfrm>
            <a:off x="6880954" y="4300917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Variables Independientes (VIs)</a:t>
            </a:r>
          </a:p>
        </p:txBody>
      </p:sp>
      <p:sp>
        <p:nvSpPr>
          <p:cNvPr id="55" name="TextBox 22"/>
          <p:cNvSpPr txBox="1"/>
          <p:nvPr/>
        </p:nvSpPr>
        <p:spPr>
          <a:xfrm>
            <a:off x="4182471" y="4300917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</p:spTree>
    <p:extLst>
      <p:ext uri="{BB962C8B-B14F-4D97-AF65-F5344CB8AC3E}">
        <p14:creationId xmlns:p14="http://schemas.microsoft.com/office/powerpoint/2010/main" val="42717138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dvAuto="0"/>
      <p:bldP spid="20" grpId="0" animBg="1" advAuto="0"/>
      <p:bldP spid="21" grpId="0" animBg="1" advAuto="0"/>
      <p:bldP spid="21" grpId="1" animBg="1" advAuto="0"/>
      <p:bldP spid="28" grpId="0" animBg="1" advAuto="0"/>
      <p:bldP spid="28" grpId="1" animBg="1" advAuto="0"/>
      <p:bldP spid="30" grpId="0" animBg="1" advAuto="0"/>
      <p:bldP spid="30" grpId="1" animBg="1" advAuto="0"/>
      <p:bldP spid="34" grpId="0" animBg="1" advAuto="0"/>
      <p:bldP spid="34" grpId="1" animBg="1" advAuto="0"/>
      <p:bldP spid="40" grpId="0" animBg="1" advAuto="0"/>
      <p:bldP spid="40" grpId="1" animBg="1" advAuto="0"/>
      <p:bldP spid="41" grpId="0" animBg="1" advAuto="0"/>
      <p:bldP spid="41" grpId="1" animBg="1" advAuto="0"/>
      <p:bldP spid="42" grpId="0" animBg="1" advAuto="0"/>
      <p:bldP spid="42" grpId="1" animBg="1" advAuto="0"/>
      <p:bldP spid="43" grpId="0" animBg="1" advAuto="0"/>
      <p:bldP spid="43" grpId="1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 de Regresiones Lineales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tángulo redondeado 1">
            <a:extLst>
              <a:ext uri="{FF2B5EF4-FFF2-40B4-BE49-F238E27FC236}">
                <a16:creationId xmlns:a16="http://schemas.microsoft.com/office/drawing/2014/main" xmlns="" id="{CCD3B001-675A-A776-763B-388CE2698D74}"/>
              </a:ext>
            </a:extLst>
          </p:cNvPr>
          <p:cNvSpPr/>
          <p:nvPr/>
        </p:nvSpPr>
        <p:spPr>
          <a:xfrm>
            <a:off x="581025" y="1623443"/>
            <a:ext cx="8015916" cy="92565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4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581025" y="1623442"/>
            <a:ext cx="2401072" cy="925655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729760" y="190523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Rectángulo redondeado 1">
            <a:extLst>
              <a:ext uri="{FF2B5EF4-FFF2-40B4-BE49-F238E27FC236}">
                <a16:creationId xmlns:a16="http://schemas.microsoft.com/office/drawing/2014/main" xmlns="" id="{CCD3B001-675A-A776-763B-388CE2698D74}"/>
              </a:ext>
            </a:extLst>
          </p:cNvPr>
          <p:cNvSpPr/>
          <p:nvPr/>
        </p:nvSpPr>
        <p:spPr>
          <a:xfrm>
            <a:off x="581025" y="2680712"/>
            <a:ext cx="8015916" cy="9625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6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581025" y="2680712"/>
            <a:ext cx="2401072" cy="962597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729760" y="297218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Subtítulo 2">
            <a:extLst>
              <a:ext uri="{FF2B5EF4-FFF2-40B4-BE49-F238E27FC236}">
                <a16:creationId xmlns:a16="http://schemas.microsoft.com/office/drawing/2014/main" xmlns="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2982097" y="1766318"/>
            <a:ext cx="5493396" cy="68971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Predecir las </a:t>
            </a:r>
            <a:r>
              <a:rPr lang="es-MX" sz="12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Emisiones de CO</a:t>
            </a:r>
            <a:r>
              <a:rPr lang="es-MX" sz="1200" baseline="-250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el </a:t>
            </a:r>
            <a:r>
              <a:rPr lang="es-MX" sz="1200" smtClean="0">
                <a:solidFill>
                  <a:srgbClr val="C126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Tamaño del Motor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independiente: Tamaño de Motor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dependiente: Emisiones de CO</a:t>
            </a:r>
            <a:r>
              <a:rPr lang="es-MX" sz="1200" baseline="-25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1200" baseline="-250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Subtítulo 2">
            <a:extLst>
              <a:ext uri="{FF2B5EF4-FFF2-40B4-BE49-F238E27FC236}">
                <a16:creationId xmlns:a16="http://schemas.microsoft.com/office/drawing/2014/main" xmlns="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2982097" y="2823587"/>
            <a:ext cx="5493396" cy="705426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Predecir las </a:t>
            </a:r>
            <a:r>
              <a:rPr lang="es-MX" sz="12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Emisiones de CO</a:t>
            </a:r>
            <a:r>
              <a:rPr lang="es-MX" sz="1200" baseline="-250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el </a:t>
            </a:r>
            <a:r>
              <a:rPr lang="es-MX" sz="1200" smtClean="0">
                <a:solidFill>
                  <a:srgbClr val="C126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Tamaño del Motor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los </a:t>
            </a:r>
            <a:r>
              <a:rPr lang="es-MX" sz="1200" smtClean="0">
                <a:solidFill>
                  <a:srgbClr val="C126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Cilindros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independiente: Tamaño de Motor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dependiente: Emisiones de CO</a:t>
            </a:r>
            <a:r>
              <a:rPr lang="es-MX" sz="1200" baseline="-25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1200" baseline="-250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080" y="3986210"/>
            <a:ext cx="5498065" cy="27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537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9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Straight Connector 6"/>
          <p:cNvSpPr/>
          <p:nvPr/>
        </p:nvSpPr>
        <p:spPr>
          <a:xfrm flipV="1">
            <a:off x="2597890" y="3047266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Straight Arrow Connector 9"/>
          <p:cNvSpPr/>
          <p:nvPr/>
        </p:nvSpPr>
        <p:spPr>
          <a:xfrm flipV="1">
            <a:off x="2647360" y="2666265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11"/>
          <p:cNvSpPr/>
          <p:nvPr/>
        </p:nvSpPr>
        <p:spPr>
          <a:xfrm>
            <a:off x="2494961" y="4723666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Multiply 12"/>
          <p:cNvSpPr/>
          <p:nvPr/>
        </p:nvSpPr>
        <p:spPr>
          <a:xfrm rot="18900000">
            <a:off x="3617253" y="3559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Multiply 13"/>
          <p:cNvSpPr/>
          <p:nvPr/>
        </p:nvSpPr>
        <p:spPr>
          <a:xfrm rot="18900000">
            <a:off x="4379253" y="32551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Multiply 14"/>
          <p:cNvSpPr/>
          <p:nvPr/>
        </p:nvSpPr>
        <p:spPr>
          <a:xfrm rot="18900000">
            <a:off x="4912654" y="3559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Multiply 15"/>
          <p:cNvSpPr/>
          <p:nvPr/>
        </p:nvSpPr>
        <p:spPr>
          <a:xfrm rot="18900000">
            <a:off x="5217454" y="3178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Multiply 16"/>
          <p:cNvSpPr/>
          <p:nvPr/>
        </p:nvSpPr>
        <p:spPr>
          <a:xfrm rot="18900000">
            <a:off x="5903254" y="34837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Multiply 17"/>
          <p:cNvSpPr/>
          <p:nvPr/>
        </p:nvSpPr>
        <p:spPr>
          <a:xfrm rot="18900000">
            <a:off x="3998253" y="40933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Multiply 19"/>
          <p:cNvSpPr/>
          <p:nvPr/>
        </p:nvSpPr>
        <p:spPr>
          <a:xfrm rot="18900000">
            <a:off x="5827054" y="287415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Multiply 20"/>
          <p:cNvSpPr/>
          <p:nvPr/>
        </p:nvSpPr>
        <p:spPr>
          <a:xfrm rot="18900000">
            <a:off x="3160054" y="4093360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Multiply 21"/>
          <p:cNvSpPr/>
          <p:nvPr/>
        </p:nvSpPr>
        <p:spPr>
          <a:xfrm rot="18900000">
            <a:off x="4074453" y="37123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Multiply 22"/>
          <p:cNvSpPr/>
          <p:nvPr/>
        </p:nvSpPr>
        <p:spPr>
          <a:xfrm rot="18900000">
            <a:off x="6360454" y="3178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Multiply 23"/>
          <p:cNvSpPr/>
          <p:nvPr/>
        </p:nvSpPr>
        <p:spPr>
          <a:xfrm rot="18900000">
            <a:off x="4531653" y="37885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Multiply 24"/>
          <p:cNvSpPr/>
          <p:nvPr/>
        </p:nvSpPr>
        <p:spPr>
          <a:xfrm rot="18900000">
            <a:off x="2779054" y="3940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25"/>
          <p:cNvSpPr txBox="1"/>
          <p:nvPr/>
        </p:nvSpPr>
        <p:spPr>
          <a:xfrm>
            <a:off x="2418761" y="2242106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Sueldo ($)</a:t>
            </a:r>
          </a:p>
        </p:txBody>
      </p:sp>
      <p:sp>
        <p:nvSpPr>
          <p:cNvPr id="59" name="TextBox 26"/>
          <p:cNvSpPr txBox="1"/>
          <p:nvPr/>
        </p:nvSpPr>
        <p:spPr>
          <a:xfrm>
            <a:off x="4933361" y="4804331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Experiencia</a:t>
            </a:r>
          </a:p>
        </p:txBody>
      </p:sp>
      <p:sp>
        <p:nvSpPr>
          <p:cNvPr id="60" name="TextBox 27"/>
          <p:cNvSpPr txBox="1"/>
          <p:nvPr/>
        </p:nvSpPr>
        <p:spPr>
          <a:xfrm>
            <a:off x="7371761" y="2365931"/>
            <a:ext cx="19050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</a:p>
        </p:txBody>
      </p:sp>
      <p:sp>
        <p:nvSpPr>
          <p:cNvPr id="61" name="Down Arrow 28"/>
          <p:cNvSpPr/>
          <p:nvPr/>
        </p:nvSpPr>
        <p:spPr>
          <a:xfrm>
            <a:off x="8209961" y="2899331"/>
            <a:ext cx="228600" cy="461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8C9C7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29"/>
          <p:cNvSpPr txBox="1"/>
          <p:nvPr/>
        </p:nvSpPr>
        <p:spPr>
          <a:xfrm>
            <a:off x="7371761" y="3508931"/>
            <a:ext cx="3657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Sueldo =   </a:t>
            </a:r>
            <a:r>
              <a:rPr sz="180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sz="1800"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sz="1800"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sz="1800"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*Experiencia</a:t>
            </a:r>
          </a:p>
        </p:txBody>
      </p:sp>
      <p:sp>
        <p:nvSpPr>
          <p:cNvPr id="63" name="Straight Arrow Connector 33"/>
          <p:cNvSpPr/>
          <p:nvPr/>
        </p:nvSpPr>
        <p:spPr>
          <a:xfrm>
            <a:off x="3714161" y="4728131"/>
            <a:ext cx="762000" cy="0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Straight Arrow Connector 34"/>
          <p:cNvSpPr/>
          <p:nvPr/>
        </p:nvSpPr>
        <p:spPr>
          <a:xfrm flipV="1">
            <a:off x="3714160" y="3661331"/>
            <a:ext cx="762001" cy="228600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Straight Arrow Connector 36"/>
          <p:cNvSpPr/>
          <p:nvPr/>
        </p:nvSpPr>
        <p:spPr>
          <a:xfrm flipV="1">
            <a:off x="2647361" y="3634660"/>
            <a:ext cx="1" cy="255271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Straight Connector 39"/>
          <p:cNvSpPr/>
          <p:nvPr/>
        </p:nvSpPr>
        <p:spPr>
          <a:xfrm flipV="1">
            <a:off x="4476161" y="3661331"/>
            <a:ext cx="0" cy="1066800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7" name="Straight Connector 40"/>
          <p:cNvSpPr/>
          <p:nvPr/>
        </p:nvSpPr>
        <p:spPr>
          <a:xfrm flipV="1">
            <a:off x="3714161" y="3912790"/>
            <a:ext cx="0" cy="838201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8" name="Straight Connector 42"/>
          <p:cNvSpPr/>
          <p:nvPr/>
        </p:nvSpPr>
        <p:spPr>
          <a:xfrm flipH="1">
            <a:off x="2647361" y="3889931"/>
            <a:ext cx="1066800" cy="0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Straight Connector 44"/>
          <p:cNvSpPr/>
          <p:nvPr/>
        </p:nvSpPr>
        <p:spPr>
          <a:xfrm flipH="1" flipV="1">
            <a:off x="2647360" y="3638470"/>
            <a:ext cx="1828801" cy="1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48"/>
          <p:cNvSpPr txBox="1"/>
          <p:nvPr/>
        </p:nvSpPr>
        <p:spPr>
          <a:xfrm>
            <a:off x="3714160" y="4804331"/>
            <a:ext cx="79128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+1yr</a:t>
            </a:r>
          </a:p>
        </p:txBody>
      </p:sp>
      <p:sp>
        <p:nvSpPr>
          <p:cNvPr id="71" name="TextBox 49"/>
          <p:cNvSpPr txBox="1"/>
          <p:nvPr/>
        </p:nvSpPr>
        <p:spPr>
          <a:xfrm>
            <a:off x="1885361" y="3413620"/>
            <a:ext cx="17526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  <a:cs typeface="Hurme Geometric Sans 2"/>
                <a:sym typeface="Hurme Geometric Sans 2"/>
              </a:rPr>
              <a:t>10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</a:p>
        </p:txBody>
      </p:sp>
      <p:sp>
        <p:nvSpPr>
          <p:cNvPr id="72" name="Oval 50"/>
          <p:cNvSpPr/>
          <p:nvPr/>
        </p:nvSpPr>
        <p:spPr>
          <a:xfrm>
            <a:off x="2521630" y="4069001"/>
            <a:ext cx="251461" cy="251461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3" name="Oval 51"/>
          <p:cNvSpPr/>
          <p:nvPr/>
        </p:nvSpPr>
        <p:spPr>
          <a:xfrm>
            <a:off x="8504071" y="3521631"/>
            <a:ext cx="348355" cy="387881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4" name="Oval 52"/>
          <p:cNvSpPr/>
          <p:nvPr/>
        </p:nvSpPr>
        <p:spPr>
          <a:xfrm>
            <a:off x="9073695" y="3541951"/>
            <a:ext cx="350521" cy="355843"/>
          </a:xfrm>
          <a:prstGeom prst="ellipse">
            <a:avLst/>
          </a:prstGeom>
          <a:ln w="381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5" name="TextBox 53"/>
          <p:cNvSpPr txBox="1"/>
          <p:nvPr/>
        </p:nvSpPr>
        <p:spPr>
          <a:xfrm>
            <a:off x="1923461" y="3966131"/>
            <a:ext cx="12954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  <a:cs typeface="Hurme Geometric Sans 2"/>
                <a:sym typeface="Hurme Geometric Sans 2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</a:p>
        </p:txBody>
      </p:sp>
      <p:sp>
        <p:nvSpPr>
          <p:cNvPr id="39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120032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endParaRPr lang="es-MX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modelo ajusta los parámetros (b</a:t>
            </a:r>
            <a:r>
              <a:rPr lang="es-MX" sz="1600" baseline="-250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b</a:t>
            </a:r>
            <a:r>
              <a:rPr lang="es-MX" sz="1600" baseline="-250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para encontrar la línea que se ajuste mejor a las muestras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473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 advAuto="0"/>
      <p:bldP spid="62" grpId="0" animBg="1" advAuto="0"/>
      <p:bldP spid="63" grpId="0" animBg="1" advAuto="0"/>
      <p:bldP spid="64" grpId="0" animBg="1" advAuto="0"/>
      <p:bldP spid="65" grpId="0" animBg="1" advAuto="0"/>
      <p:bldP spid="66" grpId="0" animBg="1" advAuto="0"/>
      <p:bldP spid="67" grpId="0" animBg="1" advAuto="0"/>
      <p:bldP spid="68" grpId="0" animBg="1" advAuto="0"/>
      <p:bldP spid="69" grpId="0" animBg="1" advAuto="0"/>
      <p:bldP spid="70" grpId="0" animBg="1" advAuto="0"/>
      <p:bldP spid="71" grpId="0" animBg="1" advAuto="0"/>
      <p:bldP spid="72" grpId="0" animBg="1" advAuto="0"/>
      <p:bldP spid="73" grpId="0" animBg="1" advAuto="0"/>
      <p:bldP spid="74" grpId="0" animBg="1" advAuto="0"/>
      <p:bldP spid="75" grpId="0" animBg="1" advAuto="0"/>
      <p:bldP spid="40" grpId="0"/>
    </p:bld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Props1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D0DF8DB-B03C-4353-B44A-DA8E261EF087}">
  <ds:schemaRefs>
    <ds:schemaRef ds:uri="http://schemas.microsoft.com/office/2006/documentManagement/types"/>
    <ds:schemaRef ds:uri="http://schemas.microsoft.com/sharepoint/v3"/>
    <ds:schemaRef ds:uri="0d112806-a571-4b5c-9687-83175e2be7e0"/>
    <ds:schemaRef ds:uri="http://www.w3.org/XML/1998/namespace"/>
    <ds:schemaRef ds:uri="http://purl.org/dc/terms/"/>
    <ds:schemaRef ds:uri="5715b14d-6155-4883-b773-4a6f0b526cee"/>
    <ds:schemaRef ds:uri="http://purl.org/dc/dcmitype/"/>
    <ds:schemaRef ds:uri="494b7d94-68f9-41b0-9fd8-f8ea6ae98d38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688</Words>
  <Application>Microsoft Office PowerPoint</Application>
  <PresentationFormat>Widescreen</PresentationFormat>
  <Paragraphs>169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Hurme Geometric Sans 2</vt:lpstr>
      <vt:lpstr>Arial</vt:lpstr>
      <vt:lpstr>Calibri</vt:lpstr>
      <vt:lpstr>Calibri Light</vt:lpstr>
      <vt:lpstr>Montserrat Light</vt:lpstr>
      <vt:lpstr>Roboto Light</vt:lpstr>
      <vt:lpstr>Verdana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Tipos de Regresiones</vt:lpstr>
      <vt:lpstr>Tipos de Regresiones</vt:lpstr>
      <vt:lpstr>Ejemplo de Regresiones Lineales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Métricas de Evaluación de Regresión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54</cp:revision>
  <dcterms:created xsi:type="dcterms:W3CDTF">2023-04-03T19:17:52Z</dcterms:created>
  <dcterms:modified xsi:type="dcterms:W3CDTF">2023-06-22T21:23:23Z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