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2"/>
  </p:notesMasterIdLst>
  <p:sldIdLst>
    <p:sldId id="307" r:id="rId6"/>
    <p:sldId id="389" r:id="rId7"/>
    <p:sldId id="390" r:id="rId8"/>
    <p:sldId id="392" r:id="rId9"/>
    <p:sldId id="393" r:id="rId10"/>
    <p:sldId id="39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03455"/>
    <a:srgbClr val="3C1053"/>
    <a:srgbClr val="F4364C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xmlns="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xmlns="" id="{B84211B6-DA0E-E9B6-6FBD-CC9293F02FA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5738F0B5-FC72-3533-A7DC-331A31E26CDF}"/>
              </a:ext>
            </a:extLst>
          </p:cNvPr>
          <p:cNvSpPr/>
          <p:nvPr/>
        </p:nvSpPr>
        <p:spPr>
          <a:xfrm>
            <a:off x="9150052" y="644245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2DAA3DE2-FECF-9F33-C6D6-2D95F9053649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43004477-0A81-BACD-EA69-932752ECFFB0}"/>
              </a:ext>
            </a:extLst>
          </p:cNvPr>
          <p:cNvSpPr/>
          <p:nvPr/>
        </p:nvSpPr>
        <p:spPr>
          <a:xfrm>
            <a:off x="1615133" y="5462773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51A5CEAA-5F9B-743F-C392-E79011DB246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>
                <a:ln w="0">
                  <a:solidFill>
                    <a:schemeClr val="accent1">
                      <a:alpha val="25000"/>
                    </a:schemeClr>
                  </a:solidFill>
                </a:ln>
              </a:rPr>
              <a:t>Regresión Polinómica</a:t>
            </a:r>
            <a:endParaRPr lang="es-ES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  <a:p>
            <a:endParaRPr lang="es-MX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FFD9AA8D-A31A-503D-D40B-062449F91BFD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92F71D79-1F37-5ED6-F072-3682880878F5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accent1"/>
                  </a:solidFill>
                  <a:latin typeface="Verdana"/>
                  <a:ea typeface="Verdana"/>
                  <a:cs typeface="+mj-lt"/>
                </a:rPr>
                <a:t>Regresión Polinómica</a:t>
              </a:r>
              <a:endParaRPr lang="es-ES" sz="4267">
                <a:solidFill>
                  <a:schemeClr val="accent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accent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A0024262-7345-9A5C-3A37-972185644E5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1637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1852618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01353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1852618" y="3567661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01353" y="3742781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4748218" y="2424086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520615" y="3813391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9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1852618" y="495696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01353" y="513208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</a:t>
            </a: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Polinómica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TextBox 15"/>
          <p:cNvSpPr txBox="1"/>
          <p:nvPr/>
        </p:nvSpPr>
        <p:spPr>
          <a:xfrm>
            <a:off x="4520615" y="5202696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05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3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Connecteur droit avec flèche 4"/>
          <p:cNvSpPr/>
          <p:nvPr/>
        </p:nvSpPr>
        <p:spPr>
          <a:xfrm flipH="1" flipV="1">
            <a:off x="3709089" y="2460326"/>
            <a:ext cx="2159" cy="3204712"/>
          </a:xfrm>
          <a:prstGeom prst="line">
            <a:avLst/>
          </a:prstGeom>
          <a:ln w="25400">
            <a:solidFill>
              <a:srgbClr val="C126B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Connecteur droit avec flèche 5"/>
          <p:cNvSpPr/>
          <p:nvPr/>
        </p:nvSpPr>
        <p:spPr>
          <a:xfrm flipV="1">
            <a:off x="3457845" y="5425660"/>
            <a:ext cx="4602192" cy="2158"/>
          </a:xfrm>
          <a:prstGeom prst="line">
            <a:avLst/>
          </a:prstGeom>
          <a:ln w="25400">
            <a:solidFill>
              <a:srgbClr val="C126B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Signe Plus 2"/>
          <p:cNvSpPr/>
          <p:nvPr/>
        </p:nvSpPr>
        <p:spPr>
          <a:xfrm>
            <a:off x="4232079" y="4988386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Signe Plus 6"/>
          <p:cNvSpPr/>
          <p:nvPr/>
        </p:nvSpPr>
        <p:spPr>
          <a:xfrm>
            <a:off x="5067251" y="4696254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8" name="Rectangle 7"/>
          <p:cNvGrpSpPr/>
          <p:nvPr/>
        </p:nvGrpSpPr>
        <p:grpSpPr>
          <a:xfrm>
            <a:off x="8056835" y="5454027"/>
            <a:ext cx="360333" cy="358141"/>
            <a:chOff x="0" y="0"/>
            <a:chExt cx="360332" cy="358140"/>
          </a:xfrm>
        </p:grpSpPr>
        <p:sp>
          <p:nvSpPr>
            <p:cNvPr id="79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x1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81" name="Rectangle 8"/>
          <p:cNvGrpSpPr/>
          <p:nvPr/>
        </p:nvGrpSpPr>
        <p:grpSpPr>
          <a:xfrm>
            <a:off x="3320900" y="2111244"/>
            <a:ext cx="360333" cy="358141"/>
            <a:chOff x="0" y="0"/>
            <a:chExt cx="360332" cy="358140"/>
          </a:xfrm>
        </p:grpSpPr>
        <p:sp>
          <p:nvSpPr>
            <p:cNvPr id="82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y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84" name="Signe Plus 9"/>
          <p:cNvSpPr/>
          <p:nvPr/>
        </p:nvSpPr>
        <p:spPr>
          <a:xfrm>
            <a:off x="5956850" y="4166812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igne Plus 10"/>
          <p:cNvSpPr/>
          <p:nvPr/>
        </p:nvSpPr>
        <p:spPr>
          <a:xfrm>
            <a:off x="6713818" y="344003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igne Plus 11"/>
          <p:cNvSpPr/>
          <p:nvPr/>
        </p:nvSpPr>
        <p:spPr>
          <a:xfrm>
            <a:off x="7293945" y="2770364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Connecteur droit avec flèche 13"/>
          <p:cNvSpPr/>
          <p:nvPr/>
        </p:nvSpPr>
        <p:spPr>
          <a:xfrm flipV="1">
            <a:off x="3986213" y="2457605"/>
            <a:ext cx="3949820" cy="2945921"/>
          </a:xfrm>
          <a:prstGeom prst="line">
            <a:avLst/>
          </a:prstGeom>
          <a:ln w="25400">
            <a:solidFill>
              <a:srgbClr val="C126B8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8" name="Image 16" descr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02" y="4064301"/>
            <a:ext cx="2430853" cy="420598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Connecteur droit avec flèche 17"/>
          <p:cNvSpPr/>
          <p:nvPr/>
        </p:nvSpPr>
        <p:spPr>
          <a:xfrm flipH="1" flipV="1">
            <a:off x="6326525" y="3712233"/>
            <a:ext cx="1004978" cy="498177"/>
          </a:xfrm>
          <a:prstGeom prst="line">
            <a:avLst/>
          </a:prstGeom>
          <a:ln w="12700">
            <a:solidFill>
              <a:srgbClr val="26262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074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 advAuto="0"/>
      <p:bldP spid="88" grpId="0" animBg="1" advAuto="0"/>
      <p:bldP spid="8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6359124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Polinómica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Connecteur droit avec flèche 4"/>
          <p:cNvSpPr/>
          <p:nvPr/>
        </p:nvSpPr>
        <p:spPr>
          <a:xfrm flipH="1" flipV="1">
            <a:off x="3365781" y="2448145"/>
            <a:ext cx="2159" cy="3204712"/>
          </a:xfrm>
          <a:prstGeom prst="line">
            <a:avLst/>
          </a:prstGeom>
          <a:ln w="25400">
            <a:solidFill>
              <a:srgbClr val="C126B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Connecteur droit avec flèche 5"/>
          <p:cNvSpPr/>
          <p:nvPr/>
        </p:nvSpPr>
        <p:spPr>
          <a:xfrm flipV="1">
            <a:off x="3114537" y="5413479"/>
            <a:ext cx="4602192" cy="2158"/>
          </a:xfrm>
          <a:prstGeom prst="line">
            <a:avLst/>
          </a:prstGeom>
          <a:ln w="25400">
            <a:solidFill>
              <a:srgbClr val="C126B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igne Plus 2"/>
          <p:cNvSpPr/>
          <p:nvPr/>
        </p:nvSpPr>
        <p:spPr>
          <a:xfrm>
            <a:off x="3888771" y="497620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igne Plus 6"/>
          <p:cNvSpPr/>
          <p:nvPr/>
        </p:nvSpPr>
        <p:spPr>
          <a:xfrm>
            <a:off x="4723943" y="4684073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" name="Rectangle 7"/>
          <p:cNvGrpSpPr/>
          <p:nvPr/>
        </p:nvGrpSpPr>
        <p:grpSpPr>
          <a:xfrm>
            <a:off x="7713527" y="5441846"/>
            <a:ext cx="360333" cy="358141"/>
            <a:chOff x="0" y="0"/>
            <a:chExt cx="360332" cy="358140"/>
          </a:xfrm>
        </p:grpSpPr>
        <p:sp>
          <p:nvSpPr>
            <p:cNvPr id="29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x1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31" name="Rectangle 8"/>
          <p:cNvGrpSpPr/>
          <p:nvPr/>
        </p:nvGrpSpPr>
        <p:grpSpPr>
          <a:xfrm>
            <a:off x="2977592" y="2099063"/>
            <a:ext cx="360333" cy="358141"/>
            <a:chOff x="0" y="0"/>
            <a:chExt cx="360332" cy="358140"/>
          </a:xfrm>
        </p:grpSpPr>
        <p:sp>
          <p:nvSpPr>
            <p:cNvPr id="32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y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34" name="Signe Plus 9"/>
          <p:cNvSpPr/>
          <p:nvPr/>
        </p:nvSpPr>
        <p:spPr>
          <a:xfrm>
            <a:off x="5613542" y="4154631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igne Plus 10"/>
          <p:cNvSpPr/>
          <p:nvPr/>
        </p:nvSpPr>
        <p:spPr>
          <a:xfrm>
            <a:off x="6370510" y="3427854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igne Plus 11"/>
          <p:cNvSpPr/>
          <p:nvPr/>
        </p:nvSpPr>
        <p:spPr>
          <a:xfrm>
            <a:off x="6950637" y="2758183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igne Plus 15"/>
          <p:cNvSpPr/>
          <p:nvPr/>
        </p:nvSpPr>
        <p:spPr>
          <a:xfrm>
            <a:off x="7360392" y="200988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8" name="Group 1"/>
          <p:cNvGrpSpPr/>
          <p:nvPr/>
        </p:nvGrpSpPr>
        <p:grpSpPr>
          <a:xfrm>
            <a:off x="7285202" y="3873860"/>
            <a:ext cx="3618390" cy="946750"/>
            <a:chOff x="0" y="0"/>
            <a:chExt cx="3618388" cy="946748"/>
          </a:xfrm>
        </p:grpSpPr>
        <p:pic>
          <p:nvPicPr>
            <p:cNvPr id="39" name="Image 21" descr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07316"/>
              <a:ext cx="3440112" cy="3315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" name="Rectangle 21"/>
            <p:cNvSpPr/>
            <p:nvPr/>
          </p:nvSpPr>
          <p:spPr>
            <a:xfrm>
              <a:off x="2245710" y="0"/>
              <a:ext cx="1372679" cy="9467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Rectangle 22"/>
            <p:cNvSpPr/>
            <p:nvPr/>
          </p:nvSpPr>
          <p:spPr>
            <a:xfrm>
              <a:off x="1480295" y="280357"/>
              <a:ext cx="715542" cy="387382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4" name="Freeform: Shape 14"/>
          <p:cNvSpPr/>
          <p:nvPr/>
        </p:nvSpPr>
        <p:spPr>
          <a:xfrm>
            <a:off x="3956413" y="2032751"/>
            <a:ext cx="3500846" cy="302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93" y="20988"/>
                  <a:pt x="3385" y="20376"/>
                  <a:pt x="5158" y="19359"/>
                </a:cubicBezTo>
                <a:cubicBezTo>
                  <a:pt x="6931" y="18342"/>
                  <a:pt x="8928" y="16973"/>
                  <a:pt x="10639" y="15500"/>
                </a:cubicBezTo>
                <a:cubicBezTo>
                  <a:pt x="12349" y="14027"/>
                  <a:pt x="14024" y="12211"/>
                  <a:pt x="15421" y="10520"/>
                </a:cubicBezTo>
                <a:cubicBezTo>
                  <a:pt x="16818" y="8829"/>
                  <a:pt x="17991" y="7107"/>
                  <a:pt x="19021" y="5353"/>
                </a:cubicBezTo>
                <a:cubicBezTo>
                  <a:pt x="20051" y="3600"/>
                  <a:pt x="21251" y="519"/>
                  <a:pt x="21600" y="0"/>
                </a:cubicBezTo>
              </a:path>
            </a:pathLst>
          </a:custGeom>
          <a:ln w="25400">
            <a:solidFill>
              <a:srgbClr val="C126B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onnecteur droit avec flèche 17"/>
          <p:cNvSpPr/>
          <p:nvPr/>
        </p:nvSpPr>
        <p:spPr>
          <a:xfrm flipH="1" flipV="1">
            <a:off x="6397852" y="3778517"/>
            <a:ext cx="843535" cy="451024"/>
          </a:xfrm>
          <a:prstGeom prst="line">
            <a:avLst/>
          </a:prstGeom>
          <a:ln w="12700">
            <a:solidFill>
              <a:srgbClr val="26262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371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dvAuto="0"/>
      <p:bldP spid="44" grpId="0" animBg="1" advAuto="0"/>
      <p:bldP spid="4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65" y="2367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6359124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Polinómica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1909768" y="3325613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58503" y="3500733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</a:t>
            </a: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Polinómica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TextBox 15"/>
          <p:cNvSpPr txBox="1"/>
          <p:nvPr/>
        </p:nvSpPr>
        <p:spPr>
          <a:xfrm>
            <a:off x="4577765" y="3571343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876116" y="2196717"/>
            <a:ext cx="1058822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¿Porqué lineal, si la relación entre la variable dependiente y las variables independientes no es lineal?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15"/>
          <p:cNvSpPr txBox="1"/>
          <p:nvPr/>
        </p:nvSpPr>
        <p:spPr>
          <a:xfrm>
            <a:off x="784626" y="5200253"/>
            <a:ext cx="1058822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Porque el modelo es lineal, en términos de los parámetros que trata de aprender (b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, 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, …, 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9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 advAuto="0"/>
      <p:bldP spid="47" grpId="0" animBg="1" advAuto="0"/>
      <p:bldP spid="48" grpId="0" animBg="1" advAuto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DF8DB-B03C-4353-B44A-DA8E261EF087}">
  <ds:schemaRefs>
    <ds:schemaRef ds:uri="5715b14d-6155-4883-b773-4a6f0b526cee"/>
    <ds:schemaRef ds:uri="http://schemas.openxmlformats.org/package/2006/metadata/core-properties"/>
    <ds:schemaRef ds:uri="0d112806-a571-4b5c-9687-83175e2be7e0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sharepoint/v3"/>
    <ds:schemaRef ds:uri="http://schemas.microsoft.com/office/infopath/2007/PartnerControls"/>
    <ds:schemaRef ds:uri="494b7d94-68f9-41b0-9fd8-f8ea6ae98d3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Words>119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Tipos de Regresiones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93</cp:revision>
  <dcterms:created xsi:type="dcterms:W3CDTF">2023-04-03T19:17:52Z</dcterms:created>
  <dcterms:modified xsi:type="dcterms:W3CDTF">2023-06-23T02:42:11Z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