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9" r:id="rId1"/>
  </p:sldMasterIdLst>
  <p:notesMasterIdLst>
    <p:notesMasterId r:id="rId50"/>
  </p:notesMasterIdLst>
  <p:sldIdLst>
    <p:sldId id="256" r:id="rId2"/>
    <p:sldId id="330" r:id="rId3"/>
    <p:sldId id="294" r:id="rId4"/>
    <p:sldId id="295" r:id="rId5"/>
    <p:sldId id="296" r:id="rId6"/>
    <p:sldId id="298" r:id="rId7"/>
    <p:sldId id="368" r:id="rId8"/>
    <p:sldId id="402" r:id="rId9"/>
    <p:sldId id="299" r:id="rId10"/>
    <p:sldId id="369" r:id="rId11"/>
    <p:sldId id="370" r:id="rId12"/>
    <p:sldId id="373" r:id="rId13"/>
    <p:sldId id="406" r:id="rId14"/>
    <p:sldId id="372" r:id="rId15"/>
    <p:sldId id="405" r:id="rId16"/>
    <p:sldId id="376" r:id="rId17"/>
    <p:sldId id="403" r:id="rId18"/>
    <p:sldId id="313" r:id="rId19"/>
    <p:sldId id="377" r:id="rId20"/>
    <p:sldId id="407" r:id="rId21"/>
    <p:sldId id="379" r:id="rId22"/>
    <p:sldId id="408" r:id="rId23"/>
    <p:sldId id="381" r:id="rId24"/>
    <p:sldId id="382" r:id="rId25"/>
    <p:sldId id="409" r:id="rId26"/>
    <p:sldId id="383" r:id="rId27"/>
    <p:sldId id="410" r:id="rId28"/>
    <p:sldId id="404" r:id="rId29"/>
    <p:sldId id="315" r:id="rId30"/>
    <p:sldId id="316" r:id="rId31"/>
    <p:sldId id="317" r:id="rId32"/>
    <p:sldId id="389" r:id="rId33"/>
    <p:sldId id="390" r:id="rId34"/>
    <p:sldId id="391" r:id="rId35"/>
    <p:sldId id="386" r:id="rId36"/>
    <p:sldId id="387" r:id="rId37"/>
    <p:sldId id="388" r:id="rId38"/>
    <p:sldId id="392" r:id="rId39"/>
    <p:sldId id="393" r:id="rId40"/>
    <p:sldId id="394" r:id="rId41"/>
    <p:sldId id="395" r:id="rId42"/>
    <p:sldId id="396" r:id="rId43"/>
    <p:sldId id="397" r:id="rId44"/>
    <p:sldId id="398" r:id="rId45"/>
    <p:sldId id="399" r:id="rId46"/>
    <p:sldId id="326" r:id="rId47"/>
    <p:sldId id="400" r:id="rId48"/>
    <p:sldId id="337"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BCFF"/>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951" autoAdjust="0"/>
    <p:restoredTop sz="75636" autoAdjust="0"/>
  </p:normalViewPr>
  <p:slideViewPr>
    <p:cSldViewPr snapToGrid="0" snapToObjects="1">
      <p:cViewPr varScale="1">
        <p:scale>
          <a:sx n="66" d="100"/>
          <a:sy n="66" d="100"/>
        </p:scale>
        <p:origin x="1056" y="66"/>
      </p:cViewPr>
      <p:guideLst/>
    </p:cSldViewPr>
  </p:slideViewPr>
  <p:outlineViewPr>
    <p:cViewPr>
      <p:scale>
        <a:sx n="33" d="100"/>
        <a:sy n="33" d="100"/>
      </p:scale>
      <p:origin x="0" y="-30533"/>
    </p:cViewPr>
  </p:outlineViewPr>
  <p:notesTextViewPr>
    <p:cViewPr>
      <p:scale>
        <a:sx n="1" d="1"/>
        <a:sy n="1" d="1"/>
      </p:scale>
      <p:origin x="0" y="0"/>
    </p:cViewPr>
  </p:notesTextViewPr>
  <p:sorterViewPr>
    <p:cViewPr>
      <p:scale>
        <a:sx n="66" d="100"/>
        <a:sy n="66" d="100"/>
      </p:scale>
      <p:origin x="0" y="-3355"/>
    </p:cViewPr>
  </p:sorterViewPr>
  <p:notesViewPr>
    <p:cSldViewPr snapToGrid="0" snapToObjects="1">
      <p:cViewPr varScale="1">
        <p:scale>
          <a:sx n="67" d="100"/>
          <a:sy n="67" d="100"/>
        </p:scale>
        <p:origin x="3120" y="7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92DA15-DA85-B44D-A787-B2E63FF97AD5}" type="datetimeFigureOut">
              <a:rPr lang="it-IT" smtClean="0"/>
              <a:t>19/07/2022</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BB2CCB-F20F-2841-B5E2-61A1BB077AF1}" type="slidenum">
              <a:rPr lang="it-IT" smtClean="0"/>
              <a:t>‹#›</a:t>
            </a:fld>
            <a:endParaRPr lang="it-IT"/>
          </a:p>
        </p:txBody>
      </p:sp>
    </p:spTree>
    <p:extLst>
      <p:ext uri="{BB962C8B-B14F-4D97-AF65-F5344CB8AC3E}">
        <p14:creationId xmlns:p14="http://schemas.microsoft.com/office/powerpoint/2010/main" val="623823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97BB2CCB-F20F-2841-B5E2-61A1BB077AF1}" type="slidenum">
              <a:rPr lang="it-IT" smtClean="0"/>
              <a:t>1</a:t>
            </a:fld>
            <a:endParaRPr lang="it-IT"/>
          </a:p>
        </p:txBody>
      </p:sp>
    </p:spTree>
    <p:extLst>
      <p:ext uri="{BB962C8B-B14F-4D97-AF65-F5344CB8AC3E}">
        <p14:creationId xmlns:p14="http://schemas.microsoft.com/office/powerpoint/2010/main" val="15755536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a:p>
            <a:endParaRPr lang="en-US" dirty="0"/>
          </a:p>
        </p:txBody>
      </p:sp>
    </p:spTree>
    <p:extLst>
      <p:ext uri="{BB962C8B-B14F-4D97-AF65-F5344CB8AC3E}">
        <p14:creationId xmlns:p14="http://schemas.microsoft.com/office/powerpoint/2010/main" val="7945204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390361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a:p>
            <a:endParaRPr lang="en-US" dirty="0"/>
          </a:p>
        </p:txBody>
      </p:sp>
    </p:spTree>
    <p:extLst>
      <p:ext uri="{BB962C8B-B14F-4D97-AF65-F5344CB8AC3E}">
        <p14:creationId xmlns:p14="http://schemas.microsoft.com/office/powerpoint/2010/main" val="35492943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smtClean="0"/>
          </a:p>
        </p:txBody>
      </p:sp>
    </p:spTree>
    <p:extLst>
      <p:ext uri="{BB962C8B-B14F-4D97-AF65-F5344CB8AC3E}">
        <p14:creationId xmlns:p14="http://schemas.microsoft.com/office/powerpoint/2010/main" val="22948308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a:p>
            <a:endParaRPr lang="en-US" dirty="0"/>
          </a:p>
        </p:txBody>
      </p:sp>
    </p:spTree>
    <p:extLst>
      <p:ext uri="{BB962C8B-B14F-4D97-AF65-F5344CB8AC3E}">
        <p14:creationId xmlns:p14="http://schemas.microsoft.com/office/powerpoint/2010/main" val="12697047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39030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247756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353770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275227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74247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7286250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82525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556963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555328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334804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190750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625058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079954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205119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69869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90792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688616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995499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693429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342542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118143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633112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966123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056581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700309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3166723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73902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537517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397441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300775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537168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7735995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3102617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655752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440948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6979678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1469420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533922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16111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23</a:t>
            </a:r>
            <a:endParaRPr lang="en-US" dirty="0"/>
          </a:p>
        </p:txBody>
      </p:sp>
    </p:spTree>
    <p:extLst>
      <p:ext uri="{BB962C8B-B14F-4D97-AF65-F5344CB8AC3E}">
        <p14:creationId xmlns:p14="http://schemas.microsoft.com/office/powerpoint/2010/main" val="38155396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844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92373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tint val="75000"/>
                  </a:prstClr>
                </a:solidFill>
              </a:rPr>
              <a:pPr/>
              <a:t>7/19/2022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0F6FC6"/>
                </a:solidFill>
              </a:rPr>
              <a:pPr/>
              <a:t>‹#›</a:t>
            </a:fld>
            <a:endParaRPr lang="en-US" dirty="0">
              <a:solidFill>
                <a:srgbClr val="0F6FC6"/>
              </a:solidFill>
            </a:endParaRPr>
          </a:p>
        </p:txBody>
      </p:sp>
    </p:spTree>
    <p:extLst>
      <p:ext uri="{BB962C8B-B14F-4D97-AF65-F5344CB8AC3E}">
        <p14:creationId xmlns:p14="http://schemas.microsoft.com/office/powerpoint/2010/main" val="1926988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tint val="75000"/>
                  </a:prstClr>
                </a:solidFill>
              </a:rPr>
              <a:pPr/>
              <a:t>7/19/2022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0F6FC6"/>
                </a:solidFill>
              </a:rPr>
              <a:pPr/>
              <a:t>‹#›</a:t>
            </a:fld>
            <a:endParaRPr lang="en-US" dirty="0">
              <a:solidFill>
                <a:srgbClr val="0F6FC6"/>
              </a:solidFill>
            </a:endParaRPr>
          </a:p>
        </p:txBody>
      </p:sp>
    </p:spTree>
    <p:extLst>
      <p:ext uri="{BB962C8B-B14F-4D97-AF65-F5344CB8AC3E}">
        <p14:creationId xmlns:p14="http://schemas.microsoft.com/office/powerpoint/2010/main" val="279988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tint val="75000"/>
                  </a:prstClr>
                </a:solidFill>
              </a:rPr>
              <a:pPr/>
              <a:t>7/19/2022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0F6FC6"/>
                </a:solidFill>
              </a:rPr>
              <a:pPr/>
              <a:t>‹#›</a:t>
            </a:fld>
            <a:endParaRPr lang="en-US" dirty="0">
              <a:solidFill>
                <a:srgbClr val="0F6FC6"/>
              </a:solidFill>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r>
              <a:rPr lang="en-US" sz="8000" dirty="0">
                <a:ln w="3175" cmpd="sng">
                  <a:noFill/>
                </a:ln>
                <a:solidFill>
                  <a:srgbClr val="0F6FC6">
                    <a:lumMod val="60000"/>
                    <a:lumOff val="40000"/>
                  </a:srgbClr>
                </a:solidFill>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r>
              <a:rPr lang="en-US" sz="8000" dirty="0">
                <a:ln w="3175" cmpd="sng">
                  <a:noFill/>
                </a:ln>
                <a:solidFill>
                  <a:srgbClr val="0F6FC6">
                    <a:lumMod val="60000"/>
                    <a:lumOff val="40000"/>
                  </a:srgbClr>
                </a:solidFill>
                <a:latin typeface="Arial"/>
              </a:rPr>
              <a:t>”</a:t>
            </a:r>
          </a:p>
        </p:txBody>
      </p:sp>
    </p:spTree>
    <p:extLst>
      <p:ext uri="{BB962C8B-B14F-4D97-AF65-F5344CB8AC3E}">
        <p14:creationId xmlns:p14="http://schemas.microsoft.com/office/powerpoint/2010/main" val="11639505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tint val="75000"/>
                  </a:prstClr>
                </a:solidFill>
              </a:rPr>
              <a:pPr/>
              <a:t>7/19/2022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0F6FC6"/>
                </a:solidFill>
              </a:rPr>
              <a:pPr/>
              <a:t>‹#›</a:t>
            </a:fld>
            <a:endParaRPr lang="en-US" dirty="0">
              <a:solidFill>
                <a:srgbClr val="0F6FC6"/>
              </a:solidFill>
            </a:endParaRPr>
          </a:p>
        </p:txBody>
      </p:sp>
    </p:spTree>
    <p:extLst>
      <p:ext uri="{BB962C8B-B14F-4D97-AF65-F5344CB8AC3E}">
        <p14:creationId xmlns:p14="http://schemas.microsoft.com/office/powerpoint/2010/main" val="15536701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tint val="75000"/>
                  </a:prstClr>
                </a:solidFill>
              </a:rPr>
              <a:pPr/>
              <a:t>7/19/2022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0F6FC6"/>
                </a:solidFill>
              </a:rPr>
              <a:pPr/>
              <a:t>‹#›</a:t>
            </a:fld>
            <a:endParaRPr lang="en-US" dirty="0">
              <a:solidFill>
                <a:srgbClr val="0F6FC6"/>
              </a:solidFill>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r>
              <a:rPr lang="en-US" sz="8000" dirty="0">
                <a:ln w="3175" cmpd="sng">
                  <a:noFill/>
                </a:ln>
                <a:solidFill>
                  <a:srgbClr val="0F6FC6">
                    <a:lumMod val="60000"/>
                    <a:lumOff val="40000"/>
                  </a:srgbClr>
                </a:solidFill>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r>
              <a:rPr lang="en-US" sz="8000" dirty="0">
                <a:ln w="3175" cmpd="sng">
                  <a:noFill/>
                </a:ln>
                <a:solidFill>
                  <a:srgbClr val="0F6FC6">
                    <a:lumMod val="60000"/>
                    <a:lumOff val="40000"/>
                  </a:srgbClr>
                </a:solidFill>
                <a:latin typeface="Arial"/>
              </a:rPr>
              <a:t>”</a:t>
            </a:r>
          </a:p>
        </p:txBody>
      </p:sp>
    </p:spTree>
    <p:extLst>
      <p:ext uri="{BB962C8B-B14F-4D97-AF65-F5344CB8AC3E}">
        <p14:creationId xmlns:p14="http://schemas.microsoft.com/office/powerpoint/2010/main" val="18279836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tint val="75000"/>
                  </a:prstClr>
                </a:solidFill>
              </a:rPr>
              <a:pPr/>
              <a:t>7/19/2022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0F6FC6"/>
                </a:solidFill>
              </a:rPr>
              <a:pPr/>
              <a:t>‹#›</a:t>
            </a:fld>
            <a:endParaRPr lang="en-US" dirty="0">
              <a:solidFill>
                <a:srgbClr val="0F6FC6"/>
              </a:solidFill>
            </a:endParaRPr>
          </a:p>
        </p:txBody>
      </p:sp>
    </p:spTree>
    <p:extLst>
      <p:ext uri="{BB962C8B-B14F-4D97-AF65-F5344CB8AC3E}">
        <p14:creationId xmlns:p14="http://schemas.microsoft.com/office/powerpoint/2010/main" val="290284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solidFill>
                  <a:prstClr val="black">
                    <a:tint val="75000"/>
                  </a:prstClr>
                </a:solidFill>
              </a:rPr>
              <a:pPr/>
              <a:t>7/19/2022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89333C77-0158-454C-844F-B7AB9BD7DAD4}" type="slidenum">
              <a:rPr lang="en-US" dirty="0">
                <a:solidFill>
                  <a:srgbClr val="0F6FC6"/>
                </a:solidFill>
              </a:rPr>
              <a:pPr/>
              <a:t>‹#›</a:t>
            </a:fld>
            <a:endParaRPr lang="en-US" dirty="0">
              <a:solidFill>
                <a:srgbClr val="0F6FC6"/>
              </a:solidFill>
            </a:endParaRPr>
          </a:p>
        </p:txBody>
      </p:sp>
    </p:spTree>
    <p:extLst>
      <p:ext uri="{BB962C8B-B14F-4D97-AF65-F5344CB8AC3E}">
        <p14:creationId xmlns:p14="http://schemas.microsoft.com/office/powerpoint/2010/main" val="19233065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tint val="75000"/>
                  </a:prstClr>
                </a:solidFill>
              </a:rPr>
              <a:pPr/>
              <a:t>7/19/2022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0F6FC6"/>
                </a:solidFill>
              </a:rPr>
              <a:pPr/>
              <a:t>‹#›</a:t>
            </a:fld>
            <a:endParaRPr lang="en-US" dirty="0">
              <a:solidFill>
                <a:srgbClr val="0F6FC6"/>
              </a:solidFill>
            </a:endParaRPr>
          </a:p>
        </p:txBody>
      </p:sp>
    </p:spTree>
    <p:extLst>
      <p:ext uri="{BB962C8B-B14F-4D97-AF65-F5344CB8AC3E}">
        <p14:creationId xmlns:p14="http://schemas.microsoft.com/office/powerpoint/2010/main" val="809013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solidFill>
                  <a:prstClr val="black">
                    <a:tint val="75000"/>
                  </a:prstClr>
                </a:solidFill>
              </a:rPr>
              <a:pPr/>
              <a:t>7/19/2022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19954A3-9DFD-4C44-94BA-B95130A3BA1C}" type="slidenum">
              <a:rPr lang="en-US" dirty="0">
                <a:solidFill>
                  <a:srgbClr val="0F6FC6"/>
                </a:solidFill>
              </a:rPr>
              <a:pPr/>
              <a:t>‹#›</a:t>
            </a:fld>
            <a:endParaRPr lang="en-US" dirty="0">
              <a:solidFill>
                <a:srgbClr val="0F6FC6"/>
              </a:solidFill>
            </a:endParaRPr>
          </a:p>
        </p:txBody>
      </p:sp>
    </p:spTree>
    <p:extLst>
      <p:ext uri="{BB962C8B-B14F-4D97-AF65-F5344CB8AC3E}">
        <p14:creationId xmlns:p14="http://schemas.microsoft.com/office/powerpoint/2010/main" val="372559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tint val="75000"/>
                  </a:prstClr>
                </a:solidFill>
              </a:rPr>
              <a:pPr/>
              <a:t>7/19/2022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0F6FC6"/>
                </a:solidFill>
              </a:rPr>
              <a:pPr/>
              <a:t>‹#›</a:t>
            </a:fld>
            <a:endParaRPr lang="en-US" dirty="0">
              <a:solidFill>
                <a:srgbClr val="0F6FC6"/>
              </a:solidFill>
            </a:endParaRPr>
          </a:p>
        </p:txBody>
      </p:sp>
    </p:spTree>
    <p:extLst>
      <p:ext uri="{BB962C8B-B14F-4D97-AF65-F5344CB8AC3E}">
        <p14:creationId xmlns:p14="http://schemas.microsoft.com/office/powerpoint/2010/main" val="1395148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solidFill>
                  <a:prstClr val="black">
                    <a:tint val="75000"/>
                  </a:prstClr>
                </a:solidFill>
              </a:rPr>
              <a:pPr/>
              <a:t>7/19/2022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519954A3-9DFD-4C44-94BA-B95130A3BA1C}" type="slidenum">
              <a:rPr lang="en-US" dirty="0">
                <a:solidFill>
                  <a:srgbClr val="0F6FC6"/>
                </a:solidFill>
              </a:rPr>
              <a:pPr/>
              <a:t>‹#›</a:t>
            </a:fld>
            <a:endParaRPr lang="en-US" dirty="0">
              <a:solidFill>
                <a:srgbClr val="0F6FC6"/>
              </a:solidFill>
            </a:endParaRPr>
          </a:p>
        </p:txBody>
      </p:sp>
    </p:spTree>
    <p:extLst>
      <p:ext uri="{BB962C8B-B14F-4D97-AF65-F5344CB8AC3E}">
        <p14:creationId xmlns:p14="http://schemas.microsoft.com/office/powerpoint/2010/main" val="443423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solidFill>
                  <a:prstClr val="black">
                    <a:tint val="75000"/>
                  </a:prstClr>
                </a:solidFill>
              </a:rPr>
              <a:pPr/>
              <a:t>7/19/2022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D57F1E4F-1CFF-5643-939E-217C01CDF565}" type="slidenum">
              <a:rPr lang="en-US" dirty="0">
                <a:solidFill>
                  <a:srgbClr val="0F6FC6"/>
                </a:solidFill>
              </a:rPr>
              <a:pPr/>
              <a:t>‹#›</a:t>
            </a:fld>
            <a:endParaRPr lang="en-US" dirty="0">
              <a:solidFill>
                <a:srgbClr val="0F6FC6"/>
              </a:solidFill>
            </a:endParaRPr>
          </a:p>
        </p:txBody>
      </p:sp>
    </p:spTree>
    <p:extLst>
      <p:ext uri="{BB962C8B-B14F-4D97-AF65-F5344CB8AC3E}">
        <p14:creationId xmlns:p14="http://schemas.microsoft.com/office/powerpoint/2010/main" val="1129539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solidFill>
                  <a:prstClr val="black">
                    <a:tint val="75000"/>
                  </a:prstClr>
                </a:solidFill>
              </a:rPr>
              <a:pPr/>
              <a:t>7/19/2022</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D57F1E4F-1CFF-5643-939E-217C01CDF565}" type="slidenum">
              <a:rPr lang="en-US" dirty="0">
                <a:solidFill>
                  <a:srgbClr val="0F6FC6"/>
                </a:solidFill>
              </a:rPr>
              <a:pPr/>
              <a:t>‹#›</a:t>
            </a:fld>
            <a:endParaRPr lang="en-US" dirty="0">
              <a:solidFill>
                <a:srgbClr val="0F6FC6"/>
              </a:solidFill>
            </a:endParaRPr>
          </a:p>
        </p:txBody>
      </p:sp>
    </p:spTree>
    <p:extLst>
      <p:ext uri="{BB962C8B-B14F-4D97-AF65-F5344CB8AC3E}">
        <p14:creationId xmlns:p14="http://schemas.microsoft.com/office/powerpoint/2010/main" val="2032438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solidFill>
                  <a:prstClr val="black">
                    <a:tint val="75000"/>
                  </a:prstClr>
                </a:solidFill>
              </a:rPr>
              <a:pPr/>
              <a:t>7/19/2022</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dirty="0">
                <a:solidFill>
                  <a:srgbClr val="0F6FC6"/>
                </a:solidFill>
              </a:rPr>
              <a:pPr/>
              <a:t>‹#›</a:t>
            </a:fld>
            <a:endParaRPr lang="en-US" dirty="0">
              <a:solidFill>
                <a:srgbClr val="0F6FC6"/>
              </a:solidFill>
            </a:endParaRPr>
          </a:p>
        </p:txBody>
      </p:sp>
    </p:spTree>
    <p:extLst>
      <p:ext uri="{BB962C8B-B14F-4D97-AF65-F5344CB8AC3E}">
        <p14:creationId xmlns:p14="http://schemas.microsoft.com/office/powerpoint/2010/main" val="557292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solidFill>
                  <a:prstClr val="black">
                    <a:tint val="75000"/>
                  </a:prstClr>
                </a:solidFill>
              </a:rPr>
              <a:pPr/>
              <a:t>7/19/2022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519954A3-9DFD-4C44-94BA-B95130A3BA1C}" type="slidenum">
              <a:rPr lang="en-US" dirty="0">
                <a:solidFill>
                  <a:srgbClr val="0F6FC6"/>
                </a:solidFill>
              </a:rPr>
              <a:pPr/>
              <a:t>‹#›</a:t>
            </a:fld>
            <a:endParaRPr lang="en-US" dirty="0">
              <a:solidFill>
                <a:srgbClr val="0F6FC6"/>
              </a:solidFill>
            </a:endParaRPr>
          </a:p>
        </p:txBody>
      </p:sp>
    </p:spTree>
    <p:extLst>
      <p:ext uri="{BB962C8B-B14F-4D97-AF65-F5344CB8AC3E}">
        <p14:creationId xmlns:p14="http://schemas.microsoft.com/office/powerpoint/2010/main" val="1388478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dirty="0">
                <a:solidFill>
                  <a:srgbClr val="0F6FC6"/>
                </a:solidFill>
              </a:rPr>
              <a:pPr/>
              <a:t>‹#›</a:t>
            </a:fld>
            <a:endParaRPr lang="en-US" dirty="0">
              <a:solidFill>
                <a:srgbClr val="0F6FC6"/>
              </a:solidFill>
            </a:endParaRPr>
          </a:p>
        </p:txBody>
      </p:sp>
      <p:sp>
        <p:nvSpPr>
          <p:cNvPr id="5" name="Date Placeholder 4"/>
          <p:cNvSpPr>
            <a:spLocks noGrp="1"/>
          </p:cNvSpPr>
          <p:nvPr>
            <p:ph type="dt" sz="half" idx="10"/>
          </p:nvPr>
        </p:nvSpPr>
        <p:spPr/>
        <p:txBody>
          <a:bodyPr/>
          <a:lstStyle/>
          <a:p>
            <a:fld id="{B61BEF0D-F0BB-DE4B-95CE-6DB70DBA9567}" type="datetimeFigureOut">
              <a:rPr lang="en-US" dirty="0">
                <a:solidFill>
                  <a:prstClr val="black">
                    <a:tint val="75000"/>
                  </a:prstClr>
                </a:solidFill>
              </a:rPr>
              <a:pPr/>
              <a:t>7/19/2022</a:t>
            </a:fld>
            <a:endParaRPr lang="en-US" dirty="0">
              <a:solidFill>
                <a:prstClr val="black">
                  <a:tint val="75000"/>
                </a:prstClr>
              </a:solidFill>
            </a:endParaRPr>
          </a:p>
        </p:txBody>
      </p:sp>
    </p:spTree>
    <p:extLst>
      <p:ext uri="{BB962C8B-B14F-4D97-AF65-F5344CB8AC3E}">
        <p14:creationId xmlns:p14="http://schemas.microsoft.com/office/powerpoint/2010/main" val="754262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solidFill>
                  <a:prstClr val="black">
                    <a:tint val="75000"/>
                  </a:prstClr>
                </a:solidFill>
              </a:rPr>
              <a:pPr/>
              <a:t>7/19/2022</a:t>
            </a:fld>
            <a:endParaRPr lang="en-US" dirty="0">
              <a:solidFill>
                <a:prstClr val="black">
                  <a:tint val="75000"/>
                </a:prstClr>
              </a:solidFill>
            </a:endParaRP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solidFill>
                  <a:srgbClr val="0F6FC6"/>
                </a:solidFill>
              </a:rPr>
              <a:pPr/>
              <a:t>‹#›</a:t>
            </a:fld>
            <a:endParaRPr lang="en-US" dirty="0">
              <a:solidFill>
                <a:srgbClr val="0F6FC6"/>
              </a:solidFill>
            </a:endParaRPr>
          </a:p>
        </p:txBody>
      </p:sp>
    </p:spTree>
    <p:extLst>
      <p:ext uri="{BB962C8B-B14F-4D97-AF65-F5344CB8AC3E}">
        <p14:creationId xmlns:p14="http://schemas.microsoft.com/office/powerpoint/2010/main" val="1077364086"/>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1.gif"/></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gif"/></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en-US" dirty="0"/>
              <a:t>Design Principles &amp; Design Patterns </a:t>
            </a:r>
            <a:endParaRPr lang="it-IT" dirty="0"/>
          </a:p>
        </p:txBody>
      </p:sp>
      <p:sp>
        <p:nvSpPr>
          <p:cNvPr id="3" name="Sottotitolo 2"/>
          <p:cNvSpPr>
            <a:spLocks noGrp="1"/>
          </p:cNvSpPr>
          <p:nvPr>
            <p:ph type="subTitle" idx="1"/>
          </p:nvPr>
        </p:nvSpPr>
        <p:spPr/>
        <p:txBody>
          <a:bodyPr/>
          <a:lstStyle/>
          <a:p>
            <a:r>
              <a:rPr lang="it-IT" dirty="0"/>
              <a:t>Best Practice - Corso IRES </a:t>
            </a:r>
            <a:r>
              <a:rPr lang="it-IT" dirty="0" smtClean="0"/>
              <a:t>2022</a:t>
            </a:r>
            <a:endParaRPr lang="it-IT" dirty="0"/>
          </a:p>
        </p:txBody>
      </p:sp>
      <p:pic>
        <p:nvPicPr>
          <p:cNvPr id="4" name="Picture 3"/>
          <p:cNvPicPr>
            <a:picLocks noChangeAspect="1"/>
          </p:cNvPicPr>
          <p:nvPr/>
        </p:nvPicPr>
        <p:blipFill>
          <a:blip r:embed="rId3"/>
          <a:stretch>
            <a:fillRect/>
          </a:stretch>
        </p:blipFill>
        <p:spPr>
          <a:xfrm>
            <a:off x="10661958" y="6224631"/>
            <a:ext cx="1448104" cy="569400"/>
          </a:xfrm>
          <a:prstGeom prst="rect">
            <a:avLst/>
          </a:prstGeom>
        </p:spPr>
      </p:pic>
    </p:spTree>
    <p:extLst>
      <p:ext uri="{BB962C8B-B14F-4D97-AF65-F5344CB8AC3E}">
        <p14:creationId xmlns:p14="http://schemas.microsoft.com/office/powerpoint/2010/main" val="7187530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Design Pattern – Singleton</a:t>
            </a:r>
          </a:p>
        </p:txBody>
      </p:sp>
      <p:pic>
        <p:nvPicPr>
          <p:cNvPr id="4" name="Picture 3"/>
          <p:cNvPicPr>
            <a:picLocks noChangeAspect="1"/>
          </p:cNvPicPr>
          <p:nvPr/>
        </p:nvPicPr>
        <p:blipFill>
          <a:blip r:embed="rId3"/>
          <a:stretch>
            <a:fillRect/>
          </a:stretch>
        </p:blipFill>
        <p:spPr>
          <a:xfrm>
            <a:off x="10661958" y="6224631"/>
            <a:ext cx="1448104" cy="569400"/>
          </a:xfrm>
          <a:prstGeom prst="rect">
            <a:avLst/>
          </a:prstGeom>
        </p:spPr>
      </p:pic>
      <p:sp>
        <p:nvSpPr>
          <p:cNvPr id="7" name="Segnaposto contenuto 2">
            <a:extLst>
              <a:ext uri="{FF2B5EF4-FFF2-40B4-BE49-F238E27FC236}">
                <a16:creationId xmlns="" xmlns:a16="http://schemas.microsoft.com/office/drawing/2014/main" id="{88BE040D-4D01-4049-9FA9-FAEABFF57861}"/>
              </a:ext>
            </a:extLst>
          </p:cNvPr>
          <p:cNvSpPr>
            <a:spLocks noGrp="1"/>
          </p:cNvSpPr>
          <p:nvPr>
            <p:ph idx="1"/>
          </p:nvPr>
        </p:nvSpPr>
        <p:spPr>
          <a:xfrm>
            <a:off x="677334" y="1537399"/>
            <a:ext cx="8325989" cy="4687232"/>
          </a:xfrm>
        </p:spPr>
        <p:txBody>
          <a:bodyPr>
            <a:normAutofit/>
          </a:bodyPr>
          <a:lstStyle/>
          <a:p>
            <a:pPr>
              <a:lnSpc>
                <a:spcPct val="200000"/>
              </a:lnSpc>
            </a:pPr>
            <a:r>
              <a:rPr lang="it-IT" sz="1600" b="1" dirty="0"/>
              <a:t>Nome</a:t>
            </a:r>
            <a:r>
              <a:rPr lang="it-IT" sz="1600" dirty="0"/>
              <a:t>: Singleton</a:t>
            </a:r>
          </a:p>
          <a:p>
            <a:pPr>
              <a:lnSpc>
                <a:spcPct val="200000"/>
              </a:lnSpc>
            </a:pPr>
            <a:r>
              <a:rPr lang="it-IT" sz="1600" b="1" dirty="0"/>
              <a:t>Scopo</a:t>
            </a:r>
            <a:r>
              <a:rPr lang="it-IT" sz="1600" dirty="0"/>
              <a:t>: avere una singola istanza della classe ed un unico punto </a:t>
            </a:r>
            <a:br>
              <a:rPr lang="it-IT" sz="1600" dirty="0"/>
            </a:br>
            <a:r>
              <a:rPr lang="it-IT" sz="1600" dirty="0"/>
              <a:t>d’accesso globale ad essa</a:t>
            </a:r>
          </a:p>
          <a:p>
            <a:pPr>
              <a:lnSpc>
                <a:spcPct val="200000"/>
              </a:lnSpc>
            </a:pPr>
            <a:r>
              <a:rPr lang="it-IT" sz="1600" b="1" dirty="0"/>
              <a:t>Motivazione</a:t>
            </a:r>
            <a:r>
              <a:rPr lang="it-IT" sz="1600" dirty="0"/>
              <a:t>: alcune classi non devono avere più di una istanza </a:t>
            </a:r>
            <a:br>
              <a:rPr lang="it-IT" sz="1600" dirty="0"/>
            </a:br>
            <a:r>
              <a:rPr lang="it-IT" sz="1600" dirty="0"/>
              <a:t>(è una assunzione forte!)</a:t>
            </a:r>
          </a:p>
          <a:p>
            <a:pPr>
              <a:lnSpc>
                <a:spcPct val="200000"/>
              </a:lnSpc>
            </a:pPr>
            <a:r>
              <a:rPr lang="it-IT" sz="1600" b="1" dirty="0"/>
              <a:t>Esempi</a:t>
            </a:r>
            <a:r>
              <a:rPr lang="it-IT" sz="1600" dirty="0"/>
              <a:t>: </a:t>
            </a:r>
            <a:r>
              <a:rPr lang="it-IT" sz="1600" dirty="0" err="1"/>
              <a:t>Logging</a:t>
            </a:r>
            <a:r>
              <a:rPr lang="it-IT" sz="1600" dirty="0"/>
              <a:t>, Caching, ecc..</a:t>
            </a:r>
          </a:p>
          <a:p>
            <a:pPr>
              <a:lnSpc>
                <a:spcPct val="200000"/>
              </a:lnSpc>
            </a:pPr>
            <a:r>
              <a:rPr lang="it-IT" sz="1600" b="1" dirty="0"/>
              <a:t>Come</a:t>
            </a:r>
            <a:r>
              <a:rPr lang="it-IT" sz="1600" dirty="0"/>
              <a:t>: rendere il costruttore della classe privato </a:t>
            </a:r>
          </a:p>
          <a:p>
            <a:pPr>
              <a:lnSpc>
                <a:spcPct val="200000"/>
              </a:lnSpc>
            </a:pPr>
            <a:r>
              <a:rPr lang="it-IT" sz="1600" b="1" dirty="0"/>
              <a:t>Conseguenza</a:t>
            </a:r>
            <a:r>
              <a:rPr lang="it-IT" sz="1600" dirty="0"/>
              <a:t>: controllo completo delle istanze dell’oggetto</a:t>
            </a:r>
          </a:p>
        </p:txBody>
      </p:sp>
    </p:spTree>
    <p:extLst>
      <p:ext uri="{BB962C8B-B14F-4D97-AF65-F5344CB8AC3E}">
        <p14:creationId xmlns:p14="http://schemas.microsoft.com/office/powerpoint/2010/main" val="3151053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Design Pattern – Builder</a:t>
            </a:r>
          </a:p>
        </p:txBody>
      </p:sp>
      <p:pic>
        <p:nvPicPr>
          <p:cNvPr id="4" name="Picture 3"/>
          <p:cNvPicPr>
            <a:picLocks noChangeAspect="1"/>
          </p:cNvPicPr>
          <p:nvPr/>
        </p:nvPicPr>
        <p:blipFill>
          <a:blip r:embed="rId3"/>
          <a:stretch>
            <a:fillRect/>
          </a:stretch>
        </p:blipFill>
        <p:spPr>
          <a:xfrm>
            <a:off x="10661958" y="6224631"/>
            <a:ext cx="1448104" cy="569400"/>
          </a:xfrm>
          <a:prstGeom prst="rect">
            <a:avLst/>
          </a:prstGeom>
        </p:spPr>
      </p:pic>
      <p:sp>
        <p:nvSpPr>
          <p:cNvPr id="7" name="Segnaposto contenuto 2">
            <a:extLst>
              <a:ext uri="{FF2B5EF4-FFF2-40B4-BE49-F238E27FC236}">
                <a16:creationId xmlns="" xmlns:a16="http://schemas.microsoft.com/office/drawing/2014/main" id="{88BE040D-4D01-4049-9FA9-FAEABFF57861}"/>
              </a:ext>
            </a:extLst>
          </p:cNvPr>
          <p:cNvSpPr>
            <a:spLocks noGrp="1"/>
          </p:cNvSpPr>
          <p:nvPr>
            <p:ph idx="1"/>
          </p:nvPr>
        </p:nvSpPr>
        <p:spPr>
          <a:xfrm>
            <a:off x="677334" y="1537399"/>
            <a:ext cx="8325989" cy="4687232"/>
          </a:xfrm>
        </p:spPr>
        <p:txBody>
          <a:bodyPr>
            <a:normAutofit fontScale="85000" lnSpcReduction="10000"/>
          </a:bodyPr>
          <a:lstStyle/>
          <a:p>
            <a:pPr>
              <a:lnSpc>
                <a:spcPct val="200000"/>
              </a:lnSpc>
            </a:pPr>
            <a:r>
              <a:rPr lang="it-IT" sz="1600" b="1" dirty="0"/>
              <a:t>Nome</a:t>
            </a:r>
            <a:r>
              <a:rPr lang="it-IT" sz="1600" dirty="0"/>
              <a:t>: Builder</a:t>
            </a:r>
          </a:p>
          <a:p>
            <a:pPr>
              <a:lnSpc>
                <a:spcPct val="200000"/>
              </a:lnSpc>
            </a:pPr>
            <a:r>
              <a:rPr lang="it-IT" sz="1600" b="1" dirty="0"/>
              <a:t>Scopo</a:t>
            </a:r>
            <a:r>
              <a:rPr lang="it-IT" sz="1600" dirty="0"/>
              <a:t>: server per dividere la costruzione di un oggetto complesso</a:t>
            </a:r>
            <a:br>
              <a:rPr lang="it-IT" sz="1600" dirty="0"/>
            </a:br>
            <a:r>
              <a:rPr lang="it-IT" sz="1600" dirty="0"/>
              <a:t>dalla sua rappresentazione</a:t>
            </a:r>
          </a:p>
          <a:p>
            <a:pPr>
              <a:lnSpc>
                <a:spcPct val="200000"/>
              </a:lnSpc>
            </a:pPr>
            <a:r>
              <a:rPr lang="it-IT" sz="1600" b="1" dirty="0"/>
              <a:t>Motivazione</a:t>
            </a:r>
            <a:r>
              <a:rPr lang="it-IT" sz="1600" dirty="0"/>
              <a:t>: l’algoritmo di costruzione è sempre lo stesso ma per oggetti differenti. Ma non bastava un costruttore? Potrei rimanere in uno stato inconsistente se ho tanti parametri opzionali</a:t>
            </a:r>
          </a:p>
          <a:p>
            <a:pPr>
              <a:lnSpc>
                <a:spcPct val="200000"/>
              </a:lnSpc>
            </a:pPr>
            <a:r>
              <a:rPr lang="it-IT" sz="1600" b="1" dirty="0"/>
              <a:t>Come</a:t>
            </a:r>
            <a:r>
              <a:rPr lang="it-IT" sz="1600" dirty="0"/>
              <a:t>: rendere il costruttore della classe privato e una classe dedicata alla costruzione </a:t>
            </a:r>
          </a:p>
          <a:p>
            <a:pPr>
              <a:lnSpc>
                <a:spcPct val="200000"/>
              </a:lnSpc>
            </a:pPr>
            <a:r>
              <a:rPr lang="it-IT" sz="1600" b="1" dirty="0"/>
              <a:t>Conseguenza</a:t>
            </a:r>
            <a:r>
              <a:rPr lang="it-IT" sz="1600" dirty="0"/>
              <a:t>: isola codice creazione da rappresentazione, facile controllare l’algoritmo di creazione di un oggetto, semplice aggiungere nuovi algoritmi di costruzione ma è richiesta una conoscenza maggiore del dominio</a:t>
            </a:r>
          </a:p>
        </p:txBody>
      </p:sp>
    </p:spTree>
    <p:extLst>
      <p:ext uri="{BB962C8B-B14F-4D97-AF65-F5344CB8AC3E}">
        <p14:creationId xmlns:p14="http://schemas.microsoft.com/office/powerpoint/2010/main" val="2834398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Design Pattern – Factory Method</a:t>
            </a:r>
          </a:p>
        </p:txBody>
      </p:sp>
      <p:pic>
        <p:nvPicPr>
          <p:cNvPr id="4" name="Picture 3"/>
          <p:cNvPicPr>
            <a:picLocks noChangeAspect="1"/>
          </p:cNvPicPr>
          <p:nvPr/>
        </p:nvPicPr>
        <p:blipFill>
          <a:blip r:embed="rId3"/>
          <a:stretch>
            <a:fillRect/>
          </a:stretch>
        </p:blipFill>
        <p:spPr>
          <a:xfrm>
            <a:off x="10661958" y="6224631"/>
            <a:ext cx="1448104" cy="569400"/>
          </a:xfrm>
          <a:prstGeom prst="rect">
            <a:avLst/>
          </a:prstGeom>
        </p:spPr>
      </p:pic>
      <p:sp>
        <p:nvSpPr>
          <p:cNvPr id="7" name="Segnaposto contenuto 2">
            <a:extLst>
              <a:ext uri="{FF2B5EF4-FFF2-40B4-BE49-F238E27FC236}">
                <a16:creationId xmlns="" xmlns:a16="http://schemas.microsoft.com/office/drawing/2014/main" id="{88BE040D-4D01-4049-9FA9-FAEABFF57861}"/>
              </a:ext>
            </a:extLst>
          </p:cNvPr>
          <p:cNvSpPr>
            <a:spLocks noGrp="1"/>
          </p:cNvSpPr>
          <p:nvPr>
            <p:ph idx="1"/>
          </p:nvPr>
        </p:nvSpPr>
        <p:spPr>
          <a:xfrm>
            <a:off x="677334" y="1537399"/>
            <a:ext cx="8325989" cy="4687232"/>
          </a:xfrm>
        </p:spPr>
        <p:txBody>
          <a:bodyPr>
            <a:normAutofit/>
          </a:bodyPr>
          <a:lstStyle/>
          <a:p>
            <a:pPr>
              <a:lnSpc>
                <a:spcPct val="200000"/>
              </a:lnSpc>
            </a:pPr>
            <a:r>
              <a:rPr lang="it-IT" sz="1600" b="1" dirty="0"/>
              <a:t>Nome</a:t>
            </a:r>
            <a:r>
              <a:rPr lang="it-IT" sz="1600" dirty="0"/>
              <a:t>: Factory Method</a:t>
            </a:r>
          </a:p>
          <a:p>
            <a:pPr>
              <a:lnSpc>
                <a:spcPct val="200000"/>
              </a:lnSpc>
            </a:pPr>
            <a:r>
              <a:rPr lang="it-IT" sz="1600" b="1" dirty="0"/>
              <a:t>Scopo</a:t>
            </a:r>
            <a:r>
              <a:rPr lang="it-IT" sz="1600" dirty="0"/>
              <a:t>: definire un’interfaccia per istanziare una gerarchia di prodotti, senza specificare la classe esatta</a:t>
            </a:r>
          </a:p>
          <a:p>
            <a:pPr>
              <a:lnSpc>
                <a:spcPct val="200000"/>
              </a:lnSpc>
            </a:pPr>
            <a:r>
              <a:rPr lang="it-IT" sz="1600" b="1" dirty="0"/>
              <a:t>Motivazione</a:t>
            </a:r>
            <a:r>
              <a:rPr lang="it-IT" sz="1600" dirty="0"/>
              <a:t>: quando una superclasse ha tante sottoclassi e si vuole centralizzare la creazione in modo da incapsulare in un unico punto l’istanziazione degli oggetti (con una logica controllata)</a:t>
            </a:r>
          </a:p>
        </p:txBody>
      </p:sp>
    </p:spTree>
    <p:extLst>
      <p:ext uri="{BB962C8B-B14F-4D97-AF65-F5344CB8AC3E}">
        <p14:creationId xmlns:p14="http://schemas.microsoft.com/office/powerpoint/2010/main" val="558812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Design Pattern – Factory Method</a:t>
            </a:r>
          </a:p>
        </p:txBody>
      </p:sp>
      <p:pic>
        <p:nvPicPr>
          <p:cNvPr id="4" name="Picture 3"/>
          <p:cNvPicPr>
            <a:picLocks noChangeAspect="1"/>
          </p:cNvPicPr>
          <p:nvPr/>
        </p:nvPicPr>
        <p:blipFill>
          <a:blip r:embed="rId3"/>
          <a:stretch>
            <a:fillRect/>
          </a:stretch>
        </p:blipFill>
        <p:spPr>
          <a:xfrm>
            <a:off x="10661958" y="6224631"/>
            <a:ext cx="1448104" cy="569400"/>
          </a:xfrm>
          <a:prstGeom prst="rect">
            <a:avLst/>
          </a:prstGeom>
        </p:spPr>
      </p:pic>
      <p:sp>
        <p:nvSpPr>
          <p:cNvPr id="7" name="Segnaposto contenuto 2">
            <a:extLst>
              <a:ext uri="{FF2B5EF4-FFF2-40B4-BE49-F238E27FC236}">
                <a16:creationId xmlns:a16="http://schemas.microsoft.com/office/drawing/2014/main" xmlns="" id="{88BE040D-4D01-4049-9FA9-FAEABFF57861}"/>
              </a:ext>
            </a:extLst>
          </p:cNvPr>
          <p:cNvSpPr>
            <a:spLocks noGrp="1"/>
          </p:cNvSpPr>
          <p:nvPr>
            <p:ph idx="1"/>
          </p:nvPr>
        </p:nvSpPr>
        <p:spPr>
          <a:xfrm>
            <a:off x="677334" y="1537399"/>
            <a:ext cx="8847666" cy="5256632"/>
          </a:xfrm>
        </p:spPr>
        <p:txBody>
          <a:bodyPr>
            <a:normAutofit fontScale="92500" lnSpcReduction="20000"/>
          </a:bodyPr>
          <a:lstStyle/>
          <a:p>
            <a:pPr>
              <a:lnSpc>
                <a:spcPct val="200000"/>
              </a:lnSpc>
            </a:pPr>
            <a:r>
              <a:rPr lang="it-IT" sz="1600" b="1" dirty="0"/>
              <a:t>Come:</a:t>
            </a:r>
          </a:p>
          <a:p>
            <a:pPr>
              <a:lnSpc>
                <a:spcPct val="200000"/>
              </a:lnSpc>
            </a:pPr>
            <a:endParaRPr lang="it-IT" sz="1600" b="1" dirty="0"/>
          </a:p>
          <a:p>
            <a:pPr>
              <a:lnSpc>
                <a:spcPct val="200000"/>
              </a:lnSpc>
            </a:pPr>
            <a:endParaRPr lang="it-IT" sz="1600" b="1" dirty="0"/>
          </a:p>
          <a:p>
            <a:pPr>
              <a:lnSpc>
                <a:spcPct val="200000"/>
              </a:lnSpc>
            </a:pPr>
            <a:endParaRPr lang="it-IT" sz="1600" b="1" dirty="0"/>
          </a:p>
          <a:p>
            <a:pPr>
              <a:lnSpc>
                <a:spcPct val="200000"/>
              </a:lnSpc>
            </a:pPr>
            <a:endParaRPr lang="it-IT" sz="1600" b="1" dirty="0"/>
          </a:p>
          <a:p>
            <a:pPr>
              <a:lnSpc>
                <a:spcPct val="200000"/>
              </a:lnSpc>
            </a:pPr>
            <a:endParaRPr lang="it-IT" sz="1600" b="1" dirty="0"/>
          </a:p>
          <a:p>
            <a:pPr>
              <a:lnSpc>
                <a:spcPct val="200000"/>
              </a:lnSpc>
            </a:pPr>
            <a:endParaRPr lang="it-IT" sz="1600" b="1" dirty="0"/>
          </a:p>
          <a:p>
            <a:pPr>
              <a:lnSpc>
                <a:spcPct val="200000"/>
              </a:lnSpc>
            </a:pPr>
            <a:endParaRPr lang="it-IT" sz="1600" b="1" dirty="0"/>
          </a:p>
          <a:p>
            <a:pPr>
              <a:lnSpc>
                <a:spcPct val="200000"/>
              </a:lnSpc>
            </a:pPr>
            <a:r>
              <a:rPr lang="it-IT" sz="1600" b="1" dirty="0"/>
              <a:t>Conseguenza</a:t>
            </a:r>
            <a:r>
              <a:rPr lang="it-IT" sz="1600" dirty="0"/>
              <a:t>: favorisce l’uso delle interfacce, aumenta l’astrazione, elimina la logica di creazione dai client rendendo il codice più robusto</a:t>
            </a:r>
          </a:p>
          <a:p>
            <a:pPr marL="0" indent="0">
              <a:lnSpc>
                <a:spcPct val="200000"/>
              </a:lnSpc>
              <a:buNone/>
            </a:pPr>
            <a:endParaRPr lang="it-IT" sz="1600" dirty="0"/>
          </a:p>
        </p:txBody>
      </p:sp>
      <p:pic>
        <p:nvPicPr>
          <p:cNvPr id="8" name="Immagine 7">
            <a:extLst>
              <a:ext uri="{FF2B5EF4-FFF2-40B4-BE49-F238E27FC236}">
                <a16:creationId xmlns:a16="http://schemas.microsoft.com/office/drawing/2014/main" xmlns="" id="{9C2E7041-E8D0-4AB7-9AD6-D88C21E689D5}"/>
              </a:ext>
            </a:extLst>
          </p:cNvPr>
          <p:cNvPicPr>
            <a:picLocks noChangeAspect="1"/>
          </p:cNvPicPr>
          <p:nvPr/>
        </p:nvPicPr>
        <p:blipFill>
          <a:blip r:embed="rId4"/>
          <a:stretch>
            <a:fillRect/>
          </a:stretch>
        </p:blipFill>
        <p:spPr>
          <a:xfrm>
            <a:off x="2205441" y="1537399"/>
            <a:ext cx="7194060" cy="4038900"/>
          </a:xfrm>
          <a:prstGeom prst="rect">
            <a:avLst/>
          </a:prstGeom>
        </p:spPr>
      </p:pic>
    </p:spTree>
    <p:extLst>
      <p:ext uri="{BB962C8B-B14F-4D97-AF65-F5344CB8AC3E}">
        <p14:creationId xmlns:p14="http://schemas.microsoft.com/office/powerpoint/2010/main" val="4240330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8" end="8"/>
                                            </p:txEl>
                                          </p:spTgt>
                                        </p:tgtEl>
                                        <p:attrNameLst>
                                          <p:attrName>style.visibility</p:attrName>
                                        </p:attrNameLst>
                                      </p:cBhvr>
                                      <p:to>
                                        <p:strVal val="visible"/>
                                      </p:to>
                                    </p:set>
                                    <p:anim calcmode="lin" valueType="num">
                                      <p:cBhvr additive="base">
                                        <p:cTn id="13"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Design Pattern – Abstract Factory</a:t>
            </a:r>
          </a:p>
        </p:txBody>
      </p:sp>
      <p:pic>
        <p:nvPicPr>
          <p:cNvPr id="4" name="Picture 3"/>
          <p:cNvPicPr>
            <a:picLocks noChangeAspect="1"/>
          </p:cNvPicPr>
          <p:nvPr/>
        </p:nvPicPr>
        <p:blipFill>
          <a:blip r:embed="rId3"/>
          <a:stretch>
            <a:fillRect/>
          </a:stretch>
        </p:blipFill>
        <p:spPr>
          <a:xfrm>
            <a:off x="10661958" y="6224631"/>
            <a:ext cx="1448104" cy="569400"/>
          </a:xfrm>
          <a:prstGeom prst="rect">
            <a:avLst/>
          </a:prstGeom>
        </p:spPr>
      </p:pic>
      <p:sp>
        <p:nvSpPr>
          <p:cNvPr id="7" name="Segnaposto contenuto 2">
            <a:extLst>
              <a:ext uri="{FF2B5EF4-FFF2-40B4-BE49-F238E27FC236}">
                <a16:creationId xmlns="" xmlns:a16="http://schemas.microsoft.com/office/drawing/2014/main" id="{88BE040D-4D01-4049-9FA9-FAEABFF57861}"/>
              </a:ext>
            </a:extLst>
          </p:cNvPr>
          <p:cNvSpPr>
            <a:spLocks noGrp="1"/>
          </p:cNvSpPr>
          <p:nvPr>
            <p:ph idx="1"/>
          </p:nvPr>
        </p:nvSpPr>
        <p:spPr>
          <a:xfrm>
            <a:off x="677334" y="1537399"/>
            <a:ext cx="8325989" cy="4687232"/>
          </a:xfrm>
        </p:spPr>
        <p:txBody>
          <a:bodyPr>
            <a:normAutofit/>
          </a:bodyPr>
          <a:lstStyle/>
          <a:p>
            <a:pPr>
              <a:lnSpc>
                <a:spcPct val="200000"/>
              </a:lnSpc>
            </a:pPr>
            <a:r>
              <a:rPr lang="it-IT" sz="1600" b="1" dirty="0"/>
              <a:t>Nome</a:t>
            </a:r>
            <a:r>
              <a:rPr lang="it-IT" sz="1600" dirty="0"/>
              <a:t>: Abstract Factory</a:t>
            </a:r>
          </a:p>
          <a:p>
            <a:pPr>
              <a:lnSpc>
                <a:spcPct val="200000"/>
              </a:lnSpc>
            </a:pPr>
            <a:r>
              <a:rPr lang="it-IT" sz="1600" b="1" dirty="0"/>
              <a:t>Scopo</a:t>
            </a:r>
            <a:r>
              <a:rPr lang="it-IT" sz="1600" dirty="0"/>
              <a:t>: fornire un’interfaccia per creare </a:t>
            </a:r>
            <a:r>
              <a:rPr lang="it-IT" sz="1600" b="1" dirty="0"/>
              <a:t>famiglie</a:t>
            </a:r>
            <a:r>
              <a:rPr lang="it-IT" sz="1600" dirty="0"/>
              <a:t> di oggetti connessi/dipendenti tra loro </a:t>
            </a:r>
          </a:p>
          <a:p>
            <a:pPr>
              <a:lnSpc>
                <a:spcPct val="200000"/>
              </a:lnSpc>
            </a:pPr>
            <a:r>
              <a:rPr lang="it-IT" sz="1600" b="1" dirty="0"/>
              <a:t>Motivazione</a:t>
            </a:r>
            <a:r>
              <a:rPr lang="it-IT" sz="1600" dirty="0"/>
              <a:t>:</a:t>
            </a:r>
          </a:p>
          <a:p>
            <a:pPr lvl="1">
              <a:lnSpc>
                <a:spcPct val="200000"/>
              </a:lnSpc>
            </a:pPr>
            <a:r>
              <a:rPr lang="it-IT" sz="1400" dirty="0"/>
              <a:t>rendere il client indipendente da come i suoi oggetti sono creati/composti/rappresentati</a:t>
            </a:r>
          </a:p>
          <a:p>
            <a:pPr lvl="1">
              <a:lnSpc>
                <a:spcPct val="200000"/>
              </a:lnSpc>
            </a:pPr>
            <a:r>
              <a:rPr lang="it-IT" sz="1400" dirty="0"/>
              <a:t>Il client deve scegliere tra una famiglia di prodotti</a:t>
            </a:r>
          </a:p>
          <a:p>
            <a:pPr lvl="1">
              <a:lnSpc>
                <a:spcPct val="200000"/>
              </a:lnSpc>
            </a:pPr>
            <a:r>
              <a:rPr lang="it-IT" sz="1400" dirty="0"/>
              <a:t>I prodotti sono organizzati in famiglie e sono vincolati ad essere utilizzati con prodotti della stessa famiglia</a:t>
            </a:r>
          </a:p>
        </p:txBody>
      </p:sp>
    </p:spTree>
    <p:extLst>
      <p:ext uri="{BB962C8B-B14F-4D97-AF65-F5344CB8AC3E}">
        <p14:creationId xmlns:p14="http://schemas.microsoft.com/office/powerpoint/2010/main" val="3154960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Design Pattern – Abstract Factory</a:t>
            </a:r>
          </a:p>
        </p:txBody>
      </p:sp>
      <p:pic>
        <p:nvPicPr>
          <p:cNvPr id="4" name="Picture 3"/>
          <p:cNvPicPr>
            <a:picLocks noChangeAspect="1"/>
          </p:cNvPicPr>
          <p:nvPr/>
        </p:nvPicPr>
        <p:blipFill>
          <a:blip r:embed="rId3"/>
          <a:stretch>
            <a:fillRect/>
          </a:stretch>
        </p:blipFill>
        <p:spPr>
          <a:xfrm>
            <a:off x="10661958" y="6224631"/>
            <a:ext cx="1448104" cy="569400"/>
          </a:xfrm>
          <a:prstGeom prst="rect">
            <a:avLst/>
          </a:prstGeom>
        </p:spPr>
      </p:pic>
      <p:sp>
        <p:nvSpPr>
          <p:cNvPr id="7" name="Segnaposto contenuto 2">
            <a:extLst>
              <a:ext uri="{FF2B5EF4-FFF2-40B4-BE49-F238E27FC236}">
                <a16:creationId xmlns:a16="http://schemas.microsoft.com/office/drawing/2014/main" xmlns="" id="{88BE040D-4D01-4049-9FA9-FAEABFF57861}"/>
              </a:ext>
            </a:extLst>
          </p:cNvPr>
          <p:cNvSpPr>
            <a:spLocks noGrp="1"/>
          </p:cNvSpPr>
          <p:nvPr>
            <p:ph idx="1"/>
          </p:nvPr>
        </p:nvSpPr>
        <p:spPr>
          <a:xfrm>
            <a:off x="677334" y="1537398"/>
            <a:ext cx="8325989" cy="5320602"/>
          </a:xfrm>
        </p:spPr>
        <p:txBody>
          <a:bodyPr>
            <a:normAutofit fontScale="92500" lnSpcReduction="20000"/>
          </a:bodyPr>
          <a:lstStyle/>
          <a:p>
            <a:pPr>
              <a:lnSpc>
                <a:spcPct val="200000"/>
              </a:lnSpc>
            </a:pPr>
            <a:r>
              <a:rPr lang="it-IT" sz="1600" b="1" dirty="0"/>
              <a:t>Come:</a:t>
            </a:r>
          </a:p>
          <a:p>
            <a:pPr>
              <a:lnSpc>
                <a:spcPct val="200000"/>
              </a:lnSpc>
            </a:pPr>
            <a:endParaRPr lang="it-IT" sz="1600" b="1" dirty="0"/>
          </a:p>
          <a:p>
            <a:pPr>
              <a:lnSpc>
                <a:spcPct val="200000"/>
              </a:lnSpc>
            </a:pPr>
            <a:endParaRPr lang="it-IT" sz="1600" b="1" dirty="0"/>
          </a:p>
          <a:p>
            <a:pPr>
              <a:lnSpc>
                <a:spcPct val="200000"/>
              </a:lnSpc>
            </a:pPr>
            <a:endParaRPr lang="it-IT" sz="1600" b="1" dirty="0"/>
          </a:p>
          <a:p>
            <a:pPr>
              <a:lnSpc>
                <a:spcPct val="200000"/>
              </a:lnSpc>
            </a:pPr>
            <a:endParaRPr lang="it-IT" sz="1600" b="1" dirty="0"/>
          </a:p>
          <a:p>
            <a:pPr>
              <a:lnSpc>
                <a:spcPct val="200000"/>
              </a:lnSpc>
            </a:pPr>
            <a:endParaRPr lang="it-IT" sz="1600" b="1" dirty="0"/>
          </a:p>
          <a:p>
            <a:pPr>
              <a:lnSpc>
                <a:spcPct val="200000"/>
              </a:lnSpc>
            </a:pPr>
            <a:endParaRPr lang="it-IT" sz="1600" b="1" dirty="0"/>
          </a:p>
          <a:p>
            <a:pPr>
              <a:lnSpc>
                <a:spcPct val="200000"/>
              </a:lnSpc>
            </a:pPr>
            <a:r>
              <a:rPr lang="it-IT" sz="1600" b="1" dirty="0"/>
              <a:t>Conseguenza</a:t>
            </a:r>
            <a:r>
              <a:rPr lang="it-IT" sz="1600" dirty="0"/>
              <a:t>: isola il client dalla logica di creazione di famiglie di oggetti, facile cambiare famiglia di prodotti, forza la coerenza tra famiglie di prodotti per lavorare insieme. Ma RIGIDO per l’estensione di nuovi prodotti!</a:t>
            </a:r>
          </a:p>
        </p:txBody>
      </p:sp>
      <p:pic>
        <p:nvPicPr>
          <p:cNvPr id="5" name="Immagine 4">
            <a:extLst>
              <a:ext uri="{FF2B5EF4-FFF2-40B4-BE49-F238E27FC236}">
                <a16:creationId xmlns:a16="http://schemas.microsoft.com/office/drawing/2014/main" xmlns="" id="{3A5B0717-082B-4FEC-9209-779755FEA731}"/>
              </a:ext>
            </a:extLst>
          </p:cNvPr>
          <p:cNvPicPr>
            <a:picLocks noChangeAspect="1"/>
          </p:cNvPicPr>
          <p:nvPr/>
        </p:nvPicPr>
        <p:blipFill>
          <a:blip r:embed="rId4"/>
          <a:stretch>
            <a:fillRect/>
          </a:stretch>
        </p:blipFill>
        <p:spPr>
          <a:xfrm>
            <a:off x="2917998" y="1537399"/>
            <a:ext cx="5210422" cy="3816921"/>
          </a:xfrm>
          <a:prstGeom prst="rect">
            <a:avLst/>
          </a:prstGeom>
        </p:spPr>
      </p:pic>
    </p:spTree>
    <p:extLst>
      <p:ext uri="{BB962C8B-B14F-4D97-AF65-F5344CB8AC3E}">
        <p14:creationId xmlns:p14="http://schemas.microsoft.com/office/powerpoint/2010/main" val="1086686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7" end="7"/>
                                            </p:txEl>
                                          </p:spTgt>
                                        </p:tgtEl>
                                        <p:attrNameLst>
                                          <p:attrName>style.visibility</p:attrName>
                                        </p:attrNameLst>
                                      </p:cBhvr>
                                      <p:to>
                                        <p:strVal val="visible"/>
                                      </p:to>
                                    </p:set>
                                    <p:anim calcmode="lin" valueType="num">
                                      <p:cBhvr additive="base">
                                        <p:cTn id="13"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Design Pattern – Prototype</a:t>
            </a:r>
          </a:p>
        </p:txBody>
      </p:sp>
      <p:pic>
        <p:nvPicPr>
          <p:cNvPr id="4" name="Picture 3"/>
          <p:cNvPicPr>
            <a:picLocks noChangeAspect="1"/>
          </p:cNvPicPr>
          <p:nvPr/>
        </p:nvPicPr>
        <p:blipFill>
          <a:blip r:embed="rId3"/>
          <a:stretch>
            <a:fillRect/>
          </a:stretch>
        </p:blipFill>
        <p:spPr>
          <a:xfrm>
            <a:off x="10661958" y="6224631"/>
            <a:ext cx="1448104" cy="569400"/>
          </a:xfrm>
          <a:prstGeom prst="rect">
            <a:avLst/>
          </a:prstGeom>
        </p:spPr>
      </p:pic>
      <p:sp>
        <p:nvSpPr>
          <p:cNvPr id="7" name="Segnaposto contenuto 2">
            <a:extLst>
              <a:ext uri="{FF2B5EF4-FFF2-40B4-BE49-F238E27FC236}">
                <a16:creationId xmlns="" xmlns:a16="http://schemas.microsoft.com/office/drawing/2014/main" id="{88BE040D-4D01-4049-9FA9-FAEABFF57861}"/>
              </a:ext>
            </a:extLst>
          </p:cNvPr>
          <p:cNvSpPr>
            <a:spLocks noGrp="1"/>
          </p:cNvSpPr>
          <p:nvPr>
            <p:ph idx="1"/>
          </p:nvPr>
        </p:nvSpPr>
        <p:spPr>
          <a:xfrm>
            <a:off x="677334" y="1537399"/>
            <a:ext cx="8325989" cy="4687232"/>
          </a:xfrm>
        </p:spPr>
        <p:txBody>
          <a:bodyPr>
            <a:normAutofit/>
          </a:bodyPr>
          <a:lstStyle/>
          <a:p>
            <a:pPr>
              <a:lnSpc>
                <a:spcPct val="200000"/>
              </a:lnSpc>
            </a:pPr>
            <a:r>
              <a:rPr lang="it-IT" sz="1600" b="1" dirty="0"/>
              <a:t>Nome</a:t>
            </a:r>
            <a:r>
              <a:rPr lang="it-IT" sz="1600" dirty="0"/>
              <a:t>: Prototype</a:t>
            </a:r>
          </a:p>
          <a:p>
            <a:pPr>
              <a:lnSpc>
                <a:spcPct val="200000"/>
              </a:lnSpc>
            </a:pPr>
            <a:r>
              <a:rPr lang="it-IT" sz="1600" b="1" dirty="0"/>
              <a:t>Scopo</a:t>
            </a:r>
            <a:r>
              <a:rPr lang="it-IT" sz="1600" dirty="0"/>
              <a:t>: creare nuovi oggetti clonando un oggetto iniziale (prototipo)</a:t>
            </a:r>
          </a:p>
          <a:p>
            <a:pPr>
              <a:lnSpc>
                <a:spcPct val="200000"/>
              </a:lnSpc>
            </a:pPr>
            <a:r>
              <a:rPr lang="it-IT" sz="1600" b="1" dirty="0"/>
              <a:t>Motivazione</a:t>
            </a:r>
            <a:r>
              <a:rPr lang="it-IT" sz="1600" dirty="0"/>
              <a:t>: r</a:t>
            </a:r>
            <a:r>
              <a:rPr lang="it-IT" sz="1400" dirty="0"/>
              <a:t>isulterebbe troppo complicato/costoso per il client creare un nuovo oggetto quando ne esiste già uno di riferimento disponibile</a:t>
            </a:r>
          </a:p>
          <a:p>
            <a:pPr>
              <a:lnSpc>
                <a:spcPct val="200000"/>
              </a:lnSpc>
            </a:pPr>
            <a:r>
              <a:rPr lang="it-IT" sz="1400" b="1" dirty="0"/>
              <a:t>Come</a:t>
            </a:r>
            <a:r>
              <a:rPr lang="it-IT" sz="1400" dirty="0"/>
              <a:t>: clone()</a:t>
            </a:r>
          </a:p>
          <a:p>
            <a:pPr>
              <a:lnSpc>
                <a:spcPct val="200000"/>
              </a:lnSpc>
            </a:pPr>
            <a:r>
              <a:rPr lang="it-IT" sz="1400" b="1" dirty="0"/>
              <a:t>Conseguenza</a:t>
            </a:r>
            <a:r>
              <a:rPr lang="it-IT" sz="1400" dirty="0"/>
              <a:t>: il client non deve conoscere come istanziare </a:t>
            </a:r>
            <a:r>
              <a:rPr lang="it-IT" sz="1400" dirty="0" smtClean="0"/>
              <a:t>l’oggetto.</a:t>
            </a:r>
            <a:endParaRPr lang="it-IT" sz="1400" dirty="0"/>
          </a:p>
          <a:p>
            <a:pPr>
              <a:lnSpc>
                <a:spcPct val="200000"/>
              </a:lnSpc>
            </a:pPr>
            <a:endParaRPr lang="it-IT" sz="1400" dirty="0"/>
          </a:p>
        </p:txBody>
      </p:sp>
    </p:spTree>
    <p:extLst>
      <p:ext uri="{BB962C8B-B14F-4D97-AF65-F5344CB8AC3E}">
        <p14:creationId xmlns:p14="http://schemas.microsoft.com/office/powerpoint/2010/main" val="3117159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Design Pattern – </a:t>
            </a:r>
            <a:r>
              <a:rPr lang="it-IT" sz="2400" dirty="0"/>
              <a:t>Strutturali</a:t>
            </a:r>
            <a:br>
              <a:rPr lang="it-IT" sz="2400" dirty="0"/>
            </a:br>
            <a:endParaRPr lang="it-IT" sz="1400" dirty="0"/>
          </a:p>
        </p:txBody>
      </p:sp>
      <p:pic>
        <p:nvPicPr>
          <p:cNvPr id="4" name="Picture 3"/>
          <p:cNvPicPr>
            <a:picLocks noChangeAspect="1"/>
          </p:cNvPicPr>
          <p:nvPr/>
        </p:nvPicPr>
        <p:blipFill>
          <a:blip r:embed="rId3"/>
          <a:stretch>
            <a:fillRect/>
          </a:stretch>
        </p:blipFill>
        <p:spPr>
          <a:xfrm>
            <a:off x="10661958" y="6224631"/>
            <a:ext cx="1448104" cy="569400"/>
          </a:xfrm>
          <a:prstGeom prst="rect">
            <a:avLst/>
          </a:prstGeom>
        </p:spPr>
      </p:pic>
      <p:sp>
        <p:nvSpPr>
          <p:cNvPr id="6" name="Segnaposto contenuto 5">
            <a:extLst>
              <a:ext uri="{FF2B5EF4-FFF2-40B4-BE49-F238E27FC236}">
                <a16:creationId xmlns="" xmlns:a16="http://schemas.microsoft.com/office/drawing/2014/main" id="{F1FC5AEF-DBA3-43CC-889A-49329A786EB1}"/>
              </a:ext>
            </a:extLst>
          </p:cNvPr>
          <p:cNvSpPr>
            <a:spLocks noGrp="1"/>
          </p:cNvSpPr>
          <p:nvPr>
            <p:ph idx="1"/>
          </p:nvPr>
        </p:nvSpPr>
        <p:spPr/>
        <p:txBody>
          <a:bodyPr>
            <a:normAutofit/>
          </a:bodyPr>
          <a:lstStyle/>
          <a:p>
            <a:pPr marL="0" indent="0">
              <a:buNone/>
            </a:pPr>
            <a:r>
              <a:rPr lang="it-IT" sz="2400" dirty="0"/>
              <a:t>Affrontano problemi che riguardano la </a:t>
            </a:r>
            <a:r>
              <a:rPr lang="it-IT" sz="2400" b="1" dirty="0"/>
              <a:t>composizione</a:t>
            </a:r>
            <a:r>
              <a:rPr lang="it-IT" sz="2400" dirty="0"/>
              <a:t> di oggetti e classi, gestiscono la separazione tra interfaccia e implementazione, sfruttando l’ereditarietà e l’aggregazione</a:t>
            </a:r>
          </a:p>
          <a:p>
            <a:endParaRPr lang="en-US" sz="2400" dirty="0"/>
          </a:p>
        </p:txBody>
      </p:sp>
    </p:spTree>
    <p:extLst>
      <p:ext uri="{BB962C8B-B14F-4D97-AF65-F5344CB8AC3E}">
        <p14:creationId xmlns:p14="http://schemas.microsoft.com/office/powerpoint/2010/main" val="24877610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Design Pattern – </a:t>
            </a:r>
            <a:r>
              <a:rPr lang="it-IT" sz="2400" dirty="0"/>
              <a:t>Strutturali</a:t>
            </a:r>
            <a:br>
              <a:rPr lang="it-IT" sz="2400" dirty="0"/>
            </a:br>
            <a:endParaRPr lang="it-IT" sz="1400" dirty="0"/>
          </a:p>
        </p:txBody>
      </p:sp>
      <p:pic>
        <p:nvPicPr>
          <p:cNvPr id="4" name="Picture 3"/>
          <p:cNvPicPr>
            <a:picLocks noChangeAspect="1"/>
          </p:cNvPicPr>
          <p:nvPr/>
        </p:nvPicPr>
        <p:blipFill>
          <a:blip r:embed="rId3"/>
          <a:stretch>
            <a:fillRect/>
          </a:stretch>
        </p:blipFill>
        <p:spPr>
          <a:xfrm>
            <a:off x="10661958" y="6224631"/>
            <a:ext cx="1448104" cy="569400"/>
          </a:xfrm>
          <a:prstGeom prst="rect">
            <a:avLst/>
          </a:prstGeom>
        </p:spPr>
      </p:pic>
      <p:graphicFrame>
        <p:nvGraphicFramePr>
          <p:cNvPr id="3" name="Table 4">
            <a:extLst>
              <a:ext uri="{FF2B5EF4-FFF2-40B4-BE49-F238E27FC236}">
                <a16:creationId xmlns="" xmlns:a16="http://schemas.microsoft.com/office/drawing/2014/main" id="{F32807C9-E78C-4BA8-B764-A4A82EA10176}"/>
              </a:ext>
            </a:extLst>
          </p:cNvPr>
          <p:cNvGraphicFramePr>
            <a:graphicFrameLocks noGrp="1"/>
          </p:cNvGraphicFramePr>
          <p:nvPr>
            <p:ph idx="1"/>
            <p:extLst>
              <p:ext uri="{D42A27DB-BD31-4B8C-83A1-F6EECF244321}">
                <p14:modId xmlns:p14="http://schemas.microsoft.com/office/powerpoint/2010/main" val="2755707427"/>
              </p:ext>
            </p:extLst>
          </p:nvPr>
        </p:nvGraphicFramePr>
        <p:xfrm>
          <a:off x="677334" y="1309515"/>
          <a:ext cx="8596668" cy="5484516"/>
        </p:xfrm>
        <a:graphic>
          <a:graphicData uri="http://schemas.openxmlformats.org/drawingml/2006/table">
            <a:tbl>
              <a:tblPr firstRow="1" bandRow="1">
                <a:tableStyleId>{5C22544A-7EE6-4342-B048-85BDC9FD1C3A}</a:tableStyleId>
              </a:tblPr>
              <a:tblGrid>
                <a:gridCol w="1484953">
                  <a:extLst>
                    <a:ext uri="{9D8B030D-6E8A-4147-A177-3AD203B41FA5}">
                      <a16:colId xmlns="" xmlns:a16="http://schemas.microsoft.com/office/drawing/2014/main" val="1894527622"/>
                    </a:ext>
                  </a:extLst>
                </a:gridCol>
                <a:gridCol w="7111715">
                  <a:extLst>
                    <a:ext uri="{9D8B030D-6E8A-4147-A177-3AD203B41FA5}">
                      <a16:colId xmlns="" xmlns:a16="http://schemas.microsoft.com/office/drawing/2014/main" val="3530029128"/>
                    </a:ext>
                  </a:extLst>
                </a:gridCol>
              </a:tblGrid>
              <a:tr h="436353">
                <a:tc>
                  <a:txBody>
                    <a:bodyPr/>
                    <a:lstStyle/>
                    <a:p>
                      <a:pPr algn="ctr"/>
                      <a:r>
                        <a:rPr lang="it-IT" dirty="0"/>
                        <a:t>Nome</a:t>
                      </a:r>
                      <a:endParaRPr lang="en-GB" dirty="0"/>
                    </a:p>
                  </a:txBody>
                  <a:tcPr/>
                </a:tc>
                <a:tc>
                  <a:txBody>
                    <a:bodyPr/>
                    <a:lstStyle/>
                    <a:p>
                      <a:pPr algn="ctr"/>
                      <a:r>
                        <a:rPr lang="it-IT" dirty="0"/>
                        <a:t>Descrizione</a:t>
                      </a:r>
                      <a:endParaRPr lang="en-GB" dirty="0"/>
                    </a:p>
                  </a:txBody>
                  <a:tcPr/>
                </a:tc>
                <a:extLst>
                  <a:ext uri="{0D108BD9-81ED-4DB2-BD59-A6C34878D82A}">
                    <a16:rowId xmlns="" xmlns:a16="http://schemas.microsoft.com/office/drawing/2014/main" val="1712166242"/>
                  </a:ext>
                </a:extLst>
              </a:tr>
              <a:tr h="680190">
                <a:tc>
                  <a:txBody>
                    <a:bodyPr/>
                    <a:lstStyle/>
                    <a:p>
                      <a:pPr algn="ctr"/>
                      <a:r>
                        <a:rPr lang="en-GB" b="1" u="none" dirty="0"/>
                        <a:t>Adapter</a:t>
                      </a:r>
                    </a:p>
                  </a:txBody>
                  <a:tcPr/>
                </a:tc>
                <a:tc>
                  <a:txBody>
                    <a:bodyPr/>
                    <a:lstStyle/>
                    <a:p>
                      <a:r>
                        <a:rPr lang="it-IT" sz="1600" dirty="0"/>
                        <a:t>Converte l’interfaccia di una classe in un’altra permettendo a due classi di lavorare assieme anche se hanno interfacce diverse.</a:t>
                      </a:r>
                      <a:endParaRPr lang="en-GB" sz="1600" dirty="0"/>
                    </a:p>
                  </a:txBody>
                  <a:tcPr/>
                </a:tc>
                <a:extLst>
                  <a:ext uri="{0D108BD9-81ED-4DB2-BD59-A6C34878D82A}">
                    <a16:rowId xmlns="" xmlns:a16="http://schemas.microsoft.com/office/drawing/2014/main" val="564932458"/>
                  </a:ext>
                </a:extLst>
              </a:tr>
              <a:tr h="753158">
                <a:tc>
                  <a:txBody>
                    <a:bodyPr/>
                    <a:lstStyle/>
                    <a:p>
                      <a:pPr algn="ctr"/>
                      <a:r>
                        <a:rPr lang="en-GB" dirty="0"/>
                        <a:t>Bridge</a:t>
                      </a:r>
                    </a:p>
                  </a:txBody>
                  <a:tcPr/>
                </a:tc>
                <a:tc>
                  <a:txBody>
                    <a:bodyPr/>
                    <a:lstStyle/>
                    <a:p>
                      <a:r>
                        <a:rPr lang="it-IT" sz="1600" dirty="0"/>
                        <a:t>Disaccoppia un’astrazione dalla sua implementazione in modo che possano variare in modo indipendente.</a:t>
                      </a:r>
                      <a:endParaRPr lang="en-GB" sz="1600" dirty="0"/>
                    </a:p>
                  </a:txBody>
                  <a:tcPr/>
                </a:tc>
                <a:extLst>
                  <a:ext uri="{0D108BD9-81ED-4DB2-BD59-A6C34878D82A}">
                    <a16:rowId xmlns="" xmlns:a16="http://schemas.microsoft.com/office/drawing/2014/main" val="3359844364"/>
                  </a:ext>
                </a:extLst>
              </a:tr>
              <a:tr h="753158">
                <a:tc>
                  <a:txBody>
                    <a:bodyPr/>
                    <a:lstStyle/>
                    <a:p>
                      <a:pPr algn="ctr"/>
                      <a:r>
                        <a:rPr lang="en-GB" b="1" u="none" dirty="0"/>
                        <a:t>Decorator</a:t>
                      </a:r>
                    </a:p>
                  </a:txBody>
                  <a:tcPr/>
                </a:tc>
                <a:tc>
                  <a:txBody>
                    <a:bodyPr/>
                    <a:lstStyle/>
                    <a:p>
                      <a:r>
                        <a:rPr lang="it-IT" sz="1600" dirty="0"/>
                        <a:t>Aggiunge nuove funzionalità ad un oggetto in modo dinamico, è un alternativa alle sottoclassi per estendere le funzionalità</a:t>
                      </a:r>
                      <a:endParaRPr lang="en-GB" sz="1600" dirty="0"/>
                    </a:p>
                  </a:txBody>
                  <a:tcPr/>
                </a:tc>
                <a:extLst>
                  <a:ext uri="{0D108BD9-81ED-4DB2-BD59-A6C34878D82A}">
                    <a16:rowId xmlns="" xmlns:a16="http://schemas.microsoft.com/office/drawing/2014/main" val="4083851843"/>
                  </a:ext>
                </a:extLst>
              </a:tr>
              <a:tr h="602183">
                <a:tc>
                  <a:txBody>
                    <a:bodyPr/>
                    <a:lstStyle/>
                    <a:p>
                      <a:pPr algn="ctr"/>
                      <a:r>
                        <a:rPr lang="en-GB" b="1" dirty="0"/>
                        <a:t>Composite</a:t>
                      </a:r>
                    </a:p>
                  </a:txBody>
                  <a:tcPr/>
                </a:tc>
                <a:tc>
                  <a:txBody>
                    <a:bodyPr/>
                    <a:lstStyle/>
                    <a:p>
                      <a:r>
                        <a:rPr lang="it-IT" sz="1600" dirty="0"/>
                        <a:t>Compone oggetti in strutture ad albero per implementare delle composizioni ricorsive</a:t>
                      </a:r>
                      <a:endParaRPr lang="en-GB" sz="1600" dirty="0"/>
                    </a:p>
                  </a:txBody>
                  <a:tcPr/>
                </a:tc>
                <a:extLst>
                  <a:ext uri="{0D108BD9-81ED-4DB2-BD59-A6C34878D82A}">
                    <a16:rowId xmlns="" xmlns:a16="http://schemas.microsoft.com/office/drawing/2014/main" val="52131901"/>
                  </a:ext>
                </a:extLst>
              </a:tr>
              <a:tr h="753158">
                <a:tc>
                  <a:txBody>
                    <a:bodyPr/>
                    <a:lstStyle/>
                    <a:p>
                      <a:pPr algn="ctr"/>
                      <a:r>
                        <a:rPr lang="en-GB" b="1" dirty="0"/>
                        <a:t>Facade</a:t>
                      </a:r>
                    </a:p>
                  </a:txBody>
                  <a:tcPr/>
                </a:tc>
                <a:tc>
                  <a:txBody>
                    <a:bodyPr/>
                    <a:lstStyle/>
                    <a:p>
                      <a:r>
                        <a:rPr lang="it-IT" sz="1600" dirty="0"/>
                        <a:t>Provvede un interfaccia unificata per le interfacce di un sottosistema in modo da rendere più facile il loro utilizzo</a:t>
                      </a:r>
                    </a:p>
                  </a:txBody>
                  <a:tcPr/>
                </a:tc>
                <a:extLst>
                  <a:ext uri="{0D108BD9-81ED-4DB2-BD59-A6C34878D82A}">
                    <a16:rowId xmlns="" xmlns:a16="http://schemas.microsoft.com/office/drawing/2014/main" val="2777289074"/>
                  </a:ext>
                </a:extLst>
              </a:tr>
              <a:tr h="753158">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Flyweight </a:t>
                      </a:r>
                    </a:p>
                  </a:txBody>
                  <a:tcPr/>
                </a:tc>
                <a:tc>
                  <a:txBody>
                    <a:bodyPr/>
                    <a:lstStyle/>
                    <a:p>
                      <a:r>
                        <a:rPr lang="it-IT" sz="1600" dirty="0"/>
                        <a:t>Permette di separare la parte mutabile di una classe dalla parte riutilizzabile</a:t>
                      </a:r>
                    </a:p>
                  </a:txBody>
                  <a:tcPr/>
                </a:tc>
                <a:extLst>
                  <a:ext uri="{0D108BD9-81ED-4DB2-BD59-A6C34878D82A}">
                    <a16:rowId xmlns="" xmlns:a16="http://schemas.microsoft.com/office/drawing/2014/main" val="4210610223"/>
                  </a:ext>
                </a:extLst>
              </a:tr>
              <a:tr h="753158">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1" kern="1200" dirty="0">
                          <a:solidFill>
                            <a:schemeClr val="dk1"/>
                          </a:solidFill>
                          <a:latin typeface="+mn-lt"/>
                          <a:ea typeface="+mn-ea"/>
                          <a:cs typeface="+mn-cs"/>
                        </a:rPr>
                        <a:t>Proxy</a:t>
                      </a:r>
                      <a:endParaRPr lang="en-US" sz="1800" b="1" kern="1200" dirty="0">
                        <a:solidFill>
                          <a:schemeClr val="dk1"/>
                        </a:solidFill>
                        <a:latin typeface="+mn-lt"/>
                        <a:ea typeface="+mn-ea"/>
                        <a:cs typeface="+mn-cs"/>
                      </a:endParaRPr>
                    </a:p>
                  </a:txBody>
                  <a:tcPr/>
                </a:tc>
                <a:tc>
                  <a:txBody>
                    <a:bodyPr/>
                    <a:lstStyle/>
                    <a:p>
                      <a:r>
                        <a:rPr lang="it-IT" sz="1600" dirty="0"/>
                        <a:t>Nella sua forma più generale, una classe che funziona come interfaccia per qualcos’altro </a:t>
                      </a:r>
                    </a:p>
                  </a:txBody>
                  <a:tcPr/>
                </a:tc>
                <a:extLst>
                  <a:ext uri="{0D108BD9-81ED-4DB2-BD59-A6C34878D82A}">
                    <a16:rowId xmlns="" xmlns:a16="http://schemas.microsoft.com/office/drawing/2014/main" val="3384151078"/>
                  </a:ext>
                </a:extLst>
              </a:tr>
            </a:tbl>
          </a:graphicData>
        </a:graphic>
      </p:graphicFrame>
    </p:spTree>
    <p:extLst>
      <p:ext uri="{BB962C8B-B14F-4D97-AF65-F5344CB8AC3E}">
        <p14:creationId xmlns:p14="http://schemas.microsoft.com/office/powerpoint/2010/main" val="42229184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Design Pattern – Adapter</a:t>
            </a:r>
          </a:p>
        </p:txBody>
      </p:sp>
      <p:pic>
        <p:nvPicPr>
          <p:cNvPr id="4" name="Picture 3"/>
          <p:cNvPicPr>
            <a:picLocks noChangeAspect="1"/>
          </p:cNvPicPr>
          <p:nvPr/>
        </p:nvPicPr>
        <p:blipFill>
          <a:blip r:embed="rId3"/>
          <a:stretch>
            <a:fillRect/>
          </a:stretch>
        </p:blipFill>
        <p:spPr>
          <a:xfrm>
            <a:off x="10661958" y="6224631"/>
            <a:ext cx="1448104" cy="569400"/>
          </a:xfrm>
          <a:prstGeom prst="rect">
            <a:avLst/>
          </a:prstGeom>
        </p:spPr>
      </p:pic>
      <p:sp>
        <p:nvSpPr>
          <p:cNvPr id="7" name="Segnaposto contenuto 2">
            <a:extLst>
              <a:ext uri="{FF2B5EF4-FFF2-40B4-BE49-F238E27FC236}">
                <a16:creationId xmlns="" xmlns:a16="http://schemas.microsoft.com/office/drawing/2014/main" id="{88BE040D-4D01-4049-9FA9-FAEABFF57861}"/>
              </a:ext>
            </a:extLst>
          </p:cNvPr>
          <p:cNvSpPr>
            <a:spLocks noGrp="1"/>
          </p:cNvSpPr>
          <p:nvPr>
            <p:ph idx="1"/>
          </p:nvPr>
        </p:nvSpPr>
        <p:spPr>
          <a:xfrm>
            <a:off x="677334" y="1537399"/>
            <a:ext cx="8325989" cy="4687232"/>
          </a:xfrm>
        </p:spPr>
        <p:txBody>
          <a:bodyPr>
            <a:normAutofit/>
          </a:bodyPr>
          <a:lstStyle/>
          <a:p>
            <a:pPr>
              <a:lnSpc>
                <a:spcPct val="200000"/>
              </a:lnSpc>
            </a:pPr>
            <a:r>
              <a:rPr lang="it-IT" sz="2400" b="1" dirty="0"/>
              <a:t>Nome</a:t>
            </a:r>
            <a:r>
              <a:rPr lang="it-IT" sz="2400" dirty="0"/>
              <a:t>: Adapter</a:t>
            </a:r>
          </a:p>
          <a:p>
            <a:pPr>
              <a:lnSpc>
                <a:spcPct val="200000"/>
              </a:lnSpc>
            </a:pPr>
            <a:r>
              <a:rPr lang="it-IT" sz="2400" b="1" dirty="0"/>
              <a:t>Scopo</a:t>
            </a:r>
            <a:r>
              <a:rPr lang="it-IT" sz="2400" dirty="0"/>
              <a:t>: converte l’interfaccia di una classe in un’altra</a:t>
            </a:r>
          </a:p>
          <a:p>
            <a:pPr>
              <a:lnSpc>
                <a:spcPct val="200000"/>
              </a:lnSpc>
            </a:pPr>
            <a:r>
              <a:rPr lang="it-IT" sz="2400" b="1" dirty="0"/>
              <a:t>Motivazione</a:t>
            </a:r>
            <a:r>
              <a:rPr lang="it-IT" sz="2400" dirty="0"/>
              <a:t>: riutilizzo di librerie esistenti, sviluppo di </a:t>
            </a:r>
            <a:br>
              <a:rPr lang="it-IT" sz="2400" dirty="0"/>
            </a:br>
            <a:r>
              <a:rPr lang="it-IT" sz="2400" dirty="0"/>
              <a:t>codice in parallelo ecc.</a:t>
            </a:r>
          </a:p>
        </p:txBody>
      </p:sp>
    </p:spTree>
    <p:extLst>
      <p:ext uri="{BB962C8B-B14F-4D97-AF65-F5344CB8AC3E}">
        <p14:creationId xmlns:p14="http://schemas.microsoft.com/office/powerpoint/2010/main" val="1153259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101777" y="2912564"/>
            <a:ext cx="5988445" cy="1044191"/>
          </a:xfrm>
        </p:spPr>
        <p:txBody>
          <a:bodyPr>
            <a:normAutofit/>
          </a:bodyPr>
          <a:lstStyle/>
          <a:p>
            <a:pPr algn="ctr"/>
            <a:r>
              <a:rPr lang="it-IT" sz="5400" dirty="0"/>
              <a:t>Design Patterns</a:t>
            </a:r>
          </a:p>
        </p:txBody>
      </p:sp>
      <p:pic>
        <p:nvPicPr>
          <p:cNvPr id="4" name="Picture 3"/>
          <p:cNvPicPr>
            <a:picLocks noChangeAspect="1"/>
          </p:cNvPicPr>
          <p:nvPr/>
        </p:nvPicPr>
        <p:blipFill>
          <a:blip r:embed="rId3"/>
          <a:stretch>
            <a:fillRect/>
          </a:stretch>
        </p:blipFill>
        <p:spPr>
          <a:xfrm>
            <a:off x="10661958" y="6224631"/>
            <a:ext cx="1448104" cy="569400"/>
          </a:xfrm>
          <a:prstGeom prst="rect">
            <a:avLst/>
          </a:prstGeom>
        </p:spPr>
      </p:pic>
    </p:spTree>
    <p:extLst>
      <p:ext uri="{BB962C8B-B14F-4D97-AF65-F5344CB8AC3E}">
        <p14:creationId xmlns:p14="http://schemas.microsoft.com/office/powerpoint/2010/main" val="38330984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Design Pattern – Adapter</a:t>
            </a:r>
          </a:p>
        </p:txBody>
      </p:sp>
      <p:pic>
        <p:nvPicPr>
          <p:cNvPr id="4" name="Picture 3"/>
          <p:cNvPicPr>
            <a:picLocks noChangeAspect="1"/>
          </p:cNvPicPr>
          <p:nvPr/>
        </p:nvPicPr>
        <p:blipFill>
          <a:blip r:embed="rId3"/>
          <a:stretch>
            <a:fillRect/>
          </a:stretch>
        </p:blipFill>
        <p:spPr>
          <a:xfrm>
            <a:off x="10661958" y="6224631"/>
            <a:ext cx="1448104" cy="569400"/>
          </a:xfrm>
          <a:prstGeom prst="rect">
            <a:avLst/>
          </a:prstGeom>
        </p:spPr>
      </p:pic>
      <p:sp>
        <p:nvSpPr>
          <p:cNvPr id="7" name="Segnaposto contenuto 2">
            <a:extLst>
              <a:ext uri="{FF2B5EF4-FFF2-40B4-BE49-F238E27FC236}">
                <a16:creationId xmlns:a16="http://schemas.microsoft.com/office/drawing/2014/main" xmlns="" id="{88BE040D-4D01-4049-9FA9-FAEABFF57861}"/>
              </a:ext>
            </a:extLst>
          </p:cNvPr>
          <p:cNvSpPr>
            <a:spLocks noGrp="1"/>
          </p:cNvSpPr>
          <p:nvPr>
            <p:ph idx="1"/>
          </p:nvPr>
        </p:nvSpPr>
        <p:spPr>
          <a:xfrm>
            <a:off x="677334" y="1537399"/>
            <a:ext cx="9133640" cy="5256632"/>
          </a:xfrm>
        </p:spPr>
        <p:txBody>
          <a:bodyPr>
            <a:noAutofit/>
          </a:bodyPr>
          <a:lstStyle/>
          <a:p>
            <a:pPr>
              <a:lnSpc>
                <a:spcPct val="200000"/>
              </a:lnSpc>
            </a:pPr>
            <a:r>
              <a:rPr lang="it-IT" b="1" dirty="0"/>
              <a:t>Come</a:t>
            </a:r>
            <a:r>
              <a:rPr lang="it-IT" dirty="0"/>
              <a:t>: </a:t>
            </a:r>
          </a:p>
          <a:p>
            <a:pPr marL="0" indent="0">
              <a:lnSpc>
                <a:spcPct val="200000"/>
              </a:lnSpc>
              <a:buNone/>
            </a:pPr>
            <a:endParaRPr lang="it-IT" dirty="0"/>
          </a:p>
          <a:p>
            <a:pPr>
              <a:lnSpc>
                <a:spcPct val="200000"/>
              </a:lnSpc>
            </a:pPr>
            <a:endParaRPr lang="it-IT" dirty="0"/>
          </a:p>
          <a:p>
            <a:pPr marL="0" indent="0">
              <a:lnSpc>
                <a:spcPct val="200000"/>
              </a:lnSpc>
              <a:buNone/>
            </a:pPr>
            <a:endParaRPr lang="it-IT" dirty="0"/>
          </a:p>
          <a:p>
            <a:pPr marL="0" indent="0">
              <a:lnSpc>
                <a:spcPct val="200000"/>
              </a:lnSpc>
              <a:buNone/>
            </a:pPr>
            <a:endParaRPr lang="it-IT" dirty="0"/>
          </a:p>
          <a:p>
            <a:pPr marL="0" indent="0">
              <a:lnSpc>
                <a:spcPct val="200000"/>
              </a:lnSpc>
              <a:buNone/>
            </a:pPr>
            <a:endParaRPr lang="it-IT" dirty="0"/>
          </a:p>
          <a:p>
            <a:pPr>
              <a:lnSpc>
                <a:spcPct val="200000"/>
              </a:lnSpc>
            </a:pPr>
            <a:r>
              <a:rPr lang="it-IT" b="1" dirty="0"/>
              <a:t>Conseguenza</a:t>
            </a:r>
            <a:r>
              <a:rPr lang="it-IT" dirty="0"/>
              <a:t>: può essere usato per adattare più tipi ma un adapter non sarà sottoclasse di adaptee</a:t>
            </a:r>
          </a:p>
        </p:txBody>
      </p:sp>
      <p:pic>
        <p:nvPicPr>
          <p:cNvPr id="6" name="Immagine 5">
            <a:extLst>
              <a:ext uri="{FF2B5EF4-FFF2-40B4-BE49-F238E27FC236}">
                <a16:creationId xmlns:a16="http://schemas.microsoft.com/office/drawing/2014/main" xmlns="" id="{55DCDEB1-85FF-4AF2-B1B1-F39E3798AF05}"/>
              </a:ext>
            </a:extLst>
          </p:cNvPr>
          <p:cNvPicPr>
            <a:picLocks noChangeAspect="1"/>
          </p:cNvPicPr>
          <p:nvPr/>
        </p:nvPicPr>
        <p:blipFill>
          <a:blip r:embed="rId4"/>
          <a:stretch>
            <a:fillRect/>
          </a:stretch>
        </p:blipFill>
        <p:spPr>
          <a:xfrm>
            <a:off x="1969940" y="1672331"/>
            <a:ext cx="7304062" cy="3943161"/>
          </a:xfrm>
          <a:prstGeom prst="rect">
            <a:avLst/>
          </a:prstGeom>
        </p:spPr>
      </p:pic>
    </p:spTree>
    <p:extLst>
      <p:ext uri="{BB962C8B-B14F-4D97-AF65-F5344CB8AC3E}">
        <p14:creationId xmlns:p14="http://schemas.microsoft.com/office/powerpoint/2010/main" val="4255410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anim calcmode="lin" valueType="num">
                                      <p:cBhvr additive="base">
                                        <p:cTn id="1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Design Pattern – Decorator</a:t>
            </a:r>
          </a:p>
        </p:txBody>
      </p:sp>
      <p:pic>
        <p:nvPicPr>
          <p:cNvPr id="4" name="Picture 3"/>
          <p:cNvPicPr>
            <a:picLocks noChangeAspect="1"/>
          </p:cNvPicPr>
          <p:nvPr/>
        </p:nvPicPr>
        <p:blipFill>
          <a:blip r:embed="rId3"/>
          <a:stretch>
            <a:fillRect/>
          </a:stretch>
        </p:blipFill>
        <p:spPr>
          <a:xfrm>
            <a:off x="10661958" y="6224631"/>
            <a:ext cx="1448104" cy="569400"/>
          </a:xfrm>
          <a:prstGeom prst="rect">
            <a:avLst/>
          </a:prstGeom>
        </p:spPr>
      </p:pic>
      <p:sp>
        <p:nvSpPr>
          <p:cNvPr id="7" name="Segnaposto contenuto 2">
            <a:extLst>
              <a:ext uri="{FF2B5EF4-FFF2-40B4-BE49-F238E27FC236}">
                <a16:creationId xmlns="" xmlns:a16="http://schemas.microsoft.com/office/drawing/2014/main" id="{88BE040D-4D01-4049-9FA9-FAEABFF57861}"/>
              </a:ext>
            </a:extLst>
          </p:cNvPr>
          <p:cNvSpPr>
            <a:spLocks noGrp="1"/>
          </p:cNvSpPr>
          <p:nvPr>
            <p:ph idx="1"/>
          </p:nvPr>
        </p:nvSpPr>
        <p:spPr>
          <a:xfrm>
            <a:off x="677334" y="1537399"/>
            <a:ext cx="8325989" cy="4687232"/>
          </a:xfrm>
        </p:spPr>
        <p:txBody>
          <a:bodyPr>
            <a:normAutofit/>
          </a:bodyPr>
          <a:lstStyle/>
          <a:p>
            <a:pPr>
              <a:lnSpc>
                <a:spcPct val="200000"/>
              </a:lnSpc>
            </a:pPr>
            <a:r>
              <a:rPr lang="it-IT" sz="2000" b="1" dirty="0"/>
              <a:t>Nome</a:t>
            </a:r>
            <a:r>
              <a:rPr lang="it-IT" sz="2000" dirty="0"/>
              <a:t>: Decorator</a:t>
            </a:r>
          </a:p>
          <a:p>
            <a:pPr>
              <a:lnSpc>
                <a:spcPct val="200000"/>
              </a:lnSpc>
            </a:pPr>
            <a:r>
              <a:rPr lang="it-IT" sz="2000" b="1" dirty="0"/>
              <a:t>Scopo</a:t>
            </a:r>
            <a:r>
              <a:rPr lang="it-IT" sz="2000" dirty="0"/>
              <a:t>: Aggiungere </a:t>
            </a:r>
            <a:r>
              <a:rPr lang="it-IT" sz="2000" b="1" dirty="0"/>
              <a:t>funzionalità</a:t>
            </a:r>
            <a:r>
              <a:rPr lang="it-IT" sz="2000" dirty="0"/>
              <a:t> ad un oggetto</a:t>
            </a:r>
            <a:br>
              <a:rPr lang="it-IT" sz="2000" dirty="0"/>
            </a:br>
            <a:r>
              <a:rPr lang="it-IT" sz="2000" dirty="0"/>
              <a:t>in maniera dinamica (a </a:t>
            </a:r>
            <a:r>
              <a:rPr lang="it-IT" sz="2000" dirty="0" err="1"/>
              <a:t>run</a:t>
            </a:r>
            <a:r>
              <a:rPr lang="it-IT" sz="2000" dirty="0"/>
              <a:t>-time!)</a:t>
            </a:r>
          </a:p>
          <a:p>
            <a:pPr>
              <a:lnSpc>
                <a:spcPct val="200000"/>
              </a:lnSpc>
            </a:pPr>
            <a:r>
              <a:rPr lang="it-IT" sz="2000" b="1" dirty="0"/>
              <a:t>Motivazione</a:t>
            </a:r>
            <a:r>
              <a:rPr lang="it-IT" sz="2000" dirty="0"/>
              <a:t>: evitare di generare un numero</a:t>
            </a:r>
            <a:br>
              <a:rPr lang="it-IT" sz="2000" dirty="0"/>
            </a:br>
            <a:r>
              <a:rPr lang="it-IT" sz="2000" dirty="0"/>
              <a:t>spropositato di sottoclassi </a:t>
            </a:r>
          </a:p>
        </p:txBody>
      </p:sp>
    </p:spTree>
    <p:extLst>
      <p:ext uri="{BB962C8B-B14F-4D97-AF65-F5344CB8AC3E}">
        <p14:creationId xmlns:p14="http://schemas.microsoft.com/office/powerpoint/2010/main" val="883248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Design Pattern – Decorator</a:t>
            </a:r>
          </a:p>
        </p:txBody>
      </p:sp>
      <p:pic>
        <p:nvPicPr>
          <p:cNvPr id="4" name="Picture 3"/>
          <p:cNvPicPr>
            <a:picLocks noChangeAspect="1"/>
          </p:cNvPicPr>
          <p:nvPr/>
        </p:nvPicPr>
        <p:blipFill>
          <a:blip r:embed="rId3"/>
          <a:stretch>
            <a:fillRect/>
          </a:stretch>
        </p:blipFill>
        <p:spPr>
          <a:xfrm>
            <a:off x="10661958" y="6224631"/>
            <a:ext cx="1448104" cy="569400"/>
          </a:xfrm>
          <a:prstGeom prst="rect">
            <a:avLst/>
          </a:prstGeom>
        </p:spPr>
      </p:pic>
      <p:sp>
        <p:nvSpPr>
          <p:cNvPr id="7" name="Segnaposto contenuto 2">
            <a:extLst>
              <a:ext uri="{FF2B5EF4-FFF2-40B4-BE49-F238E27FC236}">
                <a16:creationId xmlns:a16="http://schemas.microsoft.com/office/drawing/2014/main" xmlns="" id="{88BE040D-4D01-4049-9FA9-FAEABFF57861}"/>
              </a:ext>
            </a:extLst>
          </p:cNvPr>
          <p:cNvSpPr>
            <a:spLocks noGrp="1"/>
          </p:cNvSpPr>
          <p:nvPr>
            <p:ph idx="1"/>
          </p:nvPr>
        </p:nvSpPr>
        <p:spPr>
          <a:xfrm>
            <a:off x="677334" y="1537399"/>
            <a:ext cx="8325989" cy="4687232"/>
          </a:xfrm>
        </p:spPr>
        <p:txBody>
          <a:bodyPr>
            <a:normAutofit lnSpcReduction="10000"/>
          </a:bodyPr>
          <a:lstStyle/>
          <a:p>
            <a:pPr>
              <a:lnSpc>
                <a:spcPct val="200000"/>
              </a:lnSpc>
            </a:pPr>
            <a:r>
              <a:rPr lang="it-IT" sz="1600" b="1" dirty="0"/>
              <a:t>Come</a:t>
            </a:r>
            <a:r>
              <a:rPr lang="it-IT" sz="1600" dirty="0"/>
              <a:t>:</a:t>
            </a:r>
          </a:p>
          <a:p>
            <a:pPr>
              <a:lnSpc>
                <a:spcPct val="200000"/>
              </a:lnSpc>
            </a:pPr>
            <a:endParaRPr lang="it-IT" sz="1600" dirty="0"/>
          </a:p>
          <a:p>
            <a:pPr>
              <a:lnSpc>
                <a:spcPct val="200000"/>
              </a:lnSpc>
            </a:pPr>
            <a:endParaRPr lang="it-IT" sz="1600" dirty="0"/>
          </a:p>
          <a:p>
            <a:pPr>
              <a:lnSpc>
                <a:spcPct val="200000"/>
              </a:lnSpc>
            </a:pPr>
            <a:endParaRPr lang="it-IT" sz="1600" dirty="0"/>
          </a:p>
          <a:p>
            <a:pPr>
              <a:lnSpc>
                <a:spcPct val="200000"/>
              </a:lnSpc>
            </a:pPr>
            <a:endParaRPr lang="it-IT" sz="1600" dirty="0"/>
          </a:p>
          <a:p>
            <a:pPr marL="0" indent="0">
              <a:lnSpc>
                <a:spcPct val="200000"/>
              </a:lnSpc>
              <a:buNone/>
            </a:pPr>
            <a:endParaRPr lang="it-IT" sz="1600" dirty="0"/>
          </a:p>
          <a:p>
            <a:pPr>
              <a:lnSpc>
                <a:spcPct val="200000"/>
              </a:lnSpc>
            </a:pPr>
            <a:r>
              <a:rPr lang="it-IT" sz="1600" b="1" dirty="0"/>
              <a:t>Conseguenza</a:t>
            </a:r>
            <a:r>
              <a:rPr lang="it-IT" sz="1600" dirty="0"/>
              <a:t>: più flessibile della derivazione statica, facile da personalizzare ma poi diventa compilato capire effettivamente cosa fa</a:t>
            </a:r>
          </a:p>
        </p:txBody>
      </p:sp>
      <p:pic>
        <p:nvPicPr>
          <p:cNvPr id="1026" name="Picture 2">
            <a:extLst>
              <a:ext uri="{FF2B5EF4-FFF2-40B4-BE49-F238E27FC236}">
                <a16:creationId xmlns:a16="http://schemas.microsoft.com/office/drawing/2014/main" xmlns="" id="{09A9E0FE-942E-42BF-A702-8C2700C0B9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569" y="1720518"/>
            <a:ext cx="4403249" cy="3484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2671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anim calcmode="lin" valueType="num">
                                      <p:cBhvr additive="base">
                                        <p:cTn id="1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Design Pattern – Facade</a:t>
            </a:r>
          </a:p>
        </p:txBody>
      </p:sp>
      <p:pic>
        <p:nvPicPr>
          <p:cNvPr id="4" name="Picture 3"/>
          <p:cNvPicPr>
            <a:picLocks noChangeAspect="1"/>
          </p:cNvPicPr>
          <p:nvPr/>
        </p:nvPicPr>
        <p:blipFill>
          <a:blip r:embed="rId3"/>
          <a:stretch>
            <a:fillRect/>
          </a:stretch>
        </p:blipFill>
        <p:spPr>
          <a:xfrm>
            <a:off x="10661958" y="6224631"/>
            <a:ext cx="1448104" cy="569400"/>
          </a:xfrm>
          <a:prstGeom prst="rect">
            <a:avLst/>
          </a:prstGeom>
        </p:spPr>
      </p:pic>
      <p:sp>
        <p:nvSpPr>
          <p:cNvPr id="7" name="Segnaposto contenuto 2">
            <a:extLst>
              <a:ext uri="{FF2B5EF4-FFF2-40B4-BE49-F238E27FC236}">
                <a16:creationId xmlns="" xmlns:a16="http://schemas.microsoft.com/office/drawing/2014/main" id="{88BE040D-4D01-4049-9FA9-FAEABFF57861}"/>
              </a:ext>
            </a:extLst>
          </p:cNvPr>
          <p:cNvSpPr>
            <a:spLocks noGrp="1"/>
          </p:cNvSpPr>
          <p:nvPr>
            <p:ph idx="1"/>
          </p:nvPr>
        </p:nvSpPr>
        <p:spPr>
          <a:xfrm>
            <a:off x="677334" y="1537399"/>
            <a:ext cx="8325989" cy="4687232"/>
          </a:xfrm>
        </p:spPr>
        <p:txBody>
          <a:bodyPr>
            <a:normAutofit fontScale="85000" lnSpcReduction="10000"/>
          </a:bodyPr>
          <a:lstStyle/>
          <a:p>
            <a:pPr>
              <a:lnSpc>
                <a:spcPct val="200000"/>
              </a:lnSpc>
            </a:pPr>
            <a:r>
              <a:rPr lang="it-IT" sz="2000" b="1" dirty="0"/>
              <a:t>Nome</a:t>
            </a:r>
            <a:r>
              <a:rPr lang="it-IT" sz="2000" dirty="0"/>
              <a:t>: Facade</a:t>
            </a:r>
          </a:p>
          <a:p>
            <a:pPr>
              <a:lnSpc>
                <a:spcPct val="200000"/>
              </a:lnSpc>
            </a:pPr>
            <a:r>
              <a:rPr lang="it-IT" sz="2000" b="1" dirty="0"/>
              <a:t>Scopo</a:t>
            </a:r>
            <a:r>
              <a:rPr lang="it-IT" sz="2000" dirty="0"/>
              <a:t>: fornire un’interfaccia </a:t>
            </a:r>
            <a:r>
              <a:rPr lang="it-IT" sz="2000" b="1" dirty="0"/>
              <a:t>unica</a:t>
            </a:r>
            <a:r>
              <a:rPr lang="it-IT" sz="2000" dirty="0"/>
              <a:t> di alto livello per un sottosistema complesso</a:t>
            </a:r>
          </a:p>
          <a:p>
            <a:pPr>
              <a:lnSpc>
                <a:spcPct val="200000"/>
              </a:lnSpc>
            </a:pPr>
            <a:r>
              <a:rPr lang="it-IT" sz="2000" b="1" dirty="0"/>
              <a:t>Motivazione</a:t>
            </a:r>
            <a:r>
              <a:rPr lang="it-IT" sz="2000" dirty="0"/>
              <a:t>: diminuire la complessità nell’utilizzo del sottosistema complesso</a:t>
            </a:r>
          </a:p>
          <a:p>
            <a:pPr>
              <a:lnSpc>
                <a:spcPct val="200000"/>
              </a:lnSpc>
            </a:pPr>
            <a:r>
              <a:rPr lang="it-IT" sz="2000" b="1" dirty="0"/>
              <a:t>Come: </a:t>
            </a:r>
            <a:r>
              <a:rPr lang="it-IT" sz="2000" dirty="0"/>
              <a:t>disaccoppiando client e sottosistemi con una sola interfaccia</a:t>
            </a:r>
          </a:p>
          <a:p>
            <a:pPr>
              <a:lnSpc>
                <a:spcPct val="200000"/>
              </a:lnSpc>
            </a:pPr>
            <a:r>
              <a:rPr lang="it-IT" sz="2000" b="1" dirty="0"/>
              <a:t>Conseguenza</a:t>
            </a:r>
            <a:r>
              <a:rPr lang="it-IT" sz="2000" dirty="0"/>
              <a:t>: struttura un sistema in sottosistemi diminuendo la complessità al costo della dipendenza e alla creazione di un singolo punto di fallimento</a:t>
            </a:r>
          </a:p>
          <a:p>
            <a:pPr>
              <a:lnSpc>
                <a:spcPct val="200000"/>
              </a:lnSpc>
            </a:pPr>
            <a:endParaRPr lang="it-IT" sz="2000" dirty="0"/>
          </a:p>
        </p:txBody>
      </p:sp>
      <p:pic>
        <p:nvPicPr>
          <p:cNvPr id="10" name="Immagine 9">
            <a:extLst>
              <a:ext uri="{FF2B5EF4-FFF2-40B4-BE49-F238E27FC236}">
                <a16:creationId xmlns="" xmlns:a16="http://schemas.microsoft.com/office/drawing/2014/main" id="{525D2B7C-D6E3-46E4-9DFC-F59D7600361B}"/>
              </a:ext>
            </a:extLst>
          </p:cNvPr>
          <p:cNvPicPr>
            <a:picLocks noChangeAspect="1"/>
          </p:cNvPicPr>
          <p:nvPr/>
        </p:nvPicPr>
        <p:blipFill>
          <a:blip r:embed="rId4"/>
          <a:stretch>
            <a:fillRect/>
          </a:stretch>
        </p:blipFill>
        <p:spPr>
          <a:xfrm>
            <a:off x="8336432" y="609600"/>
            <a:ext cx="3533775" cy="2571750"/>
          </a:xfrm>
          <a:prstGeom prst="rect">
            <a:avLst/>
          </a:prstGeom>
        </p:spPr>
      </p:pic>
    </p:spTree>
    <p:extLst>
      <p:ext uri="{BB962C8B-B14F-4D97-AF65-F5344CB8AC3E}">
        <p14:creationId xmlns:p14="http://schemas.microsoft.com/office/powerpoint/2010/main" val="1972271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Design Pattern – Proxy</a:t>
            </a:r>
          </a:p>
        </p:txBody>
      </p:sp>
      <p:pic>
        <p:nvPicPr>
          <p:cNvPr id="4" name="Picture 3"/>
          <p:cNvPicPr>
            <a:picLocks noChangeAspect="1"/>
          </p:cNvPicPr>
          <p:nvPr/>
        </p:nvPicPr>
        <p:blipFill>
          <a:blip r:embed="rId3"/>
          <a:stretch>
            <a:fillRect/>
          </a:stretch>
        </p:blipFill>
        <p:spPr>
          <a:xfrm>
            <a:off x="10661958" y="6224631"/>
            <a:ext cx="1448104" cy="569400"/>
          </a:xfrm>
          <a:prstGeom prst="rect">
            <a:avLst/>
          </a:prstGeom>
        </p:spPr>
      </p:pic>
      <p:sp>
        <p:nvSpPr>
          <p:cNvPr id="7" name="Segnaposto contenuto 2">
            <a:extLst>
              <a:ext uri="{FF2B5EF4-FFF2-40B4-BE49-F238E27FC236}">
                <a16:creationId xmlns="" xmlns:a16="http://schemas.microsoft.com/office/drawing/2014/main" id="{88BE040D-4D01-4049-9FA9-FAEABFF57861}"/>
              </a:ext>
            </a:extLst>
          </p:cNvPr>
          <p:cNvSpPr>
            <a:spLocks noGrp="1"/>
          </p:cNvSpPr>
          <p:nvPr>
            <p:ph idx="1"/>
          </p:nvPr>
        </p:nvSpPr>
        <p:spPr>
          <a:xfrm>
            <a:off x="677334" y="1537399"/>
            <a:ext cx="8325989" cy="4687232"/>
          </a:xfrm>
        </p:spPr>
        <p:txBody>
          <a:bodyPr>
            <a:normAutofit lnSpcReduction="10000"/>
          </a:bodyPr>
          <a:lstStyle/>
          <a:p>
            <a:pPr>
              <a:lnSpc>
                <a:spcPct val="200000"/>
              </a:lnSpc>
            </a:pPr>
            <a:r>
              <a:rPr lang="it-IT" sz="2000" b="1" dirty="0"/>
              <a:t>Nome</a:t>
            </a:r>
            <a:r>
              <a:rPr lang="it-IT" sz="2000" dirty="0"/>
              <a:t>: Proxy</a:t>
            </a:r>
          </a:p>
          <a:p>
            <a:pPr>
              <a:lnSpc>
                <a:spcPct val="200000"/>
              </a:lnSpc>
            </a:pPr>
            <a:r>
              <a:rPr lang="it-IT" sz="2000" b="1" dirty="0"/>
              <a:t>Scopo</a:t>
            </a:r>
            <a:r>
              <a:rPr lang="it-IT" sz="2000" dirty="0"/>
              <a:t>: fornire un surrogato di un’oggetto per controllarne gli accessi</a:t>
            </a:r>
          </a:p>
          <a:p>
            <a:pPr>
              <a:lnSpc>
                <a:spcPct val="200000"/>
              </a:lnSpc>
            </a:pPr>
            <a:r>
              <a:rPr lang="it-IT" sz="2000" b="1" dirty="0"/>
              <a:t>Motivazione</a:t>
            </a:r>
            <a:r>
              <a:rPr lang="it-IT" sz="2000" dirty="0"/>
              <a:t>: </a:t>
            </a:r>
          </a:p>
          <a:p>
            <a:pPr lvl="1">
              <a:lnSpc>
                <a:spcPct val="200000"/>
              </a:lnSpc>
            </a:pPr>
            <a:r>
              <a:rPr lang="it-IT" sz="1800" dirty="0"/>
              <a:t>Semplificare/ottimizzare operazioni (Virtual Proxy)</a:t>
            </a:r>
          </a:p>
          <a:p>
            <a:pPr lvl="1">
              <a:lnSpc>
                <a:spcPct val="200000"/>
              </a:lnSpc>
            </a:pPr>
            <a:r>
              <a:rPr lang="it-IT" sz="1800" dirty="0"/>
              <a:t>Gestire oggetti remoti (Remote Proxy)</a:t>
            </a:r>
          </a:p>
          <a:p>
            <a:pPr lvl="1">
              <a:lnSpc>
                <a:spcPct val="200000"/>
              </a:lnSpc>
            </a:pPr>
            <a:r>
              <a:rPr lang="it-IT" sz="1800" dirty="0"/>
              <a:t>Aggiungere un </a:t>
            </a:r>
            <a:r>
              <a:rPr lang="it-IT" sz="1800" dirty="0" err="1"/>
              <a:t>layer</a:t>
            </a:r>
            <a:r>
              <a:rPr lang="it-IT" sz="1800" dirty="0"/>
              <a:t> di sicurezza (</a:t>
            </a:r>
            <a:r>
              <a:rPr lang="it-IT" sz="1800" dirty="0" err="1"/>
              <a:t>Protection</a:t>
            </a:r>
            <a:r>
              <a:rPr lang="it-IT" sz="1800" dirty="0"/>
              <a:t> Proxy)</a:t>
            </a:r>
          </a:p>
          <a:p>
            <a:pPr>
              <a:lnSpc>
                <a:spcPct val="200000"/>
              </a:lnSpc>
            </a:pPr>
            <a:endParaRPr lang="it-IT" sz="2000" dirty="0"/>
          </a:p>
        </p:txBody>
      </p:sp>
    </p:spTree>
    <p:extLst>
      <p:ext uri="{BB962C8B-B14F-4D97-AF65-F5344CB8AC3E}">
        <p14:creationId xmlns:p14="http://schemas.microsoft.com/office/powerpoint/2010/main" val="116289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Design Pattern – Proxy</a:t>
            </a:r>
          </a:p>
        </p:txBody>
      </p:sp>
      <p:pic>
        <p:nvPicPr>
          <p:cNvPr id="4" name="Picture 3"/>
          <p:cNvPicPr>
            <a:picLocks noChangeAspect="1"/>
          </p:cNvPicPr>
          <p:nvPr/>
        </p:nvPicPr>
        <p:blipFill>
          <a:blip r:embed="rId3"/>
          <a:stretch>
            <a:fillRect/>
          </a:stretch>
        </p:blipFill>
        <p:spPr>
          <a:xfrm>
            <a:off x="10661958" y="6224631"/>
            <a:ext cx="1448104" cy="569400"/>
          </a:xfrm>
          <a:prstGeom prst="rect">
            <a:avLst/>
          </a:prstGeom>
        </p:spPr>
      </p:pic>
      <p:sp>
        <p:nvSpPr>
          <p:cNvPr id="7" name="Segnaposto contenuto 2">
            <a:extLst>
              <a:ext uri="{FF2B5EF4-FFF2-40B4-BE49-F238E27FC236}">
                <a16:creationId xmlns:a16="http://schemas.microsoft.com/office/drawing/2014/main" xmlns="" id="{88BE040D-4D01-4049-9FA9-FAEABFF57861}"/>
              </a:ext>
            </a:extLst>
          </p:cNvPr>
          <p:cNvSpPr>
            <a:spLocks noGrp="1"/>
          </p:cNvSpPr>
          <p:nvPr>
            <p:ph idx="1"/>
          </p:nvPr>
        </p:nvSpPr>
        <p:spPr>
          <a:xfrm>
            <a:off x="677334" y="1537399"/>
            <a:ext cx="8325989" cy="4687232"/>
          </a:xfrm>
        </p:spPr>
        <p:txBody>
          <a:bodyPr>
            <a:normAutofit/>
          </a:bodyPr>
          <a:lstStyle/>
          <a:p>
            <a:pPr>
              <a:lnSpc>
                <a:spcPct val="200000"/>
              </a:lnSpc>
            </a:pPr>
            <a:r>
              <a:rPr lang="it-IT" sz="2000" b="1" dirty="0"/>
              <a:t>Come: </a:t>
            </a:r>
            <a:r>
              <a:rPr lang="it-IT" sz="2000" dirty="0"/>
              <a:t>estendendo la stessa interfaccia del soggetto avendo un riferimento ad esso</a:t>
            </a:r>
          </a:p>
          <a:p>
            <a:pPr>
              <a:lnSpc>
                <a:spcPct val="200000"/>
              </a:lnSpc>
            </a:pPr>
            <a:endParaRPr lang="it-IT" sz="2000" dirty="0"/>
          </a:p>
          <a:p>
            <a:pPr>
              <a:lnSpc>
                <a:spcPct val="200000"/>
              </a:lnSpc>
            </a:pPr>
            <a:endParaRPr lang="it-IT" sz="2000" dirty="0"/>
          </a:p>
          <a:p>
            <a:pPr marL="0" indent="0">
              <a:lnSpc>
                <a:spcPct val="200000"/>
              </a:lnSpc>
              <a:buNone/>
            </a:pPr>
            <a:endParaRPr lang="it-IT" sz="2000" dirty="0"/>
          </a:p>
          <a:p>
            <a:pPr>
              <a:lnSpc>
                <a:spcPct val="200000"/>
              </a:lnSpc>
            </a:pPr>
            <a:r>
              <a:rPr lang="it-IT" sz="2000" b="1" dirty="0"/>
              <a:t>Conseguenza</a:t>
            </a:r>
            <a:r>
              <a:rPr lang="it-IT" sz="2000" dirty="0"/>
              <a:t>: in pratica un </a:t>
            </a:r>
            <a:r>
              <a:rPr lang="it-IT" sz="2000" dirty="0" smtClean="0"/>
              <a:t>wrapper</a:t>
            </a:r>
            <a:endParaRPr lang="it-IT" sz="2000" dirty="0"/>
          </a:p>
        </p:txBody>
      </p:sp>
      <p:pic>
        <p:nvPicPr>
          <p:cNvPr id="4098" name="Picture 2">
            <a:extLst>
              <a:ext uri="{FF2B5EF4-FFF2-40B4-BE49-F238E27FC236}">
                <a16:creationId xmlns:a16="http://schemas.microsoft.com/office/drawing/2014/main" xmlns="" id="{5686F109-B3C7-4CF4-8552-D5EF126CCB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4930" y="2714202"/>
            <a:ext cx="4181475" cy="2333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6831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anim calcmode="lin" valueType="num">
                                      <p:cBhvr additive="base">
                                        <p:cTn id="1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Design Pattern – Composite</a:t>
            </a:r>
          </a:p>
        </p:txBody>
      </p:sp>
      <p:pic>
        <p:nvPicPr>
          <p:cNvPr id="4" name="Picture 3"/>
          <p:cNvPicPr>
            <a:picLocks noChangeAspect="1"/>
          </p:cNvPicPr>
          <p:nvPr/>
        </p:nvPicPr>
        <p:blipFill>
          <a:blip r:embed="rId3"/>
          <a:stretch>
            <a:fillRect/>
          </a:stretch>
        </p:blipFill>
        <p:spPr>
          <a:xfrm>
            <a:off x="10661958" y="6224631"/>
            <a:ext cx="1448104" cy="569400"/>
          </a:xfrm>
          <a:prstGeom prst="rect">
            <a:avLst/>
          </a:prstGeom>
        </p:spPr>
      </p:pic>
      <p:sp>
        <p:nvSpPr>
          <p:cNvPr id="7" name="Segnaposto contenuto 2">
            <a:extLst>
              <a:ext uri="{FF2B5EF4-FFF2-40B4-BE49-F238E27FC236}">
                <a16:creationId xmlns="" xmlns:a16="http://schemas.microsoft.com/office/drawing/2014/main" id="{88BE040D-4D01-4049-9FA9-FAEABFF57861}"/>
              </a:ext>
            </a:extLst>
          </p:cNvPr>
          <p:cNvSpPr>
            <a:spLocks noGrp="1"/>
          </p:cNvSpPr>
          <p:nvPr>
            <p:ph idx="1"/>
          </p:nvPr>
        </p:nvSpPr>
        <p:spPr>
          <a:xfrm>
            <a:off x="677334" y="1537399"/>
            <a:ext cx="8325989" cy="4687232"/>
          </a:xfrm>
        </p:spPr>
        <p:txBody>
          <a:bodyPr>
            <a:normAutofit fontScale="85000" lnSpcReduction="10000"/>
          </a:bodyPr>
          <a:lstStyle/>
          <a:p>
            <a:pPr>
              <a:lnSpc>
                <a:spcPct val="200000"/>
              </a:lnSpc>
            </a:pPr>
            <a:r>
              <a:rPr lang="it-IT" sz="2000" b="1" dirty="0"/>
              <a:t>Nome</a:t>
            </a:r>
            <a:r>
              <a:rPr lang="it-IT" sz="2000" dirty="0"/>
              <a:t>: Composite</a:t>
            </a:r>
          </a:p>
          <a:p>
            <a:pPr>
              <a:lnSpc>
                <a:spcPct val="200000"/>
              </a:lnSpc>
            </a:pPr>
            <a:r>
              <a:rPr lang="it-IT" sz="2000" b="1" dirty="0"/>
              <a:t>Scopo</a:t>
            </a:r>
            <a:r>
              <a:rPr lang="it-IT" sz="2000" dirty="0"/>
              <a:t>: trattare </a:t>
            </a:r>
            <a:r>
              <a:rPr lang="it-IT" sz="2000" b="1" dirty="0"/>
              <a:t>gruppi di oggetti </a:t>
            </a:r>
            <a:r>
              <a:rPr lang="it-IT" sz="2000" dirty="0"/>
              <a:t>come se fossero l’istanza di un oggetto singolo -&gt; funziona solo se il gruppo ha lo stesso comportamento del singolo!</a:t>
            </a:r>
          </a:p>
          <a:p>
            <a:pPr>
              <a:lnSpc>
                <a:spcPct val="200000"/>
              </a:lnSpc>
            </a:pPr>
            <a:r>
              <a:rPr lang="it-IT" sz="2000" b="1" dirty="0"/>
              <a:t>Motivazione</a:t>
            </a:r>
            <a:r>
              <a:rPr lang="it-IT" sz="2000" dirty="0"/>
              <a:t>: permettere di costruire gerarchie di oggetti dove è presente un oggetto contenitore con oggetti elementari. L’obiettivo è di permettere al client di navigare la gerarchia e di comportarsi sempre allo stesso modo, sia per oggetti contenitori che per oggetti elementari</a:t>
            </a:r>
          </a:p>
          <a:p>
            <a:pPr marL="0" indent="0">
              <a:lnSpc>
                <a:spcPct val="200000"/>
              </a:lnSpc>
              <a:buNone/>
            </a:pPr>
            <a:endParaRPr lang="it-IT" sz="2000" dirty="0"/>
          </a:p>
        </p:txBody>
      </p:sp>
    </p:spTree>
    <p:extLst>
      <p:ext uri="{BB962C8B-B14F-4D97-AF65-F5344CB8AC3E}">
        <p14:creationId xmlns:p14="http://schemas.microsoft.com/office/powerpoint/2010/main" val="1195535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Design Pattern – Composite</a:t>
            </a:r>
          </a:p>
        </p:txBody>
      </p:sp>
      <p:pic>
        <p:nvPicPr>
          <p:cNvPr id="4" name="Picture 3"/>
          <p:cNvPicPr>
            <a:picLocks noChangeAspect="1"/>
          </p:cNvPicPr>
          <p:nvPr/>
        </p:nvPicPr>
        <p:blipFill>
          <a:blip r:embed="rId3"/>
          <a:stretch>
            <a:fillRect/>
          </a:stretch>
        </p:blipFill>
        <p:spPr>
          <a:xfrm>
            <a:off x="10661958" y="6224631"/>
            <a:ext cx="1448104" cy="569400"/>
          </a:xfrm>
          <a:prstGeom prst="rect">
            <a:avLst/>
          </a:prstGeom>
        </p:spPr>
      </p:pic>
      <p:sp>
        <p:nvSpPr>
          <p:cNvPr id="7" name="Segnaposto contenuto 2">
            <a:extLst>
              <a:ext uri="{FF2B5EF4-FFF2-40B4-BE49-F238E27FC236}">
                <a16:creationId xmlns:a16="http://schemas.microsoft.com/office/drawing/2014/main" xmlns="" id="{88BE040D-4D01-4049-9FA9-FAEABFF57861}"/>
              </a:ext>
            </a:extLst>
          </p:cNvPr>
          <p:cNvSpPr>
            <a:spLocks noGrp="1"/>
          </p:cNvSpPr>
          <p:nvPr>
            <p:ph idx="1"/>
          </p:nvPr>
        </p:nvSpPr>
        <p:spPr>
          <a:xfrm>
            <a:off x="677334" y="1537398"/>
            <a:ext cx="8325989" cy="5092001"/>
          </a:xfrm>
        </p:spPr>
        <p:txBody>
          <a:bodyPr>
            <a:normAutofit fontScale="92500" lnSpcReduction="20000"/>
          </a:bodyPr>
          <a:lstStyle/>
          <a:p>
            <a:pPr>
              <a:lnSpc>
                <a:spcPct val="200000"/>
              </a:lnSpc>
            </a:pPr>
            <a:r>
              <a:rPr lang="it-IT" sz="2000" b="1" dirty="0"/>
              <a:t>Come:</a:t>
            </a:r>
            <a:endParaRPr lang="it-IT" sz="2000" dirty="0"/>
          </a:p>
          <a:p>
            <a:pPr>
              <a:lnSpc>
                <a:spcPct val="200000"/>
              </a:lnSpc>
            </a:pPr>
            <a:endParaRPr lang="it-IT" sz="2000" dirty="0"/>
          </a:p>
          <a:p>
            <a:pPr marL="0" indent="0">
              <a:lnSpc>
                <a:spcPct val="200000"/>
              </a:lnSpc>
              <a:buNone/>
            </a:pPr>
            <a:endParaRPr lang="it-IT" sz="2000" dirty="0"/>
          </a:p>
          <a:p>
            <a:pPr marL="0" indent="0">
              <a:lnSpc>
                <a:spcPct val="200000"/>
              </a:lnSpc>
              <a:buNone/>
            </a:pPr>
            <a:endParaRPr lang="it-IT" sz="2000" dirty="0"/>
          </a:p>
          <a:p>
            <a:pPr marL="0" indent="0">
              <a:lnSpc>
                <a:spcPct val="200000"/>
              </a:lnSpc>
              <a:buNone/>
            </a:pPr>
            <a:endParaRPr lang="it-IT" sz="2000" dirty="0"/>
          </a:p>
          <a:p>
            <a:pPr>
              <a:lnSpc>
                <a:spcPct val="200000"/>
              </a:lnSpc>
            </a:pPr>
            <a:endParaRPr lang="it-IT" sz="2000" b="1" dirty="0"/>
          </a:p>
          <a:p>
            <a:pPr>
              <a:lnSpc>
                <a:spcPct val="200000"/>
              </a:lnSpc>
            </a:pPr>
            <a:r>
              <a:rPr lang="it-IT" sz="2000" b="1" dirty="0"/>
              <a:t>Conseguenza</a:t>
            </a:r>
            <a:r>
              <a:rPr lang="it-IT" sz="2000" dirty="0"/>
              <a:t>: definisce in modo semplice la gerarchia, semplifica il trattamento degli oggetti da parte del client</a:t>
            </a:r>
          </a:p>
          <a:p>
            <a:pPr>
              <a:lnSpc>
                <a:spcPct val="200000"/>
              </a:lnSpc>
            </a:pPr>
            <a:endParaRPr lang="it-IT" sz="2000" dirty="0"/>
          </a:p>
        </p:txBody>
      </p:sp>
      <p:pic>
        <p:nvPicPr>
          <p:cNvPr id="7170" name="Picture 2">
            <a:extLst>
              <a:ext uri="{FF2B5EF4-FFF2-40B4-BE49-F238E27FC236}">
                <a16:creationId xmlns:a16="http://schemas.microsoft.com/office/drawing/2014/main" xmlns="" id="{62CBC4F4-847E-4CBD-8D4A-C3A54CA959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0424" y="1690531"/>
            <a:ext cx="5114925" cy="3763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5448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anim calcmode="lin" valueType="num">
                                      <p:cBhvr additive="base">
                                        <p:cTn id="1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Design Pattern – </a:t>
            </a:r>
            <a:r>
              <a:rPr lang="it-IT" sz="2400" dirty="0"/>
              <a:t>Comportamentali</a:t>
            </a:r>
            <a:br>
              <a:rPr lang="it-IT" sz="2400" dirty="0"/>
            </a:br>
            <a:endParaRPr lang="it-IT" sz="1400" dirty="0"/>
          </a:p>
        </p:txBody>
      </p:sp>
      <p:pic>
        <p:nvPicPr>
          <p:cNvPr id="4" name="Picture 3"/>
          <p:cNvPicPr>
            <a:picLocks noChangeAspect="1"/>
          </p:cNvPicPr>
          <p:nvPr/>
        </p:nvPicPr>
        <p:blipFill>
          <a:blip r:embed="rId3"/>
          <a:stretch>
            <a:fillRect/>
          </a:stretch>
        </p:blipFill>
        <p:spPr>
          <a:xfrm>
            <a:off x="10661958" y="6224631"/>
            <a:ext cx="1448104" cy="569400"/>
          </a:xfrm>
          <a:prstGeom prst="rect">
            <a:avLst/>
          </a:prstGeom>
        </p:spPr>
      </p:pic>
      <p:sp>
        <p:nvSpPr>
          <p:cNvPr id="6" name="Segnaposto contenuto 5">
            <a:extLst>
              <a:ext uri="{FF2B5EF4-FFF2-40B4-BE49-F238E27FC236}">
                <a16:creationId xmlns="" xmlns:a16="http://schemas.microsoft.com/office/drawing/2014/main" id="{E774BEC4-FADE-49D2-9C78-65F79B44BDE4}"/>
              </a:ext>
            </a:extLst>
          </p:cNvPr>
          <p:cNvSpPr>
            <a:spLocks noGrp="1"/>
          </p:cNvSpPr>
          <p:nvPr>
            <p:ph idx="1"/>
          </p:nvPr>
        </p:nvSpPr>
        <p:spPr/>
        <p:txBody>
          <a:bodyPr/>
          <a:lstStyle/>
          <a:p>
            <a:pPr marL="0" indent="0">
              <a:buNone/>
            </a:pPr>
            <a:r>
              <a:rPr lang="it-IT" sz="2000" dirty="0"/>
              <a:t>Consentono la modifica del </a:t>
            </a:r>
            <a:r>
              <a:rPr lang="it-IT" sz="2000" b="1" dirty="0"/>
              <a:t>comportamento</a:t>
            </a:r>
            <a:r>
              <a:rPr lang="it-IT" sz="2000" dirty="0"/>
              <a:t> degli oggetti, sia </a:t>
            </a:r>
            <a:r>
              <a:rPr lang="it-IT" sz="2000" b="1" dirty="0"/>
              <a:t>individualmente</a:t>
            </a:r>
            <a:r>
              <a:rPr lang="it-IT" sz="2000" dirty="0"/>
              <a:t> (in che modo l’oggetto svolge la sua funzione?) che </a:t>
            </a:r>
            <a:r>
              <a:rPr lang="it-IT" sz="2000" b="1" dirty="0"/>
              <a:t>collaborativamente</a:t>
            </a:r>
            <a:r>
              <a:rPr lang="it-IT" sz="2000" dirty="0"/>
              <a:t> (in che modo diversi oggetti collaborano tra di loro?)</a:t>
            </a:r>
          </a:p>
          <a:p>
            <a:pPr marL="0" indent="0">
              <a:buNone/>
            </a:pPr>
            <a:endParaRPr lang="en-US" dirty="0"/>
          </a:p>
        </p:txBody>
      </p:sp>
    </p:spTree>
    <p:extLst>
      <p:ext uri="{BB962C8B-B14F-4D97-AF65-F5344CB8AC3E}">
        <p14:creationId xmlns:p14="http://schemas.microsoft.com/office/powerpoint/2010/main" val="32418597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Design Pattern – </a:t>
            </a:r>
            <a:r>
              <a:rPr lang="it-IT" sz="2400" dirty="0"/>
              <a:t>Comportamentali</a:t>
            </a:r>
            <a:br>
              <a:rPr lang="it-IT" sz="2400" dirty="0"/>
            </a:br>
            <a:endParaRPr lang="it-IT" sz="1400" dirty="0"/>
          </a:p>
        </p:txBody>
      </p:sp>
      <p:pic>
        <p:nvPicPr>
          <p:cNvPr id="4" name="Picture 3"/>
          <p:cNvPicPr>
            <a:picLocks noChangeAspect="1"/>
          </p:cNvPicPr>
          <p:nvPr/>
        </p:nvPicPr>
        <p:blipFill>
          <a:blip r:embed="rId3"/>
          <a:stretch>
            <a:fillRect/>
          </a:stretch>
        </p:blipFill>
        <p:spPr>
          <a:xfrm>
            <a:off x="10661958" y="6224631"/>
            <a:ext cx="1448104" cy="569400"/>
          </a:xfrm>
          <a:prstGeom prst="rect">
            <a:avLst/>
          </a:prstGeom>
        </p:spPr>
      </p:pic>
      <p:graphicFrame>
        <p:nvGraphicFramePr>
          <p:cNvPr id="3" name="Table 4">
            <a:extLst>
              <a:ext uri="{FF2B5EF4-FFF2-40B4-BE49-F238E27FC236}">
                <a16:creationId xmlns="" xmlns:a16="http://schemas.microsoft.com/office/drawing/2014/main" id="{F32807C9-E78C-4BA8-B764-A4A82EA10176}"/>
              </a:ext>
            </a:extLst>
          </p:cNvPr>
          <p:cNvGraphicFramePr>
            <a:graphicFrameLocks noGrp="1"/>
          </p:cNvGraphicFramePr>
          <p:nvPr>
            <p:ph idx="1"/>
            <p:extLst>
              <p:ext uri="{D42A27DB-BD31-4B8C-83A1-F6EECF244321}">
                <p14:modId xmlns:p14="http://schemas.microsoft.com/office/powerpoint/2010/main" val="3940400207"/>
              </p:ext>
            </p:extLst>
          </p:nvPr>
        </p:nvGraphicFramePr>
        <p:xfrm>
          <a:off x="677334" y="1723476"/>
          <a:ext cx="8596668" cy="4501155"/>
        </p:xfrm>
        <a:graphic>
          <a:graphicData uri="http://schemas.openxmlformats.org/drawingml/2006/table">
            <a:tbl>
              <a:tblPr firstRow="1" bandRow="1">
                <a:tableStyleId>{5C22544A-7EE6-4342-B048-85BDC9FD1C3A}</a:tableStyleId>
              </a:tblPr>
              <a:tblGrid>
                <a:gridCol w="1861471">
                  <a:extLst>
                    <a:ext uri="{9D8B030D-6E8A-4147-A177-3AD203B41FA5}">
                      <a16:colId xmlns="" xmlns:a16="http://schemas.microsoft.com/office/drawing/2014/main" val="1894527622"/>
                    </a:ext>
                  </a:extLst>
                </a:gridCol>
                <a:gridCol w="6735197">
                  <a:extLst>
                    <a:ext uri="{9D8B030D-6E8A-4147-A177-3AD203B41FA5}">
                      <a16:colId xmlns="" xmlns:a16="http://schemas.microsoft.com/office/drawing/2014/main" val="3530029128"/>
                    </a:ext>
                  </a:extLst>
                </a:gridCol>
              </a:tblGrid>
              <a:tr h="460106">
                <a:tc>
                  <a:txBody>
                    <a:bodyPr/>
                    <a:lstStyle/>
                    <a:p>
                      <a:pPr algn="ctr"/>
                      <a:r>
                        <a:rPr lang="it-IT" dirty="0"/>
                        <a:t>Nome</a:t>
                      </a:r>
                      <a:endParaRPr lang="en-GB" dirty="0"/>
                    </a:p>
                  </a:txBody>
                  <a:tcPr/>
                </a:tc>
                <a:tc>
                  <a:txBody>
                    <a:bodyPr/>
                    <a:lstStyle/>
                    <a:p>
                      <a:pPr algn="ctr"/>
                      <a:r>
                        <a:rPr lang="it-IT" dirty="0"/>
                        <a:t>Descrizione</a:t>
                      </a:r>
                      <a:endParaRPr lang="en-GB" dirty="0"/>
                    </a:p>
                  </a:txBody>
                  <a:tcPr/>
                </a:tc>
                <a:extLst>
                  <a:ext uri="{0D108BD9-81ED-4DB2-BD59-A6C34878D82A}">
                    <a16:rowId xmlns="" xmlns:a16="http://schemas.microsoft.com/office/drawing/2014/main" val="1712166242"/>
                  </a:ext>
                </a:extLst>
              </a:tr>
              <a:tr h="966768">
                <a:tc>
                  <a:txBody>
                    <a:bodyPr/>
                    <a:lstStyle/>
                    <a:p>
                      <a:pPr algn="ctr"/>
                      <a:r>
                        <a:rPr lang="en-GB" b="1" u="none" dirty="0"/>
                        <a:t>Chain of Responsability</a:t>
                      </a:r>
                    </a:p>
                  </a:txBody>
                  <a:tcPr/>
                </a:tc>
                <a:tc>
                  <a:txBody>
                    <a:bodyPr/>
                    <a:lstStyle/>
                    <a:p>
                      <a:r>
                        <a:rPr lang="it-IT" sz="1600" dirty="0"/>
                        <a:t>Evita l’accoppiamento di chi manda una richiesta con chi la riceve dando a più oggetti la possibilità di maneggiare la richiesta.</a:t>
                      </a:r>
                      <a:endParaRPr lang="en-GB" sz="1600" dirty="0"/>
                    </a:p>
                  </a:txBody>
                  <a:tcPr/>
                </a:tc>
                <a:extLst>
                  <a:ext uri="{0D108BD9-81ED-4DB2-BD59-A6C34878D82A}">
                    <a16:rowId xmlns="" xmlns:a16="http://schemas.microsoft.com/office/drawing/2014/main" val="564932458"/>
                  </a:ext>
                </a:extLst>
              </a:tr>
              <a:tr h="725968">
                <a:tc>
                  <a:txBody>
                    <a:bodyPr/>
                    <a:lstStyle/>
                    <a:p>
                      <a:pPr algn="ctr"/>
                      <a:r>
                        <a:rPr lang="en-GB" b="1" dirty="0"/>
                        <a:t>Command</a:t>
                      </a:r>
                    </a:p>
                  </a:txBody>
                  <a:tcPr/>
                </a:tc>
                <a:tc>
                  <a:txBody>
                    <a:bodyPr/>
                    <a:lstStyle/>
                    <a:p>
                      <a:r>
                        <a:rPr lang="it-IT" sz="1600" dirty="0"/>
                        <a:t>Incapsula il codice che effettua un’azione dal codice che ne richiede l’esecuzione.</a:t>
                      </a:r>
                      <a:endParaRPr lang="en-GB" sz="1600" dirty="0"/>
                    </a:p>
                  </a:txBody>
                  <a:tcPr/>
                </a:tc>
                <a:extLst>
                  <a:ext uri="{0D108BD9-81ED-4DB2-BD59-A6C34878D82A}">
                    <a16:rowId xmlns="" xmlns:a16="http://schemas.microsoft.com/office/drawing/2014/main" val="3359844364"/>
                  </a:ext>
                </a:extLst>
              </a:tr>
              <a:tr h="759999">
                <a:tc>
                  <a:txBody>
                    <a:bodyPr/>
                    <a:lstStyle/>
                    <a:p>
                      <a:pPr algn="ctr"/>
                      <a:r>
                        <a:rPr lang="en-GB" dirty="0"/>
                        <a:t>Interpreter</a:t>
                      </a:r>
                    </a:p>
                  </a:txBody>
                  <a:tcPr/>
                </a:tc>
                <a:tc>
                  <a:txBody>
                    <a:bodyPr/>
                    <a:lstStyle/>
                    <a:p>
                      <a:r>
                        <a:rPr lang="it-IT" sz="1600" dirty="0"/>
                        <a:t>Dato un linguaggio, definisce una rappresentazione per la sua grammatica ed un interprete per le frasi del linguaggio.</a:t>
                      </a:r>
                      <a:endParaRPr lang="en-GB" sz="1600" dirty="0"/>
                    </a:p>
                  </a:txBody>
                  <a:tcPr/>
                </a:tc>
                <a:extLst>
                  <a:ext uri="{0D108BD9-81ED-4DB2-BD59-A6C34878D82A}">
                    <a16:rowId xmlns="" xmlns:a16="http://schemas.microsoft.com/office/drawing/2014/main" val="4083851843"/>
                  </a:ext>
                </a:extLst>
              </a:tr>
              <a:tr h="794157">
                <a:tc>
                  <a:txBody>
                    <a:bodyPr/>
                    <a:lstStyle/>
                    <a:p>
                      <a:pPr algn="ctr"/>
                      <a:r>
                        <a:rPr lang="en-GB" b="1" dirty="0"/>
                        <a:t>Iterator</a:t>
                      </a:r>
                    </a:p>
                  </a:txBody>
                  <a:tcPr/>
                </a:tc>
                <a:tc>
                  <a:txBody>
                    <a:bodyPr/>
                    <a:lstStyle/>
                    <a:p>
                      <a:r>
                        <a:rPr lang="it-IT" sz="1600" dirty="0"/>
                        <a:t>Fornisce un modo di accesso agli elementi di un oggetto aggregato in modo sequenziale senza esporre la sua rappresentazione sottostante </a:t>
                      </a:r>
                      <a:endParaRPr lang="en-GB" sz="1600" dirty="0"/>
                    </a:p>
                  </a:txBody>
                  <a:tcPr/>
                </a:tc>
                <a:extLst>
                  <a:ext uri="{0D108BD9-81ED-4DB2-BD59-A6C34878D82A}">
                    <a16:rowId xmlns="" xmlns:a16="http://schemas.microsoft.com/office/drawing/2014/main" val="52131901"/>
                  </a:ext>
                </a:extLst>
              </a:tr>
              <a:tr h="794157">
                <a:tc>
                  <a:txBody>
                    <a:bodyPr/>
                    <a:lstStyle/>
                    <a:p>
                      <a:pPr algn="ctr"/>
                      <a:r>
                        <a:rPr lang="en-GB" dirty="0"/>
                        <a:t>Mediator</a:t>
                      </a:r>
                    </a:p>
                  </a:txBody>
                  <a:tcPr/>
                </a:tc>
                <a:tc>
                  <a:txBody>
                    <a:bodyPr/>
                    <a:lstStyle/>
                    <a:p>
                      <a:r>
                        <a:rPr lang="it-IT" sz="1600" dirty="0"/>
                        <a:t>Definisce un oggetto che incapsula il modo in cui un insieme di oggetti interagisce in modo da permettere la loro indipendenza</a:t>
                      </a:r>
                      <a:endParaRPr lang="en-GB" sz="1600" dirty="0"/>
                    </a:p>
                  </a:txBody>
                  <a:tcPr/>
                </a:tc>
                <a:extLst>
                  <a:ext uri="{0D108BD9-81ED-4DB2-BD59-A6C34878D82A}">
                    <a16:rowId xmlns="" xmlns:a16="http://schemas.microsoft.com/office/drawing/2014/main" val="2777289074"/>
                  </a:ext>
                </a:extLst>
              </a:tr>
            </a:tbl>
          </a:graphicData>
        </a:graphic>
      </p:graphicFrame>
    </p:spTree>
    <p:extLst>
      <p:ext uri="{BB962C8B-B14F-4D97-AF65-F5344CB8AC3E}">
        <p14:creationId xmlns:p14="http://schemas.microsoft.com/office/powerpoint/2010/main" val="24497304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Design Pattern – </a:t>
            </a:r>
            <a:r>
              <a:rPr lang="it-IT" sz="2400" dirty="0"/>
              <a:t>Cos’è un Pattern</a:t>
            </a:r>
            <a:endParaRPr lang="it-IT" dirty="0"/>
          </a:p>
        </p:txBody>
      </p:sp>
      <p:sp>
        <p:nvSpPr>
          <p:cNvPr id="3" name="Segnaposto contenuto 2"/>
          <p:cNvSpPr>
            <a:spLocks noGrp="1"/>
          </p:cNvSpPr>
          <p:nvPr>
            <p:ph idx="1"/>
          </p:nvPr>
        </p:nvSpPr>
        <p:spPr>
          <a:xfrm>
            <a:off x="677334" y="1537399"/>
            <a:ext cx="8325989" cy="4687232"/>
          </a:xfrm>
        </p:spPr>
        <p:txBody>
          <a:bodyPr>
            <a:normAutofit/>
          </a:bodyPr>
          <a:lstStyle/>
          <a:p>
            <a:pPr>
              <a:lnSpc>
                <a:spcPct val="150000"/>
              </a:lnSpc>
            </a:pPr>
            <a:r>
              <a:rPr lang="it-IT" sz="2000" dirty="0"/>
              <a:t>È un’IDEA, uno schema </a:t>
            </a:r>
            <a:r>
              <a:rPr lang="it-IT" sz="2000" u="sng" dirty="0"/>
              <a:t>GENERALE E RIUSABILE</a:t>
            </a:r>
          </a:p>
          <a:p>
            <a:pPr>
              <a:lnSpc>
                <a:spcPct val="150000"/>
              </a:lnSpc>
            </a:pPr>
            <a:r>
              <a:rPr lang="it-IT" sz="2200" dirty="0"/>
              <a:t> NON un </a:t>
            </a:r>
            <a:r>
              <a:rPr lang="it-IT" sz="2200" b="1" u="sng" dirty="0"/>
              <a:t>componente</a:t>
            </a:r>
            <a:r>
              <a:rPr lang="it-IT" sz="2200" dirty="0"/>
              <a:t> riusabile perchè </a:t>
            </a:r>
          </a:p>
          <a:p>
            <a:pPr lvl="1">
              <a:lnSpc>
                <a:spcPct val="150000"/>
              </a:lnSpc>
            </a:pPr>
            <a:r>
              <a:rPr lang="it-IT" sz="2000" dirty="0"/>
              <a:t>non è un </a:t>
            </a:r>
            <a:r>
              <a:rPr lang="it-IT" sz="2000" i="1" dirty="0"/>
              <a:t>oggetto</a:t>
            </a:r>
            <a:r>
              <a:rPr lang="it-IT" sz="2000" dirty="0"/>
              <a:t> fisico </a:t>
            </a:r>
          </a:p>
          <a:p>
            <a:pPr lvl="1">
              <a:lnSpc>
                <a:spcPct val="150000"/>
              </a:lnSpc>
            </a:pPr>
            <a:r>
              <a:rPr lang="it-IT" sz="2000" dirty="0"/>
              <a:t>non può essere usato così come è stato definito, ma deve essere contestualizzato all’interno del particolare problema applicativo</a:t>
            </a:r>
          </a:p>
        </p:txBody>
      </p:sp>
      <p:pic>
        <p:nvPicPr>
          <p:cNvPr id="4" name="Picture 3"/>
          <p:cNvPicPr>
            <a:picLocks noChangeAspect="1"/>
          </p:cNvPicPr>
          <p:nvPr/>
        </p:nvPicPr>
        <p:blipFill>
          <a:blip r:embed="rId3"/>
          <a:stretch>
            <a:fillRect/>
          </a:stretch>
        </p:blipFill>
        <p:spPr>
          <a:xfrm>
            <a:off x="10661958" y="6224631"/>
            <a:ext cx="1448104" cy="569400"/>
          </a:xfrm>
          <a:prstGeom prst="rect">
            <a:avLst/>
          </a:prstGeom>
        </p:spPr>
      </p:pic>
    </p:spTree>
    <p:extLst>
      <p:ext uri="{BB962C8B-B14F-4D97-AF65-F5344CB8AC3E}">
        <p14:creationId xmlns:p14="http://schemas.microsoft.com/office/powerpoint/2010/main" val="1624788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Design Pattern – </a:t>
            </a:r>
            <a:r>
              <a:rPr lang="it-IT" sz="2400" dirty="0"/>
              <a:t>Comportamentali</a:t>
            </a:r>
            <a:br>
              <a:rPr lang="it-IT" sz="2400" dirty="0"/>
            </a:br>
            <a:endParaRPr lang="it-IT" sz="1400" dirty="0"/>
          </a:p>
        </p:txBody>
      </p:sp>
      <p:pic>
        <p:nvPicPr>
          <p:cNvPr id="4" name="Picture 3"/>
          <p:cNvPicPr>
            <a:picLocks noChangeAspect="1"/>
          </p:cNvPicPr>
          <p:nvPr/>
        </p:nvPicPr>
        <p:blipFill>
          <a:blip r:embed="rId3"/>
          <a:stretch>
            <a:fillRect/>
          </a:stretch>
        </p:blipFill>
        <p:spPr>
          <a:xfrm>
            <a:off x="10661958" y="6224631"/>
            <a:ext cx="1448104" cy="569400"/>
          </a:xfrm>
          <a:prstGeom prst="rect">
            <a:avLst/>
          </a:prstGeom>
        </p:spPr>
      </p:pic>
      <p:graphicFrame>
        <p:nvGraphicFramePr>
          <p:cNvPr id="3" name="Table 4">
            <a:extLst>
              <a:ext uri="{FF2B5EF4-FFF2-40B4-BE49-F238E27FC236}">
                <a16:creationId xmlns="" xmlns:a16="http://schemas.microsoft.com/office/drawing/2014/main" id="{F32807C9-E78C-4BA8-B764-A4A82EA10176}"/>
              </a:ext>
            </a:extLst>
          </p:cNvPr>
          <p:cNvGraphicFramePr>
            <a:graphicFrameLocks noGrp="1"/>
          </p:cNvGraphicFramePr>
          <p:nvPr>
            <p:ph idx="1"/>
            <p:extLst>
              <p:ext uri="{D42A27DB-BD31-4B8C-83A1-F6EECF244321}">
                <p14:modId xmlns:p14="http://schemas.microsoft.com/office/powerpoint/2010/main" val="13842652"/>
              </p:ext>
            </p:extLst>
          </p:nvPr>
        </p:nvGraphicFramePr>
        <p:xfrm>
          <a:off x="677863" y="1678191"/>
          <a:ext cx="8596312" cy="4335578"/>
        </p:xfrm>
        <a:graphic>
          <a:graphicData uri="http://schemas.openxmlformats.org/drawingml/2006/table">
            <a:tbl>
              <a:tblPr firstRow="1" bandRow="1">
                <a:tableStyleId>{5C22544A-7EE6-4342-B048-85BDC9FD1C3A}</a:tableStyleId>
              </a:tblPr>
              <a:tblGrid>
                <a:gridCol w="1731850">
                  <a:extLst>
                    <a:ext uri="{9D8B030D-6E8A-4147-A177-3AD203B41FA5}">
                      <a16:colId xmlns="" xmlns:a16="http://schemas.microsoft.com/office/drawing/2014/main" val="1894527622"/>
                    </a:ext>
                  </a:extLst>
                </a:gridCol>
                <a:gridCol w="6864462">
                  <a:extLst>
                    <a:ext uri="{9D8B030D-6E8A-4147-A177-3AD203B41FA5}">
                      <a16:colId xmlns="" xmlns:a16="http://schemas.microsoft.com/office/drawing/2014/main" val="3530029128"/>
                    </a:ext>
                  </a:extLst>
                </a:gridCol>
              </a:tblGrid>
              <a:tr h="436353">
                <a:tc>
                  <a:txBody>
                    <a:bodyPr/>
                    <a:lstStyle/>
                    <a:p>
                      <a:pPr algn="ctr"/>
                      <a:r>
                        <a:rPr lang="it-IT" dirty="0"/>
                        <a:t>Nome</a:t>
                      </a:r>
                      <a:endParaRPr lang="en-GB" dirty="0"/>
                    </a:p>
                  </a:txBody>
                  <a:tcPr/>
                </a:tc>
                <a:tc>
                  <a:txBody>
                    <a:bodyPr/>
                    <a:lstStyle/>
                    <a:p>
                      <a:pPr algn="ctr"/>
                      <a:r>
                        <a:rPr lang="it-IT" dirty="0"/>
                        <a:t>Descrizione</a:t>
                      </a:r>
                      <a:endParaRPr lang="en-GB" dirty="0"/>
                    </a:p>
                  </a:txBody>
                  <a:tcPr/>
                </a:tc>
                <a:extLst>
                  <a:ext uri="{0D108BD9-81ED-4DB2-BD59-A6C34878D82A}">
                    <a16:rowId xmlns="" xmlns:a16="http://schemas.microsoft.com/office/drawing/2014/main" val="1712166242"/>
                  </a:ext>
                </a:extLst>
              </a:tr>
              <a:tr h="746989">
                <a:tc>
                  <a:txBody>
                    <a:bodyPr/>
                    <a:lstStyle/>
                    <a:p>
                      <a:pPr algn="ctr"/>
                      <a:r>
                        <a:rPr lang="en-GB" dirty="0"/>
                        <a:t>Memento</a:t>
                      </a:r>
                    </a:p>
                  </a:txBody>
                  <a:tcPr/>
                </a:tc>
                <a:tc>
                  <a:txBody>
                    <a:bodyPr/>
                    <a:lstStyle/>
                    <a:p>
                      <a:r>
                        <a:rPr lang="it-IT" sz="1600" dirty="0"/>
                        <a:t>Cattura e porta all'esterno lo stato interno di un oggetto senza violare l'incapsulazione in modo da ripristinare il suo stato più tardi</a:t>
                      </a:r>
                      <a:endParaRPr lang="en-GB" sz="1600" dirty="0"/>
                    </a:p>
                  </a:txBody>
                  <a:tcPr/>
                </a:tc>
                <a:extLst>
                  <a:ext uri="{0D108BD9-81ED-4DB2-BD59-A6C34878D82A}">
                    <a16:rowId xmlns="" xmlns:a16="http://schemas.microsoft.com/office/drawing/2014/main" val="564932458"/>
                  </a:ext>
                </a:extLst>
              </a:tr>
              <a:tr h="753158">
                <a:tc>
                  <a:txBody>
                    <a:bodyPr/>
                    <a:lstStyle/>
                    <a:p>
                      <a:pPr algn="ctr"/>
                      <a:r>
                        <a:rPr lang="en-GB" b="1" u="none" dirty="0"/>
                        <a:t>Observer</a:t>
                      </a:r>
                    </a:p>
                  </a:txBody>
                  <a:tcPr/>
                </a:tc>
                <a:tc>
                  <a:txBody>
                    <a:bodyPr/>
                    <a:lstStyle/>
                    <a:p>
                      <a:r>
                        <a:rPr lang="it-IT" sz="1600" dirty="0"/>
                        <a:t>Definisce una dipendenza 1:N tra oggetti in modo che quando uno cambia stato gli altri sono aggiornati automaticamente </a:t>
                      </a:r>
                      <a:endParaRPr lang="en-GB" sz="1600" dirty="0"/>
                    </a:p>
                  </a:txBody>
                  <a:tcPr/>
                </a:tc>
                <a:extLst>
                  <a:ext uri="{0D108BD9-81ED-4DB2-BD59-A6C34878D82A}">
                    <a16:rowId xmlns="" xmlns:a16="http://schemas.microsoft.com/office/drawing/2014/main" val="3359844364"/>
                  </a:ext>
                </a:extLst>
              </a:tr>
              <a:tr h="753158">
                <a:tc>
                  <a:txBody>
                    <a:bodyPr/>
                    <a:lstStyle/>
                    <a:p>
                      <a:pPr algn="ctr"/>
                      <a:r>
                        <a:rPr lang="en-GB" dirty="0"/>
                        <a:t>State</a:t>
                      </a:r>
                    </a:p>
                  </a:txBody>
                  <a:tcPr/>
                </a:tc>
                <a:tc>
                  <a:txBody>
                    <a:bodyPr/>
                    <a:lstStyle/>
                    <a:p>
                      <a:r>
                        <a:rPr lang="it-IT" sz="1600" dirty="0"/>
                        <a:t>Permette ad un oggetto di cambiare il proprio comportamento a seconda del suo stato interno, come se cambiasse classe di appartenenza</a:t>
                      </a:r>
                      <a:endParaRPr lang="en-GB" sz="1600" dirty="0"/>
                    </a:p>
                  </a:txBody>
                  <a:tcPr/>
                </a:tc>
                <a:extLst>
                  <a:ext uri="{0D108BD9-81ED-4DB2-BD59-A6C34878D82A}">
                    <a16:rowId xmlns="" xmlns:a16="http://schemas.microsoft.com/office/drawing/2014/main" val="4083851843"/>
                  </a:ext>
                </a:extLst>
              </a:tr>
              <a:tr h="660509">
                <a:tc>
                  <a:txBody>
                    <a:bodyPr/>
                    <a:lstStyle/>
                    <a:p>
                      <a:pPr algn="ctr"/>
                      <a:r>
                        <a:rPr lang="en-GB" b="1" dirty="0"/>
                        <a:t>Strategy</a:t>
                      </a:r>
                    </a:p>
                  </a:txBody>
                  <a:tcPr/>
                </a:tc>
                <a:tc>
                  <a:txBody>
                    <a:bodyPr/>
                    <a:lstStyle/>
                    <a:p>
                      <a:r>
                        <a:rPr lang="it-IT" sz="1600" dirty="0"/>
                        <a:t>Definisce una famiglia di algoritmi, li incapsula ognuno e li rende intercambiabili in modo da cambiare in modo indipendente dagli utilizzatori </a:t>
                      </a:r>
                      <a:endParaRPr lang="en-GB" sz="1600" dirty="0"/>
                    </a:p>
                  </a:txBody>
                  <a:tcPr/>
                </a:tc>
                <a:extLst>
                  <a:ext uri="{0D108BD9-81ED-4DB2-BD59-A6C34878D82A}">
                    <a16:rowId xmlns="" xmlns:a16="http://schemas.microsoft.com/office/drawing/2014/main" val="3935299519"/>
                  </a:ext>
                </a:extLst>
              </a:tr>
              <a:tr h="753158">
                <a:tc>
                  <a:txBody>
                    <a:bodyPr/>
                    <a:lstStyle/>
                    <a:p>
                      <a:pPr algn="ctr"/>
                      <a:r>
                        <a:rPr lang="en-GB" b="1" dirty="0"/>
                        <a:t>Template method</a:t>
                      </a:r>
                    </a:p>
                  </a:txBody>
                  <a:tcPr/>
                </a:tc>
                <a:tc>
                  <a:txBody>
                    <a:bodyPr/>
                    <a:lstStyle/>
                    <a:p>
                      <a:r>
                        <a:rPr lang="it-IT" sz="1600" dirty="0"/>
                        <a:t>Definisce lo scheletro di un algoritmo in un'operazione lasciando definire alcuni passi alle sottoclassi </a:t>
                      </a:r>
                      <a:endParaRPr lang="en-GB" sz="1600" dirty="0"/>
                    </a:p>
                  </a:txBody>
                  <a:tcPr/>
                </a:tc>
                <a:extLst>
                  <a:ext uri="{0D108BD9-81ED-4DB2-BD59-A6C34878D82A}">
                    <a16:rowId xmlns="" xmlns:a16="http://schemas.microsoft.com/office/drawing/2014/main" val="3420475421"/>
                  </a:ext>
                </a:extLst>
              </a:tr>
            </a:tbl>
          </a:graphicData>
        </a:graphic>
      </p:graphicFrame>
    </p:spTree>
    <p:extLst>
      <p:ext uri="{BB962C8B-B14F-4D97-AF65-F5344CB8AC3E}">
        <p14:creationId xmlns:p14="http://schemas.microsoft.com/office/powerpoint/2010/main" val="36640259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Design Pattern – </a:t>
            </a:r>
            <a:r>
              <a:rPr lang="it-IT" sz="2400" dirty="0"/>
              <a:t>Comportamentali</a:t>
            </a:r>
            <a:br>
              <a:rPr lang="it-IT" sz="2400" dirty="0"/>
            </a:br>
            <a:endParaRPr lang="it-IT" sz="1400" dirty="0"/>
          </a:p>
        </p:txBody>
      </p:sp>
      <p:pic>
        <p:nvPicPr>
          <p:cNvPr id="4" name="Picture 3"/>
          <p:cNvPicPr>
            <a:picLocks noChangeAspect="1"/>
          </p:cNvPicPr>
          <p:nvPr/>
        </p:nvPicPr>
        <p:blipFill>
          <a:blip r:embed="rId3"/>
          <a:stretch>
            <a:fillRect/>
          </a:stretch>
        </p:blipFill>
        <p:spPr>
          <a:xfrm>
            <a:off x="10661958" y="6224631"/>
            <a:ext cx="1448104" cy="569400"/>
          </a:xfrm>
          <a:prstGeom prst="rect">
            <a:avLst/>
          </a:prstGeom>
        </p:spPr>
      </p:pic>
      <p:graphicFrame>
        <p:nvGraphicFramePr>
          <p:cNvPr id="3" name="Table 4">
            <a:extLst>
              <a:ext uri="{FF2B5EF4-FFF2-40B4-BE49-F238E27FC236}">
                <a16:creationId xmlns="" xmlns:a16="http://schemas.microsoft.com/office/drawing/2014/main" id="{F32807C9-E78C-4BA8-B764-A4A82EA10176}"/>
              </a:ext>
            </a:extLst>
          </p:cNvPr>
          <p:cNvGraphicFramePr>
            <a:graphicFrameLocks noGrp="1"/>
          </p:cNvGraphicFramePr>
          <p:nvPr>
            <p:ph idx="1"/>
          </p:nvPr>
        </p:nvGraphicFramePr>
        <p:xfrm>
          <a:off x="677863" y="1678191"/>
          <a:ext cx="8596312" cy="1259313"/>
        </p:xfrm>
        <a:graphic>
          <a:graphicData uri="http://schemas.openxmlformats.org/drawingml/2006/table">
            <a:tbl>
              <a:tblPr firstRow="1" bandRow="1">
                <a:tableStyleId>{5C22544A-7EE6-4342-B048-85BDC9FD1C3A}</a:tableStyleId>
              </a:tblPr>
              <a:tblGrid>
                <a:gridCol w="1731850">
                  <a:extLst>
                    <a:ext uri="{9D8B030D-6E8A-4147-A177-3AD203B41FA5}">
                      <a16:colId xmlns="" xmlns:a16="http://schemas.microsoft.com/office/drawing/2014/main" val="1894527622"/>
                    </a:ext>
                  </a:extLst>
                </a:gridCol>
                <a:gridCol w="6864462">
                  <a:extLst>
                    <a:ext uri="{9D8B030D-6E8A-4147-A177-3AD203B41FA5}">
                      <a16:colId xmlns="" xmlns:a16="http://schemas.microsoft.com/office/drawing/2014/main" val="3530029128"/>
                    </a:ext>
                  </a:extLst>
                </a:gridCol>
              </a:tblGrid>
              <a:tr h="436353">
                <a:tc>
                  <a:txBody>
                    <a:bodyPr/>
                    <a:lstStyle/>
                    <a:p>
                      <a:pPr algn="ctr"/>
                      <a:r>
                        <a:rPr lang="it-IT" dirty="0"/>
                        <a:t>Nome</a:t>
                      </a:r>
                      <a:endParaRPr lang="en-GB" dirty="0"/>
                    </a:p>
                  </a:txBody>
                  <a:tcPr/>
                </a:tc>
                <a:tc>
                  <a:txBody>
                    <a:bodyPr/>
                    <a:lstStyle/>
                    <a:p>
                      <a:pPr algn="ctr"/>
                      <a:r>
                        <a:rPr lang="it-IT" dirty="0"/>
                        <a:t>Descrizione</a:t>
                      </a:r>
                      <a:endParaRPr lang="en-GB" dirty="0"/>
                    </a:p>
                  </a:txBody>
                  <a:tcPr/>
                </a:tc>
                <a:extLst>
                  <a:ext uri="{0D108BD9-81ED-4DB2-BD59-A6C34878D82A}">
                    <a16:rowId xmlns="" xmlns:a16="http://schemas.microsoft.com/office/drawing/2014/main" val="1712166242"/>
                  </a:ext>
                </a:extLst>
              </a:tr>
              <a:tr h="746989">
                <a:tc>
                  <a:txBody>
                    <a:bodyPr/>
                    <a:lstStyle/>
                    <a:p>
                      <a:pPr algn="ctr"/>
                      <a:r>
                        <a:rPr lang="en-GB" dirty="0"/>
                        <a:t>Visitor</a:t>
                      </a:r>
                    </a:p>
                  </a:txBody>
                  <a:tcPr/>
                </a:tc>
                <a:tc>
                  <a:txBody>
                    <a:bodyPr/>
                    <a:lstStyle/>
                    <a:p>
                      <a:r>
                        <a:rPr lang="it-IT" sz="1600" dirty="0"/>
                        <a:t>Rappresenta un'operazione da fare sugli elementi della struttura di un oggetto. Lascia definire nuove operazioni senza cambiare classe degli elementi </a:t>
                      </a:r>
                      <a:endParaRPr lang="en-GB" sz="1600" dirty="0"/>
                    </a:p>
                  </a:txBody>
                  <a:tcPr/>
                </a:tc>
                <a:extLst>
                  <a:ext uri="{0D108BD9-81ED-4DB2-BD59-A6C34878D82A}">
                    <a16:rowId xmlns="" xmlns:a16="http://schemas.microsoft.com/office/drawing/2014/main" val="564932458"/>
                  </a:ext>
                </a:extLst>
              </a:tr>
            </a:tbl>
          </a:graphicData>
        </a:graphic>
      </p:graphicFrame>
    </p:spTree>
    <p:extLst>
      <p:ext uri="{BB962C8B-B14F-4D97-AF65-F5344CB8AC3E}">
        <p14:creationId xmlns:p14="http://schemas.microsoft.com/office/powerpoint/2010/main" val="39449971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Design Pattern – Observer</a:t>
            </a:r>
          </a:p>
        </p:txBody>
      </p:sp>
      <p:pic>
        <p:nvPicPr>
          <p:cNvPr id="4" name="Picture 3"/>
          <p:cNvPicPr>
            <a:picLocks noChangeAspect="1"/>
          </p:cNvPicPr>
          <p:nvPr/>
        </p:nvPicPr>
        <p:blipFill>
          <a:blip r:embed="rId3"/>
          <a:stretch>
            <a:fillRect/>
          </a:stretch>
        </p:blipFill>
        <p:spPr>
          <a:xfrm>
            <a:off x="10661958" y="6224631"/>
            <a:ext cx="1448104" cy="569400"/>
          </a:xfrm>
          <a:prstGeom prst="rect">
            <a:avLst/>
          </a:prstGeom>
        </p:spPr>
      </p:pic>
      <p:sp>
        <p:nvSpPr>
          <p:cNvPr id="7" name="Segnaposto contenuto 2">
            <a:extLst>
              <a:ext uri="{FF2B5EF4-FFF2-40B4-BE49-F238E27FC236}">
                <a16:creationId xmlns="" xmlns:a16="http://schemas.microsoft.com/office/drawing/2014/main" id="{88BE040D-4D01-4049-9FA9-FAEABFF57861}"/>
              </a:ext>
            </a:extLst>
          </p:cNvPr>
          <p:cNvSpPr>
            <a:spLocks noGrp="1"/>
          </p:cNvSpPr>
          <p:nvPr>
            <p:ph idx="1"/>
          </p:nvPr>
        </p:nvSpPr>
        <p:spPr>
          <a:xfrm>
            <a:off x="677334" y="1537399"/>
            <a:ext cx="8325989" cy="4687232"/>
          </a:xfrm>
        </p:spPr>
        <p:txBody>
          <a:bodyPr>
            <a:normAutofit/>
          </a:bodyPr>
          <a:lstStyle/>
          <a:p>
            <a:pPr>
              <a:lnSpc>
                <a:spcPct val="200000"/>
              </a:lnSpc>
            </a:pPr>
            <a:r>
              <a:rPr lang="it-IT" sz="2000" b="1" dirty="0"/>
              <a:t>Nome</a:t>
            </a:r>
            <a:r>
              <a:rPr lang="it-IT" sz="2000" dirty="0"/>
              <a:t>: Observer</a:t>
            </a:r>
          </a:p>
          <a:p>
            <a:pPr>
              <a:lnSpc>
                <a:spcPct val="200000"/>
              </a:lnSpc>
            </a:pPr>
            <a:r>
              <a:rPr lang="it-IT" sz="2000" b="1" dirty="0"/>
              <a:t>Scopo</a:t>
            </a:r>
            <a:r>
              <a:rPr lang="it-IT" sz="2000" dirty="0"/>
              <a:t>: Definisce una dipendenza 1:N tra oggetti in modo che quando uno cambia stato gli altri sono aggiornati automaticamente </a:t>
            </a:r>
          </a:p>
          <a:p>
            <a:pPr>
              <a:lnSpc>
                <a:spcPct val="200000"/>
              </a:lnSpc>
            </a:pPr>
            <a:r>
              <a:rPr lang="it-IT" sz="2000" b="1" dirty="0"/>
              <a:t>Motivazione</a:t>
            </a:r>
            <a:r>
              <a:rPr lang="it-IT" sz="2000" dirty="0"/>
              <a:t>: Mantere consistenti (aggiornati) gli oggetti – modello </a:t>
            </a:r>
            <a:r>
              <a:rPr lang="it-IT" sz="2000" i="1" dirty="0"/>
              <a:t>publish - subscribe</a:t>
            </a:r>
          </a:p>
          <a:p>
            <a:pPr marL="0" indent="0">
              <a:lnSpc>
                <a:spcPct val="200000"/>
              </a:lnSpc>
              <a:buNone/>
            </a:pPr>
            <a:endParaRPr lang="it-IT" sz="2000" dirty="0"/>
          </a:p>
        </p:txBody>
      </p:sp>
    </p:spTree>
    <p:extLst>
      <p:ext uri="{BB962C8B-B14F-4D97-AF65-F5344CB8AC3E}">
        <p14:creationId xmlns:p14="http://schemas.microsoft.com/office/powerpoint/2010/main" val="976978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Design Pattern – Observer</a:t>
            </a:r>
          </a:p>
        </p:txBody>
      </p:sp>
      <p:pic>
        <p:nvPicPr>
          <p:cNvPr id="4" name="Picture 3"/>
          <p:cNvPicPr>
            <a:picLocks noChangeAspect="1"/>
          </p:cNvPicPr>
          <p:nvPr/>
        </p:nvPicPr>
        <p:blipFill>
          <a:blip r:embed="rId3"/>
          <a:stretch>
            <a:fillRect/>
          </a:stretch>
        </p:blipFill>
        <p:spPr>
          <a:xfrm>
            <a:off x="10661958" y="6224631"/>
            <a:ext cx="1448104" cy="569400"/>
          </a:xfrm>
          <a:prstGeom prst="rect">
            <a:avLst/>
          </a:prstGeom>
        </p:spPr>
      </p:pic>
      <p:sp>
        <p:nvSpPr>
          <p:cNvPr id="7" name="Segnaposto contenuto 2">
            <a:extLst>
              <a:ext uri="{FF2B5EF4-FFF2-40B4-BE49-F238E27FC236}">
                <a16:creationId xmlns="" xmlns:a16="http://schemas.microsoft.com/office/drawing/2014/main" id="{88BE040D-4D01-4049-9FA9-FAEABFF57861}"/>
              </a:ext>
            </a:extLst>
          </p:cNvPr>
          <p:cNvSpPr>
            <a:spLocks noGrp="1"/>
          </p:cNvSpPr>
          <p:nvPr>
            <p:ph idx="1"/>
          </p:nvPr>
        </p:nvSpPr>
        <p:spPr>
          <a:xfrm>
            <a:off x="677334" y="1537398"/>
            <a:ext cx="8325989" cy="5092001"/>
          </a:xfrm>
        </p:spPr>
        <p:txBody>
          <a:bodyPr>
            <a:normAutofit fontScale="92500"/>
          </a:bodyPr>
          <a:lstStyle/>
          <a:p>
            <a:pPr>
              <a:lnSpc>
                <a:spcPct val="200000"/>
              </a:lnSpc>
            </a:pPr>
            <a:r>
              <a:rPr lang="it-IT" sz="2000" b="1" dirty="0"/>
              <a:t>Come:</a:t>
            </a:r>
            <a:endParaRPr lang="it-IT" sz="2000" dirty="0"/>
          </a:p>
          <a:p>
            <a:pPr>
              <a:lnSpc>
                <a:spcPct val="200000"/>
              </a:lnSpc>
            </a:pPr>
            <a:endParaRPr lang="it-IT" sz="2000" dirty="0"/>
          </a:p>
          <a:p>
            <a:pPr marL="0" indent="0">
              <a:lnSpc>
                <a:spcPct val="200000"/>
              </a:lnSpc>
              <a:buNone/>
            </a:pPr>
            <a:endParaRPr lang="it-IT" sz="2000" dirty="0"/>
          </a:p>
          <a:p>
            <a:pPr marL="0" indent="0">
              <a:lnSpc>
                <a:spcPct val="200000"/>
              </a:lnSpc>
              <a:buNone/>
            </a:pPr>
            <a:endParaRPr lang="it-IT" sz="2000" dirty="0"/>
          </a:p>
          <a:p>
            <a:pPr marL="0" indent="0">
              <a:lnSpc>
                <a:spcPct val="200000"/>
              </a:lnSpc>
              <a:buNone/>
            </a:pPr>
            <a:endParaRPr lang="it-IT" sz="2000" dirty="0"/>
          </a:p>
          <a:p>
            <a:pPr>
              <a:lnSpc>
                <a:spcPct val="200000"/>
              </a:lnSpc>
            </a:pPr>
            <a:endParaRPr lang="it-IT" sz="2000" b="1" dirty="0"/>
          </a:p>
          <a:p>
            <a:pPr>
              <a:lnSpc>
                <a:spcPct val="200000"/>
              </a:lnSpc>
            </a:pPr>
            <a:r>
              <a:rPr lang="it-IT" sz="2000" b="1" dirty="0"/>
              <a:t>Conseguenza</a:t>
            </a:r>
            <a:r>
              <a:rPr lang="it-IT" sz="2000" dirty="0"/>
              <a:t>: comporta forte accoppiamento tra subject e observer</a:t>
            </a:r>
          </a:p>
          <a:p>
            <a:pPr>
              <a:lnSpc>
                <a:spcPct val="200000"/>
              </a:lnSpc>
            </a:pPr>
            <a:endParaRPr lang="it-IT" sz="2000" dirty="0"/>
          </a:p>
        </p:txBody>
      </p:sp>
      <p:pic>
        <p:nvPicPr>
          <p:cNvPr id="10242" name="Picture 2" descr="Observer pattern - Wikipedia">
            <a:extLst>
              <a:ext uri="{FF2B5EF4-FFF2-40B4-BE49-F238E27FC236}">
                <a16:creationId xmlns="" xmlns:a16="http://schemas.microsoft.com/office/drawing/2014/main" id="{5C24A6B7-2F24-48E1-B115-4BD82FD389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4795" y="1868302"/>
            <a:ext cx="6633868" cy="2746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2559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anim calcmode="lin" valueType="num">
                                      <p:cBhvr additive="base">
                                        <p:cTn id="1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Design Pattern – Observer</a:t>
            </a:r>
          </a:p>
        </p:txBody>
      </p:sp>
      <p:pic>
        <p:nvPicPr>
          <p:cNvPr id="4" name="Picture 3"/>
          <p:cNvPicPr>
            <a:picLocks noChangeAspect="1"/>
          </p:cNvPicPr>
          <p:nvPr/>
        </p:nvPicPr>
        <p:blipFill>
          <a:blip r:embed="rId3"/>
          <a:stretch>
            <a:fillRect/>
          </a:stretch>
        </p:blipFill>
        <p:spPr>
          <a:xfrm>
            <a:off x="10661958" y="6224631"/>
            <a:ext cx="1448104" cy="569400"/>
          </a:xfrm>
          <a:prstGeom prst="rect">
            <a:avLst/>
          </a:prstGeom>
        </p:spPr>
      </p:pic>
      <p:sp>
        <p:nvSpPr>
          <p:cNvPr id="7" name="Segnaposto contenuto 2">
            <a:extLst>
              <a:ext uri="{FF2B5EF4-FFF2-40B4-BE49-F238E27FC236}">
                <a16:creationId xmlns="" xmlns:a16="http://schemas.microsoft.com/office/drawing/2014/main" id="{88BE040D-4D01-4049-9FA9-FAEABFF57861}"/>
              </a:ext>
            </a:extLst>
          </p:cNvPr>
          <p:cNvSpPr>
            <a:spLocks noGrp="1"/>
          </p:cNvSpPr>
          <p:nvPr>
            <p:ph idx="1"/>
          </p:nvPr>
        </p:nvSpPr>
        <p:spPr>
          <a:xfrm>
            <a:off x="677334" y="1537399"/>
            <a:ext cx="8325989" cy="4687232"/>
          </a:xfrm>
        </p:spPr>
        <p:txBody>
          <a:bodyPr>
            <a:normAutofit/>
          </a:bodyPr>
          <a:lstStyle/>
          <a:p>
            <a:pPr marL="0" indent="0">
              <a:lnSpc>
                <a:spcPct val="200000"/>
              </a:lnSpc>
              <a:buNone/>
            </a:pPr>
            <a:r>
              <a:rPr lang="it-IT" sz="2400" b="1" dirty="0"/>
              <a:t>Esercizio:</a:t>
            </a:r>
          </a:p>
          <a:p>
            <a:pPr marL="0" indent="0">
              <a:lnSpc>
                <a:spcPct val="200000"/>
              </a:lnSpc>
              <a:buNone/>
            </a:pPr>
            <a:r>
              <a:rPr lang="it-IT" sz="1600" dirty="0"/>
              <a:t>Costruire un oggetto di tipo Button e altri due oggetti </a:t>
            </a:r>
            <a:r>
              <a:rPr lang="it-IT" sz="1600" dirty="0" err="1"/>
              <a:t>MsgPrinter</a:t>
            </a:r>
            <a:r>
              <a:rPr lang="it-IT" sz="1600" dirty="0"/>
              <a:t> che stampano due messaggi diversi alla pressione del bottone. </a:t>
            </a:r>
          </a:p>
        </p:txBody>
      </p:sp>
    </p:spTree>
    <p:extLst>
      <p:ext uri="{BB962C8B-B14F-4D97-AF65-F5344CB8AC3E}">
        <p14:creationId xmlns:p14="http://schemas.microsoft.com/office/powerpoint/2010/main" val="2760143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Design Pattern – Command</a:t>
            </a:r>
          </a:p>
        </p:txBody>
      </p:sp>
      <p:pic>
        <p:nvPicPr>
          <p:cNvPr id="4" name="Picture 3"/>
          <p:cNvPicPr>
            <a:picLocks noChangeAspect="1"/>
          </p:cNvPicPr>
          <p:nvPr/>
        </p:nvPicPr>
        <p:blipFill>
          <a:blip r:embed="rId3"/>
          <a:stretch>
            <a:fillRect/>
          </a:stretch>
        </p:blipFill>
        <p:spPr>
          <a:xfrm>
            <a:off x="10661958" y="6224631"/>
            <a:ext cx="1448104" cy="569400"/>
          </a:xfrm>
          <a:prstGeom prst="rect">
            <a:avLst/>
          </a:prstGeom>
        </p:spPr>
      </p:pic>
      <p:sp>
        <p:nvSpPr>
          <p:cNvPr id="7" name="Segnaposto contenuto 2">
            <a:extLst>
              <a:ext uri="{FF2B5EF4-FFF2-40B4-BE49-F238E27FC236}">
                <a16:creationId xmlns="" xmlns:a16="http://schemas.microsoft.com/office/drawing/2014/main" id="{88BE040D-4D01-4049-9FA9-FAEABFF57861}"/>
              </a:ext>
            </a:extLst>
          </p:cNvPr>
          <p:cNvSpPr>
            <a:spLocks noGrp="1"/>
          </p:cNvSpPr>
          <p:nvPr>
            <p:ph idx="1"/>
          </p:nvPr>
        </p:nvSpPr>
        <p:spPr>
          <a:xfrm>
            <a:off x="677334" y="1537399"/>
            <a:ext cx="8325989" cy="4687232"/>
          </a:xfrm>
        </p:spPr>
        <p:txBody>
          <a:bodyPr>
            <a:normAutofit/>
          </a:bodyPr>
          <a:lstStyle/>
          <a:p>
            <a:pPr>
              <a:lnSpc>
                <a:spcPct val="200000"/>
              </a:lnSpc>
            </a:pPr>
            <a:r>
              <a:rPr lang="it-IT" sz="2000" b="1" dirty="0"/>
              <a:t>Nome</a:t>
            </a:r>
            <a:r>
              <a:rPr lang="it-IT" sz="2000" dirty="0"/>
              <a:t>: Command</a:t>
            </a:r>
          </a:p>
          <a:p>
            <a:pPr>
              <a:lnSpc>
                <a:spcPct val="200000"/>
              </a:lnSpc>
            </a:pPr>
            <a:r>
              <a:rPr lang="it-IT" sz="2000" b="1" dirty="0"/>
              <a:t>Scopo</a:t>
            </a:r>
            <a:r>
              <a:rPr lang="it-IT" sz="2000" dirty="0"/>
              <a:t>: incapsulare una richiesta (un’azione) in un oggetto in modo che il client sia indipendente dalle richieste</a:t>
            </a:r>
          </a:p>
          <a:p>
            <a:pPr>
              <a:lnSpc>
                <a:spcPct val="200000"/>
              </a:lnSpc>
            </a:pPr>
            <a:r>
              <a:rPr lang="it-IT" sz="2000" b="1" dirty="0"/>
              <a:t>Motivazione</a:t>
            </a:r>
            <a:r>
              <a:rPr lang="it-IT" sz="2000" dirty="0"/>
              <a:t>: permettere di gestire richieste di cui non si conoscono i particolari</a:t>
            </a:r>
          </a:p>
          <a:p>
            <a:pPr marL="0" indent="0">
              <a:lnSpc>
                <a:spcPct val="200000"/>
              </a:lnSpc>
              <a:buNone/>
            </a:pPr>
            <a:endParaRPr lang="it-IT" sz="2000" dirty="0"/>
          </a:p>
        </p:txBody>
      </p:sp>
    </p:spTree>
    <p:extLst>
      <p:ext uri="{BB962C8B-B14F-4D97-AF65-F5344CB8AC3E}">
        <p14:creationId xmlns:p14="http://schemas.microsoft.com/office/powerpoint/2010/main" val="3869520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Design Pattern – Command</a:t>
            </a:r>
          </a:p>
        </p:txBody>
      </p:sp>
      <p:pic>
        <p:nvPicPr>
          <p:cNvPr id="4" name="Picture 3"/>
          <p:cNvPicPr>
            <a:picLocks noChangeAspect="1"/>
          </p:cNvPicPr>
          <p:nvPr/>
        </p:nvPicPr>
        <p:blipFill>
          <a:blip r:embed="rId3"/>
          <a:stretch>
            <a:fillRect/>
          </a:stretch>
        </p:blipFill>
        <p:spPr>
          <a:xfrm>
            <a:off x="10661958" y="6224631"/>
            <a:ext cx="1448104" cy="569400"/>
          </a:xfrm>
          <a:prstGeom prst="rect">
            <a:avLst/>
          </a:prstGeom>
        </p:spPr>
      </p:pic>
      <p:sp>
        <p:nvSpPr>
          <p:cNvPr id="7" name="Segnaposto contenuto 2">
            <a:extLst>
              <a:ext uri="{FF2B5EF4-FFF2-40B4-BE49-F238E27FC236}">
                <a16:creationId xmlns="" xmlns:a16="http://schemas.microsoft.com/office/drawing/2014/main" id="{88BE040D-4D01-4049-9FA9-FAEABFF57861}"/>
              </a:ext>
            </a:extLst>
          </p:cNvPr>
          <p:cNvSpPr>
            <a:spLocks noGrp="1"/>
          </p:cNvSpPr>
          <p:nvPr>
            <p:ph idx="1"/>
          </p:nvPr>
        </p:nvSpPr>
        <p:spPr>
          <a:xfrm>
            <a:off x="677334" y="1537398"/>
            <a:ext cx="8325989" cy="5092001"/>
          </a:xfrm>
        </p:spPr>
        <p:txBody>
          <a:bodyPr>
            <a:normAutofit fontScale="92500" lnSpcReduction="20000"/>
          </a:bodyPr>
          <a:lstStyle/>
          <a:p>
            <a:pPr>
              <a:lnSpc>
                <a:spcPct val="200000"/>
              </a:lnSpc>
            </a:pPr>
            <a:r>
              <a:rPr lang="it-IT" sz="2000" b="1" dirty="0"/>
              <a:t>Come:</a:t>
            </a:r>
            <a:endParaRPr lang="it-IT" sz="2000" dirty="0"/>
          </a:p>
          <a:p>
            <a:pPr>
              <a:lnSpc>
                <a:spcPct val="200000"/>
              </a:lnSpc>
            </a:pPr>
            <a:endParaRPr lang="it-IT" sz="2000" dirty="0"/>
          </a:p>
          <a:p>
            <a:pPr marL="0" indent="0">
              <a:lnSpc>
                <a:spcPct val="200000"/>
              </a:lnSpc>
              <a:buNone/>
            </a:pPr>
            <a:endParaRPr lang="it-IT" sz="2000" dirty="0"/>
          </a:p>
          <a:p>
            <a:pPr marL="0" indent="0">
              <a:lnSpc>
                <a:spcPct val="200000"/>
              </a:lnSpc>
              <a:buNone/>
            </a:pPr>
            <a:endParaRPr lang="it-IT" sz="2000" dirty="0"/>
          </a:p>
          <a:p>
            <a:pPr marL="0" indent="0">
              <a:lnSpc>
                <a:spcPct val="200000"/>
              </a:lnSpc>
              <a:buNone/>
            </a:pPr>
            <a:endParaRPr lang="it-IT" sz="2000" dirty="0"/>
          </a:p>
          <a:p>
            <a:pPr>
              <a:lnSpc>
                <a:spcPct val="200000"/>
              </a:lnSpc>
            </a:pPr>
            <a:endParaRPr lang="it-IT" sz="2000" b="1" dirty="0"/>
          </a:p>
          <a:p>
            <a:pPr>
              <a:lnSpc>
                <a:spcPct val="200000"/>
              </a:lnSpc>
            </a:pPr>
            <a:r>
              <a:rPr lang="it-IT" sz="2000" b="1" dirty="0"/>
              <a:t>Conseguenza</a:t>
            </a:r>
            <a:r>
              <a:rPr lang="it-IT" sz="2000" dirty="0"/>
              <a:t>: basso accoppiamento tra chi invoca l’azione e chi la esegue, semplice aggiungere nuovi command</a:t>
            </a:r>
          </a:p>
          <a:p>
            <a:pPr>
              <a:lnSpc>
                <a:spcPct val="200000"/>
              </a:lnSpc>
            </a:pPr>
            <a:endParaRPr lang="it-IT" sz="2000" dirty="0"/>
          </a:p>
        </p:txBody>
      </p:sp>
      <p:pic>
        <p:nvPicPr>
          <p:cNvPr id="8196" name="Picture 4" descr="Is command pattern more than adapter? - Stack Overflow">
            <a:extLst>
              <a:ext uri="{FF2B5EF4-FFF2-40B4-BE49-F238E27FC236}">
                <a16:creationId xmlns="" xmlns:a16="http://schemas.microsoft.com/office/drawing/2014/main" id="{E72E4EDA-B47A-4F6A-8827-23866800ED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9814" y="1673907"/>
            <a:ext cx="5362015" cy="3510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6687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anim calcmode="lin" valueType="num">
                                      <p:cBhvr additive="base">
                                        <p:cTn id="1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Design Pattern – Command</a:t>
            </a:r>
          </a:p>
        </p:txBody>
      </p:sp>
      <p:pic>
        <p:nvPicPr>
          <p:cNvPr id="4" name="Picture 3"/>
          <p:cNvPicPr>
            <a:picLocks noChangeAspect="1"/>
          </p:cNvPicPr>
          <p:nvPr/>
        </p:nvPicPr>
        <p:blipFill>
          <a:blip r:embed="rId3"/>
          <a:stretch>
            <a:fillRect/>
          </a:stretch>
        </p:blipFill>
        <p:spPr>
          <a:xfrm>
            <a:off x="10661958" y="6224631"/>
            <a:ext cx="1448104" cy="569400"/>
          </a:xfrm>
          <a:prstGeom prst="rect">
            <a:avLst/>
          </a:prstGeom>
        </p:spPr>
      </p:pic>
      <p:sp>
        <p:nvSpPr>
          <p:cNvPr id="7" name="Segnaposto contenuto 2">
            <a:extLst>
              <a:ext uri="{FF2B5EF4-FFF2-40B4-BE49-F238E27FC236}">
                <a16:creationId xmlns="" xmlns:a16="http://schemas.microsoft.com/office/drawing/2014/main" id="{88BE040D-4D01-4049-9FA9-FAEABFF57861}"/>
              </a:ext>
            </a:extLst>
          </p:cNvPr>
          <p:cNvSpPr>
            <a:spLocks noGrp="1"/>
          </p:cNvSpPr>
          <p:nvPr>
            <p:ph idx="1"/>
          </p:nvPr>
        </p:nvSpPr>
        <p:spPr>
          <a:xfrm>
            <a:off x="677334" y="1537399"/>
            <a:ext cx="8325989" cy="4687232"/>
          </a:xfrm>
        </p:spPr>
        <p:txBody>
          <a:bodyPr>
            <a:normAutofit lnSpcReduction="10000"/>
          </a:bodyPr>
          <a:lstStyle/>
          <a:p>
            <a:pPr marL="0" indent="0">
              <a:lnSpc>
                <a:spcPct val="200000"/>
              </a:lnSpc>
              <a:buNone/>
            </a:pPr>
            <a:r>
              <a:rPr lang="it-IT" sz="2400" b="1" dirty="0"/>
              <a:t>Esercizio:</a:t>
            </a:r>
          </a:p>
          <a:p>
            <a:pPr marL="0" indent="0">
              <a:lnSpc>
                <a:spcPct val="200000"/>
              </a:lnSpc>
              <a:buNone/>
            </a:pPr>
            <a:r>
              <a:rPr lang="it-IT" sz="1600" dirty="0"/>
              <a:t>Una classe Account modella conti correnti. Le funzionalità che si vogliono realizzare sono: </a:t>
            </a:r>
          </a:p>
          <a:p>
            <a:pPr>
              <a:lnSpc>
                <a:spcPct val="200000"/>
              </a:lnSpc>
              <a:buFontTx/>
              <a:buChar char="-"/>
            </a:pPr>
            <a:r>
              <a:rPr lang="it-IT" sz="1600" dirty="0"/>
              <a:t>Prelievo </a:t>
            </a:r>
          </a:p>
          <a:p>
            <a:pPr>
              <a:lnSpc>
                <a:spcPct val="200000"/>
              </a:lnSpc>
              <a:buFontTx/>
              <a:buChar char="-"/>
            </a:pPr>
            <a:r>
              <a:rPr lang="it-IT" sz="1600" dirty="0"/>
              <a:t>Versamento </a:t>
            </a:r>
          </a:p>
          <a:p>
            <a:pPr marL="0" indent="0">
              <a:lnSpc>
                <a:spcPct val="200000"/>
              </a:lnSpc>
              <a:buNone/>
            </a:pPr>
            <a:r>
              <a:rPr lang="it-IT" sz="1600" dirty="0" smtClean="0"/>
              <a:t>Aggiungere la possibilità di annullare l’ultima operazione e di </a:t>
            </a:r>
            <a:r>
              <a:rPr lang="it-IT" sz="1600" dirty="0"/>
              <a:t>annullare tutte le operazioni precedenti, con il vincolo che l’annullamento deve avvenire con ordine cronologico inverso.</a:t>
            </a:r>
          </a:p>
        </p:txBody>
      </p:sp>
    </p:spTree>
    <p:extLst>
      <p:ext uri="{BB962C8B-B14F-4D97-AF65-F5344CB8AC3E}">
        <p14:creationId xmlns:p14="http://schemas.microsoft.com/office/powerpoint/2010/main" val="3686164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Design Pattern – Iterator</a:t>
            </a:r>
          </a:p>
        </p:txBody>
      </p:sp>
      <p:pic>
        <p:nvPicPr>
          <p:cNvPr id="4" name="Picture 3"/>
          <p:cNvPicPr>
            <a:picLocks noChangeAspect="1"/>
          </p:cNvPicPr>
          <p:nvPr/>
        </p:nvPicPr>
        <p:blipFill>
          <a:blip r:embed="rId3"/>
          <a:stretch>
            <a:fillRect/>
          </a:stretch>
        </p:blipFill>
        <p:spPr>
          <a:xfrm>
            <a:off x="10661958" y="6224631"/>
            <a:ext cx="1448104" cy="569400"/>
          </a:xfrm>
          <a:prstGeom prst="rect">
            <a:avLst/>
          </a:prstGeom>
        </p:spPr>
      </p:pic>
      <p:sp>
        <p:nvSpPr>
          <p:cNvPr id="7" name="Segnaposto contenuto 2">
            <a:extLst>
              <a:ext uri="{FF2B5EF4-FFF2-40B4-BE49-F238E27FC236}">
                <a16:creationId xmlns="" xmlns:a16="http://schemas.microsoft.com/office/drawing/2014/main" id="{88BE040D-4D01-4049-9FA9-FAEABFF57861}"/>
              </a:ext>
            </a:extLst>
          </p:cNvPr>
          <p:cNvSpPr>
            <a:spLocks noGrp="1"/>
          </p:cNvSpPr>
          <p:nvPr>
            <p:ph idx="1"/>
          </p:nvPr>
        </p:nvSpPr>
        <p:spPr>
          <a:xfrm>
            <a:off x="677334" y="1537399"/>
            <a:ext cx="8325989" cy="4687232"/>
          </a:xfrm>
        </p:spPr>
        <p:txBody>
          <a:bodyPr>
            <a:normAutofit/>
          </a:bodyPr>
          <a:lstStyle/>
          <a:p>
            <a:pPr>
              <a:lnSpc>
                <a:spcPct val="200000"/>
              </a:lnSpc>
            </a:pPr>
            <a:r>
              <a:rPr lang="it-IT" sz="2000" b="1" dirty="0"/>
              <a:t>Nome</a:t>
            </a:r>
            <a:r>
              <a:rPr lang="it-IT" sz="2000" dirty="0"/>
              <a:t>: Iterator</a:t>
            </a:r>
          </a:p>
          <a:p>
            <a:pPr>
              <a:lnSpc>
                <a:spcPct val="200000"/>
              </a:lnSpc>
            </a:pPr>
            <a:r>
              <a:rPr lang="it-IT" sz="2000" b="1" dirty="0"/>
              <a:t>Scopo</a:t>
            </a:r>
            <a:r>
              <a:rPr lang="it-IT" sz="2000" dirty="0"/>
              <a:t>: Fornire accesso sequenziale agli elementi di un aggregato</a:t>
            </a:r>
          </a:p>
          <a:p>
            <a:pPr>
              <a:lnSpc>
                <a:spcPct val="200000"/>
              </a:lnSpc>
            </a:pPr>
            <a:r>
              <a:rPr lang="it-IT" sz="2000" b="1" dirty="0"/>
              <a:t>Motivazione</a:t>
            </a:r>
            <a:r>
              <a:rPr lang="it-IT" sz="2000" dirty="0"/>
              <a:t>: Scorrere gli elementi ma senza conoscere la struttura interna</a:t>
            </a:r>
          </a:p>
        </p:txBody>
      </p:sp>
    </p:spTree>
    <p:extLst>
      <p:ext uri="{BB962C8B-B14F-4D97-AF65-F5344CB8AC3E}">
        <p14:creationId xmlns:p14="http://schemas.microsoft.com/office/powerpoint/2010/main" val="128058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Design Pattern – Iterator</a:t>
            </a:r>
          </a:p>
        </p:txBody>
      </p:sp>
      <p:pic>
        <p:nvPicPr>
          <p:cNvPr id="4" name="Picture 3"/>
          <p:cNvPicPr>
            <a:picLocks noChangeAspect="1"/>
          </p:cNvPicPr>
          <p:nvPr/>
        </p:nvPicPr>
        <p:blipFill>
          <a:blip r:embed="rId3"/>
          <a:stretch>
            <a:fillRect/>
          </a:stretch>
        </p:blipFill>
        <p:spPr>
          <a:xfrm>
            <a:off x="10661958" y="6224631"/>
            <a:ext cx="1448104" cy="569400"/>
          </a:xfrm>
          <a:prstGeom prst="rect">
            <a:avLst/>
          </a:prstGeom>
        </p:spPr>
      </p:pic>
      <p:sp>
        <p:nvSpPr>
          <p:cNvPr id="7" name="Segnaposto contenuto 2">
            <a:extLst>
              <a:ext uri="{FF2B5EF4-FFF2-40B4-BE49-F238E27FC236}">
                <a16:creationId xmlns="" xmlns:a16="http://schemas.microsoft.com/office/drawing/2014/main" id="{88BE040D-4D01-4049-9FA9-FAEABFF57861}"/>
              </a:ext>
            </a:extLst>
          </p:cNvPr>
          <p:cNvSpPr>
            <a:spLocks noGrp="1"/>
          </p:cNvSpPr>
          <p:nvPr>
            <p:ph idx="1"/>
          </p:nvPr>
        </p:nvSpPr>
        <p:spPr>
          <a:xfrm>
            <a:off x="677334" y="1537398"/>
            <a:ext cx="8325989" cy="5092001"/>
          </a:xfrm>
        </p:spPr>
        <p:txBody>
          <a:bodyPr>
            <a:normAutofit/>
          </a:bodyPr>
          <a:lstStyle/>
          <a:p>
            <a:pPr>
              <a:lnSpc>
                <a:spcPct val="200000"/>
              </a:lnSpc>
            </a:pPr>
            <a:r>
              <a:rPr lang="it-IT" sz="2000" b="1" dirty="0"/>
              <a:t>Come:</a:t>
            </a:r>
            <a:endParaRPr lang="it-IT" sz="2000" dirty="0"/>
          </a:p>
          <a:p>
            <a:pPr marL="0" indent="0">
              <a:lnSpc>
                <a:spcPct val="200000"/>
              </a:lnSpc>
              <a:buNone/>
            </a:pPr>
            <a:endParaRPr lang="it-IT" sz="2000" dirty="0"/>
          </a:p>
          <a:p>
            <a:pPr marL="0" indent="0">
              <a:lnSpc>
                <a:spcPct val="200000"/>
              </a:lnSpc>
              <a:buNone/>
            </a:pPr>
            <a:endParaRPr lang="it-IT" sz="2000" dirty="0"/>
          </a:p>
          <a:p>
            <a:pPr marL="0" indent="0">
              <a:lnSpc>
                <a:spcPct val="200000"/>
              </a:lnSpc>
              <a:buNone/>
            </a:pPr>
            <a:endParaRPr lang="it-IT" sz="2000" dirty="0"/>
          </a:p>
          <a:p>
            <a:pPr>
              <a:lnSpc>
                <a:spcPct val="200000"/>
              </a:lnSpc>
            </a:pPr>
            <a:endParaRPr lang="it-IT" sz="2000" b="1" dirty="0"/>
          </a:p>
          <a:p>
            <a:pPr>
              <a:lnSpc>
                <a:spcPct val="200000"/>
              </a:lnSpc>
            </a:pPr>
            <a:r>
              <a:rPr lang="it-IT" sz="2000" b="1" dirty="0"/>
              <a:t>Conseguenza</a:t>
            </a:r>
            <a:r>
              <a:rPr lang="it-IT" sz="2000" dirty="0"/>
              <a:t>: l’iteratore incapsula la logica di attraversamento dell’aggregato, più iteratori sullo stesso aggregato</a:t>
            </a:r>
          </a:p>
        </p:txBody>
      </p:sp>
      <p:pic>
        <p:nvPicPr>
          <p:cNvPr id="19458" name="Picture 2" descr="Iterator pattern - Wikipedia">
            <a:extLst>
              <a:ext uri="{FF2B5EF4-FFF2-40B4-BE49-F238E27FC236}">
                <a16:creationId xmlns="" xmlns:a16="http://schemas.microsoft.com/office/drawing/2014/main" id="{8BB8071F-ED77-4D56-8511-103D20FCD9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1358" y="1666991"/>
            <a:ext cx="5829496" cy="3206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0173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5" end="5"/>
                                            </p:txEl>
                                          </p:spTgt>
                                        </p:tgtEl>
                                        <p:attrNameLst>
                                          <p:attrName>style.visibility</p:attrName>
                                        </p:attrNameLst>
                                      </p:cBhvr>
                                      <p:to>
                                        <p:strVal val="visible"/>
                                      </p:to>
                                    </p:set>
                                    <p:anim calcmode="lin" valueType="num">
                                      <p:cBhvr additive="base">
                                        <p:cTn id="13"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Design Pattern – </a:t>
            </a:r>
            <a:r>
              <a:rPr lang="it-IT" sz="2400" dirty="0"/>
              <a:t>Scopo dei Patterns</a:t>
            </a:r>
            <a:endParaRPr lang="it-IT" dirty="0"/>
          </a:p>
        </p:txBody>
      </p:sp>
      <p:sp>
        <p:nvSpPr>
          <p:cNvPr id="3" name="Segnaposto contenuto 2"/>
          <p:cNvSpPr>
            <a:spLocks noGrp="1"/>
          </p:cNvSpPr>
          <p:nvPr>
            <p:ph idx="1"/>
          </p:nvPr>
        </p:nvSpPr>
        <p:spPr>
          <a:xfrm>
            <a:off x="677334" y="1537399"/>
            <a:ext cx="8325989" cy="4687232"/>
          </a:xfrm>
        </p:spPr>
        <p:txBody>
          <a:bodyPr>
            <a:normAutofit/>
          </a:bodyPr>
          <a:lstStyle/>
          <a:p>
            <a:pPr>
              <a:lnSpc>
                <a:spcPct val="150000"/>
              </a:lnSpc>
            </a:pPr>
            <a:r>
              <a:rPr lang="it-IT" sz="2000" dirty="0"/>
              <a:t>Catturare l’esperienza degli esperti</a:t>
            </a:r>
          </a:p>
          <a:p>
            <a:pPr>
              <a:lnSpc>
                <a:spcPct val="150000"/>
              </a:lnSpc>
            </a:pPr>
            <a:r>
              <a:rPr lang="it-IT" sz="1800" dirty="0"/>
              <a:t>Evitare di reinventare ogni volta le stesse cose </a:t>
            </a:r>
          </a:p>
          <a:p>
            <a:pPr>
              <a:lnSpc>
                <a:spcPct val="150000"/>
              </a:lnSpc>
            </a:pPr>
            <a:r>
              <a:rPr lang="it-IT" sz="2000" dirty="0"/>
              <a:t>Cosa fornisce un design pattern al progettista software? </a:t>
            </a:r>
          </a:p>
          <a:p>
            <a:pPr lvl="1">
              <a:lnSpc>
                <a:spcPct val="150000"/>
              </a:lnSpc>
            </a:pPr>
            <a:r>
              <a:rPr lang="it-IT" sz="1800" dirty="0"/>
              <a:t>Una soluzione </a:t>
            </a:r>
            <a:r>
              <a:rPr lang="it-IT" sz="1800" dirty="0" smtClean="0"/>
              <a:t>consolidata </a:t>
            </a:r>
            <a:r>
              <a:rPr lang="it-IT" sz="1800" dirty="0"/>
              <a:t>per un problema </a:t>
            </a:r>
            <a:r>
              <a:rPr lang="it-IT" sz="1800" dirty="0" smtClean="0"/>
              <a:t>ricorrente</a:t>
            </a:r>
          </a:p>
          <a:p>
            <a:pPr lvl="1">
              <a:lnSpc>
                <a:spcPct val="150000"/>
              </a:lnSpc>
            </a:pPr>
            <a:r>
              <a:rPr lang="it-IT" sz="1800" dirty="0" smtClean="0"/>
              <a:t>Un </a:t>
            </a:r>
            <a:r>
              <a:rPr lang="it-IT" sz="1800" dirty="0"/>
              <a:t>supporto alla comunicazione delle caratteristiche del </a:t>
            </a:r>
            <a:r>
              <a:rPr lang="it-IT" sz="1800" dirty="0" smtClean="0"/>
              <a:t>progetto</a:t>
            </a:r>
          </a:p>
          <a:p>
            <a:pPr lvl="1">
              <a:lnSpc>
                <a:spcPct val="150000"/>
              </a:lnSpc>
            </a:pPr>
            <a:r>
              <a:rPr lang="it-IT" sz="1800" dirty="0" smtClean="0"/>
              <a:t>Un </a:t>
            </a:r>
            <a:r>
              <a:rPr lang="it-IT" sz="1800" dirty="0"/>
              <a:t>supporto alla progettazione di sistemi complessi</a:t>
            </a:r>
            <a:endParaRPr lang="it-IT" dirty="0"/>
          </a:p>
        </p:txBody>
      </p:sp>
      <p:pic>
        <p:nvPicPr>
          <p:cNvPr id="4" name="Picture 3"/>
          <p:cNvPicPr>
            <a:picLocks noChangeAspect="1"/>
          </p:cNvPicPr>
          <p:nvPr/>
        </p:nvPicPr>
        <p:blipFill>
          <a:blip r:embed="rId3"/>
          <a:stretch>
            <a:fillRect/>
          </a:stretch>
        </p:blipFill>
        <p:spPr>
          <a:xfrm>
            <a:off x="10661958" y="6224631"/>
            <a:ext cx="1448104" cy="569400"/>
          </a:xfrm>
          <a:prstGeom prst="rect">
            <a:avLst/>
          </a:prstGeom>
        </p:spPr>
      </p:pic>
    </p:spTree>
    <p:extLst>
      <p:ext uri="{BB962C8B-B14F-4D97-AF65-F5344CB8AC3E}">
        <p14:creationId xmlns:p14="http://schemas.microsoft.com/office/powerpoint/2010/main" val="3455158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Design Pattern – Strategy</a:t>
            </a:r>
          </a:p>
        </p:txBody>
      </p:sp>
      <p:pic>
        <p:nvPicPr>
          <p:cNvPr id="4" name="Picture 3"/>
          <p:cNvPicPr>
            <a:picLocks noChangeAspect="1"/>
          </p:cNvPicPr>
          <p:nvPr/>
        </p:nvPicPr>
        <p:blipFill>
          <a:blip r:embed="rId3"/>
          <a:stretch>
            <a:fillRect/>
          </a:stretch>
        </p:blipFill>
        <p:spPr>
          <a:xfrm>
            <a:off x="10661958" y="6224631"/>
            <a:ext cx="1448104" cy="569400"/>
          </a:xfrm>
          <a:prstGeom prst="rect">
            <a:avLst/>
          </a:prstGeom>
        </p:spPr>
      </p:pic>
      <p:sp>
        <p:nvSpPr>
          <p:cNvPr id="7" name="Segnaposto contenuto 2">
            <a:extLst>
              <a:ext uri="{FF2B5EF4-FFF2-40B4-BE49-F238E27FC236}">
                <a16:creationId xmlns="" xmlns:a16="http://schemas.microsoft.com/office/drawing/2014/main" id="{88BE040D-4D01-4049-9FA9-FAEABFF57861}"/>
              </a:ext>
            </a:extLst>
          </p:cNvPr>
          <p:cNvSpPr>
            <a:spLocks noGrp="1"/>
          </p:cNvSpPr>
          <p:nvPr>
            <p:ph idx="1"/>
          </p:nvPr>
        </p:nvSpPr>
        <p:spPr>
          <a:xfrm>
            <a:off x="677334" y="1537399"/>
            <a:ext cx="8325989" cy="4687232"/>
          </a:xfrm>
        </p:spPr>
        <p:txBody>
          <a:bodyPr>
            <a:normAutofit fontScale="85000" lnSpcReduction="10000"/>
          </a:bodyPr>
          <a:lstStyle/>
          <a:p>
            <a:pPr>
              <a:lnSpc>
                <a:spcPct val="200000"/>
              </a:lnSpc>
            </a:pPr>
            <a:r>
              <a:rPr lang="it-IT" sz="2000" b="1" dirty="0"/>
              <a:t>Nome</a:t>
            </a:r>
            <a:r>
              <a:rPr lang="it-IT" sz="2000" dirty="0"/>
              <a:t>: Strategy</a:t>
            </a:r>
          </a:p>
          <a:p>
            <a:pPr>
              <a:lnSpc>
                <a:spcPct val="200000"/>
              </a:lnSpc>
            </a:pPr>
            <a:r>
              <a:rPr lang="it-IT" sz="2000" b="1" dirty="0"/>
              <a:t>Scopo</a:t>
            </a:r>
            <a:r>
              <a:rPr lang="it-IT" sz="2000" dirty="0"/>
              <a:t>: Definisce una famiglia di algoritmi, li incapsula in un oggetto e li rende intercambiabili </a:t>
            </a:r>
          </a:p>
          <a:p>
            <a:pPr>
              <a:lnSpc>
                <a:spcPct val="200000"/>
              </a:lnSpc>
            </a:pPr>
            <a:r>
              <a:rPr lang="it-IT" sz="2000" b="1" dirty="0"/>
              <a:t>Motivazione</a:t>
            </a:r>
            <a:r>
              <a:rPr lang="it-IT" sz="2000" dirty="0"/>
              <a:t>: Esistono diversi algoritmi (strategie) che non possono venire inserite direttamente nel client:</a:t>
            </a:r>
          </a:p>
          <a:p>
            <a:pPr lvl="1">
              <a:lnSpc>
                <a:spcPct val="200000"/>
              </a:lnSpc>
            </a:pPr>
            <a:r>
              <a:rPr lang="it-IT" sz="1800" dirty="0"/>
              <a:t>Client complessi</a:t>
            </a:r>
          </a:p>
          <a:p>
            <a:pPr lvl="1">
              <a:lnSpc>
                <a:spcPct val="200000"/>
              </a:lnSpc>
            </a:pPr>
            <a:r>
              <a:rPr lang="it-IT" sz="1800" dirty="0"/>
              <a:t>Differenti strategie in client differenti</a:t>
            </a:r>
          </a:p>
          <a:p>
            <a:pPr lvl="1">
              <a:lnSpc>
                <a:spcPct val="200000"/>
              </a:lnSpc>
            </a:pPr>
            <a:r>
              <a:rPr lang="it-IT" sz="1800" dirty="0"/>
              <a:t>Difficile modifica / aggiungere nuove strategie</a:t>
            </a:r>
          </a:p>
        </p:txBody>
      </p:sp>
    </p:spTree>
    <p:extLst>
      <p:ext uri="{BB962C8B-B14F-4D97-AF65-F5344CB8AC3E}">
        <p14:creationId xmlns:p14="http://schemas.microsoft.com/office/powerpoint/2010/main" val="571449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Design Pattern – Strategy</a:t>
            </a:r>
          </a:p>
        </p:txBody>
      </p:sp>
      <p:pic>
        <p:nvPicPr>
          <p:cNvPr id="4" name="Picture 3"/>
          <p:cNvPicPr>
            <a:picLocks noChangeAspect="1"/>
          </p:cNvPicPr>
          <p:nvPr/>
        </p:nvPicPr>
        <p:blipFill>
          <a:blip r:embed="rId3"/>
          <a:stretch>
            <a:fillRect/>
          </a:stretch>
        </p:blipFill>
        <p:spPr>
          <a:xfrm>
            <a:off x="10661958" y="6224631"/>
            <a:ext cx="1448104" cy="569400"/>
          </a:xfrm>
          <a:prstGeom prst="rect">
            <a:avLst/>
          </a:prstGeom>
        </p:spPr>
      </p:pic>
      <p:sp>
        <p:nvSpPr>
          <p:cNvPr id="7" name="Segnaposto contenuto 2">
            <a:extLst>
              <a:ext uri="{FF2B5EF4-FFF2-40B4-BE49-F238E27FC236}">
                <a16:creationId xmlns="" xmlns:a16="http://schemas.microsoft.com/office/drawing/2014/main" id="{88BE040D-4D01-4049-9FA9-FAEABFF57861}"/>
              </a:ext>
            </a:extLst>
          </p:cNvPr>
          <p:cNvSpPr>
            <a:spLocks noGrp="1"/>
          </p:cNvSpPr>
          <p:nvPr>
            <p:ph idx="1"/>
          </p:nvPr>
        </p:nvSpPr>
        <p:spPr>
          <a:xfrm>
            <a:off x="677334" y="1537398"/>
            <a:ext cx="8596668" cy="5320602"/>
          </a:xfrm>
        </p:spPr>
        <p:txBody>
          <a:bodyPr>
            <a:normAutofit fontScale="92500" lnSpcReduction="10000"/>
          </a:bodyPr>
          <a:lstStyle/>
          <a:p>
            <a:pPr>
              <a:lnSpc>
                <a:spcPct val="200000"/>
              </a:lnSpc>
            </a:pPr>
            <a:r>
              <a:rPr lang="it-IT" sz="2000" b="1" dirty="0"/>
              <a:t>Come:</a:t>
            </a:r>
            <a:endParaRPr lang="it-IT" sz="2000" dirty="0"/>
          </a:p>
          <a:p>
            <a:pPr marL="0" indent="0">
              <a:lnSpc>
                <a:spcPct val="200000"/>
              </a:lnSpc>
              <a:buNone/>
            </a:pPr>
            <a:endParaRPr lang="it-IT" sz="2000" dirty="0"/>
          </a:p>
          <a:p>
            <a:pPr marL="0" indent="0">
              <a:lnSpc>
                <a:spcPct val="200000"/>
              </a:lnSpc>
              <a:buNone/>
            </a:pPr>
            <a:endParaRPr lang="it-IT" sz="2000" dirty="0"/>
          </a:p>
          <a:p>
            <a:pPr marL="0" indent="0">
              <a:lnSpc>
                <a:spcPct val="200000"/>
              </a:lnSpc>
              <a:buNone/>
            </a:pPr>
            <a:endParaRPr lang="it-IT" sz="2000" dirty="0"/>
          </a:p>
          <a:p>
            <a:pPr>
              <a:lnSpc>
                <a:spcPct val="200000"/>
              </a:lnSpc>
            </a:pPr>
            <a:endParaRPr lang="it-IT" sz="2000" b="1" dirty="0"/>
          </a:p>
          <a:p>
            <a:pPr>
              <a:lnSpc>
                <a:spcPct val="200000"/>
              </a:lnSpc>
            </a:pPr>
            <a:r>
              <a:rPr lang="it-IT" sz="2000" b="1" dirty="0"/>
              <a:t>Conseguenza</a:t>
            </a:r>
            <a:r>
              <a:rPr lang="it-IT" sz="2000" dirty="0"/>
              <a:t>: evita l’ereditarietà sul client focalizzandola sull’algoritmo, però i client devono comunque avere dettagli per capire quale strategia usare</a:t>
            </a:r>
          </a:p>
        </p:txBody>
      </p:sp>
      <p:pic>
        <p:nvPicPr>
          <p:cNvPr id="17410" name="Picture 2" descr="Java Design Pattern: Strategy Pattern | Notizie di Disegno e Sviluppo Web,  Javascript, Angular, React, Vue, Php">
            <a:extLst>
              <a:ext uri="{FF2B5EF4-FFF2-40B4-BE49-F238E27FC236}">
                <a16:creationId xmlns="" xmlns:a16="http://schemas.microsoft.com/office/drawing/2014/main" id="{EB62A44C-7760-4B9A-8898-56B5171946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2816" y="1249980"/>
            <a:ext cx="4720111" cy="3826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0240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5" end="5"/>
                                            </p:txEl>
                                          </p:spTgt>
                                        </p:tgtEl>
                                        <p:attrNameLst>
                                          <p:attrName>style.visibility</p:attrName>
                                        </p:attrNameLst>
                                      </p:cBhvr>
                                      <p:to>
                                        <p:strVal val="visible"/>
                                      </p:to>
                                    </p:set>
                                    <p:anim calcmode="lin" valueType="num">
                                      <p:cBhvr additive="base">
                                        <p:cTn id="13"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Design Pattern – Template Method</a:t>
            </a:r>
          </a:p>
        </p:txBody>
      </p:sp>
      <p:pic>
        <p:nvPicPr>
          <p:cNvPr id="4" name="Picture 3"/>
          <p:cNvPicPr>
            <a:picLocks noChangeAspect="1"/>
          </p:cNvPicPr>
          <p:nvPr/>
        </p:nvPicPr>
        <p:blipFill>
          <a:blip r:embed="rId3"/>
          <a:stretch>
            <a:fillRect/>
          </a:stretch>
        </p:blipFill>
        <p:spPr>
          <a:xfrm>
            <a:off x="10661958" y="6224631"/>
            <a:ext cx="1448104" cy="569400"/>
          </a:xfrm>
          <a:prstGeom prst="rect">
            <a:avLst/>
          </a:prstGeom>
        </p:spPr>
      </p:pic>
      <p:sp>
        <p:nvSpPr>
          <p:cNvPr id="7" name="Segnaposto contenuto 2">
            <a:extLst>
              <a:ext uri="{FF2B5EF4-FFF2-40B4-BE49-F238E27FC236}">
                <a16:creationId xmlns="" xmlns:a16="http://schemas.microsoft.com/office/drawing/2014/main" id="{88BE040D-4D01-4049-9FA9-FAEABFF57861}"/>
              </a:ext>
            </a:extLst>
          </p:cNvPr>
          <p:cNvSpPr>
            <a:spLocks noGrp="1"/>
          </p:cNvSpPr>
          <p:nvPr>
            <p:ph idx="1"/>
          </p:nvPr>
        </p:nvSpPr>
        <p:spPr>
          <a:xfrm>
            <a:off x="677334" y="1537399"/>
            <a:ext cx="8325989" cy="4687232"/>
          </a:xfrm>
        </p:spPr>
        <p:txBody>
          <a:bodyPr>
            <a:normAutofit/>
          </a:bodyPr>
          <a:lstStyle/>
          <a:p>
            <a:pPr>
              <a:lnSpc>
                <a:spcPct val="200000"/>
              </a:lnSpc>
            </a:pPr>
            <a:r>
              <a:rPr lang="it-IT" sz="2000" b="1" dirty="0"/>
              <a:t>Nome</a:t>
            </a:r>
            <a:r>
              <a:rPr lang="it-IT" sz="2000" dirty="0"/>
              <a:t>: Template Method</a:t>
            </a:r>
          </a:p>
          <a:p>
            <a:pPr>
              <a:lnSpc>
                <a:spcPct val="200000"/>
              </a:lnSpc>
            </a:pPr>
            <a:r>
              <a:rPr lang="it-IT" sz="2000" b="1" dirty="0"/>
              <a:t>Scopo</a:t>
            </a:r>
            <a:r>
              <a:rPr lang="it-IT" sz="2000" dirty="0"/>
              <a:t>: Definisce lo scheletro di un algoritmo in un'operazione lasciando definire alcuni passi alle sottoclassi </a:t>
            </a:r>
          </a:p>
          <a:p>
            <a:pPr>
              <a:lnSpc>
                <a:spcPct val="200000"/>
              </a:lnSpc>
            </a:pPr>
            <a:r>
              <a:rPr lang="it-IT" sz="2000" b="1" dirty="0"/>
              <a:t>Motivazione</a:t>
            </a:r>
            <a:r>
              <a:rPr lang="it-IT" sz="2000" dirty="0"/>
              <a:t>: Fissare il «template» dell’algoritmo in termini di operazioni astratte</a:t>
            </a:r>
          </a:p>
        </p:txBody>
      </p:sp>
    </p:spTree>
    <p:extLst>
      <p:ext uri="{BB962C8B-B14F-4D97-AF65-F5344CB8AC3E}">
        <p14:creationId xmlns:p14="http://schemas.microsoft.com/office/powerpoint/2010/main" val="2035069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Design Pattern – Template Method</a:t>
            </a:r>
          </a:p>
        </p:txBody>
      </p:sp>
      <p:pic>
        <p:nvPicPr>
          <p:cNvPr id="4" name="Picture 3"/>
          <p:cNvPicPr>
            <a:picLocks noChangeAspect="1"/>
          </p:cNvPicPr>
          <p:nvPr/>
        </p:nvPicPr>
        <p:blipFill>
          <a:blip r:embed="rId3"/>
          <a:stretch>
            <a:fillRect/>
          </a:stretch>
        </p:blipFill>
        <p:spPr>
          <a:xfrm>
            <a:off x="10661958" y="6224631"/>
            <a:ext cx="1448104" cy="569400"/>
          </a:xfrm>
          <a:prstGeom prst="rect">
            <a:avLst/>
          </a:prstGeom>
        </p:spPr>
      </p:pic>
      <p:sp>
        <p:nvSpPr>
          <p:cNvPr id="7" name="Segnaposto contenuto 2">
            <a:extLst>
              <a:ext uri="{FF2B5EF4-FFF2-40B4-BE49-F238E27FC236}">
                <a16:creationId xmlns="" xmlns:a16="http://schemas.microsoft.com/office/drawing/2014/main" id="{88BE040D-4D01-4049-9FA9-FAEABFF57861}"/>
              </a:ext>
            </a:extLst>
          </p:cNvPr>
          <p:cNvSpPr>
            <a:spLocks noGrp="1"/>
          </p:cNvSpPr>
          <p:nvPr>
            <p:ph idx="1"/>
          </p:nvPr>
        </p:nvSpPr>
        <p:spPr>
          <a:xfrm>
            <a:off x="677334" y="1537398"/>
            <a:ext cx="8325989" cy="5092001"/>
          </a:xfrm>
        </p:spPr>
        <p:txBody>
          <a:bodyPr>
            <a:normAutofit fontScale="85000" lnSpcReduction="10000"/>
          </a:bodyPr>
          <a:lstStyle/>
          <a:p>
            <a:pPr>
              <a:lnSpc>
                <a:spcPct val="200000"/>
              </a:lnSpc>
            </a:pPr>
            <a:r>
              <a:rPr lang="it-IT" sz="2000" b="1" dirty="0"/>
              <a:t>Come: </a:t>
            </a:r>
            <a:br>
              <a:rPr lang="it-IT" sz="2000" b="1" dirty="0"/>
            </a:br>
            <a:endParaRPr lang="it-IT" sz="2000" dirty="0"/>
          </a:p>
          <a:p>
            <a:pPr marL="0" indent="0">
              <a:lnSpc>
                <a:spcPct val="200000"/>
              </a:lnSpc>
              <a:buNone/>
            </a:pPr>
            <a:endParaRPr lang="it-IT" sz="2000" dirty="0"/>
          </a:p>
          <a:p>
            <a:pPr marL="0" indent="0">
              <a:lnSpc>
                <a:spcPct val="200000"/>
              </a:lnSpc>
              <a:buNone/>
            </a:pPr>
            <a:endParaRPr lang="it-IT" sz="2000" dirty="0"/>
          </a:p>
          <a:p>
            <a:pPr>
              <a:lnSpc>
                <a:spcPct val="200000"/>
              </a:lnSpc>
            </a:pPr>
            <a:endParaRPr lang="it-IT" sz="2000" b="1" dirty="0"/>
          </a:p>
          <a:p>
            <a:pPr marL="0" indent="0">
              <a:lnSpc>
                <a:spcPct val="200000"/>
              </a:lnSpc>
              <a:buNone/>
            </a:pPr>
            <a:endParaRPr lang="it-IT" sz="2000" b="1" dirty="0"/>
          </a:p>
          <a:p>
            <a:pPr marL="0" indent="0">
              <a:lnSpc>
                <a:spcPct val="200000"/>
              </a:lnSpc>
              <a:buNone/>
            </a:pPr>
            <a:endParaRPr lang="it-IT" sz="2000" b="1" dirty="0"/>
          </a:p>
          <a:p>
            <a:pPr>
              <a:lnSpc>
                <a:spcPct val="200000"/>
              </a:lnSpc>
            </a:pPr>
            <a:r>
              <a:rPr lang="it-IT" sz="2000" b="1" dirty="0"/>
              <a:t>Conseguenza</a:t>
            </a:r>
            <a:r>
              <a:rPr lang="it-IT" sz="2000" dirty="0"/>
              <a:t>: </a:t>
            </a:r>
            <a:r>
              <a:rPr lang="it-IT" sz="2000" dirty="0" smtClean="0"/>
              <a:t>Riutilizzo del </a:t>
            </a:r>
            <a:r>
              <a:rPr lang="it-IT" sz="2000" dirty="0"/>
              <a:t>codice e fattorizzazione delle responsabilità</a:t>
            </a:r>
          </a:p>
          <a:p>
            <a:pPr>
              <a:lnSpc>
                <a:spcPct val="200000"/>
              </a:lnSpc>
            </a:pPr>
            <a:endParaRPr lang="it-IT" sz="2000" dirty="0"/>
          </a:p>
        </p:txBody>
      </p:sp>
      <p:pic>
        <p:nvPicPr>
          <p:cNvPr id="5" name="Immagine 4">
            <a:extLst>
              <a:ext uri="{FF2B5EF4-FFF2-40B4-BE49-F238E27FC236}">
                <a16:creationId xmlns="" xmlns:a16="http://schemas.microsoft.com/office/drawing/2014/main" id="{077D2C3E-28A4-4067-9929-013EA10CB45A}"/>
              </a:ext>
            </a:extLst>
          </p:cNvPr>
          <p:cNvPicPr>
            <a:picLocks noChangeAspect="1"/>
          </p:cNvPicPr>
          <p:nvPr/>
        </p:nvPicPr>
        <p:blipFill>
          <a:blip r:embed="rId4"/>
          <a:stretch>
            <a:fillRect/>
          </a:stretch>
        </p:blipFill>
        <p:spPr>
          <a:xfrm>
            <a:off x="2735975" y="1260347"/>
            <a:ext cx="6402688" cy="4337305"/>
          </a:xfrm>
          <a:prstGeom prst="rect">
            <a:avLst/>
          </a:prstGeom>
        </p:spPr>
      </p:pic>
    </p:spTree>
    <p:extLst>
      <p:ext uri="{BB962C8B-B14F-4D97-AF65-F5344CB8AC3E}">
        <p14:creationId xmlns:p14="http://schemas.microsoft.com/office/powerpoint/2010/main" val="1191185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anim calcmode="lin" valueType="num">
                                      <p:cBhvr additive="base">
                                        <p:cTn id="1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Design Pattern – </a:t>
            </a:r>
            <a:r>
              <a:rPr lang="en-GB" u="none" dirty="0"/>
              <a:t>Chain of Responsability</a:t>
            </a:r>
            <a:r>
              <a:rPr lang="en-GB" b="1" u="none" dirty="0"/>
              <a:t/>
            </a:r>
            <a:br>
              <a:rPr lang="en-GB" b="1" u="none" dirty="0"/>
            </a:br>
            <a:endParaRPr lang="it-IT" dirty="0"/>
          </a:p>
        </p:txBody>
      </p:sp>
      <p:pic>
        <p:nvPicPr>
          <p:cNvPr id="4" name="Picture 3"/>
          <p:cNvPicPr>
            <a:picLocks noChangeAspect="1"/>
          </p:cNvPicPr>
          <p:nvPr/>
        </p:nvPicPr>
        <p:blipFill>
          <a:blip r:embed="rId3"/>
          <a:stretch>
            <a:fillRect/>
          </a:stretch>
        </p:blipFill>
        <p:spPr>
          <a:xfrm>
            <a:off x="10661958" y="6224631"/>
            <a:ext cx="1448104" cy="569400"/>
          </a:xfrm>
          <a:prstGeom prst="rect">
            <a:avLst/>
          </a:prstGeom>
        </p:spPr>
      </p:pic>
      <p:sp>
        <p:nvSpPr>
          <p:cNvPr id="7" name="Segnaposto contenuto 2">
            <a:extLst>
              <a:ext uri="{FF2B5EF4-FFF2-40B4-BE49-F238E27FC236}">
                <a16:creationId xmlns="" xmlns:a16="http://schemas.microsoft.com/office/drawing/2014/main" id="{88BE040D-4D01-4049-9FA9-FAEABFF57861}"/>
              </a:ext>
            </a:extLst>
          </p:cNvPr>
          <p:cNvSpPr>
            <a:spLocks noGrp="1"/>
          </p:cNvSpPr>
          <p:nvPr>
            <p:ph idx="1"/>
          </p:nvPr>
        </p:nvSpPr>
        <p:spPr>
          <a:xfrm>
            <a:off x="677334" y="1537399"/>
            <a:ext cx="8325989" cy="4687232"/>
          </a:xfrm>
        </p:spPr>
        <p:txBody>
          <a:bodyPr>
            <a:normAutofit fontScale="92500"/>
          </a:bodyPr>
          <a:lstStyle/>
          <a:p>
            <a:pPr>
              <a:lnSpc>
                <a:spcPct val="200000"/>
              </a:lnSpc>
            </a:pPr>
            <a:r>
              <a:rPr lang="it-IT" sz="2000" b="1" dirty="0"/>
              <a:t>Nome</a:t>
            </a:r>
            <a:r>
              <a:rPr lang="it-IT" sz="2000" dirty="0"/>
              <a:t>:</a:t>
            </a:r>
            <a:r>
              <a:rPr lang="en-GB" sz="2000" dirty="0"/>
              <a:t> Chain of Responsability</a:t>
            </a:r>
            <a:endParaRPr lang="it-IT" sz="2000" dirty="0"/>
          </a:p>
          <a:p>
            <a:pPr>
              <a:lnSpc>
                <a:spcPct val="200000"/>
              </a:lnSpc>
            </a:pPr>
            <a:r>
              <a:rPr lang="it-IT" sz="2000" b="1" dirty="0"/>
              <a:t>Scopo</a:t>
            </a:r>
            <a:r>
              <a:rPr lang="it-IT" sz="2000" dirty="0"/>
              <a:t>: Evitare l’accoppiamento di chi manda una richiesta con chi la riceve dando a più oggetti la possibilità di maneggiare la richiesta.</a:t>
            </a:r>
          </a:p>
          <a:p>
            <a:pPr>
              <a:lnSpc>
                <a:spcPct val="200000"/>
              </a:lnSpc>
            </a:pPr>
            <a:r>
              <a:rPr lang="it-IT" sz="2000" b="1" dirty="0"/>
              <a:t>Motivazione</a:t>
            </a:r>
            <a:r>
              <a:rPr lang="it-IT" sz="2000" dirty="0"/>
              <a:t>:</a:t>
            </a:r>
            <a:r>
              <a:rPr lang="it-IT" dirty="0"/>
              <a:t> </a:t>
            </a:r>
            <a:r>
              <a:rPr lang="it-IT" sz="2100" dirty="0"/>
              <a:t>Utile quando non conosciamo a priori quale oggetto è in grado di gestire una determinata richiesta, sia perché effettivamente è sconosciuto staticamente o sia perché l'insieme degli oggetti in grado di gestire richieste cambia dinamicamente a </a:t>
            </a:r>
            <a:r>
              <a:rPr lang="it-IT" sz="2100" dirty="0" err="1"/>
              <a:t>run</a:t>
            </a:r>
            <a:r>
              <a:rPr lang="it-IT" sz="2100" dirty="0"/>
              <a:t>-time.</a:t>
            </a:r>
          </a:p>
        </p:txBody>
      </p:sp>
    </p:spTree>
    <p:extLst>
      <p:ext uri="{BB962C8B-B14F-4D97-AF65-F5344CB8AC3E}">
        <p14:creationId xmlns:p14="http://schemas.microsoft.com/office/powerpoint/2010/main" val="786778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Design Pattern – </a:t>
            </a:r>
            <a:r>
              <a:rPr lang="en-GB" u="none" dirty="0"/>
              <a:t>Chain of Responsability</a:t>
            </a:r>
            <a:endParaRPr lang="it-IT" dirty="0"/>
          </a:p>
        </p:txBody>
      </p:sp>
      <p:pic>
        <p:nvPicPr>
          <p:cNvPr id="4" name="Picture 3"/>
          <p:cNvPicPr>
            <a:picLocks noChangeAspect="1"/>
          </p:cNvPicPr>
          <p:nvPr/>
        </p:nvPicPr>
        <p:blipFill>
          <a:blip r:embed="rId3"/>
          <a:stretch>
            <a:fillRect/>
          </a:stretch>
        </p:blipFill>
        <p:spPr>
          <a:xfrm>
            <a:off x="10661958" y="6224631"/>
            <a:ext cx="1448104" cy="569400"/>
          </a:xfrm>
          <a:prstGeom prst="rect">
            <a:avLst/>
          </a:prstGeom>
        </p:spPr>
      </p:pic>
      <p:sp>
        <p:nvSpPr>
          <p:cNvPr id="7" name="Segnaposto contenuto 2">
            <a:extLst>
              <a:ext uri="{FF2B5EF4-FFF2-40B4-BE49-F238E27FC236}">
                <a16:creationId xmlns="" xmlns:a16="http://schemas.microsoft.com/office/drawing/2014/main" id="{88BE040D-4D01-4049-9FA9-FAEABFF57861}"/>
              </a:ext>
            </a:extLst>
          </p:cNvPr>
          <p:cNvSpPr>
            <a:spLocks noGrp="1"/>
          </p:cNvSpPr>
          <p:nvPr>
            <p:ph idx="1"/>
          </p:nvPr>
        </p:nvSpPr>
        <p:spPr>
          <a:xfrm>
            <a:off x="677334" y="1537398"/>
            <a:ext cx="8325989" cy="5092001"/>
          </a:xfrm>
        </p:spPr>
        <p:txBody>
          <a:bodyPr>
            <a:normAutofit fontScale="70000" lnSpcReduction="20000"/>
          </a:bodyPr>
          <a:lstStyle/>
          <a:p>
            <a:pPr>
              <a:lnSpc>
                <a:spcPct val="200000"/>
              </a:lnSpc>
            </a:pPr>
            <a:r>
              <a:rPr lang="it-IT" sz="2000" b="1" dirty="0"/>
              <a:t>Come:</a:t>
            </a:r>
            <a:endParaRPr lang="it-IT" sz="2000" dirty="0"/>
          </a:p>
          <a:p>
            <a:pPr marL="0" indent="0">
              <a:lnSpc>
                <a:spcPct val="200000"/>
              </a:lnSpc>
              <a:buNone/>
            </a:pPr>
            <a:endParaRPr lang="it-IT" sz="2000" dirty="0"/>
          </a:p>
          <a:p>
            <a:pPr marL="0" indent="0">
              <a:lnSpc>
                <a:spcPct val="200000"/>
              </a:lnSpc>
              <a:buNone/>
            </a:pPr>
            <a:endParaRPr lang="it-IT" sz="2000" dirty="0"/>
          </a:p>
          <a:p>
            <a:pPr marL="0" indent="0">
              <a:lnSpc>
                <a:spcPct val="200000"/>
              </a:lnSpc>
              <a:buNone/>
            </a:pPr>
            <a:endParaRPr lang="it-IT" sz="2000" dirty="0"/>
          </a:p>
          <a:p>
            <a:pPr marL="0" indent="0">
              <a:lnSpc>
                <a:spcPct val="200000"/>
              </a:lnSpc>
              <a:buNone/>
            </a:pPr>
            <a:endParaRPr lang="it-IT" sz="2000" dirty="0"/>
          </a:p>
          <a:p>
            <a:pPr>
              <a:lnSpc>
                <a:spcPct val="200000"/>
              </a:lnSpc>
            </a:pPr>
            <a:endParaRPr lang="it-IT" sz="2000" b="1" dirty="0"/>
          </a:p>
          <a:p>
            <a:pPr marL="0" indent="0">
              <a:lnSpc>
                <a:spcPct val="200000"/>
              </a:lnSpc>
              <a:buNone/>
            </a:pPr>
            <a:endParaRPr lang="it-IT" sz="2000" b="1" dirty="0"/>
          </a:p>
          <a:p>
            <a:pPr marL="0" indent="0">
              <a:lnSpc>
                <a:spcPct val="200000"/>
              </a:lnSpc>
              <a:buNone/>
            </a:pPr>
            <a:endParaRPr lang="it-IT" sz="2000" b="1" dirty="0"/>
          </a:p>
          <a:p>
            <a:pPr>
              <a:lnSpc>
                <a:spcPct val="200000"/>
              </a:lnSpc>
            </a:pPr>
            <a:r>
              <a:rPr lang="it-IT" sz="2000" b="1" dirty="0"/>
              <a:t>Conseguenza</a:t>
            </a:r>
            <a:r>
              <a:rPr lang="it-IT" sz="2000" dirty="0"/>
              <a:t>: basso accoppiamento ma può comportare l’utilizzo di tanti handler che col tempo possono diventare difficili da </a:t>
            </a:r>
            <a:r>
              <a:rPr lang="it-IT" sz="2000" dirty="0" smtClean="0"/>
              <a:t>mantenere</a:t>
            </a:r>
            <a:endParaRPr lang="it-IT" sz="2000" dirty="0"/>
          </a:p>
        </p:txBody>
      </p:sp>
      <p:pic>
        <p:nvPicPr>
          <p:cNvPr id="5" name="Picture 4" descr="Risultati immagini per chain of responsibility pattern c#">
            <a:extLst>
              <a:ext uri="{FF2B5EF4-FFF2-40B4-BE49-F238E27FC236}">
                <a16:creationId xmlns="" xmlns:a16="http://schemas.microsoft.com/office/drawing/2014/main" id="{6DF72689-7CE7-41FD-821F-7CC8B9136A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6107" y="1631952"/>
            <a:ext cx="6557895" cy="249896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Risultati immagini per chain of responsibility pattern c#">
            <a:extLst>
              <a:ext uri="{FF2B5EF4-FFF2-40B4-BE49-F238E27FC236}">
                <a16:creationId xmlns="" xmlns:a16="http://schemas.microsoft.com/office/drawing/2014/main" id="{D7D16178-9DE2-446F-9A69-ADAB497ADF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0405" y="2786231"/>
            <a:ext cx="2950066" cy="2958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2658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8" end="8"/>
                                            </p:txEl>
                                          </p:spTgt>
                                        </p:tgtEl>
                                        <p:attrNameLst>
                                          <p:attrName>style.visibility</p:attrName>
                                        </p:attrNameLst>
                                      </p:cBhvr>
                                      <p:to>
                                        <p:strVal val="visible"/>
                                      </p:to>
                                    </p:set>
                                    <p:anim calcmode="lin" valueType="num">
                                      <p:cBhvr additive="base">
                                        <p:cTn id="13"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Design Pattern – </a:t>
            </a:r>
            <a:r>
              <a:rPr lang="it-IT" sz="2400" dirty="0"/>
              <a:t>Chain of Responsability</a:t>
            </a:r>
            <a:endParaRPr lang="it-IT" sz="1400" dirty="0"/>
          </a:p>
        </p:txBody>
      </p:sp>
      <p:pic>
        <p:nvPicPr>
          <p:cNvPr id="4" name="Picture 3"/>
          <p:cNvPicPr>
            <a:picLocks noChangeAspect="1"/>
          </p:cNvPicPr>
          <p:nvPr/>
        </p:nvPicPr>
        <p:blipFill>
          <a:blip r:embed="rId3"/>
          <a:stretch>
            <a:fillRect/>
          </a:stretch>
        </p:blipFill>
        <p:spPr>
          <a:xfrm>
            <a:off x="10661958" y="6224631"/>
            <a:ext cx="1448104" cy="569400"/>
          </a:xfrm>
          <a:prstGeom prst="rect">
            <a:avLst/>
          </a:prstGeom>
        </p:spPr>
      </p:pic>
      <p:sp>
        <p:nvSpPr>
          <p:cNvPr id="8" name="Segnaposto contenuto 2">
            <a:extLst>
              <a:ext uri="{FF2B5EF4-FFF2-40B4-BE49-F238E27FC236}">
                <a16:creationId xmlns="" xmlns:a16="http://schemas.microsoft.com/office/drawing/2014/main" id="{9807D157-C706-4FEB-9F85-427323CAF34F}"/>
              </a:ext>
            </a:extLst>
          </p:cNvPr>
          <p:cNvSpPr>
            <a:spLocks noGrp="1"/>
          </p:cNvSpPr>
          <p:nvPr>
            <p:ph idx="1"/>
          </p:nvPr>
        </p:nvSpPr>
        <p:spPr>
          <a:xfrm>
            <a:off x="677334" y="1613647"/>
            <a:ext cx="9510158" cy="4610983"/>
          </a:xfrm>
        </p:spPr>
        <p:txBody>
          <a:bodyPr>
            <a:normAutofit lnSpcReduction="10000"/>
          </a:bodyPr>
          <a:lstStyle/>
          <a:p>
            <a:pPr marL="0" indent="0">
              <a:lnSpc>
                <a:spcPct val="200000"/>
              </a:lnSpc>
              <a:buNone/>
            </a:pPr>
            <a:r>
              <a:rPr lang="it-IT" sz="1600" b="1" dirty="0"/>
              <a:t>Esercizio : </a:t>
            </a:r>
            <a:r>
              <a:rPr lang="it-IT" sz="1600" dirty="0"/>
              <a:t>vogliamo simulare il processo di approvazione di un prestito dalla richiesta all’accettazione. Maggiore sarà la cifra, più in alto l’impiegato della banca dovrà scalare per l’apporvazione.</a:t>
            </a:r>
          </a:p>
          <a:p>
            <a:pPr marL="0" indent="0">
              <a:lnSpc>
                <a:spcPct val="200000"/>
              </a:lnSpc>
              <a:buNone/>
            </a:pPr>
            <a:r>
              <a:rPr lang="it-IT" sz="1600" dirty="0"/>
              <a:t>Caso d’uso: </a:t>
            </a:r>
          </a:p>
          <a:p>
            <a:pPr>
              <a:lnSpc>
                <a:spcPct val="200000"/>
              </a:lnSpc>
              <a:buFont typeface="Wingdings" panose="05000000000000000000" pitchFamily="2" charset="2"/>
              <a:buChar char="q"/>
            </a:pPr>
            <a:r>
              <a:rPr lang="it-IT" sz="1600" dirty="0"/>
              <a:t>Il cliente fà la richiesta</a:t>
            </a:r>
          </a:p>
          <a:p>
            <a:pPr>
              <a:lnSpc>
                <a:spcPct val="200000"/>
              </a:lnSpc>
              <a:buFont typeface="Wingdings" panose="05000000000000000000" pitchFamily="2" charset="2"/>
              <a:buChar char="q"/>
            </a:pPr>
            <a:r>
              <a:rPr lang="it-IT" sz="1600" dirty="0"/>
              <a:t>L’impiegato in banca l’approva se è inferiore a 10.000€ altrimenti la manda al suo superiore</a:t>
            </a:r>
          </a:p>
          <a:p>
            <a:pPr>
              <a:lnSpc>
                <a:spcPct val="200000"/>
              </a:lnSpc>
              <a:buFont typeface="Wingdings" panose="05000000000000000000" pitchFamily="2" charset="2"/>
              <a:buChar char="q"/>
            </a:pPr>
            <a:r>
              <a:rPr lang="it-IT" sz="1600" dirty="0"/>
              <a:t>Il vice-direttore l’approva se la cifra è inferiore a 25.000€  altrimenti la manda al suo superiore</a:t>
            </a:r>
          </a:p>
          <a:p>
            <a:pPr>
              <a:lnSpc>
                <a:spcPct val="200000"/>
              </a:lnSpc>
              <a:buFont typeface="Wingdings" panose="05000000000000000000" pitchFamily="2" charset="2"/>
              <a:buChar char="q"/>
            </a:pPr>
            <a:r>
              <a:rPr lang="it-IT" sz="1600" dirty="0"/>
              <a:t>Il direttore l’approva!</a:t>
            </a:r>
          </a:p>
        </p:txBody>
      </p:sp>
    </p:spTree>
    <p:extLst>
      <p:ext uri="{BB962C8B-B14F-4D97-AF65-F5344CB8AC3E}">
        <p14:creationId xmlns:p14="http://schemas.microsoft.com/office/powerpoint/2010/main" val="3954514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 calcmode="lin" valueType="num">
                                      <p:cBhvr additive="base">
                                        <p:cTn id="31"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
                                            <p:txEl>
                                              <p:pRg st="5" end="5"/>
                                            </p:txEl>
                                          </p:spTgt>
                                        </p:tgtEl>
                                        <p:attrNameLst>
                                          <p:attrName>style.visibility</p:attrName>
                                        </p:attrNameLst>
                                      </p:cBhvr>
                                      <p:to>
                                        <p:strVal val="visible"/>
                                      </p:to>
                                    </p:set>
                                    <p:anim calcmode="lin" valueType="num">
                                      <p:cBhvr additive="base">
                                        <p:cTn id="37"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Design Pattern – </a:t>
            </a:r>
            <a:r>
              <a:rPr lang="it-IT" sz="2400" dirty="0"/>
              <a:t>Sono arrivato!</a:t>
            </a:r>
            <a:endParaRPr lang="it-IT" sz="1400" dirty="0"/>
          </a:p>
        </p:txBody>
      </p:sp>
      <p:pic>
        <p:nvPicPr>
          <p:cNvPr id="4" name="Picture 3"/>
          <p:cNvPicPr>
            <a:picLocks noChangeAspect="1"/>
          </p:cNvPicPr>
          <p:nvPr/>
        </p:nvPicPr>
        <p:blipFill>
          <a:blip r:embed="rId3"/>
          <a:stretch>
            <a:fillRect/>
          </a:stretch>
        </p:blipFill>
        <p:spPr>
          <a:xfrm>
            <a:off x="10661958" y="6224631"/>
            <a:ext cx="1448104" cy="569400"/>
          </a:xfrm>
          <a:prstGeom prst="rect">
            <a:avLst/>
          </a:prstGeom>
        </p:spPr>
      </p:pic>
      <p:sp>
        <p:nvSpPr>
          <p:cNvPr id="8" name="Segnaposto contenuto 2">
            <a:extLst>
              <a:ext uri="{FF2B5EF4-FFF2-40B4-BE49-F238E27FC236}">
                <a16:creationId xmlns="" xmlns:a16="http://schemas.microsoft.com/office/drawing/2014/main" id="{9807D157-C706-4FEB-9F85-427323CAF34F}"/>
              </a:ext>
            </a:extLst>
          </p:cNvPr>
          <p:cNvSpPr>
            <a:spLocks noGrp="1"/>
          </p:cNvSpPr>
          <p:nvPr>
            <p:ph idx="1"/>
          </p:nvPr>
        </p:nvSpPr>
        <p:spPr>
          <a:xfrm>
            <a:off x="677334" y="1613647"/>
            <a:ext cx="9510158" cy="4610983"/>
          </a:xfrm>
        </p:spPr>
        <p:txBody>
          <a:bodyPr>
            <a:normAutofit/>
          </a:bodyPr>
          <a:lstStyle/>
          <a:p>
            <a:pPr marL="0" indent="0">
              <a:lnSpc>
                <a:spcPct val="200000"/>
              </a:lnSpc>
              <a:buNone/>
            </a:pPr>
            <a:r>
              <a:rPr lang="it-IT" sz="2000" dirty="0"/>
              <a:t>Ottimo, ora </a:t>
            </a:r>
            <a:r>
              <a:rPr lang="it-IT" sz="2000" b="1" dirty="0"/>
              <a:t>conosco</a:t>
            </a:r>
            <a:r>
              <a:rPr lang="it-IT" sz="2000" dirty="0"/>
              <a:t> tutti i design pattern? …non proprio:</a:t>
            </a:r>
          </a:p>
          <a:p>
            <a:pPr>
              <a:lnSpc>
                <a:spcPct val="200000"/>
              </a:lnSpc>
            </a:pPr>
            <a:r>
              <a:rPr lang="en-US" sz="2000" dirty="0"/>
              <a:t>Architectural pattern</a:t>
            </a:r>
            <a:r>
              <a:rPr lang="it-IT" sz="2000" dirty="0"/>
              <a:t>:</a:t>
            </a:r>
            <a:r>
              <a:rPr lang="en-GB" sz="2000" dirty="0"/>
              <a:t> MVC, MVP, DAO, Microservices, …</a:t>
            </a:r>
          </a:p>
          <a:p>
            <a:pPr>
              <a:lnSpc>
                <a:spcPct val="200000"/>
              </a:lnSpc>
            </a:pPr>
            <a:r>
              <a:rPr lang="en-US" sz="2000" dirty="0"/>
              <a:t>Concurrency pattern: Active Object, Monitor Object, …</a:t>
            </a:r>
          </a:p>
          <a:p>
            <a:pPr>
              <a:lnSpc>
                <a:spcPct val="200000"/>
              </a:lnSpc>
            </a:pPr>
            <a:r>
              <a:rPr lang="en-US" sz="2000" dirty="0"/>
              <a:t>…</a:t>
            </a:r>
          </a:p>
          <a:p>
            <a:pPr marL="0" indent="0">
              <a:lnSpc>
                <a:spcPct val="200000"/>
              </a:lnSpc>
              <a:buNone/>
            </a:pPr>
            <a:r>
              <a:rPr lang="en-US" sz="2000" dirty="0"/>
              <a:t>Un </a:t>
            </a:r>
            <a:r>
              <a:rPr lang="en-US" sz="2000" dirty="0" err="1"/>
              <a:t>conto</a:t>
            </a:r>
            <a:r>
              <a:rPr lang="en-US" sz="2000" dirty="0"/>
              <a:t> è </a:t>
            </a:r>
            <a:r>
              <a:rPr lang="en-US" sz="2000" dirty="0" err="1"/>
              <a:t>conoscere</a:t>
            </a:r>
            <a:r>
              <a:rPr lang="en-US" sz="2000" dirty="0"/>
              <a:t> </a:t>
            </a:r>
            <a:r>
              <a:rPr lang="en-US" sz="2000" dirty="0" err="1"/>
              <a:t>i</a:t>
            </a:r>
            <a:r>
              <a:rPr lang="en-US" sz="2000" dirty="0"/>
              <a:t> pattern, un </a:t>
            </a:r>
            <a:r>
              <a:rPr lang="en-US" sz="2000" dirty="0" err="1"/>
              <a:t>conto</a:t>
            </a:r>
            <a:r>
              <a:rPr lang="en-US" sz="2000" dirty="0"/>
              <a:t> è </a:t>
            </a:r>
            <a:r>
              <a:rPr lang="en-US" sz="2000" dirty="0" err="1"/>
              <a:t>saperli</a:t>
            </a:r>
            <a:r>
              <a:rPr lang="en-US" sz="2000" dirty="0"/>
              <a:t> </a:t>
            </a:r>
            <a:r>
              <a:rPr lang="en-US" sz="2000" dirty="0" err="1"/>
              <a:t>applicare</a:t>
            </a:r>
            <a:endParaRPr lang="en-US" sz="2000" dirty="0"/>
          </a:p>
          <a:p>
            <a:pPr>
              <a:lnSpc>
                <a:spcPct val="200000"/>
              </a:lnSpc>
            </a:pPr>
            <a:endParaRPr lang="en-GB" sz="1400" dirty="0"/>
          </a:p>
          <a:p>
            <a:pPr>
              <a:lnSpc>
                <a:spcPct val="200000"/>
              </a:lnSpc>
            </a:pPr>
            <a:endParaRPr lang="it-IT" sz="1400" dirty="0"/>
          </a:p>
          <a:p>
            <a:pPr marL="0" indent="0">
              <a:lnSpc>
                <a:spcPct val="200000"/>
              </a:lnSpc>
              <a:buNone/>
            </a:pPr>
            <a:endParaRPr lang="it-IT" sz="1600" dirty="0"/>
          </a:p>
          <a:p>
            <a:pPr marL="0" indent="0">
              <a:lnSpc>
                <a:spcPct val="200000"/>
              </a:lnSpc>
              <a:buNone/>
            </a:pPr>
            <a:endParaRPr lang="it-IT" sz="1600" dirty="0"/>
          </a:p>
        </p:txBody>
      </p:sp>
      <p:pic>
        <p:nvPicPr>
          <p:cNvPr id="1028" name="Picture 4" descr="Xinju Cordilleras - i know kung fu | Facebook">
            <a:extLst>
              <a:ext uri="{FF2B5EF4-FFF2-40B4-BE49-F238E27FC236}">
                <a16:creationId xmlns="" xmlns:a16="http://schemas.microsoft.com/office/drawing/2014/main" id="{A086EC34-F4A0-4727-A322-B9C42D687B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75330" y="2380667"/>
            <a:ext cx="3971643" cy="1985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301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 calcmode="lin" valueType="num">
                                      <p:cBhvr additive="base">
                                        <p:cTn id="31"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101777" y="2906904"/>
            <a:ext cx="5988445" cy="1374640"/>
          </a:xfrm>
        </p:spPr>
        <p:txBody>
          <a:bodyPr>
            <a:normAutofit fontScale="90000"/>
          </a:bodyPr>
          <a:lstStyle/>
          <a:p>
            <a:pPr algn="ctr"/>
            <a:r>
              <a:rPr lang="it-IT" sz="5400" dirty="0"/>
              <a:t>Thank you!</a:t>
            </a:r>
            <a:br>
              <a:rPr lang="it-IT" sz="5400" dirty="0"/>
            </a:br>
            <a:endParaRPr lang="it-IT" sz="5400" dirty="0"/>
          </a:p>
        </p:txBody>
      </p:sp>
      <p:pic>
        <p:nvPicPr>
          <p:cNvPr id="4" name="Picture 3"/>
          <p:cNvPicPr>
            <a:picLocks noChangeAspect="1"/>
          </p:cNvPicPr>
          <p:nvPr/>
        </p:nvPicPr>
        <p:blipFill>
          <a:blip r:embed="rId3"/>
          <a:stretch>
            <a:fillRect/>
          </a:stretch>
        </p:blipFill>
        <p:spPr>
          <a:xfrm>
            <a:off x="10661958" y="6224631"/>
            <a:ext cx="1448104" cy="569400"/>
          </a:xfrm>
          <a:prstGeom prst="rect">
            <a:avLst/>
          </a:prstGeom>
        </p:spPr>
      </p:pic>
    </p:spTree>
    <p:extLst>
      <p:ext uri="{BB962C8B-B14F-4D97-AF65-F5344CB8AC3E}">
        <p14:creationId xmlns:p14="http://schemas.microsoft.com/office/powerpoint/2010/main" val="3052931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Design Pattern – </a:t>
            </a:r>
            <a:r>
              <a:rPr lang="it-IT" sz="2400" dirty="0"/>
              <a:t>Definizione</a:t>
            </a:r>
            <a:endParaRPr lang="it-IT" sz="1400" dirty="0"/>
          </a:p>
        </p:txBody>
      </p:sp>
      <p:sp>
        <p:nvSpPr>
          <p:cNvPr id="3" name="Segnaposto contenuto 2"/>
          <p:cNvSpPr>
            <a:spLocks noGrp="1"/>
          </p:cNvSpPr>
          <p:nvPr>
            <p:ph idx="1"/>
          </p:nvPr>
        </p:nvSpPr>
        <p:spPr>
          <a:xfrm>
            <a:off x="829734" y="3593055"/>
            <a:ext cx="8325989" cy="2631576"/>
          </a:xfrm>
        </p:spPr>
        <p:txBody>
          <a:bodyPr>
            <a:normAutofit fontScale="62500" lnSpcReduction="20000"/>
          </a:bodyPr>
          <a:lstStyle/>
          <a:p>
            <a:pPr>
              <a:lnSpc>
                <a:spcPct val="150000"/>
              </a:lnSpc>
            </a:pPr>
            <a:r>
              <a:rPr lang="it-IT" sz="2000" dirty="0"/>
              <a:t>Un pattern è formato da quattro elementi essenziali:</a:t>
            </a:r>
          </a:p>
          <a:p>
            <a:pPr lvl="1" indent="-342900">
              <a:lnSpc>
                <a:spcPct val="150000"/>
              </a:lnSpc>
              <a:buFont typeface="+mj-lt"/>
              <a:buAutoNum type="arabicPeriod"/>
            </a:pPr>
            <a:r>
              <a:rPr lang="it-IT" sz="1800" dirty="0"/>
              <a:t>Il </a:t>
            </a:r>
            <a:r>
              <a:rPr lang="it-IT" sz="1800" b="1" dirty="0"/>
              <a:t>nome</a:t>
            </a:r>
            <a:r>
              <a:rPr lang="it-IT" sz="1800" dirty="0"/>
              <a:t> del pattern, è utile per descrivere la sua funzionalità in una o due parole. </a:t>
            </a:r>
          </a:p>
          <a:p>
            <a:pPr lvl="1" indent="-342900">
              <a:lnSpc>
                <a:spcPct val="150000"/>
              </a:lnSpc>
              <a:buFont typeface="+mj-lt"/>
              <a:buAutoNum type="arabicPeriod"/>
            </a:pPr>
            <a:r>
              <a:rPr lang="it-IT" sz="1800" dirty="0"/>
              <a:t>Il </a:t>
            </a:r>
            <a:r>
              <a:rPr lang="it-IT" sz="1800" b="1" dirty="0"/>
              <a:t>problema</a:t>
            </a:r>
            <a:r>
              <a:rPr lang="it-IT" sz="1800" dirty="0"/>
              <a:t> nel quale il pattern è applicabile. Spiega il problema e il contesto, a volte descrive dei problemi specifici del design mentre a volte può descrivere strutture di classi e oggetti. Può anche includere una lista di condizioni che devono essere soddisfatte precedentemente perché il pattern possa essere applicato.</a:t>
            </a:r>
          </a:p>
          <a:p>
            <a:pPr lvl="1" indent="-342900">
              <a:lnSpc>
                <a:spcPct val="150000"/>
              </a:lnSpc>
              <a:buFont typeface="+mj-lt"/>
              <a:buAutoNum type="arabicPeriod"/>
            </a:pPr>
            <a:r>
              <a:rPr lang="it-IT" sz="1800" dirty="0"/>
              <a:t>La </a:t>
            </a:r>
            <a:r>
              <a:rPr lang="it-IT" sz="1800" b="1" dirty="0"/>
              <a:t>soluzione</a:t>
            </a:r>
            <a:r>
              <a:rPr lang="it-IT" sz="1800" dirty="0"/>
              <a:t> che descrive in modo astratto come il pattern risolve il problema. Descrive gli elementi che compongono </a:t>
            </a:r>
            <a:r>
              <a:rPr lang="it-IT" sz="1800" dirty="0" smtClean="0"/>
              <a:t>tale design.</a:t>
            </a:r>
            <a:endParaRPr lang="it-IT" sz="1800" dirty="0"/>
          </a:p>
          <a:p>
            <a:pPr lvl="1" indent="-342900">
              <a:lnSpc>
                <a:spcPct val="150000"/>
              </a:lnSpc>
              <a:buFont typeface="+mj-lt"/>
              <a:buAutoNum type="arabicPeriod"/>
            </a:pPr>
            <a:r>
              <a:rPr lang="it-IT" sz="1800" dirty="0"/>
              <a:t>Le </a:t>
            </a:r>
            <a:r>
              <a:rPr lang="it-IT" sz="1800" b="1" dirty="0"/>
              <a:t>conseguenze</a:t>
            </a:r>
            <a:r>
              <a:rPr lang="it-IT" sz="1800" dirty="0"/>
              <a:t> portate dall'applicazione del pattern. Spesso sono tralasciate ma sono importanti per poter valutare i costi-benefici dell'utilizzo del pattern. </a:t>
            </a:r>
            <a:endParaRPr lang="it-IT" b="1" dirty="0"/>
          </a:p>
        </p:txBody>
      </p:sp>
      <p:pic>
        <p:nvPicPr>
          <p:cNvPr id="4" name="Picture 3"/>
          <p:cNvPicPr>
            <a:picLocks noChangeAspect="1"/>
          </p:cNvPicPr>
          <p:nvPr/>
        </p:nvPicPr>
        <p:blipFill>
          <a:blip r:embed="rId3"/>
          <a:stretch>
            <a:fillRect/>
          </a:stretch>
        </p:blipFill>
        <p:spPr>
          <a:xfrm>
            <a:off x="10661958" y="6224631"/>
            <a:ext cx="1448104" cy="569400"/>
          </a:xfrm>
          <a:prstGeom prst="rect">
            <a:avLst/>
          </a:prstGeom>
        </p:spPr>
      </p:pic>
      <p:sp>
        <p:nvSpPr>
          <p:cNvPr id="5" name="Segnaposto contenuto 2">
            <a:extLst>
              <a:ext uri="{FF2B5EF4-FFF2-40B4-BE49-F238E27FC236}">
                <a16:creationId xmlns="" xmlns:a16="http://schemas.microsoft.com/office/drawing/2014/main" id="{AA03F5FE-CC6E-4D33-A2B4-A84E5A20E04C}"/>
              </a:ext>
            </a:extLst>
          </p:cNvPr>
          <p:cNvSpPr txBox="1">
            <a:spLocks/>
          </p:cNvSpPr>
          <p:nvPr/>
        </p:nvSpPr>
        <p:spPr>
          <a:xfrm>
            <a:off x="829734" y="1526642"/>
            <a:ext cx="8325989" cy="206641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50000"/>
              </a:lnSpc>
            </a:pPr>
            <a:r>
              <a:rPr lang="it-IT" sz="2000" b="1" dirty="0"/>
              <a:t>Ogni pattern descrive un problema specifico che ricorre più volte e descrive il nucleo della soluzione a quel problema, in modo da poter utilizzare tale soluzione un milione di volte, senza mai farlo allo stesso modo.</a:t>
            </a:r>
            <a:endParaRPr lang="it-IT" b="1" dirty="0"/>
          </a:p>
        </p:txBody>
      </p:sp>
    </p:spTree>
    <p:extLst>
      <p:ext uri="{BB962C8B-B14F-4D97-AF65-F5344CB8AC3E}">
        <p14:creationId xmlns:p14="http://schemas.microsoft.com/office/powerpoint/2010/main" val="1030136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Design Pattern – </a:t>
            </a:r>
            <a:r>
              <a:rPr lang="it-IT" sz="2400" dirty="0"/>
              <a:t>Tipologia di Design Patterns</a:t>
            </a:r>
            <a:endParaRPr lang="it-IT" dirty="0"/>
          </a:p>
        </p:txBody>
      </p:sp>
      <p:pic>
        <p:nvPicPr>
          <p:cNvPr id="4" name="Picture 3"/>
          <p:cNvPicPr>
            <a:picLocks noChangeAspect="1"/>
          </p:cNvPicPr>
          <p:nvPr/>
        </p:nvPicPr>
        <p:blipFill>
          <a:blip r:embed="rId3"/>
          <a:stretch>
            <a:fillRect/>
          </a:stretch>
        </p:blipFill>
        <p:spPr>
          <a:xfrm>
            <a:off x="10661958" y="6224631"/>
            <a:ext cx="1448104" cy="569400"/>
          </a:xfrm>
          <a:prstGeom prst="rect">
            <a:avLst/>
          </a:prstGeom>
        </p:spPr>
      </p:pic>
      <p:sp>
        <p:nvSpPr>
          <p:cNvPr id="7" name="Segnaposto contenuto 2">
            <a:extLst>
              <a:ext uri="{FF2B5EF4-FFF2-40B4-BE49-F238E27FC236}">
                <a16:creationId xmlns="" xmlns:a16="http://schemas.microsoft.com/office/drawing/2014/main" id="{88BE040D-4D01-4049-9FA9-FAEABFF57861}"/>
              </a:ext>
            </a:extLst>
          </p:cNvPr>
          <p:cNvSpPr>
            <a:spLocks noGrp="1"/>
          </p:cNvSpPr>
          <p:nvPr>
            <p:ph idx="1"/>
          </p:nvPr>
        </p:nvSpPr>
        <p:spPr>
          <a:xfrm>
            <a:off x="677334" y="1537399"/>
            <a:ext cx="8325989" cy="4687232"/>
          </a:xfrm>
        </p:spPr>
        <p:txBody>
          <a:bodyPr>
            <a:noAutofit/>
          </a:bodyPr>
          <a:lstStyle/>
          <a:p>
            <a:pPr marL="0" indent="0">
              <a:lnSpc>
                <a:spcPct val="200000"/>
              </a:lnSpc>
              <a:buNone/>
            </a:pPr>
            <a:r>
              <a:rPr lang="it-IT" sz="1400" dirty="0"/>
              <a:t>Esistono diverse categorie di pattern, che descrivono la funzione (</a:t>
            </a:r>
            <a:r>
              <a:rPr lang="it-IT" sz="1400" b="1" dirty="0"/>
              <a:t>purpose</a:t>
            </a:r>
            <a:r>
              <a:rPr lang="it-IT" sz="1400" dirty="0"/>
              <a:t>) e il dominio (</a:t>
            </a:r>
            <a:r>
              <a:rPr lang="it-IT" sz="1400" b="1" dirty="0"/>
              <a:t>scope</a:t>
            </a:r>
            <a:r>
              <a:rPr lang="it-IT" sz="1400" dirty="0"/>
              <a:t>) del pattern. </a:t>
            </a:r>
          </a:p>
          <a:p>
            <a:pPr>
              <a:lnSpc>
                <a:spcPct val="200000"/>
              </a:lnSpc>
            </a:pPr>
            <a:r>
              <a:rPr lang="it-IT" sz="1400" dirty="0"/>
              <a:t>Funzione (purpose), ovvero cosa fa il pattern: </a:t>
            </a:r>
          </a:p>
          <a:p>
            <a:pPr lvl="1">
              <a:lnSpc>
                <a:spcPct val="200000"/>
              </a:lnSpc>
            </a:pPr>
            <a:r>
              <a:rPr lang="it-IT" sz="1400" dirty="0"/>
              <a:t>Creazionali (</a:t>
            </a:r>
            <a:r>
              <a:rPr lang="it-IT" sz="1400" b="1" dirty="0"/>
              <a:t>creational</a:t>
            </a:r>
            <a:r>
              <a:rPr lang="it-IT" sz="1400" dirty="0"/>
              <a:t>): forniscono meccanismi per la </a:t>
            </a:r>
            <a:r>
              <a:rPr lang="it-IT" sz="1400" b="1" dirty="0"/>
              <a:t>creazione</a:t>
            </a:r>
            <a:r>
              <a:rPr lang="it-IT" sz="1400" dirty="0"/>
              <a:t> di oggetti, si nascondono i tipi concreti delle classi realmente istanziate, si nascono i dettagli sulla composizione e creazione, si riduce accoppiamento e aumenta flessibilità </a:t>
            </a:r>
          </a:p>
          <a:p>
            <a:pPr lvl="1">
              <a:lnSpc>
                <a:spcPct val="200000"/>
              </a:lnSpc>
            </a:pPr>
            <a:r>
              <a:rPr lang="it-IT" sz="1400" dirty="0"/>
              <a:t>Strutturali (</a:t>
            </a:r>
            <a:r>
              <a:rPr lang="it-IT" sz="1400" b="1" dirty="0"/>
              <a:t>structural</a:t>
            </a:r>
            <a:r>
              <a:rPr lang="it-IT" sz="1400" dirty="0"/>
              <a:t>): affrontano problemi che riguardano la </a:t>
            </a:r>
            <a:r>
              <a:rPr lang="it-IT" sz="1400" b="1" dirty="0"/>
              <a:t>composizione</a:t>
            </a:r>
            <a:r>
              <a:rPr lang="it-IT" sz="1400" dirty="0"/>
              <a:t> di oggetti e classi, gestiscono la separazione tra interfaccia e implementazione, sfruttando l’ereditarietà e l’aggregazione</a:t>
            </a:r>
          </a:p>
          <a:p>
            <a:pPr lvl="1">
              <a:lnSpc>
                <a:spcPct val="200000"/>
              </a:lnSpc>
            </a:pPr>
            <a:r>
              <a:rPr lang="it-IT" sz="1400" dirty="0"/>
              <a:t>Comportamentali (</a:t>
            </a:r>
            <a:r>
              <a:rPr lang="it-IT" sz="1400" b="1" dirty="0"/>
              <a:t>behavioral</a:t>
            </a:r>
            <a:r>
              <a:rPr lang="it-IT" sz="1400" dirty="0"/>
              <a:t>): consentono la modifica del comportamento degli oggetti, sia individualmente che collaborativamente </a:t>
            </a:r>
          </a:p>
        </p:txBody>
      </p:sp>
    </p:spTree>
    <p:extLst>
      <p:ext uri="{BB962C8B-B14F-4D97-AF65-F5344CB8AC3E}">
        <p14:creationId xmlns:p14="http://schemas.microsoft.com/office/powerpoint/2010/main" val="244140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Design Pattern – </a:t>
            </a:r>
            <a:r>
              <a:rPr lang="it-IT" sz="2400" dirty="0"/>
              <a:t>Tipologia di Design Patterns</a:t>
            </a:r>
            <a:endParaRPr lang="it-IT" dirty="0"/>
          </a:p>
        </p:txBody>
      </p:sp>
      <p:pic>
        <p:nvPicPr>
          <p:cNvPr id="4" name="Picture 3"/>
          <p:cNvPicPr>
            <a:picLocks noChangeAspect="1"/>
          </p:cNvPicPr>
          <p:nvPr/>
        </p:nvPicPr>
        <p:blipFill>
          <a:blip r:embed="rId3"/>
          <a:stretch>
            <a:fillRect/>
          </a:stretch>
        </p:blipFill>
        <p:spPr>
          <a:xfrm>
            <a:off x="10661958" y="6224631"/>
            <a:ext cx="1448104" cy="569400"/>
          </a:xfrm>
          <a:prstGeom prst="rect">
            <a:avLst/>
          </a:prstGeom>
        </p:spPr>
      </p:pic>
      <p:pic>
        <p:nvPicPr>
          <p:cNvPr id="8" name="Segnaposto contenuto 7">
            <a:extLst>
              <a:ext uri="{FF2B5EF4-FFF2-40B4-BE49-F238E27FC236}">
                <a16:creationId xmlns="" xmlns:a16="http://schemas.microsoft.com/office/drawing/2014/main" id="{618B6234-2A1B-4B0E-AEBC-D4507E936B38}"/>
              </a:ext>
            </a:extLst>
          </p:cNvPr>
          <p:cNvPicPr>
            <a:picLocks noGrp="1" noChangeAspect="1"/>
          </p:cNvPicPr>
          <p:nvPr>
            <p:ph idx="1"/>
          </p:nvPr>
        </p:nvPicPr>
        <p:blipFill>
          <a:blip r:embed="rId4"/>
          <a:stretch>
            <a:fillRect/>
          </a:stretch>
        </p:blipFill>
        <p:spPr>
          <a:xfrm>
            <a:off x="677333" y="1930400"/>
            <a:ext cx="8917771" cy="2909344"/>
          </a:xfrm>
        </p:spPr>
      </p:pic>
    </p:spTree>
    <p:extLst>
      <p:ext uri="{BB962C8B-B14F-4D97-AF65-F5344CB8AC3E}">
        <p14:creationId xmlns:p14="http://schemas.microsoft.com/office/powerpoint/2010/main" val="28439180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Design Pattern – </a:t>
            </a:r>
            <a:r>
              <a:rPr lang="it-IT" sz="2400" dirty="0" err="1"/>
              <a:t>Creazionali</a:t>
            </a:r>
            <a:endParaRPr lang="it-IT" dirty="0"/>
          </a:p>
        </p:txBody>
      </p:sp>
      <p:pic>
        <p:nvPicPr>
          <p:cNvPr id="4" name="Picture 3"/>
          <p:cNvPicPr>
            <a:picLocks noChangeAspect="1"/>
          </p:cNvPicPr>
          <p:nvPr/>
        </p:nvPicPr>
        <p:blipFill>
          <a:blip r:embed="rId3"/>
          <a:stretch>
            <a:fillRect/>
          </a:stretch>
        </p:blipFill>
        <p:spPr>
          <a:xfrm>
            <a:off x="10661958" y="6224631"/>
            <a:ext cx="1448104" cy="569400"/>
          </a:xfrm>
          <a:prstGeom prst="rect">
            <a:avLst/>
          </a:prstGeom>
        </p:spPr>
      </p:pic>
      <p:sp>
        <p:nvSpPr>
          <p:cNvPr id="7" name="Segnaposto contenuto 2">
            <a:extLst>
              <a:ext uri="{FF2B5EF4-FFF2-40B4-BE49-F238E27FC236}">
                <a16:creationId xmlns="" xmlns:a16="http://schemas.microsoft.com/office/drawing/2014/main" id="{88BE040D-4D01-4049-9FA9-FAEABFF57861}"/>
              </a:ext>
            </a:extLst>
          </p:cNvPr>
          <p:cNvSpPr>
            <a:spLocks noGrp="1"/>
          </p:cNvSpPr>
          <p:nvPr>
            <p:ph idx="1"/>
          </p:nvPr>
        </p:nvSpPr>
        <p:spPr>
          <a:xfrm>
            <a:off x="677334" y="1537399"/>
            <a:ext cx="8325989" cy="4687232"/>
          </a:xfrm>
        </p:spPr>
        <p:txBody>
          <a:bodyPr>
            <a:noAutofit/>
          </a:bodyPr>
          <a:lstStyle/>
          <a:p>
            <a:pPr marL="0" indent="0">
              <a:lnSpc>
                <a:spcPct val="200000"/>
              </a:lnSpc>
              <a:buNone/>
            </a:pPr>
            <a:r>
              <a:rPr lang="it-IT" dirty="0"/>
              <a:t>Forniscono </a:t>
            </a:r>
            <a:r>
              <a:rPr lang="it-IT" sz="2000" dirty="0"/>
              <a:t>meccanismi</a:t>
            </a:r>
            <a:r>
              <a:rPr lang="it-IT" dirty="0"/>
              <a:t> per la </a:t>
            </a:r>
            <a:r>
              <a:rPr lang="it-IT" b="1" dirty="0"/>
              <a:t>creazione</a:t>
            </a:r>
            <a:r>
              <a:rPr lang="it-IT" dirty="0"/>
              <a:t> di oggetti, si nascondono i tipi concreti delle classi realmente istanziate, si nascono i dettagli sulla composizione e creazione, si riduce accoppiamento e aumenta flessibilità</a:t>
            </a:r>
          </a:p>
        </p:txBody>
      </p:sp>
    </p:spTree>
    <p:extLst>
      <p:ext uri="{BB962C8B-B14F-4D97-AF65-F5344CB8AC3E}">
        <p14:creationId xmlns:p14="http://schemas.microsoft.com/office/powerpoint/2010/main" val="842179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Design Pattern – </a:t>
            </a:r>
            <a:r>
              <a:rPr lang="it-IT" sz="2400" dirty="0"/>
              <a:t>Creazionali</a:t>
            </a:r>
            <a:br>
              <a:rPr lang="it-IT" sz="2400" dirty="0"/>
            </a:br>
            <a:endParaRPr lang="it-IT" sz="1400" dirty="0"/>
          </a:p>
        </p:txBody>
      </p:sp>
      <p:pic>
        <p:nvPicPr>
          <p:cNvPr id="4" name="Picture 3"/>
          <p:cNvPicPr>
            <a:picLocks noChangeAspect="1"/>
          </p:cNvPicPr>
          <p:nvPr/>
        </p:nvPicPr>
        <p:blipFill>
          <a:blip r:embed="rId3"/>
          <a:stretch>
            <a:fillRect/>
          </a:stretch>
        </p:blipFill>
        <p:spPr>
          <a:xfrm>
            <a:off x="10661958" y="6224631"/>
            <a:ext cx="1448104" cy="569400"/>
          </a:xfrm>
          <a:prstGeom prst="rect">
            <a:avLst/>
          </a:prstGeom>
        </p:spPr>
      </p:pic>
      <p:graphicFrame>
        <p:nvGraphicFramePr>
          <p:cNvPr id="3" name="Table 4">
            <a:extLst>
              <a:ext uri="{FF2B5EF4-FFF2-40B4-BE49-F238E27FC236}">
                <a16:creationId xmlns="" xmlns:a16="http://schemas.microsoft.com/office/drawing/2014/main" id="{F32807C9-E78C-4BA8-B764-A4A82EA10176}"/>
              </a:ext>
            </a:extLst>
          </p:cNvPr>
          <p:cNvGraphicFramePr>
            <a:graphicFrameLocks noGrp="1"/>
          </p:cNvGraphicFramePr>
          <p:nvPr>
            <p:ph idx="1"/>
            <p:extLst>
              <p:ext uri="{D42A27DB-BD31-4B8C-83A1-F6EECF244321}">
                <p14:modId xmlns:p14="http://schemas.microsoft.com/office/powerpoint/2010/main" val="1795753204"/>
              </p:ext>
            </p:extLst>
          </p:nvPr>
        </p:nvGraphicFramePr>
        <p:xfrm>
          <a:off x="677334" y="1516438"/>
          <a:ext cx="8596668" cy="4524924"/>
        </p:xfrm>
        <a:graphic>
          <a:graphicData uri="http://schemas.openxmlformats.org/drawingml/2006/table">
            <a:tbl>
              <a:tblPr firstRow="1" bandRow="1">
                <a:tableStyleId>{5C22544A-7EE6-4342-B048-85BDC9FD1C3A}</a:tableStyleId>
              </a:tblPr>
              <a:tblGrid>
                <a:gridCol w="1731921">
                  <a:extLst>
                    <a:ext uri="{9D8B030D-6E8A-4147-A177-3AD203B41FA5}">
                      <a16:colId xmlns="" xmlns:a16="http://schemas.microsoft.com/office/drawing/2014/main" val="1894527622"/>
                    </a:ext>
                  </a:extLst>
                </a:gridCol>
                <a:gridCol w="6864747">
                  <a:extLst>
                    <a:ext uri="{9D8B030D-6E8A-4147-A177-3AD203B41FA5}">
                      <a16:colId xmlns="" xmlns:a16="http://schemas.microsoft.com/office/drawing/2014/main" val="3530029128"/>
                    </a:ext>
                  </a:extLst>
                </a:gridCol>
              </a:tblGrid>
              <a:tr h="436353">
                <a:tc>
                  <a:txBody>
                    <a:bodyPr/>
                    <a:lstStyle/>
                    <a:p>
                      <a:pPr algn="ctr"/>
                      <a:r>
                        <a:rPr lang="it-IT" dirty="0"/>
                        <a:t>Nome</a:t>
                      </a:r>
                      <a:endParaRPr lang="en-GB" dirty="0"/>
                    </a:p>
                  </a:txBody>
                  <a:tcPr/>
                </a:tc>
                <a:tc>
                  <a:txBody>
                    <a:bodyPr/>
                    <a:lstStyle/>
                    <a:p>
                      <a:pPr algn="ctr"/>
                      <a:r>
                        <a:rPr lang="it-IT" dirty="0"/>
                        <a:t>Descrizione</a:t>
                      </a:r>
                      <a:endParaRPr lang="en-GB" dirty="0"/>
                    </a:p>
                  </a:txBody>
                  <a:tcPr/>
                </a:tc>
                <a:extLst>
                  <a:ext uri="{0D108BD9-81ED-4DB2-BD59-A6C34878D82A}">
                    <a16:rowId xmlns="" xmlns:a16="http://schemas.microsoft.com/office/drawing/2014/main" val="1712166242"/>
                  </a:ext>
                </a:extLst>
              </a:tr>
              <a:tr h="1075939">
                <a:tc>
                  <a:txBody>
                    <a:bodyPr/>
                    <a:lstStyle/>
                    <a:p>
                      <a:pPr algn="ctr"/>
                      <a:r>
                        <a:rPr lang="en-GB" b="1" dirty="0"/>
                        <a:t>Builder</a:t>
                      </a:r>
                    </a:p>
                  </a:txBody>
                  <a:tcPr/>
                </a:tc>
                <a:tc>
                  <a:txBody>
                    <a:bodyPr/>
                    <a:lstStyle/>
                    <a:p>
                      <a:r>
                        <a:rPr lang="it-IT" dirty="0"/>
                        <a:t>Separa la costruzione di un oggetto complesso dalla sua rappresentazione in modo da poter usare lo stesso processo di costruzione per altre rappresentazioni</a:t>
                      </a:r>
                      <a:endParaRPr lang="en-GB" dirty="0"/>
                    </a:p>
                  </a:txBody>
                  <a:tcPr/>
                </a:tc>
                <a:extLst>
                  <a:ext uri="{0D108BD9-81ED-4DB2-BD59-A6C34878D82A}">
                    <a16:rowId xmlns="" xmlns:a16="http://schemas.microsoft.com/office/drawing/2014/main" val="564932458"/>
                  </a:ext>
                </a:extLst>
              </a:tr>
              <a:tr h="753158">
                <a:tc>
                  <a:txBody>
                    <a:bodyPr/>
                    <a:lstStyle/>
                    <a:p>
                      <a:pPr algn="ctr"/>
                      <a:r>
                        <a:rPr lang="en-GB" b="1" u="none" dirty="0"/>
                        <a:t>Abstract Factory </a:t>
                      </a:r>
                    </a:p>
                  </a:txBody>
                  <a:tcPr/>
                </a:tc>
                <a:tc>
                  <a:txBody>
                    <a:bodyPr/>
                    <a:lstStyle/>
                    <a:p>
                      <a:r>
                        <a:rPr lang="it-IT" dirty="0"/>
                        <a:t>Provvede ad un interfaccia per creare famiglie di oggetti in relazione senza specificare le loro classi concrete</a:t>
                      </a:r>
                      <a:endParaRPr lang="en-GB" dirty="0"/>
                    </a:p>
                  </a:txBody>
                  <a:tcPr/>
                </a:tc>
                <a:extLst>
                  <a:ext uri="{0D108BD9-81ED-4DB2-BD59-A6C34878D82A}">
                    <a16:rowId xmlns="" xmlns:a16="http://schemas.microsoft.com/office/drawing/2014/main" val="3359844364"/>
                  </a:ext>
                </a:extLst>
              </a:tr>
              <a:tr h="753158">
                <a:tc>
                  <a:txBody>
                    <a:bodyPr/>
                    <a:lstStyle/>
                    <a:p>
                      <a:pPr algn="ctr"/>
                      <a:r>
                        <a:rPr lang="en-GB" b="1" u="none" dirty="0"/>
                        <a:t>Factory Method</a:t>
                      </a:r>
                    </a:p>
                  </a:txBody>
                  <a:tcPr/>
                </a:tc>
                <a:tc>
                  <a:txBody>
                    <a:bodyPr/>
                    <a:lstStyle/>
                    <a:p>
                      <a:r>
                        <a:rPr lang="it-IT" dirty="0"/>
                        <a:t>Definisce un interfaccia per creare un oggetto ma lascia decidere alle sottoclassi quale classe istanziare</a:t>
                      </a:r>
                      <a:endParaRPr lang="en-GB" dirty="0"/>
                    </a:p>
                  </a:txBody>
                  <a:tcPr/>
                </a:tc>
                <a:extLst>
                  <a:ext uri="{0D108BD9-81ED-4DB2-BD59-A6C34878D82A}">
                    <a16:rowId xmlns="" xmlns:a16="http://schemas.microsoft.com/office/drawing/2014/main" val="4083851843"/>
                  </a:ext>
                </a:extLst>
              </a:tr>
              <a:tr h="753158">
                <a:tc>
                  <a:txBody>
                    <a:bodyPr/>
                    <a:lstStyle/>
                    <a:p>
                      <a:pPr algn="ctr"/>
                      <a:r>
                        <a:rPr lang="en-GB" b="1" dirty="0"/>
                        <a:t>Prototype</a:t>
                      </a:r>
                    </a:p>
                  </a:txBody>
                  <a:tcPr/>
                </a:tc>
                <a:tc>
                  <a:txBody>
                    <a:bodyPr/>
                    <a:lstStyle/>
                    <a:p>
                      <a:r>
                        <a:rPr lang="it-IT" dirty="0"/>
                        <a:t>Specifica il tipo di oggetto da creare usando un istanza prototipo e crea nuovi oggetti copiando questo prototipo</a:t>
                      </a:r>
                      <a:endParaRPr lang="en-GB" dirty="0"/>
                    </a:p>
                  </a:txBody>
                  <a:tcPr/>
                </a:tc>
                <a:extLst>
                  <a:ext uri="{0D108BD9-81ED-4DB2-BD59-A6C34878D82A}">
                    <a16:rowId xmlns="" xmlns:a16="http://schemas.microsoft.com/office/drawing/2014/main" val="52131901"/>
                  </a:ext>
                </a:extLst>
              </a:tr>
              <a:tr h="753158">
                <a:tc>
                  <a:txBody>
                    <a:bodyPr/>
                    <a:lstStyle/>
                    <a:p>
                      <a:pPr algn="ctr"/>
                      <a:r>
                        <a:rPr lang="en-GB" b="1" u="none" dirty="0"/>
                        <a:t>Singleton</a:t>
                      </a:r>
                    </a:p>
                  </a:txBody>
                  <a:tcPr/>
                </a:tc>
                <a:tc>
                  <a:txBody>
                    <a:bodyPr/>
                    <a:lstStyle/>
                    <a:p>
                      <a:r>
                        <a:rPr lang="it-IT" dirty="0"/>
                        <a:t>Assicura che la classe abbia una sola istanza e provvede un modo di accesso globale</a:t>
                      </a:r>
                      <a:endParaRPr lang="en-GB" dirty="0"/>
                    </a:p>
                  </a:txBody>
                  <a:tcPr/>
                </a:tc>
                <a:extLst>
                  <a:ext uri="{0D108BD9-81ED-4DB2-BD59-A6C34878D82A}">
                    <a16:rowId xmlns="" xmlns:a16="http://schemas.microsoft.com/office/drawing/2014/main" val="2777289074"/>
                  </a:ext>
                </a:extLst>
              </a:tr>
            </a:tbl>
          </a:graphicData>
        </a:graphic>
      </p:graphicFrame>
    </p:spTree>
    <p:extLst>
      <p:ext uri="{BB962C8B-B14F-4D97-AF65-F5344CB8AC3E}">
        <p14:creationId xmlns:p14="http://schemas.microsoft.com/office/powerpoint/2010/main" val="411240735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12957</TotalTime>
  <Words>2183</Words>
  <Application>Microsoft Office PowerPoint</Application>
  <PresentationFormat>Widescreen</PresentationFormat>
  <Paragraphs>302</Paragraphs>
  <Slides>48</Slides>
  <Notes>48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Calibri</vt:lpstr>
      <vt:lpstr>Trebuchet MS</vt:lpstr>
      <vt:lpstr>Wingdings</vt:lpstr>
      <vt:lpstr>Wingdings 3</vt:lpstr>
      <vt:lpstr>Facet</vt:lpstr>
      <vt:lpstr>Design Principles &amp; Design Patterns </vt:lpstr>
      <vt:lpstr>Design Patterns</vt:lpstr>
      <vt:lpstr>Design Pattern – Cos’è un Pattern</vt:lpstr>
      <vt:lpstr>Design Pattern – Scopo dei Patterns</vt:lpstr>
      <vt:lpstr>Design Pattern – Definizione</vt:lpstr>
      <vt:lpstr>Design Pattern – Tipologia di Design Patterns</vt:lpstr>
      <vt:lpstr>Design Pattern – Tipologia di Design Patterns</vt:lpstr>
      <vt:lpstr>Design Pattern – Creazionali</vt:lpstr>
      <vt:lpstr>Design Pattern – Creazionali </vt:lpstr>
      <vt:lpstr>Design Pattern – Singleton</vt:lpstr>
      <vt:lpstr>Design Pattern – Builder</vt:lpstr>
      <vt:lpstr>Design Pattern – Factory Method</vt:lpstr>
      <vt:lpstr>Design Pattern – Factory Method</vt:lpstr>
      <vt:lpstr>Design Pattern – Abstract Factory</vt:lpstr>
      <vt:lpstr>Design Pattern – Abstract Factory</vt:lpstr>
      <vt:lpstr>Design Pattern – Prototype</vt:lpstr>
      <vt:lpstr>Design Pattern – Strutturali </vt:lpstr>
      <vt:lpstr>Design Pattern – Strutturali </vt:lpstr>
      <vt:lpstr>Design Pattern – Adapter</vt:lpstr>
      <vt:lpstr>Design Pattern – Adapter</vt:lpstr>
      <vt:lpstr>Design Pattern – Decorator</vt:lpstr>
      <vt:lpstr>Design Pattern – Decorator</vt:lpstr>
      <vt:lpstr>Design Pattern – Facade</vt:lpstr>
      <vt:lpstr>Design Pattern – Proxy</vt:lpstr>
      <vt:lpstr>Design Pattern – Proxy</vt:lpstr>
      <vt:lpstr>Design Pattern – Composite</vt:lpstr>
      <vt:lpstr>Design Pattern – Composite</vt:lpstr>
      <vt:lpstr>Design Pattern – Comportamentali </vt:lpstr>
      <vt:lpstr>Design Pattern – Comportamentali </vt:lpstr>
      <vt:lpstr>Design Pattern – Comportamentali </vt:lpstr>
      <vt:lpstr>Design Pattern – Comportamentali </vt:lpstr>
      <vt:lpstr>Design Pattern – Observer</vt:lpstr>
      <vt:lpstr>Design Pattern – Observer</vt:lpstr>
      <vt:lpstr>Design Pattern – Observer</vt:lpstr>
      <vt:lpstr>Design Pattern – Command</vt:lpstr>
      <vt:lpstr>Design Pattern – Command</vt:lpstr>
      <vt:lpstr>Design Pattern – Command</vt:lpstr>
      <vt:lpstr>Design Pattern – Iterator</vt:lpstr>
      <vt:lpstr>Design Pattern – Iterator</vt:lpstr>
      <vt:lpstr>Design Pattern – Strategy</vt:lpstr>
      <vt:lpstr>Design Pattern – Strategy</vt:lpstr>
      <vt:lpstr>Design Pattern – Template Method</vt:lpstr>
      <vt:lpstr>Design Pattern – Template Method</vt:lpstr>
      <vt:lpstr>Design Pattern – Chain of Responsability </vt:lpstr>
      <vt:lpstr>Design Pattern – Chain of Responsability</vt:lpstr>
      <vt:lpstr>Design Pattern – Chain of Responsability</vt:lpstr>
      <vt:lpstr>Design Pattern – Sono arrivato!</vt:lpstr>
      <vt:lpstr>Thank you! </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 Programming</dc:title>
  <dc:subject/>
  <dc:creator>Daniel Maran</dc:creator>
  <cp:keywords/>
  <dc:description/>
  <cp:lastModifiedBy>Sanna Davide</cp:lastModifiedBy>
  <cp:revision>739</cp:revision>
  <dcterms:created xsi:type="dcterms:W3CDTF">2016-10-04T08:03:39Z</dcterms:created>
  <dcterms:modified xsi:type="dcterms:W3CDTF">2022-07-19T14:47:09Z</dcterms:modified>
  <cp:category/>
</cp:coreProperties>
</file>