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1"/>
  </p:notesMasterIdLst>
  <p:sldIdLst>
    <p:sldId id="256" r:id="rId2"/>
    <p:sldId id="320" r:id="rId3"/>
    <p:sldId id="404" r:id="rId4"/>
    <p:sldId id="363" r:id="rId5"/>
    <p:sldId id="330" r:id="rId6"/>
    <p:sldId id="365" r:id="rId7"/>
    <p:sldId id="367" r:id="rId8"/>
    <p:sldId id="327" r:id="rId9"/>
    <p:sldId id="370" r:id="rId10"/>
    <p:sldId id="373" r:id="rId11"/>
    <p:sldId id="371" r:id="rId12"/>
    <p:sldId id="369" r:id="rId13"/>
    <p:sldId id="405" r:id="rId14"/>
    <p:sldId id="406" r:id="rId15"/>
    <p:sldId id="379" r:id="rId16"/>
    <p:sldId id="380" r:id="rId17"/>
    <p:sldId id="381" r:id="rId18"/>
    <p:sldId id="382" r:id="rId19"/>
    <p:sldId id="407" r:id="rId20"/>
    <p:sldId id="384" r:id="rId21"/>
    <p:sldId id="383" r:id="rId22"/>
    <p:sldId id="385" r:id="rId23"/>
    <p:sldId id="386" r:id="rId24"/>
    <p:sldId id="402" r:id="rId25"/>
    <p:sldId id="387" r:id="rId26"/>
    <p:sldId id="378" r:id="rId27"/>
    <p:sldId id="390" r:id="rId28"/>
    <p:sldId id="389" r:id="rId29"/>
    <p:sldId id="388" r:id="rId30"/>
    <p:sldId id="392" r:id="rId31"/>
    <p:sldId id="408" r:id="rId32"/>
    <p:sldId id="409" r:id="rId33"/>
    <p:sldId id="395" r:id="rId34"/>
    <p:sldId id="410" r:id="rId35"/>
    <p:sldId id="396" r:id="rId36"/>
    <p:sldId id="398" r:id="rId37"/>
    <p:sldId id="399" r:id="rId38"/>
    <p:sldId id="397" r:id="rId39"/>
    <p:sldId id="40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75659" autoAdjust="0"/>
  </p:normalViewPr>
  <p:slideViewPr>
    <p:cSldViewPr snapToGrid="0" snapToObjects="1">
      <p:cViewPr varScale="1">
        <p:scale>
          <a:sx n="67" d="100"/>
          <a:sy n="67" d="100"/>
        </p:scale>
        <p:origin x="114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18/07/2022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83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Ed il calculatePrice()?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66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210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83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44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77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996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115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17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892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666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970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050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52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977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5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04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983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688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10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130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655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166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923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145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665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932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94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5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315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56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69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2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62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31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8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7/18/2022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‹#›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Practices </a:t>
            </a: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Design </a:t>
            </a:r>
            <a:r>
              <a:rPr lang="en-US" dirty="0"/>
              <a:t>Patterns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Anno 2022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69858"/>
            <a:ext cx="10148710" cy="417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Se una </a:t>
            </a:r>
            <a:r>
              <a:rPr lang="en-US" sz="3000" dirty="0" err="1"/>
              <a:t>classe</a:t>
            </a:r>
            <a:r>
              <a:rPr lang="en-US" sz="3000" dirty="0"/>
              <a:t> ha </a:t>
            </a:r>
            <a:r>
              <a:rPr lang="en-US" sz="3000" dirty="0" err="1"/>
              <a:t>più</a:t>
            </a:r>
            <a:r>
              <a:rPr lang="en-US" sz="3000" dirty="0"/>
              <a:t> di una </a:t>
            </a:r>
            <a:r>
              <a:rPr lang="en-US" sz="3000" dirty="0" err="1"/>
              <a:t>responsabilità</a:t>
            </a:r>
            <a:r>
              <a:rPr lang="en-US" sz="3000" dirty="0"/>
              <a:t>:</a:t>
            </a:r>
          </a:p>
          <a:p>
            <a:r>
              <a:rPr lang="en-US" sz="3000" dirty="0" err="1"/>
              <a:t>Verrà</a:t>
            </a:r>
            <a:r>
              <a:rPr lang="en-US" sz="3000" dirty="0"/>
              <a:t> </a:t>
            </a:r>
            <a:r>
              <a:rPr lang="en-US" sz="3000" dirty="0" err="1"/>
              <a:t>modificata</a:t>
            </a:r>
            <a:r>
              <a:rPr lang="en-US" sz="3000" dirty="0"/>
              <a:t> </a:t>
            </a:r>
            <a:r>
              <a:rPr lang="en-US" sz="3000" dirty="0" err="1"/>
              <a:t>spesso</a:t>
            </a:r>
            <a:r>
              <a:rPr lang="en-US" sz="3000" dirty="0"/>
              <a:t> e per </a:t>
            </a:r>
            <a:r>
              <a:rPr lang="en-US" sz="3000" b="1" dirty="0" err="1"/>
              <a:t>ragioni</a:t>
            </a:r>
            <a:r>
              <a:rPr lang="en-US" sz="3000" dirty="0"/>
              <a:t> diverse</a:t>
            </a:r>
          </a:p>
          <a:p>
            <a:r>
              <a:rPr lang="en-US" sz="3000" dirty="0" err="1"/>
              <a:t>Bassa</a:t>
            </a:r>
            <a:r>
              <a:rPr lang="en-US" sz="3000" dirty="0"/>
              <a:t> Coesione</a:t>
            </a:r>
          </a:p>
          <a:p>
            <a:r>
              <a:rPr lang="en-US" sz="3000" dirty="0"/>
              <a:t>Alto accoppiamento</a:t>
            </a:r>
          </a:p>
          <a:p>
            <a:r>
              <a:rPr lang="en-US" sz="3000" dirty="0"/>
              <a:t>Il design è fragile!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5733"/>
            <a:ext cx="8596668" cy="1320800"/>
          </a:xfrm>
        </p:spPr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–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soluzione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484947"/>
            <a:ext cx="3814656" cy="4229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107" y="1647824"/>
            <a:ext cx="4654103" cy="4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Solo una </a:t>
            </a:r>
            <a:r>
              <a:rPr lang="en-US" sz="8000" dirty="0" err="1"/>
              <a:t>responsabilità</a:t>
            </a:r>
            <a:r>
              <a:rPr lang="en-US" sz="8000" dirty="0"/>
              <a:t> </a:t>
            </a:r>
            <a:r>
              <a:rPr lang="en-US" sz="8000" dirty="0" smtClean="0"/>
              <a:t>=&gt; </a:t>
            </a:r>
            <a:r>
              <a:rPr lang="en-US" sz="8000" dirty="0"/>
              <a:t>un solo </a:t>
            </a:r>
            <a:r>
              <a:rPr lang="en-US" sz="8000" dirty="0" err="1"/>
              <a:t>motivo</a:t>
            </a:r>
            <a:r>
              <a:rPr lang="en-US" sz="8000" dirty="0"/>
              <a:t> per </a:t>
            </a:r>
            <a:r>
              <a:rPr lang="en-US" sz="8000" dirty="0" err="1"/>
              <a:t>cambiare</a:t>
            </a:r>
            <a:r>
              <a:rPr lang="en-US" sz="8000" dirty="0" smtClean="0"/>
              <a:t>.</a:t>
            </a:r>
            <a:endParaRPr lang="en-US" sz="8000" b="1" dirty="0"/>
          </a:p>
          <a:p>
            <a:r>
              <a:rPr lang="en-US" sz="8000" dirty="0" err="1"/>
              <a:t>Classi</a:t>
            </a:r>
            <a:r>
              <a:rPr lang="en-US" sz="8000" dirty="0"/>
              <a:t> </a:t>
            </a:r>
            <a:r>
              <a:rPr lang="en-US" sz="8000" dirty="0" err="1"/>
              <a:t>piccole</a:t>
            </a:r>
            <a:endParaRPr lang="en-US" sz="8000" dirty="0"/>
          </a:p>
          <a:p>
            <a:r>
              <a:rPr lang="en-US" sz="8000" dirty="0" err="1"/>
              <a:t>Facili</a:t>
            </a:r>
            <a:r>
              <a:rPr lang="en-US" sz="8000" dirty="0"/>
              <a:t> da </a:t>
            </a:r>
            <a:r>
              <a:rPr lang="en-US" sz="8000" dirty="0" err="1"/>
              <a:t>riutilizzare</a:t>
            </a:r>
            <a:endParaRPr lang="en-US" sz="8000" dirty="0"/>
          </a:p>
          <a:p>
            <a:r>
              <a:rPr lang="en-US" sz="8000" dirty="0" err="1"/>
              <a:t>Facili</a:t>
            </a:r>
            <a:r>
              <a:rPr lang="en-US" sz="8000" dirty="0"/>
              <a:t> da </a:t>
            </a:r>
            <a:r>
              <a:rPr lang="en-US" sz="8000" dirty="0" err="1" smtClean="0"/>
              <a:t>mantenere</a:t>
            </a:r>
            <a:endParaRPr lang="en-US" sz="8000" dirty="0"/>
          </a:p>
          <a:p>
            <a:r>
              <a:rPr lang="en-US" sz="8000" dirty="0"/>
              <a:t>Facile </a:t>
            </a:r>
            <a:r>
              <a:rPr lang="en-US" sz="8000" dirty="0" smtClean="0"/>
              <a:t>da </a:t>
            </a:r>
            <a:r>
              <a:rPr lang="en-US" sz="8000" dirty="0" err="1" smtClean="0"/>
              <a:t>comprendere</a:t>
            </a:r>
            <a:r>
              <a:rPr lang="en-US" sz="8000" dirty="0" smtClean="0"/>
              <a:t>, </a:t>
            </a:r>
            <a:r>
              <a:rPr lang="en-US" sz="8000" dirty="0"/>
              <a:t>facile da </a:t>
            </a:r>
            <a:r>
              <a:rPr lang="en-US" sz="8000" dirty="0" err="1" smtClean="0"/>
              <a:t>spiegare</a:t>
            </a:r>
            <a:endParaRPr lang="en-US" sz="8000" dirty="0" smtClean="0"/>
          </a:p>
          <a:p>
            <a:r>
              <a:rPr lang="en-US" sz="8000" dirty="0" smtClean="0"/>
              <a:t>Design </a:t>
            </a:r>
            <a:r>
              <a:rPr lang="en-US" sz="8000" dirty="0" err="1"/>
              <a:t>flessibile</a:t>
            </a:r>
            <a:r>
              <a:rPr lang="en-US" sz="8000" dirty="0"/>
              <a:t> e </a:t>
            </a:r>
            <a:r>
              <a:rPr lang="en-US" sz="8000" dirty="0" err="1"/>
              <a:t>robusto</a:t>
            </a:r>
            <a:r>
              <a:rPr lang="en-US" sz="8000" dirty="0"/>
              <a:t> 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– </a:t>
            </a:r>
            <a:r>
              <a:rPr lang="en-US" dirty="0" err="1"/>
              <a:t>Esempio</a:t>
            </a:r>
            <a:r>
              <a:rPr lang="en-US" dirty="0"/>
              <a:t> 2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555EBAB1-CEB3-43B3-8625-2A09ADC7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789" y="2073098"/>
            <a:ext cx="6629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– </a:t>
            </a:r>
            <a:r>
              <a:rPr lang="en-US" dirty="0" err="1"/>
              <a:t>Esempio</a:t>
            </a:r>
            <a:r>
              <a:rPr lang="en-US" dirty="0"/>
              <a:t> 2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39D25A62-2396-40A9-BB2B-40A6707EB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2124075"/>
            <a:ext cx="66865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89B7D8B-4C7E-4B51-B608-19D6D2A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1" y="2612895"/>
            <a:ext cx="2988806" cy="2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Open Close Principle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354"/>
            <a:ext cx="6773334" cy="4097868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err="1"/>
              <a:t>Aperti</a:t>
            </a:r>
            <a:r>
              <a:rPr lang="en-US" sz="4400" dirty="0"/>
              <a:t> </a:t>
            </a:r>
            <a:r>
              <a:rPr lang="en-US" sz="4400" dirty="0" err="1"/>
              <a:t>all’estensione</a:t>
            </a:r>
            <a:r>
              <a:rPr lang="en-US" sz="4400" dirty="0"/>
              <a:t> di </a:t>
            </a:r>
            <a:r>
              <a:rPr lang="en-US" sz="4400" dirty="0" err="1"/>
              <a:t>nuove</a:t>
            </a:r>
            <a:r>
              <a:rPr lang="en-US" sz="4400" dirty="0"/>
              <a:t> </a:t>
            </a:r>
            <a:r>
              <a:rPr lang="en-US" sz="4400" dirty="0" err="1"/>
              <a:t>funzionalità</a:t>
            </a:r>
            <a:endParaRPr lang="en-US" sz="4400" dirty="0"/>
          </a:p>
          <a:p>
            <a:r>
              <a:rPr lang="en-US" sz="4400" dirty="0" err="1"/>
              <a:t>Chiusi</a:t>
            </a:r>
            <a:r>
              <a:rPr lang="en-US" sz="4400" dirty="0"/>
              <a:t> </a:t>
            </a:r>
            <a:r>
              <a:rPr lang="en-US" sz="4400" dirty="0" err="1" smtClean="0"/>
              <a:t>alle</a:t>
            </a:r>
            <a:r>
              <a:rPr lang="en-US" sz="4400" dirty="0" smtClean="0"/>
              <a:t> </a:t>
            </a:r>
            <a:r>
              <a:rPr lang="en-US" sz="4400" dirty="0" err="1" smtClean="0"/>
              <a:t>modifiche</a:t>
            </a:r>
            <a:endParaRPr lang="en-US" sz="4400" dirty="0"/>
          </a:p>
          <a:p>
            <a:r>
              <a:rPr lang="en-US" sz="4400" dirty="0"/>
              <a:t>Si </a:t>
            </a:r>
            <a:r>
              <a:rPr lang="en-US" sz="4400" dirty="0" err="1"/>
              <a:t>aggiungono</a:t>
            </a:r>
            <a:r>
              <a:rPr lang="en-US" sz="4400" dirty="0"/>
              <a:t> </a:t>
            </a:r>
            <a:r>
              <a:rPr lang="en-US" sz="4400" dirty="0" err="1"/>
              <a:t>funzionalità</a:t>
            </a:r>
            <a:r>
              <a:rPr lang="en-US" sz="4400" dirty="0"/>
              <a:t> </a:t>
            </a:r>
            <a:r>
              <a:rPr lang="en-US" sz="4400" dirty="0" err="1"/>
              <a:t>estendendo</a:t>
            </a:r>
            <a:r>
              <a:rPr lang="en-US" sz="4400" dirty="0"/>
              <a:t> il </a:t>
            </a:r>
            <a:r>
              <a:rPr lang="en-US" sz="4400" dirty="0" err="1"/>
              <a:t>codice</a:t>
            </a:r>
            <a:r>
              <a:rPr lang="en-US" sz="4400" dirty="0"/>
              <a:t>, non </a:t>
            </a:r>
            <a:r>
              <a:rPr lang="en-US" sz="4400" dirty="0" err="1"/>
              <a:t>modificando</a:t>
            </a:r>
            <a:r>
              <a:rPr lang="en-US" sz="4400" dirty="0"/>
              <a:t> </a:t>
            </a:r>
            <a:r>
              <a:rPr lang="en-US" sz="4400" dirty="0" err="1" smtClean="0"/>
              <a:t>quello</a:t>
            </a:r>
            <a:r>
              <a:rPr lang="en-US" sz="4400" dirty="0" smtClean="0"/>
              <a:t> </a:t>
            </a:r>
            <a:r>
              <a:rPr lang="en-US" sz="4400" dirty="0" err="1" smtClean="0"/>
              <a:t>già</a:t>
            </a:r>
            <a:r>
              <a:rPr lang="en-US" sz="4400" dirty="0" smtClean="0"/>
              <a:t> </a:t>
            </a:r>
            <a:r>
              <a:rPr lang="en-US" sz="4400" dirty="0" err="1" smtClean="0"/>
              <a:t>esistente</a:t>
            </a:r>
            <a:r>
              <a:rPr lang="en-US" sz="4400" dirty="0" smtClean="0"/>
              <a:t>.</a:t>
            </a:r>
            <a:endParaRPr lang="en-US" sz="4400" dirty="0"/>
          </a:p>
          <a:p>
            <a:r>
              <a:rPr lang="en-US" sz="4400" dirty="0" err="1"/>
              <a:t>Astrazione</a:t>
            </a:r>
            <a:r>
              <a:rPr lang="en-US" sz="4400" dirty="0"/>
              <a:t> (</a:t>
            </a:r>
            <a:r>
              <a:rPr lang="en-US" sz="4400" dirty="0" err="1"/>
              <a:t>Interfacce</a:t>
            </a:r>
            <a:r>
              <a:rPr lang="en-US" sz="4400" dirty="0"/>
              <a:t> e </a:t>
            </a:r>
            <a:r>
              <a:rPr lang="en-US" sz="4400" dirty="0" err="1"/>
              <a:t>polimorfismo</a:t>
            </a:r>
            <a:r>
              <a:rPr lang="en-US" sz="4400" dirty="0"/>
              <a:t>)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/>
            </a:r>
            <a:br>
              <a:rPr lang="en-US" sz="3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OCP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231" y="3556702"/>
            <a:ext cx="7739769" cy="4176186"/>
          </a:xfrm>
        </p:spPr>
        <p:txBody>
          <a:bodyPr>
            <a:normAutofit fontScale="92500"/>
          </a:bodyPr>
          <a:lstStyle/>
          <a:p>
            <a:r>
              <a:rPr lang="en-US" sz="3400" dirty="0"/>
              <a:t>Client e Server </a:t>
            </a:r>
            <a:r>
              <a:rPr lang="en-US" sz="3400" dirty="0" err="1"/>
              <a:t>sono</a:t>
            </a:r>
            <a:r>
              <a:rPr lang="en-US" sz="3400" dirty="0"/>
              <a:t> due </a:t>
            </a:r>
            <a:r>
              <a:rPr lang="en-US" sz="3400" dirty="0" err="1"/>
              <a:t>classi</a:t>
            </a:r>
            <a:r>
              <a:rPr lang="en-US" sz="3400" dirty="0"/>
              <a:t> concrete</a:t>
            </a:r>
          </a:p>
          <a:p>
            <a:r>
              <a:rPr lang="en-US" sz="3400" dirty="0"/>
              <a:t>Client </a:t>
            </a:r>
            <a:r>
              <a:rPr lang="en-US" sz="3400" dirty="0" err="1"/>
              <a:t>usa</a:t>
            </a:r>
            <a:r>
              <a:rPr lang="en-US" sz="3400" dirty="0"/>
              <a:t> Server</a:t>
            </a:r>
          </a:p>
          <a:p>
            <a:r>
              <a:rPr lang="en-US" sz="3400" dirty="0"/>
              <a:t>Se Client </a:t>
            </a:r>
            <a:r>
              <a:rPr lang="en-US" sz="3400" dirty="0" err="1"/>
              <a:t>dovesse</a:t>
            </a:r>
            <a:r>
              <a:rPr lang="en-US" sz="3400" dirty="0"/>
              <a:t> </a:t>
            </a:r>
            <a:r>
              <a:rPr lang="en-US" sz="3400" dirty="0" err="1"/>
              <a:t>usare</a:t>
            </a:r>
            <a:r>
              <a:rPr lang="en-US" sz="3400" dirty="0"/>
              <a:t> un Server </a:t>
            </a:r>
            <a:r>
              <a:rPr lang="en-US" sz="3400" dirty="0" err="1"/>
              <a:t>diverso</a:t>
            </a:r>
            <a:r>
              <a:rPr lang="en-US" sz="3400" dirty="0"/>
              <a:t>?</a:t>
            </a:r>
            <a:br>
              <a:rPr lang="en-US" sz="34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E1A9AC94-40D8-4ECB-8877-DBEB1075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20" y="1898120"/>
            <a:ext cx="6381193" cy="15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OCP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089" y="1471612"/>
            <a:ext cx="4810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OCP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61" y="1229711"/>
            <a:ext cx="7369784" cy="45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</a:t>
            </a:r>
            <a:r>
              <a:rPr lang="it-IT" dirty="0" smtClean="0"/>
              <a:t>sappiamo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87C39-494E-42A9-8E73-8A1B1BAE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0729" cy="3880773"/>
          </a:xfrm>
        </p:spPr>
        <p:txBody>
          <a:bodyPr>
            <a:normAutofit/>
          </a:bodyPr>
          <a:lstStyle/>
          <a:p>
            <a:r>
              <a:rPr lang="it-IT" sz="2400" dirty="0"/>
              <a:t>Architettura di un computer</a:t>
            </a:r>
          </a:p>
          <a:p>
            <a:r>
              <a:rPr lang="it-IT" sz="2400" dirty="0"/>
              <a:t>Programmazione procedurale</a:t>
            </a:r>
          </a:p>
          <a:p>
            <a:r>
              <a:rPr lang="it-IT" sz="2400" dirty="0"/>
              <a:t>Programmazione ad oggetti</a:t>
            </a:r>
          </a:p>
          <a:p>
            <a:r>
              <a:rPr lang="it-IT" sz="2400" dirty="0" smtClean="0"/>
              <a:t>Scrivere soluzioni…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OCP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89B7D8B-4C7E-4B51-B608-19D6D2A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1" y="2612895"/>
            <a:ext cx="2988806" cy="2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</a:t>
            </a:r>
            <a:r>
              <a:rPr lang="it-IT" b="1" dirty="0"/>
              <a:t>O</a:t>
            </a:r>
            <a:r>
              <a:rPr lang="it-IT" dirty="0"/>
              <a:t>.L.I.D. – </a:t>
            </a:r>
            <a:r>
              <a:rPr lang="en-US" dirty="0"/>
              <a:t>Open Close Principle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ED18D9B9-A816-45BB-9881-5CBE8B99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Estendere</a:t>
            </a:r>
            <a:r>
              <a:rPr lang="en-US" sz="2400" dirty="0"/>
              <a:t> una </a:t>
            </a:r>
            <a:r>
              <a:rPr lang="en-US" sz="2400" dirty="0" err="1"/>
              <a:t>classe</a:t>
            </a:r>
            <a:r>
              <a:rPr lang="en-US" sz="2400" dirty="0"/>
              <a:t> senza </a:t>
            </a:r>
            <a:r>
              <a:rPr lang="en-US" sz="2400" dirty="0" err="1"/>
              <a:t>modificare</a:t>
            </a:r>
            <a:r>
              <a:rPr lang="en-US" sz="2400" dirty="0"/>
              <a:t> 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esistente</a:t>
            </a:r>
            <a:endParaRPr lang="en-US" sz="2400" dirty="0"/>
          </a:p>
          <a:p>
            <a:r>
              <a:rPr lang="en-US" sz="2400" dirty="0"/>
              <a:t>Non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avere</a:t>
            </a:r>
            <a:r>
              <a:rPr lang="en-US" sz="2400" dirty="0"/>
              <a:t> una </a:t>
            </a:r>
            <a:r>
              <a:rPr lang="en-US" sz="2400" dirty="0" err="1"/>
              <a:t>chiusura</a:t>
            </a:r>
            <a:r>
              <a:rPr lang="en-US" sz="2400" dirty="0"/>
              <a:t> al 100% (</a:t>
            </a:r>
            <a:r>
              <a:rPr lang="en-US" sz="2400" dirty="0" err="1"/>
              <a:t>pensate</a:t>
            </a:r>
            <a:r>
              <a:rPr lang="en-US" sz="2400" dirty="0"/>
              <a:t> al </a:t>
            </a:r>
            <a:r>
              <a:rPr lang="en-US" sz="2400" dirty="0" smtClean="0"/>
              <a:t>main)</a:t>
            </a:r>
          </a:p>
          <a:p>
            <a:r>
              <a:rPr lang="en-US" sz="2400" dirty="0" err="1" smtClean="0"/>
              <a:t>Evitare</a:t>
            </a:r>
            <a:r>
              <a:rPr lang="en-US" sz="2400" dirty="0" smtClean="0"/>
              <a:t> </a:t>
            </a:r>
            <a:r>
              <a:rPr lang="en-US" sz="2400" dirty="0"/>
              <a:t>“cascade of changes”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B3817923-FA67-42F6-8202-9F2892182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999" y="4018064"/>
            <a:ext cx="4219129" cy="2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LISKOV SUBSTITUTION PRINCIPLE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3403"/>
            <a:ext cx="6773334" cy="3507012"/>
          </a:xfrm>
        </p:spPr>
        <p:txBody>
          <a:bodyPr>
            <a:normAutofit fontScale="92500" lnSpcReduction="10000"/>
          </a:bodyPr>
          <a:lstStyle/>
          <a:p>
            <a:endParaRPr lang="it-IT" sz="2600" dirty="0" smtClean="0"/>
          </a:p>
          <a:p>
            <a:r>
              <a:rPr lang="it-IT" sz="2600" dirty="0" smtClean="0"/>
              <a:t>Principio di Sostituzione di</a:t>
            </a:r>
            <a:r>
              <a:rPr lang="it-IT" sz="2600" dirty="0"/>
              <a:t> Liskov (LSP)</a:t>
            </a:r>
          </a:p>
          <a:p>
            <a:r>
              <a:rPr lang="it-IT" sz="2600" dirty="0"/>
              <a:t>Dovrebbe essere sempre possibile utilizzare una classe derivata al posto della </a:t>
            </a:r>
            <a:r>
              <a:rPr lang="it-IT" sz="2600" dirty="0" smtClean="0"/>
              <a:t>superclasse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23" name="Rectangle 22"/>
          <p:cNvSpPr/>
          <p:nvPr/>
        </p:nvSpPr>
        <p:spPr>
          <a:xfrm>
            <a:off x="1927668" y="18455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dirty="0"/>
              <a:t>«Se q(x) è una proprietà che si può dimostrare essere valida per oggetti x di tipo T, allora q(y) deve essere valida per oggetti y di tipo S dove S è un sottotipo di T»</a:t>
            </a:r>
          </a:p>
        </p:txBody>
      </p:sp>
    </p:spTree>
    <p:extLst>
      <p:ext uri="{BB962C8B-B14F-4D97-AF65-F5344CB8AC3E}">
        <p14:creationId xmlns:p14="http://schemas.microsoft.com/office/powerpoint/2010/main" val="21021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6D4278CA-9EC7-4BAF-B7A4-ED77FDC7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16" y="1755776"/>
            <a:ext cx="5753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A9204530-1544-4FC9-9FD6-9626C6B62247}"/>
              </a:ext>
            </a:extLst>
          </p:cNvPr>
          <p:cNvSpPr txBox="1"/>
          <p:nvPr/>
        </p:nvSpPr>
        <p:spPr>
          <a:xfrm>
            <a:off x="698500" y="1574805"/>
            <a:ext cx="798971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class Square extends Rectangle {</a:t>
            </a:r>
          </a:p>
          <a:p>
            <a:r>
              <a:rPr lang="en-US" sz="2000" dirty="0"/>
              <a:t>	public void </a:t>
            </a:r>
            <a:r>
              <a:rPr lang="en-US" sz="2000" dirty="0" err="1"/>
              <a:t>setSide</a:t>
            </a:r>
            <a:r>
              <a:rPr lang="en-US" sz="2000" dirty="0"/>
              <a:t>(int w){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super.setWidth</a:t>
            </a:r>
            <a:r>
              <a:rPr lang="en-US" sz="2000" dirty="0"/>
              <a:t>(w);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super.setHeight</a:t>
            </a:r>
            <a:r>
              <a:rPr lang="en-US" sz="2000" dirty="0"/>
              <a:t>(w);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</a:p>
          <a:p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A9204530-1544-4FC9-9FD6-9626C6B62247}"/>
              </a:ext>
            </a:extLst>
          </p:cNvPr>
          <p:cNvSpPr txBox="1"/>
          <p:nvPr/>
        </p:nvSpPr>
        <p:spPr>
          <a:xfrm>
            <a:off x="698500" y="1574805"/>
            <a:ext cx="79897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public class Square extends Rectangle </a:t>
            </a:r>
            <a:r>
              <a:rPr lang="en-US" sz="1600" dirty="0" smtClean="0"/>
              <a:t>{</a:t>
            </a:r>
          </a:p>
          <a:p>
            <a:endParaRPr lang="en-US" sz="1600" dirty="0"/>
          </a:p>
          <a:p>
            <a:r>
              <a:rPr lang="en-US" sz="1600" dirty="0"/>
              <a:t>	@Override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setWidth</a:t>
            </a:r>
            <a:r>
              <a:rPr lang="en-US" sz="1600" dirty="0"/>
              <a:t>(int w){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super.setWidth</a:t>
            </a:r>
            <a:r>
              <a:rPr lang="en-US" sz="1600" dirty="0"/>
              <a:t>(w);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super.setHeight</a:t>
            </a:r>
            <a:r>
              <a:rPr lang="en-US" sz="1600" dirty="0"/>
              <a:t>(w);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/>
              <a:t>      @Override</a:t>
            </a:r>
          </a:p>
          <a:p>
            <a:r>
              <a:rPr lang="en-US" sz="1600" dirty="0"/>
              <a:t>	public void </a:t>
            </a:r>
            <a:r>
              <a:rPr lang="en-US" sz="1600" dirty="0" err="1"/>
              <a:t>setHeight</a:t>
            </a:r>
            <a:r>
              <a:rPr lang="en-US" sz="1600" dirty="0"/>
              <a:t>(int w){</a:t>
            </a:r>
          </a:p>
          <a:p>
            <a:r>
              <a:rPr lang="en-US" sz="1600" dirty="0"/>
              <a:t>		</a:t>
            </a:r>
            <a:r>
              <a:rPr lang="en-US" sz="1600" dirty="0" err="1" smtClean="0"/>
              <a:t>setSide</a:t>
            </a:r>
            <a:r>
              <a:rPr lang="en-US" sz="1600" dirty="0" smtClean="0"/>
              <a:t>(w);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/>
              <a:t>	public void </a:t>
            </a:r>
            <a:r>
              <a:rPr lang="en-US" sz="1600" dirty="0" err="1"/>
              <a:t>setSide</a:t>
            </a:r>
            <a:r>
              <a:rPr lang="en-US" sz="1600" dirty="0"/>
              <a:t>(int w){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super.setWidth</a:t>
            </a:r>
            <a:r>
              <a:rPr lang="en-US" sz="1600" dirty="0"/>
              <a:t>(w);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super.setHeight</a:t>
            </a:r>
            <a:r>
              <a:rPr lang="en-US" sz="1600" dirty="0"/>
              <a:t>(w);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52820" cy="1320800"/>
          </a:xfrm>
        </p:spPr>
        <p:txBody>
          <a:bodyPr/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- </a:t>
            </a:r>
            <a:r>
              <a:rPr lang="en-US" dirty="0" err="1"/>
              <a:t>Esempio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11F3D716-4065-4BD4-8AE7-DC9813A65EAE}"/>
              </a:ext>
            </a:extLst>
          </p:cNvPr>
          <p:cNvSpPr txBox="1"/>
          <p:nvPr/>
        </p:nvSpPr>
        <p:spPr>
          <a:xfrm>
            <a:off x="677334" y="1753613"/>
            <a:ext cx="798971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Square “è un” Rectangle?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Tecnicamente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sì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ma…</a:t>
            </a:r>
          </a:p>
          <a:p>
            <a:r>
              <a:rPr lang="en-US" dirty="0"/>
              <a:t>void </a:t>
            </a:r>
            <a:r>
              <a:rPr lang="en-US" dirty="0" err="1"/>
              <a:t>checkArea</a:t>
            </a:r>
            <a:r>
              <a:rPr lang="en-US" dirty="0"/>
              <a:t>(Rectangle r</a:t>
            </a:r>
            <a:r>
              <a:rPr lang="en-US" dirty="0" smtClean="0"/>
              <a:t>) { </a:t>
            </a:r>
            <a:endParaRPr lang="en-US" dirty="0"/>
          </a:p>
          <a:p>
            <a:pPr lvl="1"/>
            <a:r>
              <a:rPr lang="en-US" dirty="0" err="1"/>
              <a:t>r.setW</a:t>
            </a:r>
            <a:r>
              <a:rPr lang="en-US" dirty="0"/>
              <a:t>(5);</a:t>
            </a:r>
          </a:p>
          <a:p>
            <a:pPr lvl="1"/>
            <a:r>
              <a:rPr lang="en-US" dirty="0" err="1"/>
              <a:t>r.setH</a:t>
            </a:r>
            <a:r>
              <a:rPr lang="en-US" dirty="0"/>
              <a:t>(2);</a:t>
            </a:r>
          </a:p>
          <a:p>
            <a:pPr lvl="1"/>
            <a:r>
              <a:rPr lang="en-US" dirty="0"/>
              <a:t>if(</a:t>
            </a:r>
            <a:r>
              <a:rPr lang="en-US" dirty="0" err="1"/>
              <a:t>r.area</a:t>
            </a:r>
            <a:r>
              <a:rPr lang="en-US" dirty="0"/>
              <a:t>() != 10)</a:t>
            </a:r>
          </a:p>
          <a:p>
            <a:pPr lvl="1"/>
            <a:r>
              <a:rPr lang="en-US" dirty="0"/>
              <a:t>	throw new Exception();</a:t>
            </a:r>
          </a:p>
          <a:p>
            <a:r>
              <a:rPr lang="en-US" dirty="0"/>
              <a:t>}</a:t>
            </a:r>
          </a:p>
          <a:p>
            <a:endParaRPr lang="en-US" sz="2000" dirty="0"/>
          </a:p>
          <a:p>
            <a:r>
              <a:rPr lang="en-US" sz="1800" dirty="0"/>
              <a:t> 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605B9147-390A-4691-A25B-B94A0EA1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54265"/>
            <a:ext cx="6773334" cy="1946672"/>
          </a:xfrm>
        </p:spPr>
        <p:txBody>
          <a:bodyPr>
            <a:noAutofit/>
          </a:bodyPr>
          <a:lstStyle/>
          <a:p>
            <a:r>
              <a:rPr lang="it-IT" sz="2000" dirty="0"/>
              <a:t>Dal punto di vista di chi ha fatto questo pezzo di codice </a:t>
            </a:r>
            <a:r>
              <a:rPr lang="it-IT" sz="2000" dirty="0" err="1"/>
              <a:t>Square</a:t>
            </a:r>
            <a:r>
              <a:rPr lang="it-IT" sz="2000" dirty="0"/>
              <a:t> </a:t>
            </a:r>
            <a:r>
              <a:rPr lang="it-IT" sz="2000" u="sng" dirty="0"/>
              <a:t>non è</a:t>
            </a:r>
            <a:r>
              <a:rPr lang="it-IT" sz="2000" dirty="0"/>
              <a:t> un </a:t>
            </a:r>
            <a:r>
              <a:rPr lang="it-IT" sz="2000" dirty="0" err="1"/>
              <a:t>Rectangle</a:t>
            </a:r>
            <a:endParaRPr lang="it-IT" sz="2000" dirty="0"/>
          </a:p>
          <a:p>
            <a:r>
              <a:rPr lang="it-IT" sz="2000" dirty="0"/>
              <a:t>Si può risolvere con un controllo dei tipi a </a:t>
            </a:r>
            <a:r>
              <a:rPr lang="it-IT" sz="2000" dirty="0" smtClean="0"/>
              <a:t>run-time ma </a:t>
            </a:r>
            <a:r>
              <a:rPr lang="it-IT" sz="2000" dirty="0"/>
              <a:t>andremmo a violare OCP</a:t>
            </a:r>
          </a:p>
          <a:p>
            <a:r>
              <a:rPr lang="it-IT" sz="2000" dirty="0"/>
              <a:t>Come faccio a sapere a priori come verrà usata la mia classe? Posso forzare il comportamento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r>
              <a:rPr lang="en-US" sz="600" dirty="0"/>
              <a:t/>
            </a:r>
            <a:br>
              <a:rPr lang="en-US" sz="600" dirty="0"/>
            </a:br>
            <a:endParaRPr lang="en-US" sz="600" dirty="0"/>
          </a:p>
        </p:txBody>
      </p:sp>
      <p:pic>
        <p:nvPicPr>
          <p:cNvPr id="7" name="Immagine 9">
            <a:extLst>
              <a:ext uri="{FF2B5EF4-FFF2-40B4-BE49-F238E27FC236}">
                <a16:creationId xmlns="" xmlns:a16="http://schemas.microsoft.com/office/drawing/2014/main" id="{22A6F28D-B8FB-494B-A3B0-70BCB6EE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25" y="789940"/>
            <a:ext cx="3343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52820" cy="1320800"/>
          </a:xfrm>
        </p:spPr>
        <p:txBody>
          <a:bodyPr/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– Design by Contract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605B9147-390A-4691-A25B-B94A0EA1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958"/>
            <a:ext cx="6773334" cy="1946672"/>
          </a:xfrm>
        </p:spPr>
        <p:txBody>
          <a:bodyPr>
            <a:normAutofit fontScale="25000" lnSpcReduction="20000"/>
          </a:bodyPr>
          <a:lstStyle/>
          <a:p>
            <a:r>
              <a:rPr lang="it-IT" sz="9600" dirty="0"/>
              <a:t>Utilizzare invarianti/</a:t>
            </a:r>
            <a:r>
              <a:rPr lang="it-IT" sz="9600" dirty="0" err="1"/>
              <a:t>postcondizioni</a:t>
            </a:r>
            <a:r>
              <a:rPr lang="it-IT" sz="9600" dirty="0"/>
              <a:t>/precondizioni per bloccare un’estensione «sbagliata» di </a:t>
            </a:r>
            <a:r>
              <a:rPr lang="it-IT" sz="9600" dirty="0" err="1"/>
              <a:t>Rectangle</a:t>
            </a:r>
            <a:r>
              <a:rPr lang="it-IT" sz="9600" dirty="0"/>
              <a:t> (e.g. il </a:t>
            </a:r>
            <a:r>
              <a:rPr lang="it-IT" sz="9600" dirty="0" err="1"/>
              <a:t>setHeight</a:t>
            </a:r>
            <a:r>
              <a:rPr lang="it-IT" sz="9600" dirty="0"/>
              <a:t> non deve modificare </a:t>
            </a:r>
            <a:r>
              <a:rPr lang="it-IT" sz="9600" dirty="0" err="1"/>
              <a:t>width</a:t>
            </a:r>
            <a:r>
              <a:rPr lang="it-IT" sz="9600" dirty="0"/>
              <a:t>)</a:t>
            </a:r>
          </a:p>
          <a:p>
            <a:r>
              <a:rPr lang="it-IT" sz="9600" dirty="0"/>
              <a:t>Definire i </a:t>
            </a:r>
            <a:r>
              <a:rPr lang="it-IT" sz="9600" b="1" dirty="0"/>
              <a:t>contratti</a:t>
            </a:r>
            <a:r>
              <a:rPr lang="it-IT" sz="9600" dirty="0"/>
              <a:t> via </a:t>
            </a:r>
            <a:r>
              <a:rPr lang="it-IT" sz="9600" dirty="0" err="1"/>
              <a:t>unit</a:t>
            </a:r>
            <a:r>
              <a:rPr lang="it-IT" sz="9600" dirty="0"/>
              <a:t> test per capire il comportamento della classe</a:t>
            </a:r>
            <a:endParaRPr lang="it-IT" sz="11200" dirty="0"/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799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52820" cy="1320800"/>
          </a:xfrm>
        </p:spPr>
        <p:txBody>
          <a:bodyPr/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605B9147-390A-4691-A25B-B94A0EA1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2958"/>
            <a:ext cx="6773334" cy="1946672"/>
          </a:xfrm>
        </p:spPr>
        <p:txBody>
          <a:bodyPr>
            <a:normAutofit fontScale="25000" lnSpcReduction="20000"/>
          </a:bodyPr>
          <a:lstStyle/>
          <a:p>
            <a:r>
              <a:rPr lang="it-IT" sz="11200" dirty="0"/>
              <a:t>Una semplice euristica per capire subito quando LSP è violata: la classe derivata effettua l’</a:t>
            </a:r>
            <a:r>
              <a:rPr lang="it-IT" sz="11200" b="1" dirty="0" err="1"/>
              <a:t>override</a:t>
            </a:r>
            <a:r>
              <a:rPr lang="it-IT" sz="11200" dirty="0"/>
              <a:t> della classe base «vuoto»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279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</a:t>
            </a:r>
            <a:r>
              <a:rPr lang="it-IT" b="1" dirty="0"/>
              <a:t>L</a:t>
            </a:r>
            <a:r>
              <a:rPr lang="it-IT" dirty="0"/>
              <a:t>.I.D. – </a:t>
            </a:r>
            <a:r>
              <a:rPr lang="en-US" dirty="0"/>
              <a:t>LSP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89B7D8B-4C7E-4B51-B608-19D6D2A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1" y="2612895"/>
            <a:ext cx="2988806" cy="2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Infinite soluzioni ma tutte corrette?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87C39-494E-42A9-8E73-8A1B1BAE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072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Cosa contraddistingue allora una soluzione «</a:t>
            </a:r>
            <a:r>
              <a:rPr lang="it-IT" sz="2400" b="1" dirty="0" smtClean="0"/>
              <a:t>migliore»</a:t>
            </a:r>
            <a:r>
              <a:rPr lang="it-IT" sz="2400" dirty="0" smtClean="0"/>
              <a:t> rispetto ad un’altra?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Cosa rende una struttura del codice (funzionante) sbagliata?</a:t>
            </a: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S.O.L.</a:t>
            </a:r>
            <a:r>
              <a:rPr lang="it-IT" b="1" dirty="0"/>
              <a:t>I</a:t>
            </a:r>
            <a:r>
              <a:rPr lang="it-IT" dirty="0"/>
              <a:t>.D. – </a:t>
            </a:r>
            <a:r>
              <a:rPr lang="en-US" dirty="0"/>
              <a:t>INTERFACE SEGREGATION PRINCIPLE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354"/>
            <a:ext cx="6773334" cy="4097868"/>
          </a:xfrm>
        </p:spPr>
        <p:txBody>
          <a:bodyPr>
            <a:normAutofit fontScale="55000" lnSpcReduction="20000"/>
          </a:bodyPr>
          <a:lstStyle/>
          <a:p>
            <a:r>
              <a:rPr lang="it-IT" sz="3600" dirty="0"/>
              <a:t>Principio di segregazione delle interfacce (ISP)</a:t>
            </a:r>
          </a:p>
          <a:p>
            <a:r>
              <a:rPr lang="it-IT" sz="3600" dirty="0"/>
              <a:t>Un client non dovrebbe dipendere da metodi che non usa</a:t>
            </a:r>
          </a:p>
          <a:p>
            <a:r>
              <a:rPr lang="en-US" sz="3600" dirty="0"/>
              <a:t>Le </a:t>
            </a:r>
            <a:r>
              <a:rPr lang="en-US" sz="3600" dirty="0" err="1"/>
              <a:t>interfacce</a:t>
            </a:r>
            <a:r>
              <a:rPr lang="en-US" sz="3600" dirty="0"/>
              <a:t> con </a:t>
            </a:r>
            <a:r>
              <a:rPr lang="en-US" sz="3600" dirty="0" err="1"/>
              <a:t>troppi</a:t>
            </a:r>
            <a:r>
              <a:rPr lang="en-US" sz="3600" dirty="0"/>
              <a:t> </a:t>
            </a:r>
            <a:r>
              <a:rPr lang="en-US" sz="3600" dirty="0" err="1"/>
              <a:t>metodi</a:t>
            </a:r>
            <a:r>
              <a:rPr lang="en-US" sz="3600" dirty="0"/>
              <a:t> </a:t>
            </a:r>
            <a:r>
              <a:rPr lang="en-US" sz="3600" dirty="0" err="1"/>
              <a:t>sono</a:t>
            </a:r>
            <a:r>
              <a:rPr lang="en-US" sz="3600" dirty="0"/>
              <a:t> poco </a:t>
            </a:r>
            <a:r>
              <a:rPr lang="en-US" sz="3600" dirty="0" err="1"/>
              <a:t>coese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Possono</a:t>
            </a:r>
            <a:r>
              <a:rPr lang="en-US" sz="3600" dirty="0"/>
              <a:t> </a:t>
            </a:r>
            <a:r>
              <a:rPr lang="en-US" sz="3600" dirty="0" err="1"/>
              <a:t>portare</a:t>
            </a:r>
            <a:r>
              <a:rPr lang="en-US" sz="3600" dirty="0"/>
              <a:t> ad </a:t>
            </a:r>
            <a:r>
              <a:rPr lang="en-US" sz="3600" dirty="0" err="1"/>
              <a:t>implementazioni</a:t>
            </a:r>
            <a:r>
              <a:rPr lang="en-US" sz="3600" dirty="0"/>
              <a:t> </a:t>
            </a:r>
            <a:r>
              <a:rPr lang="en-US" sz="3600" dirty="0" err="1"/>
              <a:t>parziali</a:t>
            </a:r>
            <a:endParaRPr lang="en-US" sz="3600" dirty="0"/>
          </a:p>
          <a:p>
            <a:r>
              <a:rPr lang="en-US" sz="3600" dirty="0" smtClean="0"/>
              <a:t>I </a:t>
            </a:r>
            <a:r>
              <a:rPr lang="en-US" sz="3600" b="1" dirty="0"/>
              <a:t>client</a:t>
            </a:r>
            <a:r>
              <a:rPr lang="en-US" sz="3600" dirty="0"/>
              <a:t> e di </a:t>
            </a:r>
            <a:r>
              <a:rPr lang="en-US" sz="3600" dirty="0" err="1"/>
              <a:t>conseguenza</a:t>
            </a:r>
            <a:r>
              <a:rPr lang="en-US" sz="3600" dirty="0"/>
              <a:t> le </a:t>
            </a:r>
            <a:r>
              <a:rPr lang="en-US" sz="3600" dirty="0" err="1"/>
              <a:t>interfacce</a:t>
            </a:r>
            <a:r>
              <a:rPr lang="en-US" sz="3600" dirty="0"/>
              <a:t> </a:t>
            </a:r>
            <a:r>
              <a:rPr lang="en-US" sz="3600" dirty="0" err="1"/>
              <a:t>vanno</a:t>
            </a:r>
            <a:r>
              <a:rPr lang="en-US" sz="3600" dirty="0"/>
              <a:t> separate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713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</a:t>
            </a:r>
            <a:r>
              <a:rPr lang="it-IT" b="1" dirty="0"/>
              <a:t>I</a:t>
            </a:r>
            <a:r>
              <a:rPr lang="it-IT" dirty="0"/>
              <a:t>.D. – </a:t>
            </a:r>
            <a:r>
              <a:rPr lang="en-US" dirty="0"/>
              <a:t>ISP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A26EA1DE-B417-42B1-95D5-443BA43CCC61}"/>
              </a:ext>
            </a:extLst>
          </p:cNvPr>
          <p:cNvSpPr txBox="1"/>
          <p:nvPr/>
        </p:nvSpPr>
        <p:spPr>
          <a:xfrm>
            <a:off x="677334" y="1478371"/>
            <a:ext cx="79897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interface Athlete {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compete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swim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/>
              <a:t>highJump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/>
              <a:t>longJump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GB" dirty="0"/>
              <a:t>public class </a:t>
            </a:r>
            <a:r>
              <a:rPr lang="en-GB" dirty="0" smtClean="0"/>
              <a:t>Mario implements </a:t>
            </a:r>
            <a:r>
              <a:rPr lang="en-GB" dirty="0"/>
              <a:t>Athlete </a:t>
            </a:r>
            <a:r>
              <a:rPr lang="en-GB" dirty="0" smtClean="0"/>
              <a:t>{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 @Override</a:t>
            </a:r>
          </a:p>
          <a:p>
            <a:r>
              <a:rPr lang="en-GB" dirty="0"/>
              <a:t>  public void compete() </a:t>
            </a:r>
            <a:r>
              <a:rPr lang="en-GB" dirty="0" smtClean="0"/>
              <a:t>{  </a:t>
            </a:r>
            <a:r>
              <a:rPr lang="en-US" dirty="0" smtClean="0"/>
              <a:t>//</a:t>
            </a:r>
            <a:r>
              <a:rPr lang="en-US" dirty="0" err="1" smtClean="0"/>
              <a:t>impl</a:t>
            </a:r>
            <a:r>
              <a:rPr lang="en-US" dirty="0" smtClean="0"/>
              <a:t>..</a:t>
            </a:r>
            <a:r>
              <a:rPr lang="en-GB" dirty="0" smtClean="0"/>
              <a:t>  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 @Override</a:t>
            </a:r>
          </a:p>
          <a:p>
            <a:r>
              <a:rPr lang="en-GB" dirty="0"/>
              <a:t>  public void swim() </a:t>
            </a:r>
            <a:r>
              <a:rPr lang="en-GB" dirty="0" smtClean="0"/>
              <a:t>{  </a:t>
            </a:r>
            <a:r>
              <a:rPr lang="en-US" dirty="0" smtClean="0"/>
              <a:t>//</a:t>
            </a:r>
            <a:r>
              <a:rPr lang="en-US" dirty="0" err="1"/>
              <a:t>impl</a:t>
            </a:r>
            <a:r>
              <a:rPr lang="en-US" dirty="0" smtClean="0"/>
              <a:t>..</a:t>
            </a:r>
            <a:r>
              <a:rPr lang="it-IT" dirty="0" smtClean="0"/>
              <a:t>  </a:t>
            </a:r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/>
              <a:t>	… e </a:t>
            </a:r>
            <a:r>
              <a:rPr lang="en-GB" dirty="0" err="1" smtClean="0"/>
              <a:t>il</a:t>
            </a:r>
            <a:r>
              <a:rPr lang="en-GB" dirty="0" smtClean="0"/>
              <a:t> resto?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</a:t>
            </a:r>
            <a:r>
              <a:rPr lang="it-IT" b="1" dirty="0"/>
              <a:t>I</a:t>
            </a:r>
            <a:r>
              <a:rPr lang="it-IT" dirty="0"/>
              <a:t>.D. – </a:t>
            </a:r>
            <a:r>
              <a:rPr lang="en-US" dirty="0"/>
              <a:t>ISP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A26EA1DE-B417-42B1-95D5-443BA43CCC61}"/>
              </a:ext>
            </a:extLst>
          </p:cNvPr>
          <p:cNvSpPr txBox="1"/>
          <p:nvPr/>
        </p:nvSpPr>
        <p:spPr>
          <a:xfrm>
            <a:off x="677334" y="1452337"/>
            <a:ext cx="79897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interface Athlete {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/>
              <a:t>compete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GB" dirty="0"/>
              <a:t>public interface </a:t>
            </a:r>
            <a:r>
              <a:rPr lang="en-GB" dirty="0" err="1"/>
              <a:t>SwimmingAthlete</a:t>
            </a:r>
            <a:r>
              <a:rPr lang="en-GB" dirty="0"/>
              <a:t> extends Athlete </a:t>
            </a:r>
            <a:r>
              <a:rPr lang="en-GB" dirty="0" smtClean="0"/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 </a:t>
            </a:r>
            <a:r>
              <a:rPr lang="en-GB" dirty="0" smtClean="0"/>
              <a:t>	void </a:t>
            </a:r>
            <a:r>
              <a:rPr lang="en-GB" dirty="0"/>
              <a:t>swim</a:t>
            </a:r>
            <a:r>
              <a:rPr lang="en-GB" dirty="0" smtClean="0"/>
              <a:t>();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</a:p>
          <a:p>
            <a:endParaRPr lang="it-IT" dirty="0" smtClean="0"/>
          </a:p>
          <a:p>
            <a:r>
              <a:rPr lang="it-IT" dirty="0"/>
              <a:t>public interface JumpingAthlete extends Athlete {    </a:t>
            </a:r>
            <a:endParaRPr lang="it-IT" dirty="0" smtClean="0"/>
          </a:p>
          <a:p>
            <a:r>
              <a:rPr lang="it-IT" dirty="0" smtClean="0"/>
              <a:t>	void </a:t>
            </a:r>
            <a:r>
              <a:rPr lang="it-IT" dirty="0"/>
              <a:t>highJump();    </a:t>
            </a:r>
            <a:endParaRPr lang="it-IT" dirty="0" smtClean="0"/>
          </a:p>
          <a:p>
            <a:r>
              <a:rPr lang="it-IT" dirty="0" smtClean="0"/>
              <a:t>	void </a:t>
            </a:r>
            <a:r>
              <a:rPr lang="it-IT" dirty="0"/>
              <a:t>longJump</a:t>
            </a:r>
            <a:r>
              <a:rPr lang="it-IT" dirty="0" smtClean="0"/>
              <a:t>();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r>
              <a:rPr lang="en-GB" dirty="0"/>
              <a:t>public class Mario implements </a:t>
            </a:r>
            <a:r>
              <a:rPr lang="en-GB" dirty="0" err="1"/>
              <a:t>SwimmingAthlete</a:t>
            </a:r>
            <a:r>
              <a:rPr lang="en-GB" dirty="0"/>
              <a:t> </a:t>
            </a:r>
            <a:r>
              <a:rPr lang="en-GB" dirty="0" smtClean="0"/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 @Override</a:t>
            </a:r>
          </a:p>
          <a:p>
            <a:r>
              <a:rPr lang="en-GB" dirty="0"/>
              <a:t>  public void compete() {  </a:t>
            </a:r>
            <a:r>
              <a:rPr lang="en-US" dirty="0"/>
              <a:t>//</a:t>
            </a:r>
            <a:r>
              <a:rPr lang="en-US" dirty="0" err="1"/>
              <a:t>impl</a:t>
            </a:r>
            <a:r>
              <a:rPr lang="en-US" dirty="0"/>
              <a:t>..</a:t>
            </a:r>
            <a:r>
              <a:rPr lang="en-GB" dirty="0"/>
              <a:t>  </a:t>
            </a: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 @Override</a:t>
            </a:r>
          </a:p>
          <a:p>
            <a:r>
              <a:rPr lang="en-GB" dirty="0"/>
              <a:t>  public void swim() {  </a:t>
            </a:r>
            <a:r>
              <a:rPr lang="en-US" dirty="0"/>
              <a:t>//</a:t>
            </a:r>
            <a:r>
              <a:rPr lang="en-US" dirty="0" err="1"/>
              <a:t>impl</a:t>
            </a:r>
            <a:r>
              <a:rPr lang="en-US" dirty="0"/>
              <a:t>..</a:t>
            </a:r>
            <a:r>
              <a:rPr lang="it-IT" dirty="0"/>
              <a:t>  </a:t>
            </a:r>
            <a:r>
              <a:rPr lang="en-GB" dirty="0" smtClean="0"/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</a:t>
            </a:r>
            <a:r>
              <a:rPr lang="it-IT" b="1" dirty="0"/>
              <a:t>I</a:t>
            </a:r>
            <a:r>
              <a:rPr lang="it-IT" dirty="0"/>
              <a:t>.D. – </a:t>
            </a:r>
            <a:r>
              <a:rPr lang="en-US" dirty="0"/>
              <a:t>ISP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89B7D8B-4C7E-4B51-B608-19D6D2A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1" y="2612895"/>
            <a:ext cx="2988806" cy="2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</a:t>
            </a:r>
            <a:r>
              <a:rPr lang="it-IT" b="1" dirty="0"/>
              <a:t>I</a:t>
            </a:r>
            <a:r>
              <a:rPr lang="it-IT" dirty="0"/>
              <a:t>.D. – </a:t>
            </a:r>
            <a:r>
              <a:rPr lang="en-US" dirty="0"/>
              <a:t>ISP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85" y="1772354"/>
            <a:ext cx="10772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S.O.L.I.</a:t>
            </a:r>
            <a:r>
              <a:rPr lang="it-IT" b="1" dirty="0"/>
              <a:t>D</a:t>
            </a:r>
            <a:r>
              <a:rPr lang="it-IT" dirty="0"/>
              <a:t>. – </a:t>
            </a:r>
            <a:r>
              <a:rPr lang="en-US" dirty="0"/>
              <a:t>The Dependency-Inversion Principle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354"/>
            <a:ext cx="6773334" cy="4097868"/>
          </a:xfrm>
        </p:spPr>
        <p:txBody>
          <a:bodyPr>
            <a:normAutofit fontScale="62500" lnSpcReduction="20000"/>
          </a:bodyPr>
          <a:lstStyle/>
          <a:p>
            <a:r>
              <a:rPr lang="it-IT" sz="4500" dirty="0"/>
              <a:t>Principio di inversione delle dipendenze (DIP)</a:t>
            </a:r>
          </a:p>
          <a:p>
            <a:r>
              <a:rPr lang="en-US" sz="4500" dirty="0" err="1"/>
              <a:t>Concetto</a:t>
            </a:r>
            <a:r>
              <a:rPr lang="en-US" sz="4500" dirty="0"/>
              <a:t>: </a:t>
            </a:r>
            <a:r>
              <a:rPr lang="en-US" sz="4500" dirty="0" err="1"/>
              <a:t>dipendere</a:t>
            </a:r>
            <a:r>
              <a:rPr lang="en-US" sz="4500" dirty="0"/>
              <a:t> </a:t>
            </a:r>
            <a:r>
              <a:rPr lang="en-US" sz="4500" dirty="0" err="1"/>
              <a:t>dalle</a:t>
            </a:r>
            <a:r>
              <a:rPr lang="en-US" sz="4500" dirty="0"/>
              <a:t> </a:t>
            </a:r>
            <a:r>
              <a:rPr lang="en-US" sz="4500" dirty="0" err="1"/>
              <a:t>astrazioni</a:t>
            </a:r>
            <a:r>
              <a:rPr lang="en-US" sz="4500" dirty="0"/>
              <a:t> </a:t>
            </a:r>
            <a:r>
              <a:rPr lang="en-US" sz="4500" dirty="0" err="1"/>
              <a:t>piuttosto</a:t>
            </a:r>
            <a:r>
              <a:rPr lang="en-US" sz="4500" dirty="0"/>
              <a:t> </a:t>
            </a:r>
            <a:r>
              <a:rPr lang="en-US" sz="4500" dirty="0" err="1"/>
              <a:t>che</a:t>
            </a:r>
            <a:r>
              <a:rPr lang="en-US" sz="4500" dirty="0"/>
              <a:t> </a:t>
            </a:r>
            <a:r>
              <a:rPr lang="en-US" sz="4500" dirty="0" err="1"/>
              <a:t>dalle</a:t>
            </a:r>
            <a:r>
              <a:rPr lang="en-US" sz="4500" dirty="0"/>
              <a:t> </a:t>
            </a:r>
            <a:r>
              <a:rPr lang="en-US" sz="4500" dirty="0" err="1"/>
              <a:t>implementazioni</a:t>
            </a:r>
            <a:r>
              <a:rPr lang="en-US" sz="4500" dirty="0"/>
              <a:t> </a:t>
            </a:r>
          </a:p>
          <a:p>
            <a:r>
              <a:rPr lang="en-US" sz="4500" dirty="0"/>
              <a:t>Un client </a:t>
            </a:r>
            <a:r>
              <a:rPr lang="en-US" sz="4500" dirty="0" err="1"/>
              <a:t>dovrà</a:t>
            </a:r>
            <a:r>
              <a:rPr lang="en-US" sz="4500" dirty="0"/>
              <a:t> </a:t>
            </a:r>
            <a:r>
              <a:rPr lang="en-US" sz="4500" dirty="0" err="1"/>
              <a:t>basarsi</a:t>
            </a:r>
            <a:r>
              <a:rPr lang="en-US" sz="4500" dirty="0"/>
              <a:t> </a:t>
            </a:r>
            <a:r>
              <a:rPr lang="en-US" sz="4500" dirty="0" err="1"/>
              <a:t>unicamente</a:t>
            </a:r>
            <a:r>
              <a:rPr lang="en-US" sz="4500" dirty="0"/>
              <a:t> </a:t>
            </a:r>
            <a:r>
              <a:rPr lang="en-US" sz="4500" dirty="0" err="1"/>
              <a:t>sulle</a:t>
            </a:r>
            <a:r>
              <a:rPr lang="en-US" sz="4500" dirty="0"/>
              <a:t> </a:t>
            </a:r>
            <a:r>
              <a:rPr lang="en-US" sz="4500" dirty="0" err="1"/>
              <a:t>interfacce</a:t>
            </a:r>
            <a:r>
              <a:rPr lang="en-US" sz="4500" dirty="0"/>
              <a:t/>
            </a:r>
            <a:br>
              <a:rPr lang="en-US" sz="45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13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S.O.L.I.</a:t>
            </a:r>
            <a:r>
              <a:rPr lang="it-IT" b="1" dirty="0"/>
              <a:t>D</a:t>
            </a:r>
            <a:r>
              <a:rPr lang="it-IT" dirty="0"/>
              <a:t>. – </a:t>
            </a:r>
            <a:r>
              <a:rPr lang="en-US" dirty="0"/>
              <a:t>DIP – </a:t>
            </a:r>
            <a:r>
              <a:rPr lang="en-US" dirty="0" err="1"/>
              <a:t>Esempio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8C313C62-005B-4E54-B412-2D0536619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022" y="1930400"/>
            <a:ext cx="5867400" cy="24765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1599CBB7-B8E1-4D72-ADBB-F28ADC4FE1BB}"/>
              </a:ext>
            </a:extLst>
          </p:cNvPr>
          <p:cNvSpPr txBox="1">
            <a:spLocks/>
          </p:cNvSpPr>
          <p:nvPr/>
        </p:nvSpPr>
        <p:spPr>
          <a:xfrm>
            <a:off x="677331" y="1772352"/>
            <a:ext cx="5497691" cy="409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8000" dirty="0"/>
              <a:t>Policy utilizza funzionalità del </a:t>
            </a:r>
            <a:r>
              <a:rPr lang="it-IT" sz="8000" dirty="0" err="1"/>
              <a:t>layer</a:t>
            </a:r>
            <a:r>
              <a:rPr lang="it-IT" sz="8000" dirty="0"/>
              <a:t> più basso</a:t>
            </a:r>
          </a:p>
          <a:p>
            <a:r>
              <a:rPr lang="it-IT" sz="8000" dirty="0" err="1"/>
              <a:t>Mechanism</a:t>
            </a:r>
            <a:r>
              <a:rPr lang="it-IT" sz="8000" dirty="0"/>
              <a:t> utilizza funzionalità del </a:t>
            </a:r>
            <a:r>
              <a:rPr lang="it-IT" sz="8000" dirty="0" err="1"/>
              <a:t>layer</a:t>
            </a:r>
            <a:r>
              <a:rPr lang="it-IT" sz="8000" dirty="0"/>
              <a:t> più basso</a:t>
            </a:r>
          </a:p>
          <a:p>
            <a:r>
              <a:rPr lang="it-IT" sz="8000" dirty="0"/>
              <a:t>I </a:t>
            </a:r>
            <a:r>
              <a:rPr lang="it-IT" sz="8000" dirty="0" err="1"/>
              <a:t>layer</a:t>
            </a:r>
            <a:r>
              <a:rPr lang="it-IT" sz="8000" dirty="0"/>
              <a:t> più alti dipendono da quelli più bassi…</a:t>
            </a:r>
          </a:p>
          <a:p>
            <a:pPr marL="0" indent="0">
              <a:buNone/>
            </a:pP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1. Le </a:t>
            </a:r>
            <a:r>
              <a:rPr lang="en-US" sz="8000" dirty="0" err="1"/>
              <a:t>classi</a:t>
            </a:r>
            <a:r>
              <a:rPr lang="en-US" sz="8000" dirty="0"/>
              <a:t> di alto </a:t>
            </a:r>
            <a:r>
              <a:rPr lang="en-US" sz="8000" dirty="0" err="1"/>
              <a:t>livello</a:t>
            </a:r>
            <a:r>
              <a:rPr lang="en-US" sz="8000" dirty="0"/>
              <a:t> non </a:t>
            </a:r>
            <a:r>
              <a:rPr lang="en-US" sz="8000" dirty="0" err="1"/>
              <a:t>devono</a:t>
            </a:r>
            <a:r>
              <a:rPr lang="en-US" sz="8000" dirty="0"/>
              <a:t> </a:t>
            </a:r>
            <a:r>
              <a:rPr lang="en-US" sz="8000" dirty="0" err="1"/>
              <a:t>dipendere</a:t>
            </a:r>
            <a:r>
              <a:rPr lang="en-US" sz="8000" dirty="0"/>
              <a:t> da </a:t>
            </a:r>
            <a:r>
              <a:rPr lang="en-US" sz="8000" dirty="0" err="1"/>
              <a:t>quelli</a:t>
            </a:r>
            <a:r>
              <a:rPr lang="en-US" sz="8000" dirty="0"/>
              <a:t> di basso </a:t>
            </a:r>
            <a:r>
              <a:rPr lang="en-US" sz="8000" dirty="0" err="1"/>
              <a:t>livello</a:t>
            </a:r>
            <a:r>
              <a:rPr lang="en-US" sz="8000" dirty="0"/>
              <a:t>. </a:t>
            </a:r>
            <a:r>
              <a:rPr lang="en-US" sz="8000" dirty="0" err="1"/>
              <a:t>Entrambe</a:t>
            </a:r>
            <a:r>
              <a:rPr lang="en-US" sz="8000" dirty="0"/>
              <a:t> </a:t>
            </a:r>
            <a:r>
              <a:rPr lang="en-US" sz="8000" dirty="0" err="1"/>
              <a:t>devono</a:t>
            </a:r>
            <a:r>
              <a:rPr lang="en-US" sz="8000" dirty="0"/>
              <a:t> </a:t>
            </a:r>
            <a:r>
              <a:rPr lang="en-US" sz="8000" dirty="0" err="1"/>
              <a:t>dipendere</a:t>
            </a:r>
            <a:r>
              <a:rPr lang="en-US" sz="8000" dirty="0"/>
              <a:t> solo da </a:t>
            </a:r>
            <a:r>
              <a:rPr lang="en-US" sz="8000" dirty="0" err="1"/>
              <a:t>astrazioni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r>
              <a:rPr lang="en-US" sz="8000" dirty="0"/>
              <a:t>2. </a:t>
            </a:r>
            <a:r>
              <a:rPr lang="en-US" sz="8000" dirty="0" err="1"/>
              <a:t>Astrazioni</a:t>
            </a:r>
            <a:r>
              <a:rPr lang="en-US" sz="8000" dirty="0"/>
              <a:t> non </a:t>
            </a:r>
            <a:r>
              <a:rPr lang="en-US" sz="8000" dirty="0" err="1"/>
              <a:t>devono</a:t>
            </a:r>
            <a:r>
              <a:rPr lang="en-US" sz="8000" dirty="0"/>
              <a:t> </a:t>
            </a:r>
            <a:r>
              <a:rPr lang="en-US" sz="8000" dirty="0" err="1"/>
              <a:t>dipendere</a:t>
            </a:r>
            <a:r>
              <a:rPr lang="en-US" sz="8000" dirty="0"/>
              <a:t> </a:t>
            </a:r>
            <a:r>
              <a:rPr lang="en-US" sz="8000" dirty="0" err="1"/>
              <a:t>dai</a:t>
            </a:r>
            <a:r>
              <a:rPr lang="en-US" sz="8000" dirty="0"/>
              <a:t> </a:t>
            </a:r>
            <a:r>
              <a:rPr lang="en-US" sz="8000" dirty="0" err="1"/>
              <a:t>dettagli</a:t>
            </a:r>
            <a:r>
              <a:rPr lang="en-US" sz="8000" dirty="0"/>
              <a:t>. I </a:t>
            </a:r>
            <a:r>
              <a:rPr lang="en-US" sz="8000" dirty="0" err="1"/>
              <a:t>dettagli</a:t>
            </a:r>
            <a:r>
              <a:rPr lang="en-US" sz="8000" dirty="0"/>
              <a:t> </a:t>
            </a:r>
            <a:r>
              <a:rPr lang="en-US" sz="8000" dirty="0" err="1"/>
              <a:t>devono</a:t>
            </a:r>
            <a:r>
              <a:rPr lang="en-US" sz="8000" dirty="0"/>
              <a:t> </a:t>
            </a:r>
            <a:r>
              <a:rPr lang="en-US" sz="8000" dirty="0" err="1"/>
              <a:t>dipendere</a:t>
            </a:r>
            <a:r>
              <a:rPr lang="en-US" sz="8000" dirty="0"/>
              <a:t> </a:t>
            </a:r>
            <a:r>
              <a:rPr lang="en-US" sz="8000" dirty="0" err="1"/>
              <a:t>dalle</a:t>
            </a:r>
            <a:r>
              <a:rPr lang="en-US" sz="8000" dirty="0"/>
              <a:t> </a:t>
            </a:r>
            <a:r>
              <a:rPr lang="en-US" sz="8000" dirty="0" err="1"/>
              <a:t>astrazioni</a:t>
            </a:r>
            <a:r>
              <a:rPr lang="en-US" sz="8000" dirty="0"/>
              <a:t>.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12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S.O.L.I.</a:t>
            </a:r>
            <a:r>
              <a:rPr lang="it-IT" b="1" dirty="0"/>
              <a:t>D</a:t>
            </a:r>
            <a:r>
              <a:rPr lang="it-IT" dirty="0"/>
              <a:t>. – </a:t>
            </a:r>
            <a:r>
              <a:rPr lang="en-US" dirty="0"/>
              <a:t>DIP – </a:t>
            </a:r>
            <a:r>
              <a:rPr lang="en-US" dirty="0" err="1"/>
              <a:t>Esempio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C4F1F1B9-FFC1-4BA9-B9DF-F7EB62B7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591" y="1341557"/>
            <a:ext cx="5212817" cy="51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S.O.L.I.</a:t>
            </a:r>
            <a:r>
              <a:rPr lang="it-IT" b="1" dirty="0"/>
              <a:t>D</a:t>
            </a:r>
            <a:r>
              <a:rPr lang="it-IT" dirty="0"/>
              <a:t>. – </a:t>
            </a:r>
            <a:r>
              <a:rPr lang="en-US" dirty="0"/>
              <a:t>DIP – Code session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A89B7D8B-4C7E-4B51-B608-19D6D2A5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1" y="2612895"/>
            <a:ext cx="2988806" cy="24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820CA26-EA29-4D7B-8009-9EB315A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17" y="1334548"/>
            <a:ext cx="3995990" cy="51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7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Sintomi di un design sbagliato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87C39-494E-42A9-8E73-8A1B1BAE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0729" cy="3880773"/>
          </a:xfrm>
        </p:spPr>
        <p:txBody>
          <a:bodyPr>
            <a:normAutofit fontScale="85000" lnSpcReduction="10000"/>
          </a:bodyPr>
          <a:lstStyle/>
          <a:p>
            <a:r>
              <a:rPr lang="it-IT" sz="2400" b="1" dirty="0"/>
              <a:t>Rigido</a:t>
            </a:r>
            <a:r>
              <a:rPr lang="it-IT" sz="2400" dirty="0"/>
              <a:t>: </a:t>
            </a:r>
            <a:r>
              <a:rPr lang="it-IT" sz="2400" dirty="0" smtClean="0"/>
              <a:t>risulta complesso anche effettuare una modifical semplice al codice, classi codipendenti; </a:t>
            </a:r>
          </a:p>
          <a:p>
            <a:r>
              <a:rPr lang="it-IT" sz="2400" b="1" dirty="0" smtClean="0"/>
              <a:t>Fragile</a:t>
            </a:r>
            <a:r>
              <a:rPr lang="it-IT" sz="2400" b="1" dirty="0"/>
              <a:t>: </a:t>
            </a:r>
            <a:r>
              <a:rPr lang="it-IT" sz="2400" dirty="0" smtClean="0"/>
              <a:t>modificando il codice si riscontrano bug o comportamenti inattesi in altri punti del flusso applicativo;</a:t>
            </a:r>
            <a:endParaRPr lang="it-IT" sz="2400" dirty="0"/>
          </a:p>
          <a:p>
            <a:r>
              <a:rPr lang="it-IT" sz="2400" b="1" dirty="0" smtClean="0"/>
              <a:t>Immobile: </a:t>
            </a:r>
            <a:r>
              <a:rPr lang="it-IT" sz="2400" dirty="0" smtClean="0"/>
              <a:t>impossibilità di riutilizzare pezzi di codice se non duplicandolo;</a:t>
            </a:r>
          </a:p>
          <a:p>
            <a:r>
              <a:rPr lang="it-IT" sz="2400" b="1" dirty="0" smtClean="0"/>
              <a:t>Viscoso</a:t>
            </a:r>
            <a:r>
              <a:rPr lang="it-IT" sz="2400" dirty="0"/>
              <a:t>: </a:t>
            </a:r>
            <a:r>
              <a:rPr lang="it-IT" sz="2400" dirty="0" smtClean="0"/>
              <a:t>codice spesso sovrastrutturato dove risulta complicato mantenere il </a:t>
            </a:r>
            <a:r>
              <a:rPr lang="it-IT" sz="2400" dirty="0"/>
              <a:t>design </a:t>
            </a:r>
            <a:r>
              <a:rPr lang="it-IT" sz="2400" dirty="0" smtClean="0"/>
              <a:t>iniziale, di conseguenza si tenderà ad attuare soluzioni in contraddizione alla logica decisa in primo luogo.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Per evitare tutto questo puntiamo ad attuare soluzioni più </a:t>
            </a:r>
            <a:r>
              <a:rPr lang="it-IT" sz="2400" b="1" dirty="0" smtClean="0"/>
              <a:t>flessibili, robusti, riutilizzabili e semplici.</a:t>
            </a: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12564"/>
            <a:ext cx="5988445" cy="104419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 smtClean="0"/>
              <a:t>S.O.L.I.D.</a:t>
            </a:r>
            <a:r>
              <a:rPr lang="it-IT" sz="5400" dirty="0"/>
              <a:t/>
            </a:r>
            <a:br>
              <a:rPr lang="it-IT" sz="5400" dirty="0"/>
            </a:br>
            <a:r>
              <a:rPr lang="it-IT" dirty="0"/>
              <a:t>Design Principles</a:t>
            </a:r>
            <a:endParaRPr lang="it-IT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D820CA26-EA29-4D7B-8009-9EB315A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17" y="1334548"/>
            <a:ext cx="3995990" cy="51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dirty="0" smtClean="0"/>
              <a:t>Chi l’ha definito?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A87C39-494E-42A9-8E73-8A1B1BAEE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0729" cy="3880773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Robert C. </a:t>
            </a:r>
            <a:r>
              <a:rPr lang="it-IT" sz="2800" b="1" dirty="0"/>
              <a:t>Martin  «Uncle Bob» </a:t>
            </a:r>
            <a:endParaRPr lang="it-IT" sz="2800" dirty="0" smtClean="0"/>
          </a:p>
          <a:p>
            <a:r>
              <a:rPr lang="it-IT" sz="2800" b="1" i="1" dirty="0"/>
              <a:t>Clean Architecture </a:t>
            </a:r>
            <a:endParaRPr lang="it-IT" sz="2800" b="1" i="1" dirty="0" smtClean="0"/>
          </a:p>
          <a:p>
            <a:r>
              <a:rPr lang="it-IT" sz="2800" b="1" i="1" dirty="0" smtClean="0"/>
              <a:t>Agile </a:t>
            </a:r>
            <a:r>
              <a:rPr lang="it-IT" sz="2800" b="1" i="1" dirty="0"/>
              <a:t>Software Development</a:t>
            </a:r>
          </a:p>
          <a:p>
            <a:endParaRPr lang="it-IT" sz="2800" i="1" dirty="0"/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C455B1D-6B9B-43C6-9A3C-8D6D4361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20" y="1137730"/>
            <a:ext cx="1735884" cy="22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ean Architecture Lingua inglese : A Craftsman&amp;#39;s Guide to Software  Structure and Design: Amazon.it: Martin, Robert C.: Libri in altre lingue">
            <a:extLst>
              <a:ext uri="{FF2B5EF4-FFF2-40B4-BE49-F238E27FC236}">
                <a16:creationId xmlns="" xmlns:a16="http://schemas.microsoft.com/office/drawing/2014/main" id="{957C4882-B520-4D79-8A31-955E5302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18" y="2238438"/>
            <a:ext cx="2285602" cy="29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gile Software Development: Principles, Patterns, and Practices: Amazon.it:  Martin, Robert Cecil: Libri in altre lingue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C006A5-E988-4EAD-AC35-6F83F63E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875" y="3507827"/>
            <a:ext cx="2543485" cy="32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Single Responsibility Principle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354"/>
            <a:ext cx="7845777" cy="4097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dirty="0" err="1" smtClean="0"/>
              <a:t>Ogni</a:t>
            </a:r>
            <a:r>
              <a:rPr lang="en-US" sz="3300" dirty="0" smtClean="0"/>
              <a:t> parte del </a:t>
            </a:r>
            <a:r>
              <a:rPr lang="en-US" sz="3300" dirty="0" err="1" smtClean="0"/>
              <a:t>codice</a:t>
            </a:r>
            <a:r>
              <a:rPr lang="en-US" sz="3300" dirty="0" smtClean="0"/>
              <a:t> (modulo, </a:t>
            </a:r>
            <a:r>
              <a:rPr lang="en-US" sz="3300" dirty="0" err="1" smtClean="0"/>
              <a:t>classe</a:t>
            </a:r>
            <a:r>
              <a:rPr lang="en-US" sz="3300" dirty="0" smtClean="0"/>
              <a:t>, </a:t>
            </a:r>
            <a:r>
              <a:rPr lang="en-US" sz="3300" dirty="0" err="1" smtClean="0"/>
              <a:t>metodo</a:t>
            </a:r>
            <a:r>
              <a:rPr lang="en-US" sz="3300" dirty="0" smtClean="0"/>
              <a:t>) </a:t>
            </a:r>
            <a:r>
              <a:rPr lang="en-US" sz="3300" dirty="0" err="1" smtClean="0"/>
              <a:t>deve</a:t>
            </a:r>
            <a:r>
              <a:rPr lang="en-US" sz="3300" dirty="0" smtClean="0"/>
              <a:t> </a:t>
            </a:r>
            <a:r>
              <a:rPr lang="en-US" sz="3300" dirty="0" err="1" smtClean="0"/>
              <a:t>avere</a:t>
            </a:r>
            <a:r>
              <a:rPr lang="en-US" sz="3300" dirty="0" smtClean="0"/>
              <a:t> la </a:t>
            </a:r>
            <a:r>
              <a:rPr lang="en-US" sz="3300" dirty="0" err="1" smtClean="0"/>
              <a:t>sua</a:t>
            </a:r>
            <a:r>
              <a:rPr lang="en-US" sz="3300" dirty="0" smtClean="0"/>
              <a:t> </a:t>
            </a:r>
            <a:r>
              <a:rPr lang="it-IT" sz="3300" dirty="0" smtClean="0"/>
              <a:t>«</a:t>
            </a:r>
            <a:r>
              <a:rPr lang="it-IT" sz="3300" b="1" dirty="0" smtClean="0"/>
              <a:t>unica» </a:t>
            </a:r>
            <a:r>
              <a:rPr lang="en-US" sz="3300" dirty="0" err="1" smtClean="0"/>
              <a:t>responsabilità</a:t>
            </a:r>
            <a:r>
              <a:rPr lang="en-US" sz="3300" dirty="0" smtClean="0"/>
              <a:t> </a:t>
            </a:r>
            <a:r>
              <a:rPr lang="en-US" sz="3300" dirty="0" err="1" smtClean="0"/>
              <a:t>su</a:t>
            </a:r>
            <a:r>
              <a:rPr lang="en-US" sz="3300" dirty="0" smtClean="0"/>
              <a:t> </a:t>
            </a:r>
            <a:r>
              <a:rPr lang="en-US" sz="3300" dirty="0" err="1" smtClean="0"/>
              <a:t>una</a:t>
            </a:r>
            <a:r>
              <a:rPr lang="en-US" sz="3300" dirty="0" smtClean="0"/>
              <a:t> </a:t>
            </a:r>
            <a:r>
              <a:rPr lang="en-US" sz="3300" dirty="0" err="1" smtClean="0"/>
              <a:t>determinata</a:t>
            </a:r>
            <a:r>
              <a:rPr lang="en-US" sz="3300" dirty="0" smtClean="0"/>
              <a:t> </a:t>
            </a:r>
            <a:r>
              <a:rPr lang="en-US" sz="3300" dirty="0" err="1" smtClean="0"/>
              <a:t>funzionalità</a:t>
            </a:r>
            <a:r>
              <a:rPr lang="en-US" sz="3300" dirty="0" smtClean="0"/>
              <a:t> del </a:t>
            </a:r>
            <a:r>
              <a:rPr lang="en-US" sz="3300" dirty="0" err="1" smtClean="0"/>
              <a:t>flusso</a:t>
            </a:r>
            <a:r>
              <a:rPr lang="en-US" sz="3300" dirty="0" smtClean="0"/>
              <a:t> </a:t>
            </a:r>
            <a:r>
              <a:rPr lang="en-US" sz="3300" dirty="0" err="1" smtClean="0"/>
              <a:t>applicativo</a:t>
            </a:r>
            <a:r>
              <a:rPr lang="en-US" sz="3300" dirty="0" smtClean="0"/>
              <a:t>.</a:t>
            </a:r>
          </a:p>
          <a:p>
            <a:pPr marL="0" indent="0">
              <a:buNone/>
            </a:pPr>
            <a:endParaRPr lang="en-US" sz="3300" dirty="0" smtClean="0"/>
          </a:p>
          <a:p>
            <a:pPr marL="0" indent="0">
              <a:buNone/>
            </a:pPr>
            <a:r>
              <a:rPr lang="en-GB" sz="3300" dirty="0" smtClean="0"/>
              <a:t>"</a:t>
            </a:r>
            <a:r>
              <a:rPr lang="en-GB" sz="3300" dirty="0"/>
              <a:t>A class should have only one reason to </a:t>
            </a:r>
            <a:r>
              <a:rPr lang="en-GB" sz="3300" dirty="0" smtClean="0"/>
              <a:t>change"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D07D92AE-BC31-4D2A-8BC8-406F793D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1591380"/>
            <a:ext cx="2291410" cy="27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9F794-EA0A-49A2-A745-BB49A28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S</a:t>
            </a:r>
            <a:r>
              <a:rPr lang="it-IT" dirty="0"/>
              <a:t>.O.L.I.D. – </a:t>
            </a:r>
            <a:r>
              <a:rPr lang="en-US" dirty="0"/>
              <a:t>SRP - </a:t>
            </a:r>
            <a:r>
              <a:rPr lang="en-US" dirty="0" err="1"/>
              <a:t>Esempio</a:t>
            </a:r>
            <a:r>
              <a:rPr lang="en-US" b="0" i="0" dirty="0">
                <a:solidFill>
                  <a:srgbClr val="3D3D3D"/>
                </a:solidFill>
                <a:effectLst/>
                <a:latin typeface="Oswald"/>
              </a:rPr>
              <a:t/>
            </a:r>
            <a:br>
              <a:rPr lang="en-US" b="0" i="0" dirty="0">
                <a:solidFill>
                  <a:srgbClr val="3D3D3D"/>
                </a:solidFill>
                <a:effectLst/>
                <a:latin typeface="Oswald"/>
              </a:rPr>
            </a:b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382620-4D6B-4D45-8E42-99007AB2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40960"/>
            <a:ext cx="1448104" cy="569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048435D-B101-4EAE-B6BA-98E5C658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513490"/>
            <a:ext cx="4898210" cy="273483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La </a:t>
            </a:r>
            <a:r>
              <a:rPr lang="en-US" sz="3400" dirty="0" err="1"/>
              <a:t>classe</a:t>
            </a:r>
            <a:r>
              <a:rPr lang="en-US" sz="3400" dirty="0"/>
              <a:t> è </a:t>
            </a:r>
            <a:r>
              <a:rPr lang="en-US" sz="3400" dirty="0" err="1"/>
              <a:t>responsabile</a:t>
            </a:r>
            <a:r>
              <a:rPr lang="en-US" sz="3400" dirty="0"/>
              <a:t> </a:t>
            </a:r>
            <a:r>
              <a:rPr lang="en-US" sz="3400" dirty="0" err="1" smtClean="0"/>
              <a:t>delle</a:t>
            </a:r>
            <a:r>
              <a:rPr lang="en-US" sz="3400" dirty="0" smtClean="0"/>
              <a:t> </a:t>
            </a:r>
            <a:r>
              <a:rPr lang="en-US" sz="3400" dirty="0" err="1" smtClean="0"/>
              <a:t>caratteristiche</a:t>
            </a:r>
            <a:r>
              <a:rPr lang="en-US" sz="3400" dirty="0" smtClean="0"/>
              <a:t> </a:t>
            </a:r>
            <a:r>
              <a:rPr lang="en-US" sz="3400" dirty="0" err="1" smtClean="0"/>
              <a:t>della</a:t>
            </a:r>
            <a:r>
              <a:rPr lang="en-US" sz="3400" dirty="0" smtClean="0"/>
              <a:t> </a:t>
            </a:r>
            <a:r>
              <a:rPr lang="en-US" sz="3400" dirty="0" err="1" smtClean="0"/>
              <a:t>macchina</a:t>
            </a:r>
            <a:r>
              <a:rPr lang="en-US" sz="3400" dirty="0" smtClean="0"/>
              <a:t>…</a:t>
            </a:r>
            <a:endParaRPr lang="en-US" sz="3400" dirty="0"/>
          </a:p>
          <a:p>
            <a:r>
              <a:rPr lang="en-US" sz="3400" dirty="0"/>
              <a:t>La </a:t>
            </a:r>
            <a:r>
              <a:rPr lang="en-US" sz="3400" dirty="0" err="1"/>
              <a:t>classe</a:t>
            </a:r>
            <a:r>
              <a:rPr lang="en-US" sz="3400" dirty="0"/>
              <a:t> è </a:t>
            </a:r>
            <a:r>
              <a:rPr lang="en-US" sz="3400" dirty="0" err="1"/>
              <a:t>responsabile</a:t>
            </a:r>
            <a:r>
              <a:rPr lang="en-US" sz="3400" dirty="0"/>
              <a:t> </a:t>
            </a:r>
            <a:r>
              <a:rPr lang="en-US" sz="3400" dirty="0" smtClean="0"/>
              <a:t>del </a:t>
            </a:r>
            <a:r>
              <a:rPr lang="en-US" sz="3400" dirty="0" err="1" smtClean="0"/>
              <a:t>calcolo</a:t>
            </a:r>
            <a:r>
              <a:rPr lang="en-US" sz="3400" dirty="0" smtClean="0"/>
              <a:t> del </a:t>
            </a:r>
            <a:r>
              <a:rPr lang="en-US" sz="3400" dirty="0" err="1" smtClean="0"/>
              <a:t>prezzo</a:t>
            </a:r>
            <a:r>
              <a:rPr lang="en-US" sz="3400" dirty="0" smtClean="0"/>
              <a:t>…</a:t>
            </a:r>
            <a:endParaRPr lang="en-US" sz="3400" dirty="0"/>
          </a:p>
          <a:p>
            <a:r>
              <a:rPr lang="en-US" sz="3400" dirty="0"/>
              <a:t>La </a:t>
            </a:r>
            <a:r>
              <a:rPr lang="en-US" sz="3400" dirty="0" err="1"/>
              <a:t>classe</a:t>
            </a:r>
            <a:r>
              <a:rPr lang="en-US" sz="3400" dirty="0"/>
              <a:t> </a:t>
            </a:r>
            <a:r>
              <a:rPr lang="en-US" sz="3400" dirty="0" err="1"/>
              <a:t>gestisce</a:t>
            </a:r>
            <a:r>
              <a:rPr lang="en-US" sz="3400" dirty="0"/>
              <a:t> la </a:t>
            </a:r>
            <a:r>
              <a:rPr lang="en-US" sz="3400" dirty="0" err="1"/>
              <a:t>persistenza</a:t>
            </a:r>
            <a:r>
              <a:rPr lang="en-US" sz="3400" dirty="0"/>
              <a:t> a </a:t>
            </a:r>
            <a:r>
              <a:rPr lang="en-US" sz="3400" dirty="0" err="1"/>
              <a:t>db</a:t>
            </a:r>
            <a:r>
              <a:rPr lang="en-US" sz="3400" dirty="0"/>
              <a:t>…</a:t>
            </a:r>
            <a:br>
              <a:rPr lang="en-US" sz="3400" dirty="0"/>
            </a:b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9F98B9C0-1AEB-4761-B54A-D0597DE65E12}"/>
              </a:ext>
            </a:extLst>
          </p:cNvPr>
          <p:cNvSpPr txBox="1">
            <a:spLocks/>
          </p:cNvSpPr>
          <p:nvPr/>
        </p:nvSpPr>
        <p:spPr>
          <a:xfrm>
            <a:off x="464499" y="5392443"/>
            <a:ext cx="9136700" cy="146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 smtClean="0"/>
              <a:t>1.se </a:t>
            </a:r>
            <a:r>
              <a:rPr lang="en-US" sz="2800" dirty="0"/>
              <a:t>cambia lo schema?</a:t>
            </a:r>
          </a:p>
          <a:p>
            <a:pPr marL="457200" lvl="1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.se </a:t>
            </a:r>
            <a:r>
              <a:rPr lang="en-US" sz="2800" dirty="0" err="1"/>
              <a:t>aggiungo</a:t>
            </a:r>
            <a:r>
              <a:rPr lang="en-US" sz="2800" dirty="0"/>
              <a:t> </a:t>
            </a:r>
            <a:r>
              <a:rPr lang="en-US" sz="2800" dirty="0" err="1"/>
              <a:t>nuove</a:t>
            </a:r>
            <a:r>
              <a:rPr lang="en-US" sz="2800" dirty="0"/>
              <a:t> </a:t>
            </a:r>
            <a:r>
              <a:rPr lang="en-US" sz="2800" dirty="0" err="1" smtClean="0"/>
              <a:t>funzionalità</a:t>
            </a:r>
            <a:r>
              <a:rPr lang="en-US" sz="2800" dirty="0" smtClean="0"/>
              <a:t> di business logic?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65" y="1214821"/>
            <a:ext cx="2002804" cy="40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7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13692</TotalTime>
  <Words>895</Words>
  <Application>Microsoft Office PowerPoint</Application>
  <PresentationFormat>Widescreen</PresentationFormat>
  <Paragraphs>219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Oswald</vt:lpstr>
      <vt:lpstr>Trebuchet MS</vt:lpstr>
      <vt:lpstr>Wingdings 3</vt:lpstr>
      <vt:lpstr>Facet</vt:lpstr>
      <vt:lpstr>Best Practices &amp;  Design Patterns </vt:lpstr>
      <vt:lpstr>Cosa sappiamo</vt:lpstr>
      <vt:lpstr>Infinite soluzioni ma tutte corrette?</vt:lpstr>
      <vt:lpstr>Sintomi di un design sbagliato</vt:lpstr>
      <vt:lpstr>S.O.L.I.D. Design Principles</vt:lpstr>
      <vt:lpstr>S.O.L.I.D. – I cinque principi</vt:lpstr>
      <vt:lpstr>S.O.L.I.D. – Chi l’ha definito?</vt:lpstr>
      <vt:lpstr>S.O.L.I.D. – Single Responsibility Principle </vt:lpstr>
      <vt:lpstr>S.O.L.I.D. – SRP - Esempio </vt:lpstr>
      <vt:lpstr>S.O.L.I.D. – SRP - Esempio </vt:lpstr>
      <vt:lpstr>S.O.L.I.D. – SRP – Possibile soluzione </vt:lpstr>
      <vt:lpstr>S.O.L.I.D. – SRP </vt:lpstr>
      <vt:lpstr>S.O.L.I.D. – SRP – Esempio 2 </vt:lpstr>
      <vt:lpstr>S.O.L.I.D. – SRP – Esempio 2</vt:lpstr>
      <vt:lpstr>S.O.L.I.D. – SRP – Code session</vt:lpstr>
      <vt:lpstr>S.O.L.I.D. – Open Close Principle </vt:lpstr>
      <vt:lpstr>S.O.L.I.D. – OCP - Esempio </vt:lpstr>
      <vt:lpstr>S.O.L.I.D. – OCP - Esempio </vt:lpstr>
      <vt:lpstr>S.O.L.I.D. – OCP - Esempio </vt:lpstr>
      <vt:lpstr>S.O.L.I.D. – OCP – Code session</vt:lpstr>
      <vt:lpstr>S.O.L.I.D. – Open Close Principle</vt:lpstr>
      <vt:lpstr>S.O.L.I.D. – LISKOV SUBSTITUTION PRINCIPLE </vt:lpstr>
      <vt:lpstr>S.O.L.I.D. – LSP - Esempio </vt:lpstr>
      <vt:lpstr>S.O.L.I.D. – LSP - Esempio </vt:lpstr>
      <vt:lpstr>S.O.L.I.D. – LSP - Esempio </vt:lpstr>
      <vt:lpstr>S.O.L.I.D. – LSP - Esempio</vt:lpstr>
      <vt:lpstr>S.O.L.I.D. – LSP – Design by Contract</vt:lpstr>
      <vt:lpstr>S.O.L.I.D. – LSP</vt:lpstr>
      <vt:lpstr>S.O.L.I.D. – LSP – Code session</vt:lpstr>
      <vt:lpstr>S.O.L.I.D. – INTERFACE SEGREGATION PRINCIPLE </vt:lpstr>
      <vt:lpstr>S.O.L.I.D. – ISP - Esempio </vt:lpstr>
      <vt:lpstr>S.O.L.I.D. – ISP - Esempio </vt:lpstr>
      <vt:lpstr>S.O.L.I.D. – ISP – Code session</vt:lpstr>
      <vt:lpstr>S.O.L.I.D. – ISP – Code session</vt:lpstr>
      <vt:lpstr>S.O.L.I.D. – The Dependency-Inversion Principle </vt:lpstr>
      <vt:lpstr>S.O.L.I.D. – DIP – Esempio</vt:lpstr>
      <vt:lpstr>S.O.L.I.D. – DIP – Esempio</vt:lpstr>
      <vt:lpstr>S.O.L.I.D. – DIP – Code session</vt:lpstr>
      <vt:lpstr>S.O.L.I.D. – I cinque principi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Sanna Davide</cp:lastModifiedBy>
  <cp:revision>568</cp:revision>
  <dcterms:created xsi:type="dcterms:W3CDTF">2016-10-04T08:03:39Z</dcterms:created>
  <dcterms:modified xsi:type="dcterms:W3CDTF">2022-07-18T10:53:01Z</dcterms:modified>
  <cp:category/>
</cp:coreProperties>
</file>