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3" r:id="rId3"/>
    <p:sldId id="275" r:id="rId4"/>
    <p:sldId id="276" r:id="rId5"/>
    <p:sldId id="286" r:id="rId6"/>
    <p:sldId id="277" r:id="rId7"/>
    <p:sldId id="278" r:id="rId8"/>
    <p:sldId id="288" r:id="rId9"/>
    <p:sldId id="287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84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724DD-9241-44F8-BB78-4ACC768E5301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E579-687F-47FA-BFCA-40FF680039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7590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4FF4-6EE1-4A76-9B8F-B2F594D6C874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A747-1B53-4B3F-B8D2-D8AB0E128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BD201-5F9C-4593-BEFD-74C971F0B552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2E6F0-797A-404D-B2F0-96032D2C16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3035-02C7-4538-A480-C6887B19F5A6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8664C-3B03-4311-A452-8E87A1DF2E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2DDE1-E9F2-4B50-AB95-1A36B28481DE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BA6C-DE82-4922-A007-5CB817EE4E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11FA9-72D4-4D0D-AA04-5200C8F96D1C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FCBB-F7D8-4AD9-B5F9-93687358CA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AA105-3B9A-485F-A7BD-B3B1C1BFF994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7202-91A5-4841-8837-12B3422A9C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3E727-7E97-4B76-A273-97C117DFD6DE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40D1-42AB-456C-B3EB-2E58162D29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FDA9A-A9AF-4522-BA4E-959710ABA8F2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C3DF-49FF-4AA4-A1AB-8615103FAE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31E6-6AC6-4E62-806B-D0CB1E8C6262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E188-B191-46AC-99B7-5113417AE6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59BE0-226E-4980-AAF5-F1A9DF7C7AE8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319C-EFFD-43A6-A723-9E31BBA50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FB44-2B3A-4EA5-B708-4FEB9F41BBF1}" type="datetimeFigureOut">
              <a:rPr lang="ru-RU"/>
              <a:pPr>
                <a:defRPr/>
              </a:pPr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51498-F984-481A-8E8C-4DDFA9BC91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2.png"/>
          <p:cNvPicPr>
            <a:picLocks noChangeAspect="1"/>
          </p:cNvPicPr>
          <p:nvPr userDrawn="1"/>
        </p:nvPicPr>
        <p:blipFill>
          <a:blip r:embed="rId14" cstate="print">
            <a:lum/>
          </a:blip>
          <a:stretch>
            <a:fillRect/>
          </a:stretch>
        </p:blipFill>
        <p:spPr>
          <a:xfrm>
            <a:off x="0" y="357166"/>
            <a:ext cx="9144000" cy="6500834"/>
          </a:xfrm>
          <a:prstGeom prst="rect">
            <a:avLst/>
          </a:prstGeom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</p:pic>
      <p:sp>
        <p:nvSpPr>
          <p:cNvPr id="15" name="Прямоугольник 14"/>
          <p:cNvSpPr/>
          <p:nvPr userDrawn="1"/>
        </p:nvSpPr>
        <p:spPr>
          <a:xfrm>
            <a:off x="0" y="6572272"/>
            <a:ext cx="9144000" cy="285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1285860"/>
            <a:ext cx="9144000" cy="521497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1270000" dist="50800" dir="5400000" algn="ctr" rotWithShape="0">
              <a:schemeClr val="bg1">
                <a:alpha val="43000"/>
              </a:scheme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642556"/>
            <a:ext cx="11993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http://linda6035.ucoz.ru/</a:t>
            </a:r>
            <a:endParaRPr lang="ru-RU" sz="8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568952" cy="2844316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Самоанализ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/>
              <a:t>Гончаровой Татьяны Сергеевны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/>
              <a:t>Образовательная технология «</a:t>
            </a:r>
            <a:r>
              <a:rPr lang="ru-RU" sz="1800" b="1" dirty="0" err="1" smtClean="0"/>
              <a:t>Лего-технология</a:t>
            </a:r>
            <a:r>
              <a:rPr lang="ru-RU" sz="1800" b="1" dirty="0" smtClean="0"/>
              <a:t>»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i="1" dirty="0" smtClean="0"/>
              <a:t>                                                                   «Конструируя, ребенок действует,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i="1" dirty="0" smtClean="0"/>
              <a:t>                                                                 как зодчий, возводящий здание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i="1" dirty="0" smtClean="0"/>
              <a:t>                                                                собственного потенциала»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i="1" dirty="0" smtClean="0"/>
              <a:t>                                                                                                        Ж. Пиаже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21160"/>
            <a:ext cx="2852936" cy="2852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User\Desktop\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55970"/>
            <a:ext cx="2634257" cy="2634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728"/>
          <a:stretch/>
        </p:blipFill>
        <p:spPr bwMode="auto">
          <a:xfrm>
            <a:off x="3217070" y="4104608"/>
            <a:ext cx="2618656" cy="2259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2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0626"/>
          </a:xfrm>
        </p:spPr>
        <p:txBody>
          <a:bodyPr>
            <a:noAutofit/>
          </a:bodyPr>
          <a:lstStyle/>
          <a:p>
            <a:r>
              <a:rPr lang="ru-RU" sz="1400" b="1" dirty="0" smtClean="0"/>
              <a:t> </a:t>
            </a:r>
            <a:r>
              <a:rPr lang="ru-RU" sz="1400" b="1" dirty="0" err="1" smtClean="0"/>
              <a:t>Лего-технологи</a:t>
            </a:r>
            <a:r>
              <a:rPr lang="ru-RU" sz="1400" dirty="0" err="1" smtClean="0"/>
              <a:t>я</a:t>
            </a:r>
            <a:r>
              <a:rPr lang="ru-RU" sz="1400" dirty="0" smtClean="0"/>
              <a:t> -  пример интеграции всех образовательных областей, как в организованной образовательной деятельности, так и в самостоятельной деятельности детей. Например, пересечения образовательных и воспитательных направлений в процессе детского конструирования:</a:t>
            </a:r>
            <a:br>
              <a:rPr lang="ru-RU" sz="1400" dirty="0" smtClean="0"/>
            </a:br>
            <a:r>
              <a:rPr lang="ru-RU" sz="1400" b="1" dirty="0" smtClean="0"/>
              <a:t>Развитие математических способностей</a:t>
            </a:r>
            <a:r>
              <a:rPr lang="ru-RU" sz="1400" dirty="0" smtClean="0"/>
              <a:t> - ребёнок отбирает, отсчитывает необходимые по размеру, цвету, конфигурации детали.</a:t>
            </a:r>
            <a:br>
              <a:rPr lang="ru-RU" sz="1400" dirty="0" smtClean="0"/>
            </a:br>
            <a:r>
              <a:rPr lang="ru-RU" sz="1400" b="1" dirty="0" smtClean="0"/>
              <a:t>Развитие речевых и коммуникационных навыков </a:t>
            </a:r>
            <a:r>
              <a:rPr lang="ru-RU" sz="1400" dirty="0" smtClean="0"/>
              <a:t>- ребёнок пополняет словарь новыми словами, в процессе конструирования общается с взрослыми, задаёт конкретные вопросы о различных предметах, уточняет их свойства.</a:t>
            </a:r>
            <a:br>
              <a:rPr lang="ru-RU" sz="1400" dirty="0" smtClean="0"/>
            </a:br>
            <a:r>
              <a:rPr lang="ru-RU" sz="1400" b="1" dirty="0" smtClean="0"/>
              <a:t>Коррекционная работа</a:t>
            </a:r>
            <a:r>
              <a:rPr lang="ru-RU" sz="1400" dirty="0" smtClean="0"/>
              <a:t> — оказывает благотворное воздействие на развитие ребёнка в целом (развивается мелкая моторика, память, внимание, логическое и пространственное мышление, творческие способности и т. д.).</a:t>
            </a:r>
            <a:br>
              <a:rPr lang="ru-RU" sz="1400" dirty="0" smtClean="0"/>
            </a:br>
            <a:r>
              <a:rPr lang="ru-RU" sz="1400" b="1" dirty="0" smtClean="0"/>
              <a:t>Воспитательная работа</a:t>
            </a:r>
            <a:r>
              <a:rPr lang="ru-RU" sz="1400" dirty="0" smtClean="0"/>
              <a:t> — совместная игра с другими детьми и с взрослыми помогает ребенку стать более организованным, дисциплинированным, целеустремлённым, эмоционально стабильным и работоспособным, таким образом, играет позитивную роль в процессе подготовки ребёнка к школе.</a:t>
            </a:r>
            <a:endParaRPr lang="ru-RU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1280px-Lego_Color_Br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714752"/>
            <a:ext cx="5334712" cy="2723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995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71461"/>
            <a:ext cx="8208912" cy="1071570"/>
          </a:xfrm>
        </p:spPr>
        <p:txBody>
          <a:bodyPr>
            <a:noAutofit/>
          </a:bodyPr>
          <a:lstStyle/>
          <a:p>
            <a:pPr algn="just"/>
            <a:r>
              <a:rPr lang="ru-RU" sz="1600" b="1" dirty="0" smtClean="0"/>
              <a:t> Для достижения положительных результатов в  применении </a:t>
            </a:r>
            <a:r>
              <a:rPr lang="ru-RU" sz="1600" b="1" dirty="0" err="1" smtClean="0"/>
              <a:t>Лего</a:t>
            </a:r>
            <a:r>
              <a:rPr lang="ru-RU" sz="1600" b="1" dirty="0" smtClean="0"/>
              <a:t> в своей группе я поставила цель:</a:t>
            </a:r>
            <a:r>
              <a:rPr lang="ru-RU" sz="1600" dirty="0" smtClean="0"/>
              <a:t> создание условий для развития у детей познавательной, творческой активности средствами конструктивной деятельности с использованием </a:t>
            </a:r>
            <a:r>
              <a:rPr lang="ru-RU" sz="1600" dirty="0" err="1" smtClean="0"/>
              <a:t>Лего-технологии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endPara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036496" cy="3429000"/>
          </a:xfrm>
        </p:spPr>
        <p:txBody>
          <a:bodyPr>
            <a:no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smtClean="0">
                <a:solidFill>
                  <a:schemeClr val="tx1"/>
                </a:solidFill>
              </a:rPr>
              <a:t>Для того, что бы достигнуть поставленной цели решались следующие задачи: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1. учить различать и правильно называть детали </a:t>
            </a:r>
            <a:r>
              <a:rPr lang="ru-RU" sz="1600" b="1" dirty="0" err="1" smtClean="0">
                <a:solidFill>
                  <a:schemeClr val="tx1"/>
                </a:solidFill>
              </a:rPr>
              <a:t>Лего-конструктора</a:t>
            </a:r>
            <a:r>
              <a:rPr lang="ru-RU" sz="1600" b="1" dirty="0" smtClean="0">
                <a:solidFill>
                  <a:schemeClr val="tx1"/>
                </a:solidFill>
              </a:rPr>
              <a:t>  (кирпичик, клювик, мостик, основа машины, полукруг, овал и т. д.);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2.знакомить с элементарными умственными операциями анализа построек по таким параметрам: форма, величина, цвет деталей, учить сравнивать предметы;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3.познакомить с такими понятиями, как устойчивость, основание, схема, формировать знания о симметрии, пропорциях, понятии части и целого;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4.развивать мелкую моторику рук.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5.развивать память и внимание.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6.повысить психолого-педагогическую компетентность родителей в вопросах </a:t>
            </a:r>
            <a:r>
              <a:rPr lang="ru-RU" sz="1600" b="1" dirty="0" err="1" smtClean="0">
                <a:solidFill>
                  <a:schemeClr val="tx1"/>
                </a:solidFill>
              </a:rPr>
              <a:t>Лего-конструирования</a:t>
            </a:r>
            <a:r>
              <a:rPr lang="ru-RU" sz="1600" b="1" dirty="0" smtClean="0">
                <a:solidFill>
                  <a:schemeClr val="tx1"/>
                </a:solidFill>
              </a:rPr>
              <a:t> через организацию активных форм взаимодействия.</a:t>
            </a:r>
          </a:p>
          <a:p>
            <a:pPr algn="just"/>
            <a:endParaRPr lang="ru-RU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C:\Users\пк\Desktop\фото лего\2021-10-13 15-43-12_resized_20220405_08000825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000108"/>
            <a:ext cx="60007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82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60647"/>
            <a:ext cx="7772400" cy="720081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 </a:t>
            </a:r>
            <a:br>
              <a:rPr lang="ru-RU" sz="3200" dirty="0"/>
            </a:br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представляют </a:t>
            </a:r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собой 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наборы?</a:t>
            </a:r>
            <a:r>
              <a:rPr lang="ru-R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4876" y="614224"/>
            <a:ext cx="4000527" cy="5386544"/>
          </a:xfrm>
        </p:spPr>
        <p:txBody>
          <a:bodyPr>
            <a:noAutofit/>
          </a:bodyPr>
          <a:lstStyle/>
          <a:p>
            <a:pPr algn="just"/>
            <a:r>
              <a:rPr lang="ru-RU" sz="1800" b="1" dirty="0" smtClean="0">
                <a:solidFill>
                  <a:schemeClr val="tx1"/>
                </a:solidFill>
              </a:rPr>
              <a:t>Свою работу я построила в два этапа</a:t>
            </a:r>
            <a:r>
              <a:rPr lang="ru-RU" sz="1800" dirty="0" smtClean="0">
                <a:solidFill>
                  <a:schemeClr val="tx1"/>
                </a:solidFill>
              </a:rPr>
              <a:t>: </a:t>
            </a:r>
            <a:endParaRPr lang="ru-RU" sz="1800" dirty="0" smtClean="0">
              <a:solidFill>
                <a:schemeClr val="tx1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на </a:t>
            </a:r>
            <a:r>
              <a:rPr lang="ru-RU" sz="1800" dirty="0" smtClean="0">
                <a:solidFill>
                  <a:schemeClr val="tx1"/>
                </a:solidFill>
              </a:rPr>
              <a:t>1 этапе изучила методические рекомендации по применению конструктора </a:t>
            </a:r>
            <a:r>
              <a:rPr lang="ru-RU" sz="1800" dirty="0" err="1" smtClean="0">
                <a:solidFill>
                  <a:schemeClr val="tx1"/>
                </a:solidFill>
              </a:rPr>
              <a:t>Лего</a:t>
            </a:r>
            <a:r>
              <a:rPr lang="ru-RU" sz="1800" dirty="0" smtClean="0">
                <a:solidFill>
                  <a:schemeClr val="tx1"/>
                </a:solidFill>
              </a:rPr>
              <a:t> в работе с детьми. Начала свою работу с тематического планирования в рамках основной образовательной программы. Создала цикл занятий, сделала картотеку дидактических игр и упражнений, картотеку построек на основе методического пособия, начиная от изображения отдельных деталей, их способов скрепления, а так же их названий, разнообразию по форме, цвету и размеру, разработала программу по </a:t>
            </a:r>
            <a:r>
              <a:rPr lang="ru-RU" sz="1800" dirty="0" err="1" smtClean="0">
                <a:solidFill>
                  <a:schemeClr val="tx1"/>
                </a:solidFill>
              </a:rPr>
              <a:t>Лего-робо</a:t>
            </a:r>
            <a:r>
              <a:rPr lang="ru-RU" sz="1800" dirty="0" smtClean="0">
                <a:solidFill>
                  <a:schemeClr val="tx1"/>
                </a:solidFill>
              </a:rPr>
              <a:t> - конструированию. 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пк\Desktop\фото лего\IMG_20220406_082009_resized_20220406_08275359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16337" y="712300"/>
            <a:ext cx="2352675" cy="23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пк\Desktop\фото лего\IMG_20220406_082020_resized_20220406_08275436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143248"/>
            <a:ext cx="23526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пк\Desktop\фото лего\IMG_20220406_082545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642918"/>
            <a:ext cx="20669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пк\Desktop\фото лего\IMG_20220406_082618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3143248"/>
            <a:ext cx="185738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92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Дидактические игры и макеты</a:t>
            </a:r>
            <a:endParaRPr lang="ru-RU" dirty="0"/>
          </a:p>
        </p:txBody>
      </p:sp>
      <p:pic>
        <p:nvPicPr>
          <p:cNvPr id="4" name="Содержимое 3" descr="C:\Users\пк\Desktop\фото лего\IMG_20220406_082554_resized_20220406_08275318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9278" y="612268"/>
            <a:ext cx="2157153" cy="30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пк\Desktop\фото лего\дид.игры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1943100" cy="14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пк\Desktop\фото лего\IMG_20220406_081206_resized_20220406_08275500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000108"/>
            <a:ext cx="299560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пк\Desktop\фото лего\IMG_20220406_081348_resized_20220406_082754059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143248"/>
            <a:ext cx="30099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пк\Desktop\фото лего\IMG_20220406_081545_resized_20220406_082754548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2643182"/>
            <a:ext cx="214314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C:\Users\пк\Desktop\фото лего\detsad-423193-1505578522.jpg"/>
          <p:cNvPicPr/>
          <p:nvPr/>
        </p:nvPicPr>
        <p:blipFill>
          <a:blip r:embed="rId7"/>
          <a:srcRect r="958" b="4795"/>
          <a:stretch>
            <a:fillRect/>
          </a:stretch>
        </p:blipFill>
        <p:spPr bwMode="auto">
          <a:xfrm>
            <a:off x="5286380" y="2500306"/>
            <a:ext cx="342902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C:\Users\пк\Desktop\фото лего\hello_html_2fe7eb39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28" y="4214818"/>
            <a:ext cx="350046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V="1">
            <a:off x="638176" y="214930"/>
            <a:ext cx="7772400" cy="45719"/>
          </a:xfrm>
        </p:spPr>
        <p:txBody>
          <a:bodyPr>
            <a:noAutofit/>
          </a:bodyPr>
          <a:lstStyle/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404665"/>
            <a:ext cx="8640960" cy="3168352"/>
          </a:xfrm>
        </p:spPr>
        <p:txBody>
          <a:bodyPr>
            <a:normAutofit fontScale="70000" lnSpcReduction="20000"/>
          </a:bodyPr>
          <a:lstStyle/>
          <a:p>
            <a:r>
              <a:rPr lang="ru-RU" sz="2400" b="1" dirty="0" smtClean="0"/>
              <a:t>Особенности методики обучения.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tx1"/>
                </a:solidFill>
              </a:rPr>
              <a:t> Содержание образовательной деятельности предполагает 4 ступени обучения и состоит из 4 этапов: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• Фаза «Связь» пробуждает у детей любопытство и желание учиться.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 •  В фазе «Строительство» детям предлагается решить сложную задачу путем строительства чего-либо функционального или значимого для них.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•  Фаза «Рефлексия» подразумевает размышление и диалог с воспитателем и другими детьми о том, что каждый ребёнок усвоил на своем опыте во время предыдущего этапа.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 •  Фаза «Продолжение» дает детям возможность применить только что полученные знания при решении новых задач, а также самостоятельно контролировать свое обучение.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Рисунок 36" descr="Описание: C:\Users\PRO\Desktop\1_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3811141" cy="30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User\Desktop\ц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898" t="9169" r="13958" b="7223"/>
          <a:stretch/>
        </p:blipFill>
        <p:spPr bwMode="auto">
          <a:xfrm>
            <a:off x="251520" y="3501008"/>
            <a:ext cx="3209757" cy="29243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66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082660"/>
          </a:xfrm>
        </p:spPr>
        <p:txBody>
          <a:bodyPr>
            <a:normAutofit fontScale="90000"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7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7931224" cy="18722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Дети 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 пяти лет и старше </a:t>
            </a:r>
            <a:r>
              <a:rPr lang="ru-RU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строят конструкции  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поодиночке </a:t>
            </a:r>
            <a:r>
              <a:rPr lang="ru-RU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парами,   группами и вместе с педагогом и родителями. Созданные модели  активно используются в играх</a:t>
            </a:r>
            <a:endParaRPr lang="ru-RU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C:\Users\пк\Desktop\фото лего\2021-11-10 15-45-03_resized_20220405_08012379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928802"/>
            <a:ext cx="1728788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пк\Desktop\фото лего\2021-11-10 15-45-14_resized_20220405_0801240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928802"/>
            <a:ext cx="1524000" cy="184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пк\Desktop\фото лего\2021-10-21 11-50-14_resized_20220405_080038876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000240"/>
            <a:ext cx="1304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пк\Desktop\фото лего\2021-10-18 16-50-39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200024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C:\Users\пк\Desktop\фото лего\2021-09-29 16-41-23_resized_20220405_075938923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3571876"/>
            <a:ext cx="1650206" cy="19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C:\Users\пк\Desktop\фото лего\2021-09-29 16-47-18_resized_20220405_075940042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3786190"/>
            <a:ext cx="103821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920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 Во время реализации </a:t>
            </a:r>
            <a:r>
              <a:rPr lang="ru-RU" sz="2400" dirty="0" err="1" smtClean="0"/>
              <a:t>Лего-технологии</a:t>
            </a:r>
            <a:r>
              <a:rPr lang="ru-RU" sz="2400" dirty="0" smtClean="0"/>
              <a:t> наблюдаю, что дети, экспериментируя с элементами </a:t>
            </a:r>
            <a:r>
              <a:rPr lang="ru-RU" sz="2400" dirty="0" err="1" smtClean="0"/>
              <a:t>Лего</a:t>
            </a:r>
            <a:r>
              <a:rPr lang="ru-RU" sz="2400" dirty="0" smtClean="0"/>
              <a:t>, учатся самостоятельно творить, моделировать, конструировать. У них формируется умение обсуждать ход работы в парах, в группах. Учатся добру, помогают друг другу. А как они радуются, когда видят созданную ими поделку! Конечно же, развивается не только творчество детей, но и воображение, фантазия – а мы с вами знаем, что она безгранична у детей. В непринуждённой игре дети легко и всестороннее развиваются, у них вырабатывается познавательный интерес, </a:t>
            </a:r>
            <a:r>
              <a:rPr lang="ru-RU" sz="2400" dirty="0" err="1" smtClean="0"/>
              <a:t>креативность</a:t>
            </a:r>
            <a:r>
              <a:rPr lang="ru-RU" sz="2400" dirty="0" smtClean="0"/>
              <a:t>, наблюдательность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dirty="0" smtClean="0"/>
              <a:t> В результате применения </a:t>
            </a:r>
            <a:r>
              <a:rPr lang="ru-RU" sz="1400" dirty="0" err="1" smtClean="0"/>
              <a:t>Лего-конструирования</a:t>
            </a:r>
            <a:r>
              <a:rPr lang="ru-RU" sz="1400" dirty="0" smtClean="0"/>
              <a:t>, в рамках реализации образовательной деятельности в детском саду достигнуты следующие результаты:</a:t>
            </a:r>
            <a:br>
              <a:rPr lang="ru-RU" sz="1400" dirty="0" smtClean="0"/>
            </a:br>
            <a:r>
              <a:rPr lang="ru-RU" sz="1400" dirty="0" smtClean="0"/>
              <a:t>1. В группе созданы условия обучения и развития дошкольников, через</a:t>
            </a:r>
            <a:br>
              <a:rPr lang="ru-RU" sz="1400" dirty="0" smtClean="0"/>
            </a:br>
            <a:r>
              <a:rPr lang="ru-RU" sz="1400" dirty="0" smtClean="0"/>
              <a:t>организацию образовательного процесса с использованием </a:t>
            </a:r>
            <a:r>
              <a:rPr lang="ru-RU" sz="1400" dirty="0" err="1" smtClean="0"/>
              <a:t>Лего-конструирования</a:t>
            </a:r>
            <a:r>
              <a:rPr lang="ru-RU" sz="1400" dirty="0" smtClean="0"/>
              <a:t>. </a:t>
            </a:r>
            <a:br>
              <a:rPr lang="ru-RU" sz="1400" dirty="0" smtClean="0"/>
            </a:br>
            <a:r>
              <a:rPr lang="ru-RU" sz="1400" dirty="0" smtClean="0"/>
              <a:t>2.Родители принимают активное участие в совместной образовательной деятельность с детьми по приобщению к техническому творчеству.</a:t>
            </a:r>
            <a:br>
              <a:rPr lang="ru-RU" sz="1400" dirty="0" smtClean="0"/>
            </a:br>
            <a:r>
              <a:rPr lang="ru-RU" sz="1400" dirty="0" smtClean="0"/>
              <a:t> </a:t>
            </a:r>
            <a:endParaRPr lang="ru-RU" sz="1400" dirty="0"/>
          </a:p>
        </p:txBody>
      </p:sp>
      <p:pic>
        <p:nvPicPr>
          <p:cNvPr id="4" name="Содержимое 3" descr="C:\Users\пк\Desktop\фото лего\2021-10-15 18-16-36_resized_20220405_08000864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6572296" cy="412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FFC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516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Самоанализ Гончаровой Татьяны Сергеевны Образовательная технология «Лего-технология»                                                                    «Конструируя, ребенок действует,                                                                  как зодчий, возводящий здание                                                                 собственного потенциала»                                                                                                          Ж. Пиаже </vt:lpstr>
      <vt:lpstr> Лего-технология -  пример интеграции всех образовательных областей, как в организованной образовательной деятельности, так и в самостоятельной деятельности детей. Например, пересечения образовательных и воспитательных направлений в процессе детского конструирования: Развитие математических способностей - ребёнок отбирает, отсчитывает необходимые по размеру, цвету, конфигурации детали. Развитие речевых и коммуникационных навыков - ребёнок пополняет словарь новыми словами, в процессе конструирования общается с взрослыми, задаёт конкретные вопросы о различных предметах, уточняет их свойства. Коррекционная работа — оказывает благотворное воздействие на развитие ребёнка в целом (развивается мелкая моторика, память, внимание, логическое и пространственное мышление, творческие способности и т. д.). Воспитательная работа — совместная игра с другими детьми и с взрослыми помогает ребенку стать более организованным, дисциплинированным, целеустремлённым, эмоционально стабильным и работоспособным, таким образом, играет позитивную роль в процессе подготовки ребёнка к школе.</vt:lpstr>
      <vt:lpstr> Для достижения положительных результатов в  применении Лего в своей группе я поставила цель: создание условий для развития у детей познавательной, творческой активности средствами конструктивной деятельности с использованием Лего-технологии. </vt:lpstr>
      <vt:lpstr>  Что представляют собой наборы? </vt:lpstr>
      <vt:lpstr>Дидактические игры и макеты</vt:lpstr>
      <vt:lpstr> </vt:lpstr>
      <vt:lpstr>   </vt:lpstr>
      <vt:lpstr>Слайд 8</vt:lpstr>
      <vt:lpstr> В результате применения Лего-конструирования, в рамках реализации образовательной деятельности в детском саду достигнуты следующие результаты: 1. В группе созданы условия обучения и развития дошкольников, через организацию образовательного процесса с использованием Лего-конструирования.  2.Родители принимают активное участие в совместной образовательной деятельность с детьми по приобщению к техническому творчеству. 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пк</cp:lastModifiedBy>
  <cp:revision>17</cp:revision>
  <dcterms:created xsi:type="dcterms:W3CDTF">2014-06-24T15:51:35Z</dcterms:created>
  <dcterms:modified xsi:type="dcterms:W3CDTF">2022-04-19T11:59:27Z</dcterms:modified>
</cp:coreProperties>
</file>