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5" r:id="rId4"/>
    <p:sldId id="260" r:id="rId5"/>
    <p:sldId id="263" r:id="rId6"/>
    <p:sldId id="264" r:id="rId7"/>
    <p:sldId id="266" r:id="rId8"/>
    <p:sldId id="267" r:id="rId9"/>
    <p:sldId id="271" r:id="rId10"/>
    <p:sldId id="272" r:id="rId11"/>
    <p:sldId id="273" r:id="rId12"/>
    <p:sldId id="274" r:id="rId13"/>
    <p:sldId id="275" r:id="rId14"/>
    <p:sldId id="277" r:id="rId15"/>
    <p:sldId id="276" r:id="rId16"/>
    <p:sldId id="285" r:id="rId17"/>
    <p:sldId id="284" r:id="rId18"/>
    <p:sldId id="287" r:id="rId19"/>
    <p:sldId id="286" r:id="rId20"/>
    <p:sldId id="269" r:id="rId21"/>
    <p:sldId id="278" r:id="rId22"/>
    <p:sldId id="270" r:id="rId23"/>
    <p:sldId id="279" r:id="rId24"/>
    <p:sldId id="281" r:id="rId25"/>
    <p:sldId id="280" r:id="rId26"/>
    <p:sldId id="268" r:id="rId27"/>
    <p:sldId id="282" r:id="rId28"/>
    <p:sldId id="283" r:id="rId29"/>
    <p:sldId id="25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8"/>
    <p:restoredTop sz="91489"/>
  </p:normalViewPr>
  <p:slideViewPr>
    <p:cSldViewPr snapToGrid="0" snapToObjects="1">
      <p:cViewPr varScale="1">
        <p:scale>
          <a:sx n="206" d="100"/>
          <a:sy n="206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C3AF2-31FB-AD43-8543-5F319C11995C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592FD-1475-5248-BD8E-CC4C38F3F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34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6BF62-FED0-3840-9491-FB3A0766EED9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85AD3-5121-3E4D-B4C3-1B4F0E670A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79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85AD3-5121-3E4D-B4C3-1B4F0E670AE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49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923" y="4285624"/>
            <a:ext cx="2446033" cy="2437598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cxnSp>
        <p:nvCxnSpPr>
          <p:cNvPr id="13" name="肘形连接符 12"/>
          <p:cNvCxnSpPr/>
          <p:nvPr userDrawn="1"/>
        </p:nvCxnSpPr>
        <p:spPr>
          <a:xfrm flipV="1">
            <a:off x="0" y="4186989"/>
            <a:ext cx="12192000" cy="2166901"/>
          </a:xfrm>
          <a:prstGeom prst="bentConnector3">
            <a:avLst>
              <a:gd name="adj1" fmla="val 782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5191445" y="6353890"/>
            <a:ext cx="446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/4Oranges/Docker-Intro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 userDrawn="1"/>
        </p:nvSpPr>
        <p:spPr>
          <a:xfrm>
            <a:off x="838200" y="635389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CUGBLUG 2017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ocker.com/docker-windows" TargetMode="External"/><Relationship Id="rId3" Type="http://schemas.openxmlformats.org/officeDocument/2006/relationships/hyperlink" Target="https://docs.docker.com/toolbox/overview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by/hyperkit" TargetMode="External"/><Relationship Id="rId4" Type="http://schemas.openxmlformats.org/officeDocument/2006/relationships/hyperlink" Target="https://developer.apple.com/reference/hypervisor" TargetMode="External"/><Relationship Id="rId5" Type="http://schemas.openxmlformats.org/officeDocument/2006/relationships/hyperlink" Target="https://docs.docker.com/toolbox/overview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ocker.com/docker-ma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e.docker.com/editions/community/docker-ce-server-centos?tab=description" TargetMode="External"/><Relationship Id="rId3" Type="http://schemas.openxmlformats.org/officeDocument/2006/relationships/hyperlink" Target="https://store.docker.com/editions/community/docker-ce-server-ubuntu?tab=descrip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ocloud.io/mirror.html" TargetMode="External"/><Relationship Id="rId3" Type="http://schemas.openxmlformats.org/officeDocument/2006/relationships/hyperlink" Target="https://cr.console.aliyun.com/#/accelerato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sciinema.org/a/0ydmhqv40h1hpgbyahixh4i08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sciinema.org/a/4hes6sjikmjdkp1sveyb6kmf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WgQWndFPMpg" TargetMode="External"/><Relationship Id="rId3" Type="http://schemas.openxmlformats.org/officeDocument/2006/relationships/hyperlink" Target="https://asciinema.org/a/68u8v63y0sgfjy8yfa9o2hzu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uccess.docker.com/Policies/Compatibility_Matrix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docker.com/2017/03/docker-enterprise-edition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itbook.com/book/yeasy/docker_practice/details" TargetMode="External"/><Relationship Id="rId3" Type="http://schemas.openxmlformats.org/officeDocument/2006/relationships/hyperlink" Target="https://thehftguy.com/2016/11/01/docker-in-production-an-history-of-failure/amp/?from=timeline&amp;isappinstalled=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 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官方推荐</a:t>
            </a:r>
            <a:r>
              <a:rPr kumimoji="1" lang="en-US" altLang="zh-CN" dirty="0" smtClean="0">
                <a:hlinkClick r:id="rId2"/>
              </a:rPr>
              <a:t>Docker for Windows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/>
              <a:t>实际上是在</a:t>
            </a:r>
            <a:r>
              <a:rPr kumimoji="1" lang="en-US" altLang="zh-CN" dirty="0"/>
              <a:t>Hyper-V</a:t>
            </a:r>
            <a:r>
              <a:rPr kumimoji="1" lang="zh-CN" altLang="en-US" dirty="0"/>
              <a:t>中运行了一个轻量级的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环境</a:t>
            </a:r>
            <a:endParaRPr kumimoji="1" lang="en-US" altLang="zh-CN" dirty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/>
              <a:t>安装前确保系统支持</a:t>
            </a:r>
            <a:r>
              <a:rPr kumimoji="1" lang="en-US" altLang="zh-CN" dirty="0"/>
              <a:t>Hyper-V</a:t>
            </a:r>
            <a:r>
              <a:rPr kumimoji="1" lang="zh-CN" altLang="en-US" dirty="0"/>
              <a:t>且已开启服务</a:t>
            </a:r>
            <a:endParaRPr kumimoji="1" lang="en-US" altLang="zh-CN" dirty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/>
              <a:t>官方支持</a:t>
            </a:r>
            <a:r>
              <a:rPr kumimoji="1" lang="en-US" altLang="zh-CN" dirty="0"/>
              <a:t>64bit Windows 10 Pro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Enterprise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Education</a:t>
            </a:r>
          </a:p>
          <a:p>
            <a:r>
              <a:rPr kumimoji="1" lang="zh-CN" altLang="en-US" dirty="0" smtClean="0"/>
              <a:t>旧系统可以使用</a:t>
            </a:r>
            <a:r>
              <a:rPr kumimoji="1" lang="en-US" altLang="zh-CN" dirty="0" smtClean="0">
                <a:hlinkClick r:id="rId3"/>
              </a:rPr>
              <a:t>Docker</a:t>
            </a:r>
            <a:r>
              <a:rPr kumimoji="1" lang="zh-CN" altLang="en-US" dirty="0" smtClean="0">
                <a:hlinkClick r:id="rId3"/>
              </a:rPr>
              <a:t> </a:t>
            </a:r>
            <a:r>
              <a:rPr kumimoji="1" lang="en-US" altLang="zh-CN" dirty="0" smtClean="0">
                <a:hlinkClick r:id="rId3"/>
              </a:rPr>
              <a:t>Toolbox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/>
              <a:t>使用</a:t>
            </a:r>
            <a:r>
              <a:rPr kumimoji="1" lang="en-US" altLang="zh-CN" dirty="0" err="1"/>
              <a:t>VirtualBox</a:t>
            </a:r>
            <a:endParaRPr kumimoji="1" lang="en-US" altLang="zh-CN" dirty="0"/>
          </a:p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如果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本身运行在虚拟</a:t>
            </a:r>
            <a:r>
              <a:rPr kumimoji="1" lang="zh-CN" altLang="en-US" dirty="0" smtClean="0"/>
              <a:t>机中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 smtClean="0"/>
              <a:t>需要启用</a:t>
            </a:r>
            <a:r>
              <a:rPr lang="en-US" altLang="zh-CN" dirty="0"/>
              <a:t>Nested </a:t>
            </a:r>
            <a:r>
              <a:rPr lang="en-US" altLang="zh-CN" dirty="0" smtClean="0"/>
              <a:t>Virtualization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7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 Mac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官方推荐</a:t>
            </a:r>
            <a:r>
              <a:rPr kumimoji="1" lang="en-US" altLang="zh-CN" dirty="0" smtClean="0">
                <a:hlinkClick r:id="rId2"/>
              </a:rPr>
              <a:t>Docker</a:t>
            </a:r>
            <a:r>
              <a:rPr kumimoji="1" lang="zh-CN" altLang="en-US" dirty="0" smtClean="0">
                <a:hlinkClick r:id="rId2"/>
              </a:rPr>
              <a:t> </a:t>
            </a:r>
            <a:r>
              <a:rPr kumimoji="1" lang="en-US" altLang="zh-CN" dirty="0" smtClean="0">
                <a:hlinkClick r:id="rId2"/>
              </a:rPr>
              <a:t>for</a:t>
            </a:r>
            <a:r>
              <a:rPr kumimoji="1" lang="zh-CN" altLang="en-US" dirty="0" smtClean="0">
                <a:hlinkClick r:id="rId2"/>
              </a:rPr>
              <a:t> </a:t>
            </a:r>
            <a:r>
              <a:rPr kumimoji="1" lang="en-US" altLang="zh-CN" dirty="0" smtClean="0">
                <a:hlinkClick r:id="rId2"/>
              </a:rPr>
              <a:t>Mac</a:t>
            </a:r>
            <a:endParaRPr kumimoji="1" lang="en-US" altLang="zh-CN" dirty="0" smtClean="0"/>
          </a:p>
          <a:p>
            <a:pPr lvl="1"/>
            <a:r>
              <a:rPr kumimoji="1" lang="en-US" altLang="zh-CN" sz="2000" dirty="0"/>
              <a:t>2010</a:t>
            </a:r>
            <a:r>
              <a:rPr kumimoji="1" lang="zh-CN" altLang="en-US" sz="2000" dirty="0"/>
              <a:t>年以后的机型（</a:t>
            </a:r>
            <a:r>
              <a:rPr kumimoji="1" lang="en-US" altLang="zh-CN" sz="2000" dirty="0"/>
              <a:t>CPU</a:t>
            </a:r>
            <a:r>
              <a:rPr kumimoji="1" lang="zh-CN" altLang="en-US" sz="2000" dirty="0"/>
              <a:t>需要支持</a:t>
            </a:r>
            <a:r>
              <a:rPr kumimoji="1" lang="en-US" altLang="zh-CN" sz="2000" dirty="0"/>
              <a:t>MMU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EPT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OS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10.11</a:t>
            </a:r>
            <a:r>
              <a:rPr kumimoji="1" lang="zh-CN" altLang="en-US" sz="2000" dirty="0"/>
              <a:t>以上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在</a:t>
            </a:r>
            <a:r>
              <a:rPr kumimoji="1" lang="en-US" altLang="zh-CN" sz="2000" dirty="0">
                <a:hlinkClick r:id="rId3"/>
              </a:rPr>
              <a:t>HyperKit</a:t>
            </a:r>
            <a:r>
              <a:rPr kumimoji="1" lang="zh-CN" altLang="en-US" sz="2000" dirty="0"/>
              <a:t>（依赖</a:t>
            </a:r>
            <a:r>
              <a:rPr kumimoji="1" lang="en-US" altLang="zh-CN" sz="2000" dirty="0"/>
              <a:t>10.10+</a:t>
            </a:r>
            <a:r>
              <a:rPr kumimoji="1" lang="zh-CN" altLang="en-US" sz="2000" dirty="0"/>
              <a:t>的</a:t>
            </a:r>
            <a:r>
              <a:rPr kumimoji="1" lang="en-US" altLang="zh-CN" sz="2000" dirty="0">
                <a:hlinkClick r:id="rId4"/>
              </a:rPr>
              <a:t>Hypervisor</a:t>
            </a:r>
            <a:r>
              <a:rPr kumimoji="1" lang="zh-CN" altLang="en-US" sz="2000" dirty="0"/>
              <a:t>）中运行了一个轻量级</a:t>
            </a:r>
            <a:r>
              <a:rPr kumimoji="1" lang="en-US" altLang="zh-CN" sz="2000" dirty="0"/>
              <a:t>Linux</a:t>
            </a:r>
          </a:p>
          <a:p>
            <a:pPr lvl="1"/>
            <a:r>
              <a:rPr kumimoji="1" lang="zh-CN" altLang="en-US" sz="2000" dirty="0"/>
              <a:t>与</a:t>
            </a:r>
            <a:r>
              <a:rPr kumimoji="1" lang="en-US" altLang="zh-CN" sz="2000" dirty="0" err="1"/>
              <a:t>VirtualBox</a:t>
            </a:r>
            <a:r>
              <a:rPr kumimoji="1" lang="en-US" altLang="zh-CN" sz="2000" dirty="0"/>
              <a:t>&lt;=4.3.30</a:t>
            </a:r>
            <a:r>
              <a:rPr kumimoji="1" lang="zh-CN" altLang="en-US" sz="2000" dirty="0"/>
              <a:t>冲突</a:t>
            </a:r>
            <a:endParaRPr kumimoji="1" lang="en-US" altLang="zh-CN" sz="2000" dirty="0"/>
          </a:p>
          <a:p>
            <a:r>
              <a:rPr kumimoji="1" lang="zh-CN" altLang="en-US" dirty="0" smtClean="0"/>
              <a:t>旧机型可以使用</a:t>
            </a:r>
            <a:r>
              <a:rPr kumimoji="1" lang="en-US" altLang="zh-CN" dirty="0" smtClean="0">
                <a:hlinkClick r:id="rId5"/>
              </a:rPr>
              <a:t>Docker</a:t>
            </a:r>
            <a:r>
              <a:rPr kumimoji="1" lang="zh-CN" altLang="en-US" dirty="0" smtClean="0">
                <a:hlinkClick r:id="rId5"/>
              </a:rPr>
              <a:t> </a:t>
            </a:r>
            <a:r>
              <a:rPr kumimoji="1" lang="en-US" altLang="zh-CN" dirty="0" smtClean="0">
                <a:hlinkClick r:id="rId5"/>
              </a:rPr>
              <a:t>Toolbox</a:t>
            </a:r>
            <a:endParaRPr kumimoji="1" lang="en-US" altLang="zh-CN" dirty="0" smtClean="0"/>
          </a:p>
          <a:p>
            <a:pPr lvl="1"/>
            <a:r>
              <a:rPr kumimoji="1" lang="zh-CN" altLang="en-US" sz="2000" dirty="0"/>
              <a:t>在</a:t>
            </a:r>
            <a:r>
              <a:rPr kumimoji="1" lang="en-US" altLang="zh-CN" sz="2000" dirty="0" err="1"/>
              <a:t>VirtualBox</a:t>
            </a:r>
            <a:r>
              <a:rPr kumimoji="1" lang="zh-CN" altLang="en-US" sz="2000" dirty="0"/>
              <a:t>中运行</a:t>
            </a:r>
            <a:r>
              <a:rPr kumimoji="1" lang="en-US" altLang="zh-CN" sz="2000" dirty="0"/>
              <a:t>Linux</a:t>
            </a:r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4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 Linux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跟着官方安装说明搞：</a:t>
            </a:r>
            <a:endParaRPr kumimoji="1" lang="en-US" altLang="zh-CN" dirty="0" smtClean="0"/>
          </a:p>
          <a:p>
            <a:pPr lvl="1"/>
            <a:r>
              <a:rPr kumimoji="1" lang="en-US" altLang="zh-CN" sz="2000" dirty="0">
                <a:hlinkClick r:id="rId2"/>
              </a:rPr>
              <a:t>CentOS</a:t>
            </a:r>
            <a:endParaRPr kumimoji="1" lang="en-US" altLang="zh-CN" sz="2000" dirty="0"/>
          </a:p>
          <a:p>
            <a:pPr lvl="1"/>
            <a:r>
              <a:rPr kumimoji="1" lang="en-US" altLang="zh-CN" sz="2000" dirty="0">
                <a:hlinkClick r:id="rId3"/>
              </a:rPr>
              <a:t>Ubuntu</a:t>
            </a:r>
            <a:endParaRPr kumimoji="1" lang="en-US" altLang="zh-CN" sz="2000" dirty="0"/>
          </a:p>
          <a:p>
            <a:r>
              <a:rPr kumimoji="1" lang="zh-CN" altLang="en-US" dirty="0" smtClean="0"/>
              <a:t>使用安装脚本</a:t>
            </a:r>
            <a:endParaRPr kumimoji="1" lang="en-US" altLang="zh-CN" dirty="0" smtClean="0"/>
          </a:p>
          <a:p>
            <a:pPr lvl="1"/>
            <a:r>
              <a:rPr kumimoji="1" lang="zh-CN" altLang="en-US" sz="2000" dirty="0"/>
              <a:t>官方：</a:t>
            </a:r>
            <a:r>
              <a:rPr kumimoji="1" lang="en-US" altLang="zh-CN" sz="2000" dirty="0"/>
              <a:t>curl -</a:t>
            </a:r>
            <a:r>
              <a:rPr kumimoji="1" lang="en-US" altLang="zh-CN" sz="2000" dirty="0" err="1"/>
              <a:t>sSL</a:t>
            </a:r>
            <a:r>
              <a:rPr kumimoji="1" lang="en-US" altLang="zh-CN" sz="2000" dirty="0"/>
              <a:t> https://</a:t>
            </a:r>
            <a:r>
              <a:rPr kumimoji="1" lang="en-US" altLang="zh-CN" sz="2000" dirty="0" err="1"/>
              <a:t>get.docker.com</a:t>
            </a:r>
            <a:r>
              <a:rPr kumimoji="1" lang="en-US" altLang="zh-CN" sz="2000" dirty="0"/>
              <a:t>/ | </a:t>
            </a:r>
            <a:r>
              <a:rPr kumimoji="1" lang="en-US" altLang="zh-CN" sz="2000" dirty="0" err="1"/>
              <a:t>sh</a:t>
            </a:r>
            <a:r>
              <a:rPr kumimoji="1" lang="en-US" altLang="zh-CN" sz="2000" dirty="0"/>
              <a:t> </a:t>
            </a:r>
          </a:p>
          <a:p>
            <a:pPr lvl="1"/>
            <a:r>
              <a:rPr kumimoji="1" lang="en-US" altLang="zh-CN" sz="2000" dirty="0" err="1"/>
              <a:t>DaoCloud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curl -</a:t>
            </a:r>
            <a:r>
              <a:rPr kumimoji="1" lang="en-US" altLang="zh-CN" sz="2000" dirty="0" err="1"/>
              <a:t>sSL</a:t>
            </a:r>
            <a:r>
              <a:rPr kumimoji="1" lang="en-US" altLang="zh-CN" sz="2000" dirty="0"/>
              <a:t> https://</a:t>
            </a:r>
            <a:r>
              <a:rPr kumimoji="1" lang="en-US" altLang="zh-CN" sz="2000" dirty="0" err="1"/>
              <a:t>get.daocloud.io</a:t>
            </a:r>
            <a:r>
              <a:rPr kumimoji="1" lang="en-US" altLang="zh-CN" sz="2000" dirty="0"/>
              <a:t>/</a:t>
            </a:r>
            <a:r>
              <a:rPr kumimoji="1" lang="en-US" altLang="zh-CN" sz="2000" dirty="0" err="1"/>
              <a:t>docker</a:t>
            </a:r>
            <a:r>
              <a:rPr kumimoji="1" lang="en-US" altLang="zh-CN" sz="2000" dirty="0"/>
              <a:t> | </a:t>
            </a:r>
            <a:r>
              <a:rPr kumimoji="1" lang="en-US" altLang="zh-CN" sz="2000" dirty="0" err="1"/>
              <a:t>sh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阿里云：</a:t>
            </a:r>
            <a:r>
              <a:rPr kumimoji="1" lang="en-US" altLang="zh-CN" sz="2000" dirty="0"/>
              <a:t> curl -</a:t>
            </a:r>
            <a:r>
              <a:rPr kumimoji="1" lang="en-US" altLang="zh-CN" sz="2000" dirty="0" err="1"/>
              <a:t>sSL</a:t>
            </a:r>
            <a:r>
              <a:rPr kumimoji="1" lang="en-US" altLang="zh-CN" sz="2000" dirty="0"/>
              <a:t> http://</a:t>
            </a:r>
            <a:r>
              <a:rPr kumimoji="1" lang="en-US" altLang="zh-CN" sz="2000" dirty="0" err="1"/>
              <a:t>acs</a:t>
            </a:r>
            <a:r>
              <a:rPr kumimoji="1" lang="en-US" altLang="zh-CN" sz="2000" dirty="0"/>
              <a:t>-public-</a:t>
            </a:r>
            <a:r>
              <a:rPr kumimoji="1" lang="en-US" altLang="zh-CN" sz="2000" dirty="0" err="1"/>
              <a:t>mirror.oss</a:t>
            </a:r>
            <a:r>
              <a:rPr kumimoji="1" lang="en-US" altLang="zh-CN" sz="2000" dirty="0"/>
              <a:t>-</a:t>
            </a:r>
            <a:r>
              <a:rPr kumimoji="1" lang="en-US" altLang="zh-CN" sz="2000" dirty="0" err="1"/>
              <a:t>cn-hangzhou.aliyuncs.com</a:t>
            </a:r>
            <a:r>
              <a:rPr kumimoji="1" lang="en-US" altLang="zh-CN" sz="2000" dirty="0"/>
              <a:t>/</a:t>
            </a:r>
            <a:r>
              <a:rPr kumimoji="1" lang="en-US" altLang="zh-CN" sz="2000" dirty="0" err="1"/>
              <a:t>docker</a:t>
            </a:r>
            <a:r>
              <a:rPr kumimoji="1" lang="en-US" altLang="zh-CN" sz="2000" dirty="0"/>
              <a:t>-engine/internet | </a:t>
            </a:r>
            <a:r>
              <a:rPr kumimoji="1" lang="en-US" altLang="zh-CN" sz="2000" dirty="0" err="1"/>
              <a:t>sh</a:t>
            </a:r>
            <a:r>
              <a:rPr kumimoji="1" lang="en-US" altLang="zh-CN" sz="2000" dirty="0"/>
              <a:t> - </a:t>
            </a:r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3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Hub</a:t>
            </a:r>
            <a:r>
              <a:rPr kumimoji="1" lang="zh-CN" altLang="en-US" dirty="0" smtClean="0"/>
              <a:t>镜像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手动设置：使</a:t>
            </a:r>
            <a:r>
              <a:rPr kumimoji="1" lang="en-US" altLang="zh-CN" dirty="0" err="1" smtClean="0"/>
              <a:t>daemon.json</a:t>
            </a:r>
            <a:r>
              <a:rPr kumimoji="1" lang="zh-CN" altLang="en-US" dirty="0" smtClean="0"/>
              <a:t>包含配置</a:t>
            </a:r>
            <a:r>
              <a:rPr lang="en-US" altLang="zh-CN" dirty="0" smtClean="0"/>
              <a:t>{"</a:t>
            </a:r>
            <a:r>
              <a:rPr lang="en-US" altLang="zh-CN" dirty="0"/>
              <a:t>registry-mirrors": </a:t>
            </a:r>
            <a:r>
              <a:rPr lang="en-US" altLang="zh-CN" dirty="0" smtClean="0"/>
              <a:t>[</a:t>
            </a:r>
            <a:r>
              <a:rPr lang="en-US" altLang="zh-CN" dirty="0"/>
              <a:t>"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"]}</a:t>
            </a:r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，在设置</a:t>
            </a:r>
            <a:r>
              <a:rPr lang="en-US" altLang="zh-CN" dirty="0" smtClean="0"/>
              <a:t>-&gt;Daemon</a:t>
            </a:r>
            <a:r>
              <a:rPr lang="zh-CN" altLang="en-US" dirty="0"/>
              <a:t>高级</a:t>
            </a:r>
            <a:r>
              <a:rPr lang="en-US" altLang="zh-CN" dirty="0"/>
              <a:t>-&gt;</a:t>
            </a:r>
            <a:r>
              <a:rPr lang="zh-CN" altLang="en-US" dirty="0" smtClean="0"/>
              <a:t>中修改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smtClean="0"/>
              <a:t>Linux,</a:t>
            </a:r>
            <a:r>
              <a:rPr lang="zh-CN" altLang="en-US" dirty="0" smtClean="0"/>
              <a:t> 修改</a:t>
            </a:r>
            <a:r>
              <a:rPr lang="en-US" altLang="zh-CN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etc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daemon.json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如果没有就新建一个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zh-CN" altLang="en-US" dirty="0" smtClean="0"/>
              <a:t>需要</a:t>
            </a:r>
            <a:r>
              <a:rPr kumimoji="1" lang="en-US" altLang="zh-CN" dirty="0" smtClean="0"/>
              <a:t>1.12</a:t>
            </a:r>
            <a:r>
              <a:rPr kumimoji="1" lang="zh-CN" altLang="en-US" dirty="0" smtClean="0"/>
              <a:t>或更高版本</a:t>
            </a:r>
            <a:endParaRPr lang="en-US" altLang="zh-CN" dirty="0"/>
          </a:p>
          <a:p>
            <a:r>
              <a:rPr kumimoji="1" lang="zh-CN" altLang="en-US" dirty="0" smtClean="0"/>
              <a:t>使用第三方脚本：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curl -</a:t>
            </a:r>
            <a:r>
              <a:rPr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sSL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 https://</a:t>
            </a:r>
            <a:r>
              <a:rPr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get.daocloud.io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daotools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set_mirror.sh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 | </a:t>
            </a:r>
            <a:r>
              <a:rPr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sh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 -s </a:t>
            </a:r>
            <a:r>
              <a:rPr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镜像地址</a:t>
            </a:r>
            <a:r>
              <a:rPr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&gt;</a:t>
            </a:r>
            <a:endParaRPr kumimoji="1" lang="en-US" altLang="zh-CN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9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可用的镜像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DaoCloud</a:t>
            </a:r>
            <a:r>
              <a:rPr kumimoji="1" lang="zh-CN" altLang="en-US" dirty="0" smtClean="0"/>
              <a:t>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www.daocloud.io/mirror.html</a:t>
            </a:r>
            <a:endParaRPr lang="en-US" altLang="zh-CN" dirty="0" smtClean="0"/>
          </a:p>
          <a:p>
            <a:r>
              <a:rPr kumimoji="1" lang="zh-CN" altLang="en-US" dirty="0" smtClean="0"/>
              <a:t>阿里云：去</a:t>
            </a:r>
            <a:r>
              <a:rPr kumimoji="1" lang="en-US" altLang="zh-CN" dirty="0">
                <a:hlinkClick r:id="rId3"/>
              </a:rPr>
              <a:t>https://cr.console.aliyun.com/#/</a:t>
            </a:r>
            <a:r>
              <a:rPr kumimoji="1" lang="en-US" altLang="zh-CN" dirty="0" smtClean="0">
                <a:hlinkClick r:id="rId3"/>
              </a:rPr>
              <a:t>accelerator</a:t>
            </a:r>
            <a:r>
              <a:rPr kumimoji="1" lang="zh-CN" altLang="en-US" dirty="0" smtClean="0"/>
              <a:t> 注册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阿里云使用比较麻烦，建议直接用</a:t>
            </a:r>
            <a:r>
              <a:rPr kumimoji="1" lang="en-US" altLang="zh-CN" dirty="0" err="1" smtClean="0"/>
              <a:t>DaoCloud</a:t>
            </a:r>
            <a:r>
              <a:rPr kumimoji="1" lang="zh-CN" altLang="en-US" dirty="0" smtClean="0"/>
              <a:t>的镜像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5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Repo</a:t>
            </a:r>
            <a:r>
              <a:rPr kumimoji="1" lang="zh-CN" altLang="en-US" dirty="0" smtClean="0"/>
              <a:t>中附带了一个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脚本，一键搞定从安装和修改镜像，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可以自由选择 “模拟手动安装”，或使用各种第三方脚本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支持</a:t>
            </a:r>
            <a:r>
              <a:rPr kumimoji="1" lang="en-US" altLang="zh-CN" dirty="0" smtClean="0"/>
              <a:t>CentOS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Ubuntu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16.04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7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8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直接运行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 run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it &lt;image&gt; &lt;</a:t>
            </a:r>
            <a:r>
              <a:rPr kumimoji="1" lang="en-US" altLang="zh-CN" dirty="0" err="1" smtClean="0"/>
              <a:t>cmd</a:t>
            </a:r>
            <a:r>
              <a:rPr kumimoji="1" lang="en-US" altLang="zh-CN" dirty="0" smtClean="0"/>
              <a:t>&gt;</a:t>
            </a:r>
            <a:endParaRPr kumimoji="1" lang="en-US" altLang="zh-CN" dirty="0"/>
          </a:p>
          <a:p>
            <a:r>
              <a:rPr kumimoji="1" lang="zh-CN" altLang="en-US" dirty="0" smtClean="0"/>
              <a:t>把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当虚拟</a:t>
            </a:r>
            <a:r>
              <a:rPr kumimoji="1" lang="zh-CN" altLang="en-US" dirty="0" smtClean="0"/>
              <a:t>机用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demo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3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创建镜像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</a:t>
            </a:r>
            <a:r>
              <a:rPr kumimoji="1" lang="en-US" altLang="zh-CN" dirty="0" err="1" smtClean="0"/>
              <a:t>Dockerfile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 build -t &lt;name&gt;[:&lt;tag&gt;] &lt;path</a:t>
            </a:r>
            <a:r>
              <a:rPr kumimoji="1" lang="en-US" altLang="zh-CN" dirty="0" smtClean="0"/>
              <a:t>&gt;</a:t>
            </a:r>
          </a:p>
          <a:p>
            <a:r>
              <a:rPr kumimoji="1" lang="en-US" altLang="zh-CN" dirty="0" smtClean="0">
                <a:hlinkClick r:id="rId2"/>
              </a:rPr>
              <a:t>demo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Compose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一键管理</a:t>
            </a:r>
            <a:r>
              <a:rPr kumimoji="1" lang="zh-CN" altLang="en-US" dirty="0" smtClean="0"/>
              <a:t>多个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容器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demo</a:t>
            </a:r>
            <a:r>
              <a:rPr kumimoji="1" lang="zh-CN" altLang="en-US" dirty="0" smtClean="0">
                <a:hlinkClick r:id="rId2"/>
              </a:rPr>
              <a:t> </a:t>
            </a:r>
            <a:r>
              <a:rPr kumimoji="1" lang="en-US" altLang="zh-CN" dirty="0" smtClean="0">
                <a:hlinkClick r:id="rId2"/>
              </a:rPr>
              <a:t>0</a:t>
            </a:r>
            <a:r>
              <a:rPr kumimoji="1" lang="en-US" altLang="zh-CN" dirty="0" smtClean="0"/>
              <a:t> (official)</a:t>
            </a:r>
          </a:p>
          <a:p>
            <a:r>
              <a:rPr kumimoji="1" lang="en-US" altLang="zh-CN" dirty="0" smtClean="0">
                <a:hlinkClick r:id="rId3"/>
              </a:rPr>
              <a:t>demo 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6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简述</a:t>
            </a:r>
            <a:endParaRPr kumimoji="1" lang="en-US" altLang="zh-CN" dirty="0"/>
          </a:p>
          <a:p>
            <a:r>
              <a:rPr kumimoji="1" lang="zh-CN" altLang="en-US" dirty="0" smtClean="0"/>
              <a:t>演示：在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中部署</a:t>
            </a:r>
            <a:r>
              <a:rPr kumimoji="1" lang="en-US" altLang="zh-CN" dirty="0" smtClean="0"/>
              <a:t>Flask</a:t>
            </a:r>
            <a:r>
              <a:rPr kumimoji="1" lang="zh-CN" altLang="en-US" dirty="0" smtClean="0"/>
              <a:t>程序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安装和使用</a:t>
            </a:r>
            <a:r>
              <a:rPr kumimoji="1" lang="en-US" altLang="zh-CN" dirty="0" smtClean="0"/>
              <a:t>Docker</a:t>
            </a:r>
          </a:p>
          <a:p>
            <a:r>
              <a:rPr kumimoji="1" lang="zh-CN" altLang="en-US" dirty="0" smtClean="0"/>
              <a:t>在生产环境使用</a:t>
            </a:r>
            <a:r>
              <a:rPr kumimoji="1" lang="en-US" altLang="zh-CN" dirty="0" smtClean="0"/>
              <a:t>Docker</a:t>
            </a:r>
          </a:p>
          <a:p>
            <a:r>
              <a:rPr kumimoji="1" lang="zh-CN" altLang="en-US" dirty="0" smtClean="0"/>
              <a:t>参考引用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78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黑历史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6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内核支持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最低需要</a:t>
            </a:r>
            <a:r>
              <a:rPr kumimoji="1" lang="en-US" altLang="zh-CN" dirty="0" smtClean="0"/>
              <a:t>3.10</a:t>
            </a:r>
            <a:r>
              <a:rPr kumimoji="1" lang="zh-CN" altLang="en-US" dirty="0" smtClean="0"/>
              <a:t>，所以</a:t>
            </a:r>
            <a:r>
              <a:rPr kumimoji="1" lang="en-US" altLang="zh-CN" dirty="0" smtClean="0"/>
              <a:t>RHEL</a:t>
            </a:r>
            <a:r>
              <a:rPr kumimoji="1" lang="zh-CN" altLang="en-US" dirty="0" smtClean="0"/>
              <a:t>需要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以上</a:t>
            </a:r>
            <a:endParaRPr kumimoji="1" lang="en-US" altLang="zh-CN" dirty="0"/>
          </a:p>
          <a:p>
            <a:r>
              <a:rPr kumimoji="1" lang="zh-CN" altLang="en-US" dirty="0" smtClean="0"/>
              <a:t>但是</a:t>
            </a:r>
            <a:r>
              <a:rPr kumimoji="1" lang="en-US" altLang="zh-CN" dirty="0" smtClean="0"/>
              <a:t>RHEL</a:t>
            </a:r>
            <a:r>
              <a:rPr kumimoji="1" lang="zh-CN" altLang="en-US" dirty="0" smtClean="0"/>
              <a:t>系列做了</a:t>
            </a:r>
            <a:r>
              <a:rPr kumimoji="1" lang="en-US" altLang="zh-CN" dirty="0" smtClean="0"/>
              <a:t>backport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RHEL6</a:t>
            </a:r>
            <a:r>
              <a:rPr kumimoji="1" lang="zh-CN" altLang="en-US" dirty="0" smtClean="0"/>
              <a:t>也可以使用</a:t>
            </a:r>
            <a:r>
              <a:rPr kumimoji="1" lang="en-US" altLang="zh-CN" dirty="0" smtClean="0"/>
              <a:t>Docker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06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Storage Driver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AUFS</a:t>
            </a:r>
            <a:r>
              <a:rPr kumimoji="1" lang="zh-CN" altLang="en-US" dirty="0" smtClean="0"/>
              <a:t>不稳定，在</a:t>
            </a:r>
            <a:r>
              <a:rPr kumimoji="1" lang="en-US" altLang="zh-CN" dirty="0" smtClean="0"/>
              <a:t>3.x</a:t>
            </a:r>
            <a:r>
              <a:rPr kumimoji="1" lang="zh-CN" altLang="en-US" dirty="0" smtClean="0"/>
              <a:t>内核中经常挂掉，且每个版本症状都不太一样。而</a:t>
            </a:r>
            <a:r>
              <a:rPr kumimoji="1" lang="en-US" altLang="zh-CN" dirty="0" smtClean="0"/>
              <a:t>4.x</a:t>
            </a:r>
            <a:r>
              <a:rPr kumimoji="1" lang="zh-CN" altLang="en-US" dirty="0" smtClean="0"/>
              <a:t>内核不再支持</a:t>
            </a:r>
            <a:r>
              <a:rPr kumimoji="1" lang="en-US" altLang="zh-CN" dirty="0" smtClean="0"/>
              <a:t>AUFS</a:t>
            </a:r>
            <a:r>
              <a:rPr kumimoji="1" lang="zh-CN" altLang="en-US" dirty="0" smtClean="0"/>
              <a:t>（大写的尴尬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OverlayFS</a:t>
            </a:r>
            <a:r>
              <a:rPr kumimoji="1" lang="zh-CN" altLang="en-US" dirty="0" smtClean="0"/>
              <a:t>夭折</a:t>
            </a:r>
            <a:endParaRPr kumimoji="1" lang="en-US" altLang="zh-CN" dirty="0" smtClean="0"/>
          </a:p>
          <a:p>
            <a:r>
              <a:rPr kumimoji="1" lang="en-US" altLang="zh-CN" dirty="0" smtClean="0"/>
              <a:t>Overlay2</a:t>
            </a:r>
            <a:r>
              <a:rPr kumimoji="1" lang="zh-CN" altLang="en-US" dirty="0" smtClean="0"/>
              <a:t>尚不成熟，</a:t>
            </a:r>
            <a:r>
              <a:rPr kumimoji="1" lang="en-US" altLang="zh-CN" dirty="0" smtClean="0"/>
              <a:t>4.x</a:t>
            </a:r>
            <a:r>
              <a:rPr kumimoji="1" lang="zh-CN" altLang="en-US" dirty="0" smtClean="0"/>
              <a:t>内核没有广泛使用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挑选存储驱动很纠结，官方建议</a:t>
            </a:r>
            <a:r>
              <a:rPr kumimoji="1" lang="zh-CN" altLang="en-US" dirty="0" smtClean="0">
                <a:hlinkClick r:id="rId2"/>
              </a:rPr>
              <a:t>查表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8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反复改名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2015</a:t>
            </a:r>
            <a:r>
              <a:rPr kumimoji="1" lang="zh-CN" altLang="en-US" dirty="0" smtClean="0"/>
              <a:t>年，</a:t>
            </a:r>
            <a:r>
              <a:rPr kumimoji="1" lang="en-US" altLang="zh-CN" dirty="0" err="1" smtClean="0"/>
              <a:t>docker.io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改名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-engine,</a:t>
            </a:r>
            <a:r>
              <a:rPr kumimoji="1" lang="zh-CN" altLang="en-US" dirty="0" smtClean="0"/>
              <a:t>从</a:t>
            </a:r>
            <a:r>
              <a:rPr kumimoji="1" lang="en-US" altLang="zh-CN" dirty="0" err="1" smtClean="0"/>
              <a:t>Debian</a:t>
            </a:r>
            <a:r>
              <a:rPr kumimoji="1" lang="zh-CN" altLang="en-US" dirty="0" smtClean="0"/>
              <a:t>官方源中移除（然后自己搭了一套）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月，</a:t>
            </a:r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-engine</a:t>
            </a:r>
            <a:r>
              <a:rPr kumimoji="1" lang="zh-CN" altLang="en-US" dirty="0" smtClean="0"/>
              <a:t>改名</a:t>
            </a:r>
            <a:r>
              <a:rPr kumimoji="1" lang="en-US" altLang="zh-CN" dirty="0" err="1" smtClean="0"/>
              <a:t>docker-ce</a:t>
            </a:r>
            <a:r>
              <a:rPr kumimoji="1" lang="zh-CN" altLang="en-US" dirty="0" smtClean="0"/>
              <a:t>，目前还处于两个名字都可以用的状态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97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Cycle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早期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迭代迅速，没有</a:t>
            </a:r>
            <a:r>
              <a:rPr kumimoji="1" lang="en-US" altLang="zh-CN" dirty="0" smtClean="0"/>
              <a:t>LTS</a:t>
            </a:r>
            <a:r>
              <a:rPr kumimoji="1" lang="zh-CN" altLang="en-US" dirty="0" smtClean="0"/>
              <a:t>，单个版本的生命周期很短</a:t>
            </a:r>
            <a:endParaRPr kumimoji="1" lang="en-US" altLang="zh-CN" dirty="0" smtClean="0"/>
          </a:p>
          <a:p>
            <a:r>
              <a:rPr kumimoji="1" lang="en-US" altLang="zh-CN" dirty="0"/>
              <a:t>2017</a:t>
            </a:r>
            <a:r>
              <a:rPr kumimoji="1" lang="zh-CN" altLang="en-US" dirty="0"/>
              <a:t>年</a:t>
            </a:r>
            <a:r>
              <a:rPr kumimoji="1" lang="en-US" altLang="zh-CN" dirty="0"/>
              <a:t>2</a:t>
            </a:r>
            <a:r>
              <a:rPr kumimoji="1" lang="zh-CN" altLang="en-US" dirty="0"/>
              <a:t>月，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发布了企业版（</a:t>
            </a:r>
            <a:r>
              <a:rPr kumimoji="1" lang="en-US" altLang="zh-CN" dirty="0">
                <a:hlinkClick r:id="rId2"/>
              </a:rPr>
              <a:t>ANNOUNCING DOCKER ENTERPRISE EDITION</a:t>
            </a:r>
            <a:r>
              <a:rPr kumimoji="1" lang="zh-CN" altLang="en-US" dirty="0" smtClean="0"/>
              <a:t>）</a:t>
            </a:r>
            <a:r>
              <a:rPr kumimoji="1" lang="zh-CN" altLang="en-US" b="1" dirty="0" smtClean="0"/>
              <a:t>可能</a:t>
            </a:r>
            <a:r>
              <a:rPr kumimoji="1" lang="zh-CN" altLang="en-US" dirty="0" smtClean="0"/>
              <a:t>会改变</a:t>
            </a:r>
            <a:r>
              <a:rPr kumimoji="1" lang="en-US" altLang="zh-CN" dirty="0" smtClean="0"/>
              <a:t>Release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Cycle</a:t>
            </a:r>
            <a:r>
              <a:rPr kumimoji="1" lang="zh-CN" altLang="en-US" dirty="0" smtClean="0"/>
              <a:t>混乱的问题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296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不稳定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会挂</a:t>
            </a:r>
            <a:endParaRPr kumimoji="1" lang="en-US" altLang="zh-CN" dirty="0" smtClean="0"/>
          </a:p>
          <a:p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挂掉可能会损失数据</a:t>
            </a:r>
            <a:endParaRPr kumimoji="1" lang="en-US" altLang="zh-CN" dirty="0" smtClean="0"/>
          </a:p>
          <a:p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挂掉可能会把</a:t>
            </a:r>
            <a:r>
              <a:rPr kumimoji="1" lang="en-US" altLang="zh-CN" dirty="0" smtClean="0"/>
              <a:t>Host</a:t>
            </a:r>
            <a:r>
              <a:rPr kumimoji="1" lang="zh-CN" altLang="en-US" dirty="0" smtClean="0"/>
              <a:t>系统带挂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在生产环境使用</a:t>
            </a:r>
            <a:r>
              <a:rPr kumimoji="1" lang="en-US" altLang="zh-CN" dirty="0" smtClean="0"/>
              <a:t>Docker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5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注意事项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避免在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中存储数据，包括使用数据卷</a:t>
            </a:r>
            <a:endParaRPr kumimoji="1" lang="en-US" altLang="zh-CN" dirty="0" smtClean="0"/>
          </a:p>
          <a:p>
            <a:r>
              <a:rPr kumimoji="1" lang="zh-CN" altLang="en-US" dirty="0" smtClean="0"/>
              <a:t>避免在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中运行需要保证稳定性的应用（如金融应用）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避免在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中运行无法</a:t>
            </a:r>
            <a:r>
              <a:rPr kumimoji="1" lang="en-US" altLang="zh-CN" dirty="0" smtClean="0"/>
              <a:t>Scaling</a:t>
            </a:r>
            <a:r>
              <a:rPr kumimoji="1" lang="zh-CN" altLang="en-US" dirty="0" smtClean="0"/>
              <a:t>的应用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7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适合使用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的场景</a:t>
            </a:r>
            <a:endParaRPr kumimoji="1" lang="zh-CN" altLang="en-US" dirty="0"/>
          </a:p>
        </p:txBody>
      </p:sp>
      <p:sp>
        <p:nvSpPr>
          <p:cNvPr id="4" name="罐形 3"/>
          <p:cNvSpPr/>
          <p:nvPr/>
        </p:nvSpPr>
        <p:spPr>
          <a:xfrm>
            <a:off x="838200" y="3013366"/>
            <a:ext cx="1007076" cy="121096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Data Service</a:t>
            </a:r>
            <a:endParaRPr kumimoji="1" lang="zh-CN" altLang="en-US" dirty="0"/>
          </a:p>
        </p:txBody>
      </p:sp>
      <p:sp>
        <p:nvSpPr>
          <p:cNvPr id="7" name="笑脸 6"/>
          <p:cNvSpPr/>
          <p:nvPr/>
        </p:nvSpPr>
        <p:spPr>
          <a:xfrm>
            <a:off x="10101649" y="3335230"/>
            <a:ext cx="469557" cy="469557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2"/>
            <a:endCxn id="6" idx="3"/>
          </p:cNvCxnSpPr>
          <p:nvPr/>
        </p:nvCxnSpPr>
        <p:spPr>
          <a:xfrm flipH="1" flipV="1">
            <a:off x="8390237" y="3570008"/>
            <a:ext cx="17114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笑脸 10"/>
          <p:cNvSpPr/>
          <p:nvPr/>
        </p:nvSpPr>
        <p:spPr>
          <a:xfrm>
            <a:off x="10101648" y="2687595"/>
            <a:ext cx="469557" cy="469557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笑脸 11"/>
          <p:cNvSpPr/>
          <p:nvPr/>
        </p:nvSpPr>
        <p:spPr>
          <a:xfrm>
            <a:off x="10095469" y="2039959"/>
            <a:ext cx="469557" cy="469557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967808" y="162407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Users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12" idx="2"/>
            <a:endCxn id="6" idx="3"/>
          </p:cNvCxnSpPr>
          <p:nvPr/>
        </p:nvCxnSpPr>
        <p:spPr>
          <a:xfrm flipH="1">
            <a:off x="8390237" y="2274738"/>
            <a:ext cx="1705232" cy="129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11" idx="2"/>
            <a:endCxn id="6" idx="3"/>
          </p:cNvCxnSpPr>
          <p:nvPr/>
        </p:nvCxnSpPr>
        <p:spPr>
          <a:xfrm flipH="1">
            <a:off x="8390237" y="2922374"/>
            <a:ext cx="1711411" cy="64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 50"/>
          <p:cNvGrpSpPr/>
          <p:nvPr/>
        </p:nvGrpSpPr>
        <p:grpSpPr>
          <a:xfrm>
            <a:off x="2743198" y="1901846"/>
            <a:ext cx="5647039" cy="3336324"/>
            <a:chOff x="2304534" y="1606379"/>
            <a:chExt cx="5665574" cy="3336324"/>
          </a:xfrm>
        </p:grpSpPr>
        <p:sp>
          <p:nvSpPr>
            <p:cNvPr id="6" name="矩形 5"/>
            <p:cNvSpPr/>
            <p:nvPr/>
          </p:nvSpPr>
          <p:spPr>
            <a:xfrm>
              <a:off x="2304534" y="1606379"/>
              <a:ext cx="5665574" cy="333632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zh-CN" dirty="0" smtClean="0"/>
                <a:t>Scalable Service Group</a:t>
              </a:r>
              <a:endParaRPr kumimoji="1" lang="zh-CN" altLang="en-US" dirty="0"/>
            </a:p>
          </p:txBody>
        </p:sp>
        <p:grpSp>
          <p:nvGrpSpPr>
            <p:cNvPr id="45" name="组 44"/>
            <p:cNvGrpSpPr/>
            <p:nvPr/>
          </p:nvGrpSpPr>
          <p:grpSpPr>
            <a:xfrm>
              <a:off x="2462030" y="2250025"/>
              <a:ext cx="2489888" cy="2365225"/>
              <a:chOff x="2947085" y="2509516"/>
              <a:chExt cx="2489888" cy="236522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947085" y="2509516"/>
                <a:ext cx="2489888" cy="2365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kumimoji="1" lang="en-US" altLang="zh-CN" smtClean="0"/>
                  <a:t>Instance</a:t>
                </a:r>
                <a:endParaRPr kumimoji="1" lang="zh-CN" altLang="en-US" dirty="0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3016052" y="3854720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B</a:t>
                </a:r>
                <a:endParaRPr kumimoji="1" lang="zh-CN" altLang="en-US" dirty="0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3016052" y="4357711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C</a:t>
                </a:r>
                <a:endParaRPr kumimoji="1" lang="zh-CN" altLang="en-US" dirty="0"/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3016052" y="3351729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A</a:t>
                </a:r>
                <a:endParaRPr kumimoji="1" lang="zh-CN" altLang="en-US" dirty="0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3016052" y="2848738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A</a:t>
                </a:r>
                <a:endParaRPr kumimoji="1" lang="zh-CN" altLang="en-US" dirty="0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4236255" y="3854720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B</a:t>
                </a:r>
                <a:endParaRPr kumimoji="1" lang="zh-CN" altLang="en-US" dirty="0"/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4236255" y="3351729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A</a:t>
                </a:r>
                <a:endParaRPr kumimoji="1" lang="zh-CN" altLang="en-US" dirty="0"/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4236255" y="2848738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A</a:t>
                </a:r>
                <a:endParaRPr kumimoji="1" lang="zh-CN" altLang="en-US" dirty="0"/>
              </a:p>
            </p:txBody>
          </p:sp>
        </p:grpSp>
        <p:grpSp>
          <p:nvGrpSpPr>
            <p:cNvPr id="47" name="组 46"/>
            <p:cNvGrpSpPr/>
            <p:nvPr/>
          </p:nvGrpSpPr>
          <p:grpSpPr>
            <a:xfrm>
              <a:off x="5109414" y="2250025"/>
              <a:ext cx="2489888" cy="1848195"/>
              <a:chOff x="5572896" y="2250025"/>
              <a:chExt cx="2489888" cy="184819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5572896" y="2250025"/>
                <a:ext cx="2489888" cy="184819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kumimoji="1" lang="en-US" altLang="zh-CN" smtClean="0"/>
                  <a:t>Instance</a:t>
                </a:r>
                <a:endParaRPr kumimoji="1" lang="zh-CN" altLang="en-US" dirty="0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5641863" y="3595229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E</a:t>
                </a:r>
                <a:endParaRPr kumimoji="1" lang="zh-CN" altLang="en-US" dirty="0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5641863" y="3092238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C</a:t>
                </a:r>
                <a:endParaRPr kumimoji="1" lang="zh-CN" altLang="en-US" dirty="0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5641863" y="2589247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A</a:t>
                </a:r>
                <a:endParaRPr kumimoji="1" lang="zh-CN" altLang="en-US" dirty="0"/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6862066" y="3595229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E</a:t>
                </a:r>
                <a:endParaRPr kumimoji="1" lang="zh-CN" altLang="en-US" dirty="0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6862066" y="3092238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D</a:t>
                </a:r>
                <a:endParaRPr kumimoji="1" lang="zh-CN" altLang="en-US" dirty="0"/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6862066" y="2589247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B</a:t>
                </a:r>
                <a:endParaRPr kumimoji="1" lang="zh-CN" altLang="en-US" dirty="0"/>
              </a:p>
            </p:txBody>
          </p:sp>
        </p:grpSp>
      </p:grpSp>
      <p:sp>
        <p:nvSpPr>
          <p:cNvPr id="52" name="右箭头 51"/>
          <p:cNvSpPr/>
          <p:nvPr/>
        </p:nvSpPr>
        <p:spPr>
          <a:xfrm rot="10800000">
            <a:off x="1991497" y="3503276"/>
            <a:ext cx="605481" cy="23114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3243647" y="5577392"/>
            <a:ext cx="1147470" cy="462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X</a:t>
            </a:r>
            <a:endParaRPr kumimoji="1"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4641499" y="5623868"/>
            <a:ext cx="32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Stateless </a:t>
            </a:r>
            <a:r>
              <a:rPr kumimoji="1" lang="en-US" altLang="zh-CN" smtClean="0"/>
              <a:t>service built in Docker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2972010" y="2884714"/>
            <a:ext cx="1147470" cy="4622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</a:t>
            </a:r>
            <a:endParaRPr kumimoji="1"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2900179" y="2545491"/>
            <a:ext cx="2481742" cy="2365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mtClean="0"/>
              <a:t>Instance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2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参考引用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GitBook</a:t>
            </a:r>
            <a:r>
              <a:rPr kumimoji="1" lang="zh-CN" altLang="en-US" dirty="0" smtClean="0"/>
              <a:t>：</a:t>
            </a:r>
            <a:r>
              <a:rPr lang="en-US" altLang="zh-CN" dirty="0">
                <a:hlinkClick r:id="rId2"/>
              </a:rPr>
              <a:t>Docker —— </a:t>
            </a:r>
            <a:r>
              <a:rPr lang="zh-CN" altLang="en-US" dirty="0">
                <a:hlinkClick r:id="rId2"/>
              </a:rPr>
              <a:t>从入门到</a:t>
            </a:r>
            <a:r>
              <a:rPr lang="zh-CN" altLang="en-US" dirty="0" smtClean="0">
                <a:hlinkClick r:id="rId2"/>
              </a:rPr>
              <a:t>实践</a:t>
            </a:r>
            <a:r>
              <a:rPr lang="zh-CN" altLang="en-US" dirty="0" smtClean="0"/>
              <a:t> （中文）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Docker in Production: A History of Failure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5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 简述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0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是什么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8565292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Host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28054" y="2237515"/>
            <a:ext cx="4151870" cy="35825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Virtual Machine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237516"/>
            <a:ext cx="3943865" cy="35825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Container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28054" y="2594449"/>
            <a:ext cx="3845011" cy="3015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Virtual Hardware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28055" y="2982976"/>
            <a:ext cx="3499021" cy="23551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smtClean="0"/>
              <a:t>OS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38200" y="2594450"/>
            <a:ext cx="3499022" cy="3015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Namespace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8199" y="3412372"/>
            <a:ext cx="1025610" cy="1496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Libs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63808" y="3412372"/>
            <a:ext cx="1025610" cy="1496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Apps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128053" y="3412372"/>
            <a:ext cx="1025610" cy="1496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Libs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53663" y="3412372"/>
            <a:ext cx="1025610" cy="1496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Apps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0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" r="782" b="10708"/>
          <a:stretch/>
        </p:blipFill>
        <p:spPr>
          <a:xfrm>
            <a:off x="407775" y="904447"/>
            <a:ext cx="6685004" cy="4150608"/>
          </a:xfrm>
          <a:prstGeom prst="rect">
            <a:avLst/>
          </a:prstGeom>
        </p:spPr>
      </p:pic>
      <p:sp>
        <p:nvSpPr>
          <p:cNvPr id="5" name="左箭头 4"/>
          <p:cNvSpPr/>
          <p:nvPr/>
        </p:nvSpPr>
        <p:spPr>
          <a:xfrm>
            <a:off x="7278130" y="1952367"/>
            <a:ext cx="1915297" cy="6584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Container</a:t>
            </a:r>
            <a:endParaRPr kumimoji="1" lang="zh-CN" altLang="en-US" dirty="0"/>
          </a:p>
        </p:txBody>
      </p:sp>
      <p:sp>
        <p:nvSpPr>
          <p:cNvPr id="9" name="左箭头 8"/>
          <p:cNvSpPr/>
          <p:nvPr/>
        </p:nvSpPr>
        <p:spPr>
          <a:xfrm>
            <a:off x="7278130" y="4725814"/>
            <a:ext cx="1915297" cy="6584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 直接使用宿主内核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2"/>
          <a:stretch/>
        </p:blipFill>
        <p:spPr>
          <a:xfrm>
            <a:off x="838200" y="1690688"/>
            <a:ext cx="3784600" cy="34126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53229" y="314380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CentOS 7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53229" y="3143806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Ubuntu in Docker on CentOS 7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73600" cy="2959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56" y="1690688"/>
            <a:ext cx="4724400" cy="2832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53229" y="314380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Ubuntu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753229" y="3143806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Ubuntu in Docker on Mac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" b="10875"/>
          <a:stretch/>
        </p:blipFill>
        <p:spPr>
          <a:xfrm>
            <a:off x="838200" y="1690688"/>
            <a:ext cx="4632068" cy="26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3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9" grpId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中部署</a:t>
            </a:r>
            <a:r>
              <a:rPr kumimoji="1" lang="en-US" altLang="zh-CN" dirty="0"/>
              <a:t>Flask</a:t>
            </a:r>
            <a:r>
              <a:rPr kumimoji="1" lang="zh-CN" altLang="en-US" dirty="0"/>
              <a:t>程序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32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 </a:t>
            </a:r>
            <a:r>
              <a:rPr kumimoji="1" lang="zh-CN" altLang="en-US" dirty="0" smtClean="0"/>
              <a:t>只能运行在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使用虚拟机</a:t>
            </a:r>
            <a:endParaRPr kumimoji="1" lang="en-US" altLang="zh-CN" dirty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/>
              <a:t>在非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平台上，使用虚拟机安装</a:t>
            </a:r>
            <a:r>
              <a:rPr kumimoji="1" lang="en-US" altLang="zh-CN" dirty="0"/>
              <a:t>Docker</a:t>
            </a:r>
          </a:p>
          <a:p>
            <a:r>
              <a:rPr kumimoji="1" lang="zh-CN" altLang="en-US" dirty="0" smtClean="0"/>
              <a:t>使用较新的内核</a:t>
            </a:r>
            <a:endParaRPr kumimoji="1" lang="en-US" altLang="zh-CN" dirty="0" smtClean="0"/>
          </a:p>
          <a:p>
            <a:pPr lvl="1"/>
            <a:r>
              <a:rPr kumimoji="1" lang="en-US" altLang="zh-CN" sz="2000" dirty="0"/>
              <a:t>Docker</a:t>
            </a:r>
            <a:r>
              <a:rPr kumimoji="1" lang="zh-CN" altLang="en-US" sz="2000" dirty="0"/>
              <a:t>公司的策略比较激进，通常对新内核的支持</a:t>
            </a:r>
            <a:r>
              <a:rPr kumimoji="1" lang="zh-CN" altLang="en-US" sz="2000" dirty="0" smtClean="0"/>
              <a:t>更好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955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760</Words>
  <Application>Microsoft Macintosh PowerPoint</Application>
  <PresentationFormat>宽屏</PresentationFormat>
  <Paragraphs>137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DengXian</vt:lpstr>
      <vt:lpstr>DengXian Light</vt:lpstr>
      <vt:lpstr>Mangal</vt:lpstr>
      <vt:lpstr>Source Code Pro</vt:lpstr>
      <vt:lpstr>Arial</vt:lpstr>
      <vt:lpstr>Office 主题</vt:lpstr>
      <vt:lpstr>Docker 入门</vt:lpstr>
      <vt:lpstr>Agenda</vt:lpstr>
      <vt:lpstr>Docker 简述</vt:lpstr>
      <vt:lpstr>Docker是什么</vt:lpstr>
      <vt:lpstr>PowerPoint 演示文稿</vt:lpstr>
      <vt:lpstr>Container 直接使用宿主内核</vt:lpstr>
      <vt:lpstr>在Docker中部署Flask程序</vt:lpstr>
      <vt:lpstr>安装</vt:lpstr>
      <vt:lpstr>Docker 只能运行在Linux中</vt:lpstr>
      <vt:lpstr>For Windows</vt:lpstr>
      <vt:lpstr>For Mac</vt:lpstr>
      <vt:lpstr>For Linux</vt:lpstr>
      <vt:lpstr>设置Docker Hub镜像</vt:lpstr>
      <vt:lpstr>可用的镜像</vt:lpstr>
      <vt:lpstr>All in One 脚本</vt:lpstr>
      <vt:lpstr>使用</vt:lpstr>
      <vt:lpstr>直接运行</vt:lpstr>
      <vt:lpstr>创建镜像</vt:lpstr>
      <vt:lpstr>使用Docker Compose</vt:lpstr>
      <vt:lpstr>黑历史</vt:lpstr>
      <vt:lpstr>内核支持</vt:lpstr>
      <vt:lpstr>Storage Driver</vt:lpstr>
      <vt:lpstr>反复改名</vt:lpstr>
      <vt:lpstr>Release Cycle</vt:lpstr>
      <vt:lpstr>不稳定</vt:lpstr>
      <vt:lpstr>在生产环境使用Docker</vt:lpstr>
      <vt:lpstr>注意事项</vt:lpstr>
      <vt:lpstr>适合使用Docker的场景</vt:lpstr>
      <vt:lpstr>参考引用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入门</dc:title>
  <dc:creator>Michael Z</dc:creator>
  <cp:lastModifiedBy>Michael Z</cp:lastModifiedBy>
  <cp:revision>60</cp:revision>
  <dcterms:created xsi:type="dcterms:W3CDTF">2017-04-19T18:04:22Z</dcterms:created>
  <dcterms:modified xsi:type="dcterms:W3CDTF">2017-04-22T12:50:56Z</dcterms:modified>
</cp:coreProperties>
</file>