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3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9" r:id="rId13"/>
    <p:sldId id="291" r:id="rId14"/>
    <p:sldId id="290" r:id="rId15"/>
    <p:sldId id="256" r:id="rId16"/>
    <p:sldId id="257" r:id="rId17"/>
    <p:sldId id="258" r:id="rId18"/>
    <p:sldId id="259" r:id="rId19"/>
    <p:sldId id="292" r:id="rId20"/>
    <p:sldId id="293" r:id="rId21"/>
    <p:sldId id="264" r:id="rId22"/>
    <p:sldId id="260" r:id="rId23"/>
    <p:sldId id="261" r:id="rId24"/>
    <p:sldId id="262" r:id="rId25"/>
    <p:sldId id="263" r:id="rId26"/>
    <p:sldId id="294" r:id="rId27"/>
    <p:sldId id="288" r:id="rId28"/>
    <p:sldId id="287" r:id="rId29"/>
    <p:sldId id="285" r:id="rId30"/>
    <p:sldId id="28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33A19-D7F5-4192-9A2F-57E9E13136B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7708-A421-45F0-B5D8-0388C40F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47708-A421-45F0-B5D8-0388C40F8D1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5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86B4-0338-4A5D-B247-88DB4719BFA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D717-202C-4250-AD7A-7CCB8AC66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1994" y="745402"/>
            <a:ext cx="61481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Online Service Provider </a:t>
            </a:r>
          </a:p>
          <a:p>
            <a:r>
              <a:rPr lang="en-US" sz="4400" dirty="0" smtClean="0"/>
              <a:t>          </a:t>
            </a:r>
            <a:r>
              <a:rPr lang="en-US" sz="3600" b="1" i="1" dirty="0" smtClean="0">
                <a:solidFill>
                  <a:schemeClr val="accent2">
                    <a:lumMod val="50000"/>
                  </a:schemeClr>
                </a:solidFill>
                <a:latin typeface="Castellar" panose="020A0402060406010301" pitchFamily="18" charset="0"/>
              </a:rPr>
              <a:t>(</a:t>
            </a:r>
            <a:r>
              <a:rPr lang="en-US" sz="3600" b="1" i="1" dirty="0" err="1" smtClean="0">
                <a:solidFill>
                  <a:schemeClr val="accent2">
                    <a:lumMod val="50000"/>
                  </a:schemeClr>
                </a:solidFill>
                <a:latin typeface="Castellar" panose="020A0402060406010301" pitchFamily="18" charset="0"/>
              </a:rPr>
              <a:t>Sheba.XYZ</a:t>
            </a:r>
            <a:r>
              <a:rPr lang="en-US" sz="3600" b="1" i="1" dirty="0" smtClean="0">
                <a:solidFill>
                  <a:schemeClr val="accent2">
                    <a:lumMod val="50000"/>
                  </a:schemeClr>
                </a:solidFill>
                <a:latin typeface="Castellar" panose="020A0402060406010301" pitchFamily="18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b="1" i="1" dirty="0" smtClean="0">
                <a:solidFill>
                  <a:srgbClr val="00B050"/>
                </a:solidFill>
              </a:rPr>
              <a:t>Project By-</a:t>
            </a:r>
          </a:p>
          <a:p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1605039 &amp; </a:t>
            </a:r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1605040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4726" y="4501662"/>
            <a:ext cx="9181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Project under-</a:t>
            </a:r>
          </a:p>
          <a:p>
            <a:r>
              <a:rPr lang="en-US" sz="24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Nafis</a:t>
            </a:r>
            <a:r>
              <a:rPr lang="en-US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Irtiza</a:t>
            </a:r>
            <a:r>
              <a:rPr lang="en-US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24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Tripto</a:t>
            </a:r>
            <a:r>
              <a:rPr lang="en-US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,</a:t>
            </a:r>
          </a:p>
          <a:p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Lecturer, Department of Computer Science and Engineering</a:t>
            </a:r>
          </a:p>
          <a:p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BUET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5410" y="2764572"/>
            <a:ext cx="4535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CREATE TABLE ORDER(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OID INTEGER PRIMARY KEY,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USER_ID INTEGER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SERVICE_ID INTEGER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SERVICE_PROVIDER INTEGER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COST INTEGER,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IS_ACCEPTED BOOLEAN,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USER_LOCATION INTEGER NOT NULL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);</a:t>
            </a: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9294" y="1455822"/>
            <a:ext cx="519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ORDER:</a:t>
            </a:r>
          </a:p>
        </p:txBody>
      </p:sp>
    </p:spTree>
    <p:extLst>
      <p:ext uri="{BB962C8B-B14F-4D97-AF65-F5344CB8AC3E}">
        <p14:creationId xmlns:p14="http://schemas.microsoft.com/office/powerpoint/2010/main" val="1587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2037" y="2407519"/>
            <a:ext cx="40005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CREATE TABLE RECORD(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OID INTEGER PRIMARY KEY,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USER_ID INTEGER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SP_ID INTEGER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START_TIME TIME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FINISH_TIME TIME,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USER_RATING NUMERIC,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COST INTEGER,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COMMENT TEXT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);</a:t>
            </a: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1779" y="1239252"/>
            <a:ext cx="4307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RECORD:</a:t>
            </a:r>
          </a:p>
        </p:txBody>
      </p:sp>
    </p:spTree>
    <p:extLst>
      <p:ext uri="{BB962C8B-B14F-4D97-AF65-F5344CB8AC3E}">
        <p14:creationId xmlns:p14="http://schemas.microsoft.com/office/powerpoint/2010/main" val="21160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2137" y="2478505"/>
            <a:ext cx="3958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Query</a:t>
            </a:r>
            <a:endParaRPr lang="en-US" sz="4400" b="1" i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3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747" y="1576137"/>
            <a:ext cx="10684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1.SELECT * FROM \"USER\" WHERE \"PHONE\"="+phone+" AND \"PASSWORD\"='"+password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+";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2.select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\"SERVICE_CATEGORY\" from \"SERVICES\" GROUP BY \"SERVICE_CATEGORY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\";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3.select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\"SERVICE_ID\" From \"SERVICES\" WHERE \"SERVICE_NAME\"='"+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+“;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4.SELECT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* FROM \"SERVICE_PROVIDER\" WHERE \"PHONE\"="+phone+" AND \"PASSWORD\"='"+password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+"'; 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7852" y="2009273"/>
            <a:ext cx="95771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5.Select \"SERVICE_SUBCATEGORY\" FROM \"SERVICES\" WHERE \"SERVICE_CATEGORY\"='"+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+"'GROUP BY \"SERVICE_SUBCATEGORY\";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6.Select \"SERVICE_NAME\" FROM \"SERVICES\" WHERE \"SERVICE_SUBCATEGORY\"='"+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+"' GROUP BY \"SERVICE_NAME\";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7.Select * From \"LOCATION\" WHERE \"NAME\"='"+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+“;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8705" y="2983832"/>
            <a:ext cx="504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Query</a:t>
            </a:r>
            <a:endParaRPr lang="en-US" sz="48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2369" y="1058779"/>
            <a:ext cx="973354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complex query on pending service: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"RECORD"."OID" AS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ordernumber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"SERVICES"."SERVICE_NAME" AS service,("SERVICE_PROVIDER"."FIRST_NAME" ||' '|| "SERVICE_PROVIDER"."LAST_NAME") AS worker ,"RECORD"."START_TIME" AS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start_time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"RECORD" JOIN "ORDER" ON "RECORD"."OID"="ORDER"."OID"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"SERVICE_PROVIDER" ON "SERVICE_PROVIDER"."PHONE"="ORDER"."SERVICE_PROVIDER"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"SERVICES" ON "ORDER"."SERVICE_ID"="SERVICES"."SERVICE_ID"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"RECORD"."OID" IN ( SELECT "OID" FROM "RECORD" WHERE "USER_ID"=1733202506);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503947"/>
            <a:ext cx="963729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complex query on worker</a:t>
            </a:r>
          </a:p>
          <a:p>
            <a:endParaRPr lang="en-US" sz="28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("SERVICE_PROVIDER"."FIRST_NAME"||' '||"SERVICE_PROVIDER"."LAST_NAME") AS FULLNAME,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"SERVICE_PROVIDER"."PHONE" AS PHONE,"SERVICE_PROVIDER"."RATING" AS RATING,"SERVICES"."COST" AS PRICE,"LOCATION"."LATITUDE" AS LAT,"LOCATION"."LONGITUDE" AS LON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"SERVICES" JOIN  "SERVICE_PROVIDER" ON ("SERVICES"."SERVICE_SUBCATEGORY"="SERVICE_PROVIDER"."SERVICE_SUBCATEGORY")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"LOCATION" ON ( "SERVICE_PROVIDER"."LOCATION_ID"="LOCATION"."LOCATION_ID")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"SERVICES"."SERVICE_NAME"='Washing Machine' AND "SERVICE_PROVIDER"."IS_IDLE"=true;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1758" y="1624263"/>
            <a:ext cx="99621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complex query on provider view request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"ORDER"."OID" AS ORDERID,("USER"."FIRST_NAME"||' '||"USER"."LAST_NAME") AS USERNAME,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"USER"."PHONE" AS PHONE,"SERVICES"."SERVICE_NAME" AS SERVICE,"ORDER"."COST" AS PRICE,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"LOCATION"."NAME" AS ADDRESS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"ORDER" JOIN "USER" ON ("ORDER"."USER_ID"="USER"."PHONE" 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"SERVICES" ON ( "ORDER"."SERVICE_ID"="SERVICES"."SERVICE_ID")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"LOCATION" ON ("ORDER"."USER_LOCATION"="LOCATION"."LOCATION_ID")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"ORDER"."SERVICE_PROVIDER"=1736598989 AND "ORDER"."IS_ACCEPTED" IS NULL;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9904" y="1696452"/>
            <a:ext cx="82416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complex query on cancelled services</a:t>
            </a:r>
          </a:p>
          <a:p>
            <a:endParaRPr lang="en-US" sz="28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"ORDER"."OID" AS OID,"SERVICES"."SERVICE_NAME" AS SERVICE,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"SERVICE_PROVIDER"."FIRST_NAME"||' '||"SERVICE_PROVIDER"."LAST_NAME" AS PROVIDER_NAME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"ORDER" JOIN "SERVICES" ON "ORDER"."SERVICE_ID"="SERVICES"."SERVICE_ID"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"SERVICE_PROVIDER" ON "SERVICE_PROVIDER"."PHONE"="ORDER"."SERVICE_PROVIDER"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"ORDER"."USER_ID"=1733202506 AND "ORDER"."IS_ACCEPTED"=false;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5926" y="2598822"/>
            <a:ext cx="447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  <a:endParaRPr lang="en-US" sz="5400" b="1" i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1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58" y="1612232"/>
            <a:ext cx="76881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Complex query on service processing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"ORDER"."OID" AS OID,"SERVICES"."SERVICE_NAME" AS SERVICE,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"SERVICE_PROVIDER"."FIRST_NAME"||' '||"SERVICE_PROVIDER"."LAST_NAME" AS PROVIDER_NAME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"ORDER" JOIN "SERVICES" ON "ORDER"."SERVICE_ID"="SERVICES"."SERVICE_ID"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 "SERVICE_PROVIDER" ON "SERVICE_PROVIDER"."PHONE"="ORDER"."SERVICE_PROVIDER"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"ORDER"."USER_ID"=1733202506 AND "ORDER"."IS_ACCEPTED" IS NULL;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947" y="2743201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Triggers</a:t>
            </a:r>
            <a:endParaRPr lang="en-US" sz="48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052" y="2033337"/>
            <a:ext cx="103832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OR REPLACE FUNCTION  GET_UPDATED_SP() RETURNS TRIGGER AS $RECORD$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DECLARE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 NUMERIC;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AVG("USER_RATING") INTO S FROM "RECORD" GROUP BY "SP_ID" HAVING "SP_ID"=NEW."SP_ID";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 "SERVICE_PROVIDER" SET "RATING"=S ,"IS_IDLE"=TRUE WHERE "PHONE"=NEW."SP_ID";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NEW;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$RECORD$ LANGUAGE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plpgsql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TRIGGER UPDATE_SP AFTER UPDATE ON "RECORD"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ROW EXECUTE PROCEDURE GET_UPDATED_SP();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021" y="781235"/>
            <a:ext cx="10407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This trigger will run to free up a service provider  to be ready for giving service again after the completion of his last task.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706" y="1768642"/>
            <a:ext cx="110209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OR REPLACE FUNCTION RECORD_ENTRY() RETURNS TRIGGER AS $ORDER$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DECLARE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NEW."IS_ACCEPTED"=TRUE THEN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"RECORD" ("OID","USER_ID","SP_ID","START_TIME","COST")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VALUES (NEW."OID",NEW."USER_ID",NEW."SERVICE_PROVIDER",CURRENT_TIMESTAMP,NEW."COST");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IF;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NEW;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END; $ORDER$ LANGUAGE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plpgsql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TRIGGER ORDER_CONFIRM AFTER UPDATE ON "ORDER"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ROW EXECUTE PROCEDURE RECORD_ENTRY();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706" y="577516"/>
            <a:ext cx="1061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This trigger will load up the confirmed order into the RECORD table from ORDER table after the order has been accepted by the service provider. 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0020" y="2382253"/>
            <a:ext cx="10238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OR REPLACE FUNCTION  SET_SP_BUSY() RETURNS TRIGGER AS $RECORD$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DECLARE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 "SERVICE_PROVIDER" SET "IS_IDLE"=FALSE WHERE "PHONE"=NEW."SP_ID";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NEW;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END; $RECORD$ LANGUAGE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plpgsql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TRIGGER SET_BUSY AFTER INSERT ON "RECORD"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ROW EXECUTE PROCEDURE SET_SP_BUSY()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021" y="782053"/>
            <a:ext cx="1013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This trigger will mark a service provider BUSY as soon as he is assigned to a task by the insertion of the RECORD table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073" y="2418348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OR REPLACE FUNCTION CREATE_ACCOUNT() RETURNS TRIGGER AS $RECORD$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DECLARE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"ACCOUNT" VALUES(NEW."PHONE",0.0);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NEW;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$RECORD$ LANGUAGE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plpgsql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TRIGGER MAKEACCOUNT AFTER INSERT ON “USER"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ROW EXECUTE PROCEDURE CREATE_ACCOUNT()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073" y="938463"/>
            <a:ext cx="938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This trigger will automatically make an Sheba account as soon as a new user has been registered to us.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3336" y="2033336"/>
            <a:ext cx="795287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OR REPLACE FUNCTION SET_OTHER_FALSE() RETURNS TRIGGER AS $ORDER$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NEW."IS_ACCEPTED"=TRUE THEN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 "ORDER" SET "IS_ACCEPTED"=FALSE WHERE "SERVICE_PROVIDER"=NEW."SERVICE_PROVIDER";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 "ORDER" SET "IS_ACCEPTED"=FALSE WHERE "OID"=NEW."OID";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 IF;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NEW;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$ORDER$ LANGUAGE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plpgsql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TRIGGER T5 AFTER UPDATE ON "ORDER"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ROW EXECUTE PROCEDURE SET_OTHER_FALSE();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4736" y="854242"/>
            <a:ext cx="926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This trigger will cancel concurrent service requests of the service providers on selection of a particular one.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70382" y="2827421"/>
            <a:ext cx="465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US" sz="3600" b="1" i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3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2684" y="1263316"/>
            <a:ext cx="93966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CREATE OR REPLACE FUNCTION ENOUGH_BALANCE(OID INTEGER)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RETURNS BOOLEAN AS $YN$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declare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	YN BOOLEAN;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	TK INTEGER;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	B NUMERIC;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BEGIN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SELECT "COST" INTO TK FROM "ORDER" WHERE "OID"=OID;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SELECT "AMOUNT" INTO B FROM "ACCOUNT" WHERE "PHONE"=(SELECT "USER_ID" FROM "ORDER" WHERE "OID"=OID);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IF TK&gt;B THEN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YN=FALSE;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ELSE YN=TRUE;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END IF;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RETURN YN;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END;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$YN$ LANGUAGE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plpgsql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3632" y="1143000"/>
            <a:ext cx="10034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CREATE OR REPLACE FUNCTION TOTALSP(X TEXT)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RETURNS NUMBER AS $Y$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DECLARE Y INTEGER;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 TEXT;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BEGIN</a:t>
            </a:r>
          </a:p>
          <a:p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SELECT COUNT(*) INTO Y FROM "SERVICE_PROVIDER" WHERE "SERVICE_SUBCATEGORY"=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				(SELECT "SERVICE_SUBCATEGORY" FROM "SERVICES" WHERE "SERVICE_NAME"=X) AND "IS_IDLE"=TRUE;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RETURN Y;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END;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$Y$ LANGUAGE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plpgsql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68" y="986588"/>
            <a:ext cx="7756420" cy="4981075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>
          <a:xfrm>
            <a:off x="5120640" y="3390314"/>
            <a:ext cx="45719" cy="86811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595004" y="2783457"/>
            <a:ext cx="1713781" cy="1628394"/>
          </a:xfrm>
          <a:custGeom>
            <a:avLst/>
            <a:gdLst>
              <a:gd name="connsiteX0" fmla="*/ 0 w 1713781"/>
              <a:gd name="connsiteY0" fmla="*/ 1581509 h 1628394"/>
              <a:gd name="connsiteX1" fmla="*/ 28754 w 1713781"/>
              <a:gd name="connsiteY1" fmla="*/ 1570007 h 1628394"/>
              <a:gd name="connsiteX2" fmla="*/ 69011 w 1713781"/>
              <a:gd name="connsiteY2" fmla="*/ 1575758 h 1628394"/>
              <a:gd name="connsiteX3" fmla="*/ 138022 w 1713781"/>
              <a:gd name="connsiteY3" fmla="*/ 1593011 h 1628394"/>
              <a:gd name="connsiteX4" fmla="*/ 184030 w 1713781"/>
              <a:gd name="connsiteY4" fmla="*/ 1604513 h 1628394"/>
              <a:gd name="connsiteX5" fmla="*/ 253041 w 1713781"/>
              <a:gd name="connsiteY5" fmla="*/ 1616015 h 1628394"/>
              <a:gd name="connsiteX6" fmla="*/ 270294 w 1713781"/>
              <a:gd name="connsiteY6" fmla="*/ 1627517 h 1628394"/>
              <a:gd name="connsiteX7" fmla="*/ 529087 w 1713781"/>
              <a:gd name="connsiteY7" fmla="*/ 1621766 h 1628394"/>
              <a:gd name="connsiteX8" fmla="*/ 552090 w 1713781"/>
              <a:gd name="connsiteY8" fmla="*/ 1604513 h 1628394"/>
              <a:gd name="connsiteX9" fmla="*/ 586596 w 1713781"/>
              <a:gd name="connsiteY9" fmla="*/ 1575758 h 1628394"/>
              <a:gd name="connsiteX10" fmla="*/ 609600 w 1713781"/>
              <a:gd name="connsiteY10" fmla="*/ 1541252 h 1628394"/>
              <a:gd name="connsiteX11" fmla="*/ 644105 w 1713781"/>
              <a:gd name="connsiteY11" fmla="*/ 1506747 h 1628394"/>
              <a:gd name="connsiteX12" fmla="*/ 667109 w 1713781"/>
              <a:gd name="connsiteY12" fmla="*/ 1483743 h 1628394"/>
              <a:gd name="connsiteX13" fmla="*/ 707366 w 1713781"/>
              <a:gd name="connsiteY13" fmla="*/ 1426234 h 1628394"/>
              <a:gd name="connsiteX14" fmla="*/ 730370 w 1713781"/>
              <a:gd name="connsiteY14" fmla="*/ 1408981 h 1628394"/>
              <a:gd name="connsiteX15" fmla="*/ 776377 w 1713781"/>
              <a:gd name="connsiteY15" fmla="*/ 1357222 h 1628394"/>
              <a:gd name="connsiteX16" fmla="*/ 793630 w 1713781"/>
              <a:gd name="connsiteY16" fmla="*/ 1339969 h 1628394"/>
              <a:gd name="connsiteX17" fmla="*/ 828136 w 1713781"/>
              <a:gd name="connsiteY17" fmla="*/ 1299713 h 1628394"/>
              <a:gd name="connsiteX18" fmla="*/ 851139 w 1713781"/>
              <a:gd name="connsiteY18" fmla="*/ 1265207 h 1628394"/>
              <a:gd name="connsiteX19" fmla="*/ 862641 w 1713781"/>
              <a:gd name="connsiteY19" fmla="*/ 1242203 h 1628394"/>
              <a:gd name="connsiteX20" fmla="*/ 879894 w 1713781"/>
              <a:gd name="connsiteY20" fmla="*/ 1224951 h 1628394"/>
              <a:gd name="connsiteX21" fmla="*/ 891396 w 1713781"/>
              <a:gd name="connsiteY21" fmla="*/ 1207698 h 1628394"/>
              <a:gd name="connsiteX22" fmla="*/ 925902 w 1713781"/>
              <a:gd name="connsiteY22" fmla="*/ 1161690 h 1628394"/>
              <a:gd name="connsiteX23" fmla="*/ 948905 w 1713781"/>
              <a:gd name="connsiteY23" fmla="*/ 1132935 h 1628394"/>
              <a:gd name="connsiteX24" fmla="*/ 960407 w 1713781"/>
              <a:gd name="connsiteY24" fmla="*/ 1109932 h 1628394"/>
              <a:gd name="connsiteX25" fmla="*/ 977660 w 1713781"/>
              <a:gd name="connsiteY25" fmla="*/ 1092679 h 1628394"/>
              <a:gd name="connsiteX26" fmla="*/ 989162 w 1713781"/>
              <a:gd name="connsiteY26" fmla="*/ 1069675 h 1628394"/>
              <a:gd name="connsiteX27" fmla="*/ 1000664 w 1713781"/>
              <a:gd name="connsiteY27" fmla="*/ 1052422 h 1628394"/>
              <a:gd name="connsiteX28" fmla="*/ 1006415 w 1713781"/>
              <a:gd name="connsiteY28" fmla="*/ 1035169 h 1628394"/>
              <a:gd name="connsiteX29" fmla="*/ 1023668 w 1713781"/>
              <a:gd name="connsiteY29" fmla="*/ 1023668 h 1628394"/>
              <a:gd name="connsiteX30" fmla="*/ 1035170 w 1713781"/>
              <a:gd name="connsiteY30" fmla="*/ 1000664 h 1628394"/>
              <a:gd name="connsiteX31" fmla="*/ 1040921 w 1713781"/>
              <a:gd name="connsiteY31" fmla="*/ 983411 h 1628394"/>
              <a:gd name="connsiteX32" fmla="*/ 1063924 w 1713781"/>
              <a:gd name="connsiteY32" fmla="*/ 960407 h 1628394"/>
              <a:gd name="connsiteX33" fmla="*/ 1104181 w 1713781"/>
              <a:gd name="connsiteY33" fmla="*/ 914400 h 1628394"/>
              <a:gd name="connsiteX34" fmla="*/ 1127185 w 1713781"/>
              <a:gd name="connsiteY34" fmla="*/ 874143 h 1628394"/>
              <a:gd name="connsiteX35" fmla="*/ 1167441 w 1713781"/>
              <a:gd name="connsiteY35" fmla="*/ 816634 h 1628394"/>
              <a:gd name="connsiteX36" fmla="*/ 1178943 w 1713781"/>
              <a:gd name="connsiteY36" fmla="*/ 787879 h 1628394"/>
              <a:gd name="connsiteX37" fmla="*/ 1196196 w 1713781"/>
              <a:gd name="connsiteY37" fmla="*/ 770626 h 1628394"/>
              <a:gd name="connsiteX38" fmla="*/ 1207698 w 1713781"/>
              <a:gd name="connsiteY38" fmla="*/ 753373 h 1628394"/>
              <a:gd name="connsiteX39" fmla="*/ 1224951 w 1713781"/>
              <a:gd name="connsiteY39" fmla="*/ 730369 h 1628394"/>
              <a:gd name="connsiteX40" fmla="*/ 1236453 w 1713781"/>
              <a:gd name="connsiteY40" fmla="*/ 713117 h 1628394"/>
              <a:gd name="connsiteX41" fmla="*/ 1253705 w 1713781"/>
              <a:gd name="connsiteY41" fmla="*/ 690113 h 1628394"/>
              <a:gd name="connsiteX42" fmla="*/ 1282460 w 1713781"/>
              <a:gd name="connsiteY42" fmla="*/ 644105 h 1628394"/>
              <a:gd name="connsiteX43" fmla="*/ 1299713 w 1713781"/>
              <a:gd name="connsiteY43" fmla="*/ 626852 h 1628394"/>
              <a:gd name="connsiteX44" fmla="*/ 1311215 w 1713781"/>
              <a:gd name="connsiteY44" fmla="*/ 609600 h 1628394"/>
              <a:gd name="connsiteX45" fmla="*/ 1339970 w 1713781"/>
              <a:gd name="connsiteY45" fmla="*/ 569343 h 1628394"/>
              <a:gd name="connsiteX46" fmla="*/ 1362973 w 1713781"/>
              <a:gd name="connsiteY46" fmla="*/ 534837 h 1628394"/>
              <a:gd name="connsiteX47" fmla="*/ 1368724 w 1713781"/>
              <a:gd name="connsiteY47" fmla="*/ 517585 h 1628394"/>
              <a:gd name="connsiteX48" fmla="*/ 1397479 w 1713781"/>
              <a:gd name="connsiteY48" fmla="*/ 477328 h 1628394"/>
              <a:gd name="connsiteX49" fmla="*/ 1403230 w 1713781"/>
              <a:gd name="connsiteY49" fmla="*/ 460075 h 1628394"/>
              <a:gd name="connsiteX50" fmla="*/ 1437736 w 1713781"/>
              <a:gd name="connsiteY50" fmla="*/ 419818 h 1628394"/>
              <a:gd name="connsiteX51" fmla="*/ 1460739 w 1713781"/>
              <a:gd name="connsiteY51" fmla="*/ 385313 h 1628394"/>
              <a:gd name="connsiteX52" fmla="*/ 1477992 w 1713781"/>
              <a:gd name="connsiteY52" fmla="*/ 345056 h 1628394"/>
              <a:gd name="connsiteX53" fmla="*/ 1495245 w 1713781"/>
              <a:gd name="connsiteY53" fmla="*/ 333554 h 1628394"/>
              <a:gd name="connsiteX54" fmla="*/ 1512498 w 1713781"/>
              <a:gd name="connsiteY54" fmla="*/ 310551 h 1628394"/>
              <a:gd name="connsiteX55" fmla="*/ 1518249 w 1713781"/>
              <a:gd name="connsiteY55" fmla="*/ 293298 h 1628394"/>
              <a:gd name="connsiteX56" fmla="*/ 1547004 w 1713781"/>
              <a:gd name="connsiteY56" fmla="*/ 253041 h 1628394"/>
              <a:gd name="connsiteX57" fmla="*/ 1570007 w 1713781"/>
              <a:gd name="connsiteY57" fmla="*/ 218535 h 1628394"/>
              <a:gd name="connsiteX58" fmla="*/ 1604513 w 1713781"/>
              <a:gd name="connsiteY58" fmla="*/ 166777 h 1628394"/>
              <a:gd name="connsiteX59" fmla="*/ 1616015 w 1713781"/>
              <a:gd name="connsiteY59" fmla="*/ 149524 h 1628394"/>
              <a:gd name="connsiteX60" fmla="*/ 1621766 w 1713781"/>
              <a:gd name="connsiteY60" fmla="*/ 132271 h 1628394"/>
              <a:gd name="connsiteX61" fmla="*/ 1662022 w 1713781"/>
              <a:gd name="connsiteY61" fmla="*/ 80513 h 1628394"/>
              <a:gd name="connsiteX62" fmla="*/ 1690777 w 1713781"/>
              <a:gd name="connsiteY62" fmla="*/ 28754 h 1628394"/>
              <a:gd name="connsiteX63" fmla="*/ 1708030 w 1713781"/>
              <a:gd name="connsiteY63" fmla="*/ 17252 h 1628394"/>
              <a:gd name="connsiteX64" fmla="*/ 1713781 w 1713781"/>
              <a:gd name="connsiteY64" fmla="*/ 0 h 162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713781" h="1628394">
                <a:moveTo>
                  <a:pt x="0" y="1581509"/>
                </a:moveTo>
                <a:cubicBezTo>
                  <a:pt x="9585" y="1577675"/>
                  <a:pt x="18467" y="1570864"/>
                  <a:pt x="28754" y="1570007"/>
                </a:cubicBezTo>
                <a:cubicBezTo>
                  <a:pt x="42262" y="1568881"/>
                  <a:pt x="55613" y="1573697"/>
                  <a:pt x="69011" y="1575758"/>
                </a:cubicBezTo>
                <a:cubicBezTo>
                  <a:pt x="147268" y="1587798"/>
                  <a:pt x="59400" y="1573355"/>
                  <a:pt x="138022" y="1593011"/>
                </a:cubicBezTo>
                <a:cubicBezTo>
                  <a:pt x="153358" y="1596845"/>
                  <a:pt x="168381" y="1602277"/>
                  <a:pt x="184030" y="1604513"/>
                </a:cubicBezTo>
                <a:cubicBezTo>
                  <a:pt x="233963" y="1611646"/>
                  <a:pt x="210995" y="1607606"/>
                  <a:pt x="253041" y="1616015"/>
                </a:cubicBezTo>
                <a:cubicBezTo>
                  <a:pt x="258792" y="1619849"/>
                  <a:pt x="263384" y="1627373"/>
                  <a:pt x="270294" y="1627517"/>
                </a:cubicBezTo>
                <a:cubicBezTo>
                  <a:pt x="356561" y="1629314"/>
                  <a:pt x="443087" y="1628786"/>
                  <a:pt x="529087" y="1621766"/>
                </a:cubicBezTo>
                <a:cubicBezTo>
                  <a:pt x="538640" y="1620986"/>
                  <a:pt x="544291" y="1610084"/>
                  <a:pt x="552090" y="1604513"/>
                </a:cubicBezTo>
                <a:cubicBezTo>
                  <a:pt x="568705" y="1592645"/>
                  <a:pt x="573170" y="1593020"/>
                  <a:pt x="586596" y="1575758"/>
                </a:cubicBezTo>
                <a:cubicBezTo>
                  <a:pt x="595083" y="1564846"/>
                  <a:pt x="599825" y="1551027"/>
                  <a:pt x="609600" y="1541252"/>
                </a:cubicBezTo>
                <a:lnTo>
                  <a:pt x="644105" y="1506747"/>
                </a:lnTo>
                <a:cubicBezTo>
                  <a:pt x="651773" y="1499079"/>
                  <a:pt x="661094" y="1492766"/>
                  <a:pt x="667109" y="1483743"/>
                </a:cubicBezTo>
                <a:cubicBezTo>
                  <a:pt x="670869" y="1478103"/>
                  <a:pt x="698848" y="1434752"/>
                  <a:pt x="707366" y="1426234"/>
                </a:cubicBezTo>
                <a:cubicBezTo>
                  <a:pt x="714144" y="1419456"/>
                  <a:pt x="722702" y="1414732"/>
                  <a:pt x="730370" y="1408981"/>
                </a:cubicBezTo>
                <a:cubicBezTo>
                  <a:pt x="750893" y="1378193"/>
                  <a:pt x="736984" y="1396615"/>
                  <a:pt x="776377" y="1357222"/>
                </a:cubicBezTo>
                <a:cubicBezTo>
                  <a:pt x="782128" y="1351471"/>
                  <a:pt x="788750" y="1346475"/>
                  <a:pt x="793630" y="1339969"/>
                </a:cubicBezTo>
                <a:cubicBezTo>
                  <a:pt x="815763" y="1310460"/>
                  <a:pt x="804106" y="1323743"/>
                  <a:pt x="828136" y="1299713"/>
                </a:cubicBezTo>
                <a:cubicBezTo>
                  <a:pt x="840472" y="1262704"/>
                  <a:pt x="824216" y="1302901"/>
                  <a:pt x="851139" y="1265207"/>
                </a:cubicBezTo>
                <a:cubicBezTo>
                  <a:pt x="856122" y="1258231"/>
                  <a:pt x="857658" y="1249179"/>
                  <a:pt x="862641" y="1242203"/>
                </a:cubicBezTo>
                <a:cubicBezTo>
                  <a:pt x="867368" y="1235585"/>
                  <a:pt x="874687" y="1231199"/>
                  <a:pt x="879894" y="1224951"/>
                </a:cubicBezTo>
                <a:cubicBezTo>
                  <a:pt x="884319" y="1219641"/>
                  <a:pt x="887331" y="1213288"/>
                  <a:pt x="891396" y="1207698"/>
                </a:cubicBezTo>
                <a:cubicBezTo>
                  <a:pt x="902671" y="1192195"/>
                  <a:pt x="914214" y="1176885"/>
                  <a:pt x="925902" y="1161690"/>
                </a:cubicBezTo>
                <a:cubicBezTo>
                  <a:pt x="933386" y="1151961"/>
                  <a:pt x="943415" y="1143914"/>
                  <a:pt x="948905" y="1132935"/>
                </a:cubicBezTo>
                <a:cubicBezTo>
                  <a:pt x="952739" y="1125267"/>
                  <a:pt x="955424" y="1116908"/>
                  <a:pt x="960407" y="1109932"/>
                </a:cubicBezTo>
                <a:cubicBezTo>
                  <a:pt x="965134" y="1103314"/>
                  <a:pt x="972933" y="1099297"/>
                  <a:pt x="977660" y="1092679"/>
                </a:cubicBezTo>
                <a:cubicBezTo>
                  <a:pt x="982643" y="1085703"/>
                  <a:pt x="984909" y="1077119"/>
                  <a:pt x="989162" y="1069675"/>
                </a:cubicBezTo>
                <a:cubicBezTo>
                  <a:pt x="992591" y="1063674"/>
                  <a:pt x="997573" y="1058604"/>
                  <a:pt x="1000664" y="1052422"/>
                </a:cubicBezTo>
                <a:cubicBezTo>
                  <a:pt x="1003375" y="1047000"/>
                  <a:pt x="1002628" y="1039903"/>
                  <a:pt x="1006415" y="1035169"/>
                </a:cubicBezTo>
                <a:cubicBezTo>
                  <a:pt x="1010733" y="1029772"/>
                  <a:pt x="1017917" y="1027502"/>
                  <a:pt x="1023668" y="1023668"/>
                </a:cubicBezTo>
                <a:cubicBezTo>
                  <a:pt x="1027502" y="1016000"/>
                  <a:pt x="1031793" y="1008544"/>
                  <a:pt x="1035170" y="1000664"/>
                </a:cubicBezTo>
                <a:cubicBezTo>
                  <a:pt x="1037558" y="995092"/>
                  <a:pt x="1037398" y="988344"/>
                  <a:pt x="1040921" y="983411"/>
                </a:cubicBezTo>
                <a:cubicBezTo>
                  <a:pt x="1047224" y="974587"/>
                  <a:pt x="1057150" y="968875"/>
                  <a:pt x="1063924" y="960407"/>
                </a:cubicBezTo>
                <a:cubicBezTo>
                  <a:pt x="1102261" y="912485"/>
                  <a:pt x="1069676" y="937401"/>
                  <a:pt x="1104181" y="914400"/>
                </a:cubicBezTo>
                <a:cubicBezTo>
                  <a:pt x="1166728" y="831004"/>
                  <a:pt x="1092057" y="935617"/>
                  <a:pt x="1127185" y="874143"/>
                </a:cubicBezTo>
                <a:cubicBezTo>
                  <a:pt x="1140743" y="850417"/>
                  <a:pt x="1156412" y="844207"/>
                  <a:pt x="1167441" y="816634"/>
                </a:cubicBezTo>
                <a:cubicBezTo>
                  <a:pt x="1171275" y="807049"/>
                  <a:pt x="1173472" y="796633"/>
                  <a:pt x="1178943" y="787879"/>
                </a:cubicBezTo>
                <a:cubicBezTo>
                  <a:pt x="1183254" y="780982"/>
                  <a:pt x="1190989" y="776874"/>
                  <a:pt x="1196196" y="770626"/>
                </a:cubicBezTo>
                <a:cubicBezTo>
                  <a:pt x="1200621" y="765316"/>
                  <a:pt x="1203681" y="758997"/>
                  <a:pt x="1207698" y="753373"/>
                </a:cubicBezTo>
                <a:cubicBezTo>
                  <a:pt x="1213269" y="745573"/>
                  <a:pt x="1219380" y="738169"/>
                  <a:pt x="1224951" y="730369"/>
                </a:cubicBezTo>
                <a:cubicBezTo>
                  <a:pt x="1228968" y="724745"/>
                  <a:pt x="1232436" y="718741"/>
                  <a:pt x="1236453" y="713117"/>
                </a:cubicBezTo>
                <a:cubicBezTo>
                  <a:pt x="1242024" y="705318"/>
                  <a:pt x="1248388" y="698088"/>
                  <a:pt x="1253705" y="690113"/>
                </a:cubicBezTo>
                <a:cubicBezTo>
                  <a:pt x="1257446" y="684502"/>
                  <a:pt x="1275312" y="652683"/>
                  <a:pt x="1282460" y="644105"/>
                </a:cubicBezTo>
                <a:cubicBezTo>
                  <a:pt x="1287667" y="637857"/>
                  <a:pt x="1294506" y="633100"/>
                  <a:pt x="1299713" y="626852"/>
                </a:cubicBezTo>
                <a:cubicBezTo>
                  <a:pt x="1304138" y="621542"/>
                  <a:pt x="1307198" y="615224"/>
                  <a:pt x="1311215" y="609600"/>
                </a:cubicBezTo>
                <a:cubicBezTo>
                  <a:pt x="1315556" y="603522"/>
                  <a:pt x="1335452" y="578378"/>
                  <a:pt x="1339970" y="569343"/>
                </a:cubicBezTo>
                <a:cubicBezTo>
                  <a:pt x="1356616" y="536051"/>
                  <a:pt x="1330268" y="567544"/>
                  <a:pt x="1362973" y="534837"/>
                </a:cubicBezTo>
                <a:cubicBezTo>
                  <a:pt x="1364890" y="529086"/>
                  <a:pt x="1365716" y="522848"/>
                  <a:pt x="1368724" y="517585"/>
                </a:cubicBezTo>
                <a:cubicBezTo>
                  <a:pt x="1379142" y="499354"/>
                  <a:pt x="1388579" y="495127"/>
                  <a:pt x="1397479" y="477328"/>
                </a:cubicBezTo>
                <a:cubicBezTo>
                  <a:pt x="1400190" y="471906"/>
                  <a:pt x="1400222" y="465338"/>
                  <a:pt x="1403230" y="460075"/>
                </a:cubicBezTo>
                <a:cubicBezTo>
                  <a:pt x="1413067" y="442861"/>
                  <a:pt x="1424139" y="433415"/>
                  <a:pt x="1437736" y="419818"/>
                </a:cubicBezTo>
                <a:cubicBezTo>
                  <a:pt x="1451411" y="378795"/>
                  <a:pt x="1432020" y="428393"/>
                  <a:pt x="1460739" y="385313"/>
                </a:cubicBezTo>
                <a:cubicBezTo>
                  <a:pt x="1484706" y="349361"/>
                  <a:pt x="1441852" y="388424"/>
                  <a:pt x="1477992" y="345056"/>
                </a:cubicBezTo>
                <a:cubicBezTo>
                  <a:pt x="1482417" y="339746"/>
                  <a:pt x="1490358" y="338441"/>
                  <a:pt x="1495245" y="333554"/>
                </a:cubicBezTo>
                <a:cubicBezTo>
                  <a:pt x="1502023" y="326777"/>
                  <a:pt x="1506747" y="318219"/>
                  <a:pt x="1512498" y="310551"/>
                </a:cubicBezTo>
                <a:cubicBezTo>
                  <a:pt x="1514415" y="304800"/>
                  <a:pt x="1515538" y="298720"/>
                  <a:pt x="1518249" y="293298"/>
                </a:cubicBezTo>
                <a:cubicBezTo>
                  <a:pt x="1522924" y="283949"/>
                  <a:pt x="1542445" y="259554"/>
                  <a:pt x="1547004" y="253041"/>
                </a:cubicBezTo>
                <a:cubicBezTo>
                  <a:pt x="1554931" y="241716"/>
                  <a:pt x="1562339" y="230037"/>
                  <a:pt x="1570007" y="218535"/>
                </a:cubicBezTo>
                <a:lnTo>
                  <a:pt x="1604513" y="166777"/>
                </a:lnTo>
                <a:cubicBezTo>
                  <a:pt x="1608347" y="161026"/>
                  <a:pt x="1613829" y="156081"/>
                  <a:pt x="1616015" y="149524"/>
                </a:cubicBezTo>
                <a:cubicBezTo>
                  <a:pt x="1617932" y="143773"/>
                  <a:pt x="1618403" y="137315"/>
                  <a:pt x="1621766" y="132271"/>
                </a:cubicBezTo>
                <a:cubicBezTo>
                  <a:pt x="1641614" y="102499"/>
                  <a:pt x="1646709" y="126451"/>
                  <a:pt x="1662022" y="80513"/>
                </a:cubicBezTo>
                <a:cubicBezTo>
                  <a:pt x="1668015" y="62534"/>
                  <a:pt x="1673827" y="40054"/>
                  <a:pt x="1690777" y="28754"/>
                </a:cubicBezTo>
                <a:lnTo>
                  <a:pt x="1708030" y="17252"/>
                </a:lnTo>
                <a:lnTo>
                  <a:pt x="1713781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245525" y="2777706"/>
            <a:ext cx="184030" cy="103738"/>
          </a:xfrm>
          <a:custGeom>
            <a:avLst/>
            <a:gdLst>
              <a:gd name="connsiteX0" fmla="*/ 0 w 184030"/>
              <a:gd name="connsiteY0" fmla="*/ 5751 h 103738"/>
              <a:gd name="connsiteX1" fmla="*/ 5750 w 184030"/>
              <a:gd name="connsiteY1" fmla="*/ 92015 h 103738"/>
              <a:gd name="connsiteX2" fmla="*/ 23003 w 184030"/>
              <a:gd name="connsiteY2" fmla="*/ 103517 h 103738"/>
              <a:gd name="connsiteX3" fmla="*/ 63260 w 184030"/>
              <a:gd name="connsiteY3" fmla="*/ 97766 h 103738"/>
              <a:gd name="connsiteX4" fmla="*/ 97766 w 184030"/>
              <a:gd name="connsiteY4" fmla="*/ 80513 h 103738"/>
              <a:gd name="connsiteX5" fmla="*/ 132271 w 184030"/>
              <a:gd name="connsiteY5" fmla="*/ 51758 h 103738"/>
              <a:gd name="connsiteX6" fmla="*/ 166777 w 184030"/>
              <a:gd name="connsiteY6" fmla="*/ 23003 h 103738"/>
              <a:gd name="connsiteX7" fmla="*/ 184030 w 184030"/>
              <a:gd name="connsiteY7" fmla="*/ 0 h 1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030" h="103738">
                <a:moveTo>
                  <a:pt x="0" y="5751"/>
                </a:moveTo>
                <a:cubicBezTo>
                  <a:pt x="1917" y="34506"/>
                  <a:pt x="-850" y="63963"/>
                  <a:pt x="5750" y="92015"/>
                </a:cubicBezTo>
                <a:cubicBezTo>
                  <a:pt x="7333" y="98743"/>
                  <a:pt x="16125" y="102829"/>
                  <a:pt x="23003" y="103517"/>
                </a:cubicBezTo>
                <a:cubicBezTo>
                  <a:pt x="36491" y="104866"/>
                  <a:pt x="49841" y="99683"/>
                  <a:pt x="63260" y="97766"/>
                </a:cubicBezTo>
                <a:cubicBezTo>
                  <a:pt x="112709" y="64800"/>
                  <a:pt x="50142" y="104326"/>
                  <a:pt x="97766" y="80513"/>
                </a:cubicBezTo>
                <a:cubicBezTo>
                  <a:pt x="119181" y="69805"/>
                  <a:pt x="113195" y="67655"/>
                  <a:pt x="132271" y="51758"/>
                </a:cubicBezTo>
                <a:cubicBezTo>
                  <a:pt x="180311" y="11724"/>
                  <a:pt x="116372" y="73408"/>
                  <a:pt x="166777" y="23003"/>
                </a:cubicBezTo>
                <a:cubicBezTo>
                  <a:pt x="173884" y="1684"/>
                  <a:pt x="167106" y="8462"/>
                  <a:pt x="184030" y="0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634977" y="4301706"/>
            <a:ext cx="11785" cy="97766"/>
          </a:xfrm>
          <a:custGeom>
            <a:avLst/>
            <a:gdLst>
              <a:gd name="connsiteX0" fmla="*/ 11785 w 11785"/>
              <a:gd name="connsiteY0" fmla="*/ 0 h 97766"/>
              <a:gd name="connsiteX1" fmla="*/ 283 w 11785"/>
              <a:gd name="connsiteY1" fmla="*/ 74762 h 97766"/>
              <a:gd name="connsiteX2" fmla="*/ 283 w 11785"/>
              <a:gd name="connsiteY2" fmla="*/ 97766 h 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5" h="97766">
                <a:moveTo>
                  <a:pt x="11785" y="0"/>
                </a:moveTo>
                <a:cubicBezTo>
                  <a:pt x="5519" y="31327"/>
                  <a:pt x="3267" y="38949"/>
                  <a:pt x="283" y="74762"/>
                </a:cubicBezTo>
                <a:cubicBezTo>
                  <a:pt x="-354" y="82404"/>
                  <a:pt x="283" y="90098"/>
                  <a:pt x="283" y="97766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663534" y="4313208"/>
            <a:ext cx="34987" cy="86264"/>
          </a:xfrm>
          <a:custGeom>
            <a:avLst/>
            <a:gdLst>
              <a:gd name="connsiteX0" fmla="*/ 34987 w 34987"/>
              <a:gd name="connsiteY0" fmla="*/ 0 h 86264"/>
              <a:gd name="connsiteX1" fmla="*/ 481 w 34987"/>
              <a:gd name="connsiteY1" fmla="*/ 63260 h 86264"/>
              <a:gd name="connsiteX2" fmla="*/ 481 w 34987"/>
              <a:gd name="connsiteY2" fmla="*/ 86264 h 8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87" h="86264">
                <a:moveTo>
                  <a:pt x="34987" y="0"/>
                </a:moveTo>
                <a:cubicBezTo>
                  <a:pt x="28365" y="10595"/>
                  <a:pt x="3455" y="42444"/>
                  <a:pt x="481" y="63260"/>
                </a:cubicBezTo>
                <a:cubicBezTo>
                  <a:pt x="-603" y="70851"/>
                  <a:pt x="481" y="78596"/>
                  <a:pt x="481" y="86264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948" y="878305"/>
            <a:ext cx="918009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CREATE OR REPLACE FUNCTION TRANSACT(OID INTEGER)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RETURNS TEXT AS $MSG$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declare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	MSG TEXT;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	TK INTEGER;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	UB NUMERIC;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	SPB NUMERIC;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BEGIN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SELECT "COST" INTO TK FROM "ORDER" WHERE "OID"=OID;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SELECT "AMOUNT" INTO UB FROM "ACCOUNT" WHERE "PHONE"=(SELECT "USER_ID" FROM "ORDER" WHERE "OID"=OID);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SELECT "AMOUNT" INTO SPB FROM "ACCOUNT" WHERE "PHONE"=(SELECT "SERVICE_PROVIDER" FROM "ORDER" WHERE "OID"=OID);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UPDATE "ACCOUNT" SET "AMOUNT"=UB-TK WHERE "PNONE"= (SELECT "USER_ID" FROM "ORDER" WHERE "OID"=OID);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UPDATE "ACCOUNT" SET "AMOUNT"=SPB+TK WHERE "PNONE"= (SELECT "SERVICE_PROVIDER" FROM "ORDER" WHERE "OID"=OID);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MSG='Transaction is Successful';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RETURN MSG;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END;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$MSG$ LANGUAGE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</a:rPr>
              <a:t>plpgsql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9789" y="2899611"/>
            <a:ext cx="529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48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0147" y="2911642"/>
            <a:ext cx="470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DDL</a:t>
            </a:r>
          </a:p>
        </p:txBody>
      </p:sp>
    </p:spTree>
    <p:extLst>
      <p:ext uri="{BB962C8B-B14F-4D97-AF65-F5344CB8AC3E}">
        <p14:creationId xmlns:p14="http://schemas.microsoft.com/office/powerpoint/2010/main" val="38046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7080" y="2450652"/>
            <a:ext cx="9492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CREATE TABLE USER(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PHONE INTEGER PRIMARY KEY,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PASSWORD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FIRST_NAME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LAST_NAME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EMAIL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JOINING_DATE DATE NOT NULL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);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0778" y="1064712"/>
            <a:ext cx="404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USER:</a:t>
            </a:r>
          </a:p>
        </p:txBody>
      </p:sp>
    </p:spTree>
    <p:extLst>
      <p:ext uri="{BB962C8B-B14F-4D97-AF65-F5344CB8AC3E}">
        <p14:creationId xmlns:p14="http://schemas.microsoft.com/office/powerpoint/2010/main" val="17328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8964" y="1969404"/>
            <a:ext cx="96926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CREATE TABLE SERVICE_PROVIDER(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PHONE INTEGER PRIMARY KEY,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PASSWORD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FIRST_NAME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LAST_NAME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EMAIL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SERVICE_SUBCATEGORY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IS_IDLE BOOLEAN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RATING NUMERIC,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LOCATION_ID INTEGER NOT NULL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);</a:t>
            </a: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4460" y="826718"/>
            <a:ext cx="497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SERVICE_PROVIDER:</a:t>
            </a:r>
          </a:p>
        </p:txBody>
      </p:sp>
    </p:spTree>
    <p:extLst>
      <p:ext uri="{BB962C8B-B14F-4D97-AF65-F5344CB8AC3E}">
        <p14:creationId xmlns:p14="http://schemas.microsoft.com/office/powerpoint/2010/main" val="31538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982980"/>
            <a:ext cx="9852660" cy="507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4221" y="2398421"/>
            <a:ext cx="7638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CREATE TABLE SERVICES(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SERVICE_ID INTEGER PRIMARY KEY,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SERVICE_NAME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SERVICE_SUBCATEGORY TEXT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SERVICE_CATEGORY TEXT NOT NULL, 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COST NUMERIC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);</a:t>
            </a: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1847" y="1089764"/>
            <a:ext cx="403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SERVICES:</a:t>
            </a:r>
          </a:p>
        </p:txBody>
      </p:sp>
    </p:spTree>
    <p:extLst>
      <p:ext uri="{BB962C8B-B14F-4D97-AF65-F5344CB8AC3E}">
        <p14:creationId xmlns:p14="http://schemas.microsoft.com/office/powerpoint/2010/main" val="33618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162" y="3094869"/>
            <a:ext cx="5208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CREATE TABLE ACCOUNT(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PHONE INTEGER PRIMARY KEY,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AMOUNT NUMERIC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);</a:t>
            </a: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952983" y="1741118"/>
            <a:ext cx="439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ACCOUNT:</a:t>
            </a:r>
          </a:p>
        </p:txBody>
      </p:sp>
    </p:spTree>
    <p:extLst>
      <p:ext uri="{BB962C8B-B14F-4D97-AF65-F5344CB8AC3E}">
        <p14:creationId xmlns:p14="http://schemas.microsoft.com/office/powerpoint/2010/main" val="3496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0756" y="2304163"/>
            <a:ext cx="671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CREATE TABLE LOATION(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LOCATION_ID INTEGER PRIMARY KEY,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LATITUDE NUMERIC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LONGITUDE NUMERIC NOT NULL,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NAME TEXT</a:t>
            </a:r>
          </a:p>
          <a:p>
            <a:pPr latinLnBrk="1"/>
            <a:r>
              <a:rPr lang="en-US" sz="2000" dirty="0">
                <a:solidFill>
                  <a:srgbClr val="44546A">
                    <a:lumMod val="50000"/>
                  </a:srgbClr>
                </a:solidFill>
              </a:rPr>
              <a:t>);</a:t>
            </a: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  <a:p>
            <a:endParaRPr lang="en-US" sz="200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638" y="1114816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LOCATION:</a:t>
            </a:r>
          </a:p>
        </p:txBody>
      </p:sp>
    </p:spTree>
    <p:extLst>
      <p:ext uri="{BB962C8B-B14F-4D97-AF65-F5344CB8AC3E}">
        <p14:creationId xmlns:p14="http://schemas.microsoft.com/office/powerpoint/2010/main" val="26195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B9BCC6"/>
      </a:dk1>
      <a:lt1>
        <a:sysClr val="window" lastClr="27303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B9BCC6"/>
      </a:dk1>
      <a:lt1>
        <a:sysClr val="window" lastClr="27303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1428</Words>
  <Application>Microsoft Office PowerPoint</Application>
  <PresentationFormat>Widescreen</PresentationFormat>
  <Paragraphs>243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Calibri Light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Apon</dc:creator>
  <cp:lastModifiedBy>Apon</cp:lastModifiedBy>
  <cp:revision>30</cp:revision>
  <dcterms:created xsi:type="dcterms:W3CDTF">2019-02-13T16:11:37Z</dcterms:created>
  <dcterms:modified xsi:type="dcterms:W3CDTF">2019-02-14T08:12:54Z</dcterms:modified>
</cp:coreProperties>
</file>