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C6"/>
    <a:srgbClr val="3B2C4B"/>
    <a:srgbClr val="FEFCFC"/>
    <a:srgbClr val="E4779E"/>
    <a:srgbClr val="012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E2C3D-6FB4-4BA7-9BDB-E6E0D184843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75D24-CDDE-495B-8C00-39BC45F5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CB9A-AD06-4C2C-B1FE-E65B17190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3EA46-9BBE-4D38-9AAC-167180ECC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CC12-81F8-4D7C-A855-0E3D9330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869A-9159-41E8-97A8-EB0C2639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A1B0-B1CD-431B-8725-D16B03CF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2123-0B4F-42FF-9C70-3D40F292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BF92E-6422-4234-9463-78C99A3E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8E3A-0493-4803-99A3-20EC9A32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F47A-2898-48E4-A352-2A2596B8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6B22-F399-4E66-B06C-AFD9446E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F74B-B807-4ED6-BF56-51CDD4DCE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1F6C7-E83C-451E-A7AE-12E54D8B7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7B64-7E89-430A-BAA1-01CFC8D9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4D78-6273-4289-A185-88D6E432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D41D-A32F-4C12-A4EB-A3B24F4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0E8-89CC-4145-8E71-56C2F573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E7DB-47BC-4E25-A8EB-CAE1809E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247-0268-4EDA-BEB3-1746DF85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C725-C95C-464F-807C-70A1CE8B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01D9-696E-48BD-AEA1-D95B7451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B5DE-58B0-44E7-B3A7-AC8B514F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5A5C-6EAC-4909-8B38-E68E95B0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140E-FF86-47DF-96FB-EE9A719D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08B0-E8CC-4A1A-885F-74AF93BF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628A-AFB3-4D4C-A544-638F4A16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89D-5A96-413D-96A4-E4BF31D1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BA62-80B4-44DA-ADCE-C46504233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39313-733F-4C50-BAF5-716C0C1C9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73E3-8D6A-4A81-A8B6-59BAD5B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FF7B-AFE9-46AF-A2CD-ECFCAF3C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D0B8-558D-4D0D-BE3A-59A4237C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1D9A-22FC-431F-9ABC-D923241C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EBA2-F60E-43DF-9354-4156CDA1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1213-3D8D-4F11-B78E-280D5F41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CA0-215F-4011-8C51-D61965A4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E772-57B5-4188-B5AF-57E2FE21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6CD0E-1C74-469F-A2B2-3A3EAECA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DBEB4-3522-4ED2-8A6E-AC1E927F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F91B9-D68A-404B-B614-5F4EBCE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4D0-435F-48EE-977B-8634B2F1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D0107-6E36-4BB7-81ED-97BE8479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37141-4AC1-4C2B-9207-0DC7C8E2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5F33F-0A1D-4CF6-BE0E-D9BE65A1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CC114-EC94-4D1C-AF8A-BF1B4F1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AF1EF-F5AF-4CE5-AFE7-806C549A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40675-8ADB-4280-83C7-9A12529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3BFE-B6E2-48DE-94C9-34541C8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FD65-F17F-4544-B64E-9DFE6310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DB8C0-3587-4129-9F1A-3A34A06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719ED-9F5B-48E8-A89C-48C9284D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EACC-D08A-42D1-8477-9D834F01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AEBE-D7D7-4252-869F-6BCF4E6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C00E-1A58-4D85-AC0B-54A0B892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F0ACF-5336-4505-BB0E-579CA3BD6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E59BE-9EF3-4CFA-B14A-EE1F29BC7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DE4E-8E5B-439D-B6B6-EBB788C2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520B-70C1-4A77-850D-EA925F81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C564-4AFE-47C1-A73C-2F8678C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D06B1-9895-45A1-B9C4-AC43F729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0ACC-CCBD-4788-A720-4B66CD63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594C-CBDC-4794-BCB9-F76A4482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2541-397A-4A7C-8077-A801D79D0D9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09A6-2E21-429A-BE94-A709972E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47F8-3370-4A32-AB1A-4BF99D110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DF73-F1DC-41DE-A957-7B9717A9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7934C8AB-8C38-48B5-9957-B7A640EF8925}"/>
              </a:ext>
            </a:extLst>
          </p:cNvPr>
          <p:cNvSpPr/>
          <p:nvPr/>
        </p:nvSpPr>
        <p:spPr>
          <a:xfrm>
            <a:off x="-491193" y="-952203"/>
            <a:ext cx="5105281" cy="8862646"/>
          </a:xfrm>
          <a:prstGeom prst="flowChartDelay">
            <a:avLst/>
          </a:prstGeom>
          <a:gradFill flip="none" rotWithShape="1">
            <a:gsLst>
              <a:gs pos="0">
                <a:srgbClr val="E4779E">
                  <a:tint val="66000"/>
                  <a:satMod val="160000"/>
                </a:srgbClr>
              </a:gs>
              <a:gs pos="50000">
                <a:srgbClr val="E4779E">
                  <a:tint val="44500"/>
                  <a:satMod val="160000"/>
                </a:srgbClr>
              </a:gs>
              <a:gs pos="100000">
                <a:srgbClr val="E4779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84802353-CB98-44F4-8F4E-8A16808F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0998" y="1507203"/>
            <a:ext cx="4384892" cy="292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FA2D1-AA4D-46A8-95B6-B31841A0ECBF}"/>
              </a:ext>
            </a:extLst>
          </p:cNvPr>
          <p:cNvSpPr txBox="1"/>
          <p:nvPr/>
        </p:nvSpPr>
        <p:spPr>
          <a:xfrm>
            <a:off x="0" y="5282407"/>
            <a:ext cx="4266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Prof.Peerapon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Vateekul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peerapon.v@chula.ac.th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090-974-5540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2FC006-7C7D-479F-A310-5B43DA568845}"/>
              </a:ext>
            </a:extLst>
          </p:cNvPr>
          <p:cNvCxnSpPr>
            <a:cxnSpLocks/>
          </p:cNvCxnSpPr>
          <p:nvPr/>
        </p:nvCxnSpPr>
        <p:spPr>
          <a:xfrm>
            <a:off x="4412791" y="776387"/>
            <a:ext cx="7519301" cy="0"/>
          </a:xfrm>
          <a:prstGeom prst="line">
            <a:avLst/>
          </a:prstGeom>
          <a:ln w="57150">
            <a:solidFill>
              <a:srgbClr val="E47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08EFA-99CA-4616-B0D3-0C567794B408}"/>
              </a:ext>
            </a:extLst>
          </p:cNvPr>
          <p:cNvSpPr txBox="1"/>
          <p:nvPr/>
        </p:nvSpPr>
        <p:spPr>
          <a:xfrm>
            <a:off x="4359896" y="13005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11" name="Professor at Department of Computer Engineering, Faculty of Engineering, Chulalongkorn University…">
            <a:extLst>
              <a:ext uri="{FF2B5EF4-FFF2-40B4-BE49-F238E27FC236}">
                <a16:creationId xmlns:a16="http://schemas.microsoft.com/office/drawing/2014/main" id="{27BF9A92-C287-4112-8B6A-DAFF339F05FA}"/>
              </a:ext>
            </a:extLst>
          </p:cNvPr>
          <p:cNvSpPr txBox="1">
            <a:spLocks/>
          </p:cNvSpPr>
          <p:nvPr/>
        </p:nvSpPr>
        <p:spPr>
          <a:xfrm>
            <a:off x="5705097" y="1559234"/>
            <a:ext cx="6352026" cy="438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25779">
              <a:spcBef>
                <a:spcPts val="3700"/>
              </a:spcBef>
              <a:defRPr sz="288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Professor at Department of Computer Engineering, Faculty of Engineering, Chulalongkorn University</a:t>
            </a:r>
          </a:p>
          <a:p>
            <a:pPr algn="l" defTabSz="525779">
              <a:spcBef>
                <a:spcPts val="3700"/>
              </a:spcBef>
              <a:defRPr sz="288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Ph.D. in Computer Engineering, School of Engineering, University of Miami, U.S. in 2012</a:t>
            </a:r>
          </a:p>
          <a:p>
            <a:pPr algn="l" defTabSz="525779">
              <a:spcBef>
                <a:spcPts val="3700"/>
              </a:spcBef>
              <a:defRPr sz="288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Royal Thai Government Scholarship for Doctoral Degree in Computer Engineering with Specialization in Data Mining and Machine Learning</a:t>
            </a:r>
          </a:p>
          <a:p>
            <a:pPr algn="l" defTabSz="525779">
              <a:spcBef>
                <a:spcPts val="3700"/>
              </a:spcBef>
              <a:defRPr sz="288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AI, Machine Learning, Deep Learning, Data Science, Natural Language Processing (NLP), Intelligent Medical Diagnosis, Big Data Platform, Data Warehousing, Database Management, Business Intelligence (BI)</a:t>
            </a: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7888C454-7DC4-4933-B257-D19E450C9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10" y="1565276"/>
            <a:ext cx="586740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7B4AAF8-0F79-4814-BF7D-36F2D1CF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11" y="3618667"/>
            <a:ext cx="586738" cy="5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Image" descr="Image">
            <a:extLst>
              <a:ext uri="{FF2B5EF4-FFF2-40B4-BE49-F238E27FC236}">
                <a16:creationId xmlns:a16="http://schemas.microsoft.com/office/drawing/2014/main" id="{E11C7A63-2078-48DB-80F9-DC01A01C5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875" y="2543556"/>
            <a:ext cx="534924" cy="534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" descr="Image">
            <a:extLst>
              <a:ext uri="{FF2B5EF4-FFF2-40B4-BE49-F238E27FC236}">
                <a16:creationId xmlns:a16="http://schemas.microsoft.com/office/drawing/2014/main" id="{4B7A9555-9239-41A9-B7E0-418A94033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516" y="4796790"/>
            <a:ext cx="586740" cy="5867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86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7934C8AB-8C38-48B5-9957-B7A640EF8925}"/>
              </a:ext>
            </a:extLst>
          </p:cNvPr>
          <p:cNvSpPr/>
          <p:nvPr/>
        </p:nvSpPr>
        <p:spPr>
          <a:xfrm>
            <a:off x="-491193" y="-952203"/>
            <a:ext cx="5105281" cy="8862646"/>
          </a:xfrm>
          <a:prstGeom prst="flowChartDelay">
            <a:avLst/>
          </a:prstGeom>
          <a:gradFill flip="none" rotWithShape="1">
            <a:gsLst>
              <a:gs pos="0">
                <a:srgbClr val="E4779E">
                  <a:tint val="66000"/>
                  <a:satMod val="160000"/>
                </a:srgbClr>
              </a:gs>
              <a:gs pos="50000">
                <a:srgbClr val="E4779E">
                  <a:tint val="44500"/>
                  <a:satMod val="160000"/>
                </a:srgbClr>
              </a:gs>
              <a:gs pos="100000">
                <a:srgbClr val="E4779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84802353-CB98-44F4-8F4E-8A16808F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0998" y="1507203"/>
            <a:ext cx="4384892" cy="292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FA2D1-AA4D-46A8-95B6-B31841A0ECBF}"/>
              </a:ext>
            </a:extLst>
          </p:cNvPr>
          <p:cNvSpPr txBox="1"/>
          <p:nvPr/>
        </p:nvSpPr>
        <p:spPr>
          <a:xfrm>
            <a:off x="0" y="5282407"/>
            <a:ext cx="4266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Prof.Peerapon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Vateekul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peerapon.v@chula.ac.th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090-974-5540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2FC006-7C7D-479F-A310-5B43DA568845}"/>
              </a:ext>
            </a:extLst>
          </p:cNvPr>
          <p:cNvCxnSpPr>
            <a:cxnSpLocks/>
          </p:cNvCxnSpPr>
          <p:nvPr/>
        </p:nvCxnSpPr>
        <p:spPr>
          <a:xfrm>
            <a:off x="4412791" y="776387"/>
            <a:ext cx="7519301" cy="0"/>
          </a:xfrm>
          <a:prstGeom prst="line">
            <a:avLst/>
          </a:prstGeom>
          <a:ln w="57150">
            <a:solidFill>
              <a:srgbClr val="E47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08EFA-99CA-4616-B0D3-0C567794B408}"/>
              </a:ext>
            </a:extLst>
          </p:cNvPr>
          <p:cNvSpPr txBox="1"/>
          <p:nvPr/>
        </p:nvSpPr>
        <p:spPr>
          <a:xfrm>
            <a:off x="4359896" y="13005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11" name="Professor at Department of Computer Engineering, Faculty of Engineering, Chulalongkorn University…">
            <a:extLst>
              <a:ext uri="{FF2B5EF4-FFF2-40B4-BE49-F238E27FC236}">
                <a16:creationId xmlns:a16="http://schemas.microsoft.com/office/drawing/2014/main" id="{27BF9A92-C287-4112-8B6A-DAFF339F05FA}"/>
              </a:ext>
            </a:extLst>
          </p:cNvPr>
          <p:cNvSpPr txBox="1">
            <a:spLocks/>
          </p:cNvSpPr>
          <p:nvPr/>
        </p:nvSpPr>
        <p:spPr>
          <a:xfrm>
            <a:off x="6332477" y="1467355"/>
            <a:ext cx="5859523" cy="476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25779">
              <a:spcBef>
                <a:spcPts val="3700"/>
              </a:spcBef>
              <a:defRPr sz="288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Instructor of AI/ML &amp; related fields </a:t>
            </a:r>
          </a:p>
          <a:p>
            <a:pPr algn="l" defTabSz="525779">
              <a:spcBef>
                <a:spcPts val="1200"/>
              </a:spcBef>
              <a:defRPr sz="2880"/>
            </a:pPr>
            <a:r>
              <a:rPr lang="en-US" sz="1800" i="1" dirty="0"/>
              <a:t>	</a:t>
            </a:r>
            <a:r>
              <a:rPr lang="en-TH" sz="1800" i="1" dirty="0"/>
              <a:t>Data Science and Data Engineering, Data Warehousing, Big Data Tools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525779">
              <a:spcBef>
                <a:spcPts val="3700"/>
              </a:spcBef>
              <a:defRPr sz="288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Certified SAS instructors (10 years with SAS Thailand, 15+ SAS experience)</a:t>
            </a:r>
          </a:p>
          <a:p>
            <a:pPr algn="l" defTabSz="525779">
              <a:spcBef>
                <a:spcPts val="3700"/>
              </a:spcBef>
              <a:defRPr sz="288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DLI ambassador for NVIDIA and be a part of NVAITC (Technology Center)</a:t>
            </a:r>
          </a:p>
          <a:p>
            <a:pPr algn="l" defTabSz="525779">
              <a:spcBef>
                <a:spcPts val="3700"/>
              </a:spcBef>
              <a:defRPr sz="288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Co-founder for 4AM, which is a part of 4Plus Group</a:t>
            </a:r>
          </a:p>
          <a:p>
            <a:pPr algn="l" defTabSz="525779">
              <a:spcBef>
                <a:spcPts val="3700"/>
              </a:spcBef>
              <a:defRPr sz="288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831AB5-4D23-477B-8B59-38ABD623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28" y="2970529"/>
            <a:ext cx="893786" cy="36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อินวิเดีย - วิกิพีเดีย">
            <a:extLst>
              <a:ext uri="{FF2B5EF4-FFF2-40B4-BE49-F238E27FC236}">
                <a16:creationId xmlns:a16="http://schemas.microsoft.com/office/drawing/2014/main" id="{3D5031D3-50EB-4AF9-B522-209D4F1C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18" y="3937939"/>
            <a:ext cx="783590" cy="5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343DBBB-89A1-453E-8CA7-38F4DAAE4A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8" b="21014"/>
          <a:stretch/>
        </p:blipFill>
        <p:spPr>
          <a:xfrm>
            <a:off x="5093828" y="4931447"/>
            <a:ext cx="783590" cy="518161"/>
          </a:xfrm>
          <a:prstGeom prst="rect">
            <a:avLst/>
          </a:prstGeom>
        </p:spPr>
      </p:pic>
      <p:pic>
        <p:nvPicPr>
          <p:cNvPr id="3078" name="Picture 6" descr="จุฬาลงกรณ์มหาวิทยาลัย - วิกิพีเดีย">
            <a:extLst>
              <a:ext uri="{FF2B5EF4-FFF2-40B4-BE49-F238E27FC236}">
                <a16:creationId xmlns:a16="http://schemas.microsoft.com/office/drawing/2014/main" id="{73CB339A-B673-4C92-BE60-AA629E47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23" y="1422718"/>
            <a:ext cx="458987" cy="69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HULA MOOC | คอร์สเรียนออนไลน์ฟรี ที่จุฬาลงกรณ์มหาวิทยาลัย">
            <a:extLst>
              <a:ext uri="{FF2B5EF4-FFF2-40B4-BE49-F238E27FC236}">
                <a16:creationId xmlns:a16="http://schemas.microsoft.com/office/drawing/2014/main" id="{2B0BA076-C240-494E-A606-D014D2B9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25" y="1482078"/>
            <a:ext cx="886848" cy="5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7934C8AB-8C38-48B5-9957-B7A640EF8925}"/>
              </a:ext>
            </a:extLst>
          </p:cNvPr>
          <p:cNvSpPr/>
          <p:nvPr/>
        </p:nvSpPr>
        <p:spPr>
          <a:xfrm>
            <a:off x="-491193" y="-952203"/>
            <a:ext cx="5105281" cy="8862646"/>
          </a:xfrm>
          <a:prstGeom prst="flowChartDelay">
            <a:avLst/>
          </a:prstGeom>
          <a:gradFill flip="none" rotWithShape="1">
            <a:gsLst>
              <a:gs pos="0">
                <a:srgbClr val="E4779E">
                  <a:tint val="66000"/>
                  <a:satMod val="160000"/>
                </a:srgbClr>
              </a:gs>
              <a:gs pos="50000">
                <a:srgbClr val="E4779E">
                  <a:tint val="44500"/>
                  <a:satMod val="160000"/>
                </a:srgbClr>
              </a:gs>
              <a:gs pos="100000">
                <a:srgbClr val="E4779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84802353-CB98-44F4-8F4E-8A16808F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0998" y="1507203"/>
            <a:ext cx="4384892" cy="292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FA2D1-AA4D-46A8-95B6-B31841A0ECBF}"/>
              </a:ext>
            </a:extLst>
          </p:cNvPr>
          <p:cNvSpPr txBox="1"/>
          <p:nvPr/>
        </p:nvSpPr>
        <p:spPr>
          <a:xfrm>
            <a:off x="0" y="5282407"/>
            <a:ext cx="4266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Prof.Peerapon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Vateekul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peerapon.v@chula.ac.th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090-974-5540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2FC006-7C7D-479F-A310-5B43DA568845}"/>
              </a:ext>
            </a:extLst>
          </p:cNvPr>
          <p:cNvCxnSpPr>
            <a:cxnSpLocks/>
          </p:cNvCxnSpPr>
          <p:nvPr/>
        </p:nvCxnSpPr>
        <p:spPr>
          <a:xfrm>
            <a:off x="4412791" y="603684"/>
            <a:ext cx="7519301" cy="0"/>
          </a:xfrm>
          <a:prstGeom prst="line">
            <a:avLst/>
          </a:prstGeom>
          <a:ln w="57150">
            <a:solidFill>
              <a:srgbClr val="E47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08EFA-99CA-4616-B0D3-0C567794B408}"/>
              </a:ext>
            </a:extLst>
          </p:cNvPr>
          <p:cNvSpPr txBox="1"/>
          <p:nvPr/>
        </p:nvSpPr>
        <p:spPr>
          <a:xfrm>
            <a:off x="4397542" y="-44289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Consultancy Experience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64079F-B1C4-4D23-B93B-4EBDE6C21EA1}"/>
              </a:ext>
            </a:extLst>
          </p:cNvPr>
          <p:cNvGrpSpPr/>
          <p:nvPr/>
        </p:nvGrpSpPr>
        <p:grpSpPr>
          <a:xfrm>
            <a:off x="5319877" y="4220480"/>
            <a:ext cx="6881131" cy="823699"/>
            <a:chOff x="5310871" y="1767171"/>
            <a:chExt cx="6881131" cy="8236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B250F8-EE87-47F8-B6D3-9FA225E7D02A}"/>
                </a:ext>
              </a:extLst>
            </p:cNvPr>
            <p:cNvSpPr/>
            <p:nvPr/>
          </p:nvSpPr>
          <p:spPr>
            <a:xfrm>
              <a:off x="5705097" y="1767171"/>
              <a:ext cx="6486905" cy="823699"/>
            </a:xfrm>
            <a:prstGeom prst="rect">
              <a:avLst/>
            </a:prstGeom>
            <a:solidFill>
              <a:srgbClr val="FFAE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F56BBA-77B0-43FA-9A8D-1462AFF1645B}"/>
                </a:ext>
              </a:extLst>
            </p:cNvPr>
            <p:cNvSpPr/>
            <p:nvPr/>
          </p:nvSpPr>
          <p:spPr>
            <a:xfrm>
              <a:off x="5310871" y="1767171"/>
              <a:ext cx="823699" cy="823699"/>
            </a:xfrm>
            <a:prstGeom prst="ellipse">
              <a:avLst/>
            </a:prstGeom>
            <a:solidFill>
              <a:srgbClr val="FFAE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1163E4-80E4-48EA-8BB8-D2C5528D9E9D}"/>
                </a:ext>
              </a:extLst>
            </p:cNvPr>
            <p:cNvSpPr txBox="1"/>
            <p:nvPr/>
          </p:nvSpPr>
          <p:spPr>
            <a:xfrm>
              <a:off x="6217915" y="1894745"/>
              <a:ext cx="5974087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400050" indent="-400050" defTabSz="525779">
                <a:spcBef>
                  <a:spcPts val="3700"/>
                </a:spcBef>
                <a:defRPr sz="2880"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Analytics – Sales Forecasting Model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A2ACF7-2690-4BF3-A880-FC58D049E734}"/>
                </a:ext>
              </a:extLst>
            </p:cNvPr>
            <p:cNvSpPr txBox="1"/>
            <p:nvPr/>
          </p:nvSpPr>
          <p:spPr>
            <a:xfrm>
              <a:off x="6234055" y="2211894"/>
              <a:ext cx="57768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00050" indent="-400050" algn="ctr" defTabSz="525779">
                <a:spcBef>
                  <a:spcPts val="3700"/>
                </a:spcBef>
                <a:defRPr sz="2880"/>
              </a:pPr>
              <a:r>
                <a:rPr lang="en-US" sz="1600" i="1" dirty="0">
                  <a:solidFill>
                    <a:srgbClr val="002060"/>
                  </a:solidFill>
                </a:rPr>
                <a:t>time series forecasting</a:t>
              </a:r>
              <a:endParaRPr lang="en-US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4B84A3-0EE4-4ECA-8EE1-3FC0E13EF708}"/>
                </a:ext>
              </a:extLst>
            </p:cNvPr>
            <p:cNvGrpSpPr/>
            <p:nvPr/>
          </p:nvGrpSpPr>
          <p:grpSpPr>
            <a:xfrm>
              <a:off x="5349007" y="1784987"/>
              <a:ext cx="767745" cy="767745"/>
              <a:chOff x="5328374" y="3811085"/>
              <a:chExt cx="1059782" cy="10597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9FDFA40-5810-40B6-AB50-7D1B37B9D23C}"/>
                  </a:ext>
                </a:extLst>
              </p:cNvPr>
              <p:cNvSpPr/>
              <p:nvPr/>
            </p:nvSpPr>
            <p:spPr>
              <a:xfrm>
                <a:off x="5328374" y="3811085"/>
                <a:ext cx="1059782" cy="1059782"/>
              </a:xfrm>
              <a:prstGeom prst="ellipse">
                <a:avLst/>
              </a:prstGeom>
              <a:solidFill>
                <a:srgbClr val="FEFC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นิยมพานิช สำนักงานใหญ่ Niyom Phanich Chiang Mai - Home | Facebook">
                <a:extLst>
                  <a:ext uri="{FF2B5EF4-FFF2-40B4-BE49-F238E27FC236}">
                    <a16:creationId xmlns:a16="http://schemas.microsoft.com/office/drawing/2014/main" id="{56B7BDE1-267D-4750-A1B9-E46DAA0A1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297" y="4001058"/>
                <a:ext cx="707886" cy="70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EB2ADD-A3C0-4DF5-AD16-8E7E090206AA}"/>
              </a:ext>
            </a:extLst>
          </p:cNvPr>
          <p:cNvGrpSpPr/>
          <p:nvPr/>
        </p:nvGrpSpPr>
        <p:grpSpPr>
          <a:xfrm>
            <a:off x="5302061" y="3336880"/>
            <a:ext cx="6881131" cy="823699"/>
            <a:chOff x="5322558" y="3534677"/>
            <a:chExt cx="6881131" cy="8236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75E3AA-EEDE-4010-A058-AD97094056F4}"/>
                </a:ext>
              </a:extLst>
            </p:cNvPr>
            <p:cNvSpPr/>
            <p:nvPr/>
          </p:nvSpPr>
          <p:spPr>
            <a:xfrm>
              <a:off x="5705097" y="3534677"/>
              <a:ext cx="6498592" cy="823699"/>
            </a:xfrm>
            <a:prstGeom prst="rect">
              <a:avLst/>
            </a:prstGeom>
            <a:solidFill>
              <a:srgbClr val="FFAE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500A7C-7D4B-4D1E-8C9C-705F80D2B38C}"/>
                </a:ext>
              </a:extLst>
            </p:cNvPr>
            <p:cNvSpPr txBox="1"/>
            <p:nvPr/>
          </p:nvSpPr>
          <p:spPr>
            <a:xfrm>
              <a:off x="6234055" y="3597134"/>
              <a:ext cx="4973521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400050" indent="-400050" algn="ctr" defTabSz="525779">
                <a:spcBef>
                  <a:spcPts val="3700"/>
                </a:spcBef>
                <a:defRPr sz="2880"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Steering Committee and Advisor of CRM &amp; Big Data Project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C11643-2DC0-4025-BF04-84AD6E3CEFA1}"/>
                </a:ext>
              </a:extLst>
            </p:cNvPr>
            <p:cNvGrpSpPr/>
            <p:nvPr/>
          </p:nvGrpSpPr>
          <p:grpSpPr>
            <a:xfrm>
              <a:off x="5322558" y="3534677"/>
              <a:ext cx="823699" cy="823699"/>
              <a:chOff x="5210590" y="3972864"/>
              <a:chExt cx="823699" cy="82369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C195C8-B6C0-436A-9080-08A8814AD9B6}"/>
                  </a:ext>
                </a:extLst>
              </p:cNvPr>
              <p:cNvSpPr/>
              <p:nvPr/>
            </p:nvSpPr>
            <p:spPr>
              <a:xfrm>
                <a:off x="5210590" y="3972864"/>
                <a:ext cx="823699" cy="823699"/>
              </a:xfrm>
              <a:prstGeom prst="ellipse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3DFC30A-C03C-4528-AD83-E3F3671A0066}"/>
                  </a:ext>
                </a:extLst>
              </p:cNvPr>
              <p:cNvSpPr/>
              <p:nvPr/>
            </p:nvSpPr>
            <p:spPr>
              <a:xfrm>
                <a:off x="5238566" y="4000840"/>
                <a:ext cx="767745" cy="767745"/>
              </a:xfrm>
              <a:prstGeom prst="ellipse">
                <a:avLst/>
              </a:prstGeom>
              <a:solidFill>
                <a:srgbClr val="3B2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8" name="Picture 14" descr="Siam Piwat by Egg Digital Company Limited">
                <a:extLst>
                  <a:ext uri="{FF2B5EF4-FFF2-40B4-BE49-F238E27FC236}">
                    <a16:creationId xmlns:a16="http://schemas.microsoft.com/office/drawing/2014/main" id="{ADD0F3D0-FDE5-4AEC-B19D-183A64CD6F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07" t="25629" r="4911" b="25223"/>
              <a:stretch/>
            </p:blipFill>
            <p:spPr bwMode="auto">
              <a:xfrm>
                <a:off x="5314078" y="4210530"/>
                <a:ext cx="632835" cy="348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FC0120-FC65-4061-979E-352EF3EDC45B}"/>
              </a:ext>
            </a:extLst>
          </p:cNvPr>
          <p:cNvGrpSpPr/>
          <p:nvPr/>
        </p:nvGrpSpPr>
        <p:grpSpPr>
          <a:xfrm>
            <a:off x="4409350" y="732641"/>
            <a:ext cx="7792002" cy="823700"/>
            <a:chOff x="4409350" y="732641"/>
            <a:chExt cx="7792002" cy="8237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6C6BB7-A59B-4CBC-B197-A670422DDD9B}"/>
                </a:ext>
              </a:extLst>
            </p:cNvPr>
            <p:cNvGrpSpPr/>
            <p:nvPr/>
          </p:nvGrpSpPr>
          <p:grpSpPr>
            <a:xfrm>
              <a:off x="5317669" y="732641"/>
              <a:ext cx="6883683" cy="823700"/>
              <a:chOff x="5308317" y="4425184"/>
              <a:chExt cx="6883683" cy="8237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6F24322-738B-4879-A3D7-358B1D6C0B09}"/>
                  </a:ext>
                </a:extLst>
              </p:cNvPr>
              <p:cNvSpPr/>
              <p:nvPr/>
            </p:nvSpPr>
            <p:spPr>
              <a:xfrm>
                <a:off x="5693408" y="4425185"/>
                <a:ext cx="6498592" cy="823699"/>
              </a:xfrm>
              <a:prstGeom prst="rect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CD9D1A-97C5-4F6B-86AB-FF4FD0D57D51}"/>
                  </a:ext>
                </a:extLst>
              </p:cNvPr>
              <p:cNvSpPr txBox="1"/>
              <p:nvPr/>
            </p:nvSpPr>
            <p:spPr>
              <a:xfrm>
                <a:off x="6356301" y="4508287"/>
                <a:ext cx="5654581" cy="40011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400050" indent="-400050" algn="ctr" defTabSz="525779">
                  <a:spcBef>
                    <a:spcPts val="3700"/>
                  </a:spcBef>
                  <a:defRPr sz="2880"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 Journey in 365 Days (C365)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ED11563-203B-462C-ABC1-0235C048A855}"/>
                  </a:ext>
                </a:extLst>
              </p:cNvPr>
              <p:cNvSpPr/>
              <p:nvPr/>
            </p:nvSpPr>
            <p:spPr>
              <a:xfrm>
                <a:off x="5308317" y="4425184"/>
                <a:ext cx="823699" cy="823699"/>
              </a:xfrm>
              <a:prstGeom prst="ellipse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F906B1A-C984-4D14-9212-CEF68CD2DAAC}"/>
                  </a:ext>
                </a:extLst>
              </p:cNvPr>
              <p:cNvSpPr txBox="1"/>
              <p:nvPr/>
            </p:nvSpPr>
            <p:spPr>
              <a:xfrm>
                <a:off x="6146257" y="4879515"/>
                <a:ext cx="57768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400050" algn="ctr" defTabSz="525779">
                  <a:spcBef>
                    <a:spcPts val="3700"/>
                  </a:spcBef>
                  <a:defRPr sz="2880"/>
                </a:pPr>
                <a:r>
                  <a:rPr lang="en-US" sz="1600" i="1" dirty="0">
                    <a:solidFill>
                      <a:srgbClr val="002060"/>
                    </a:solidFill>
                  </a:rPr>
                  <a:t>Customer Data Platform</a:t>
                </a:r>
                <a:endParaRPr lang="en-US" sz="32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673AC64-DA3B-41F0-B1F7-1F4136A6104D}"/>
                  </a:ext>
                </a:extLst>
              </p:cNvPr>
              <p:cNvGrpSpPr/>
              <p:nvPr/>
            </p:nvGrpSpPr>
            <p:grpSpPr>
              <a:xfrm>
                <a:off x="5350534" y="4453160"/>
                <a:ext cx="767745" cy="767745"/>
                <a:chOff x="5350534" y="4453160"/>
                <a:chExt cx="767745" cy="767745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8E2E05D-4D5E-49D0-B80F-C156DA333639}"/>
                    </a:ext>
                  </a:extLst>
                </p:cNvPr>
                <p:cNvSpPr/>
                <p:nvPr/>
              </p:nvSpPr>
              <p:spPr>
                <a:xfrm>
                  <a:off x="5350534" y="4453160"/>
                  <a:ext cx="767745" cy="767745"/>
                </a:xfrm>
                <a:prstGeom prst="ellipse">
                  <a:avLst/>
                </a:prstGeom>
                <a:solidFill>
                  <a:srgbClr val="FEF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6" name="Picture 22" descr="Toyota-Logo – TNN-GUARD">
                  <a:extLst>
                    <a:ext uri="{FF2B5EF4-FFF2-40B4-BE49-F238E27FC236}">
                      <a16:creationId xmlns:a16="http://schemas.microsoft.com/office/drawing/2014/main" id="{46323BF2-5D2C-4056-BE8B-5EE8BE5D8A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2" t="12863" r="10708" b="12863"/>
                <a:stretch/>
              </p:blipFill>
              <p:spPr bwMode="auto">
                <a:xfrm>
                  <a:off x="5442338" y="4604307"/>
                  <a:ext cx="548892" cy="4553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C9E5270-8AE4-41D8-9FAD-3DC7ACE30FA0}"/>
                </a:ext>
              </a:extLst>
            </p:cNvPr>
            <p:cNvSpPr txBox="1"/>
            <p:nvPr/>
          </p:nvSpPr>
          <p:spPr>
            <a:xfrm>
              <a:off x="4409350" y="916622"/>
              <a:ext cx="1026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2021-Current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85654D-8620-46B7-94AB-15668C5B7D1D}"/>
              </a:ext>
            </a:extLst>
          </p:cNvPr>
          <p:cNvGrpSpPr/>
          <p:nvPr/>
        </p:nvGrpSpPr>
        <p:grpSpPr>
          <a:xfrm>
            <a:off x="4503554" y="2455681"/>
            <a:ext cx="7690606" cy="823700"/>
            <a:chOff x="4504392" y="1602359"/>
            <a:chExt cx="7690606" cy="8237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C70A3B-4D4B-4B41-91E2-41445B045FC2}"/>
                </a:ext>
              </a:extLst>
            </p:cNvPr>
            <p:cNvGrpSpPr/>
            <p:nvPr/>
          </p:nvGrpSpPr>
          <p:grpSpPr>
            <a:xfrm>
              <a:off x="5311315" y="1602359"/>
              <a:ext cx="6883683" cy="823700"/>
              <a:chOff x="5294076" y="5331412"/>
              <a:chExt cx="6883683" cy="8237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E5901D3-A8CC-448B-AC88-F10E58871807}"/>
                  </a:ext>
                </a:extLst>
              </p:cNvPr>
              <p:cNvSpPr/>
              <p:nvPr/>
            </p:nvSpPr>
            <p:spPr>
              <a:xfrm>
                <a:off x="5679167" y="5331413"/>
                <a:ext cx="6498592" cy="823699"/>
              </a:xfrm>
              <a:prstGeom prst="rect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B5EF93-7E58-43D4-845F-8AF0CFBD5F12}"/>
                  </a:ext>
                </a:extLst>
              </p:cNvPr>
              <p:cNvSpPr txBox="1"/>
              <p:nvPr/>
            </p:nvSpPr>
            <p:spPr>
              <a:xfrm>
                <a:off x="6342060" y="5414515"/>
                <a:ext cx="5654581" cy="40011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400050" indent="-400050" algn="ctr" defTabSz="525779">
                  <a:spcBef>
                    <a:spcPts val="3700"/>
                  </a:spcBef>
                  <a:defRPr sz="2880"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Big Data for MRTA Executive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F2F1668-DAB4-4FD7-99D2-A700633813E7}"/>
                  </a:ext>
                </a:extLst>
              </p:cNvPr>
              <p:cNvSpPr/>
              <p:nvPr/>
            </p:nvSpPr>
            <p:spPr>
              <a:xfrm>
                <a:off x="5294076" y="5331412"/>
                <a:ext cx="823699" cy="823699"/>
              </a:xfrm>
              <a:prstGeom prst="ellipse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F820DDC-77D8-49AC-AB73-1B13ADDDEA88}"/>
                  </a:ext>
                </a:extLst>
              </p:cNvPr>
              <p:cNvSpPr/>
              <p:nvPr/>
            </p:nvSpPr>
            <p:spPr>
              <a:xfrm>
                <a:off x="5336293" y="5359388"/>
                <a:ext cx="767745" cy="767745"/>
              </a:xfrm>
              <a:prstGeom prst="ellipse">
                <a:avLst/>
              </a:prstGeom>
              <a:solidFill>
                <a:srgbClr val="FEFC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500055-68D0-45AC-8A27-09DBEB5F56FC}"/>
                  </a:ext>
                </a:extLst>
              </p:cNvPr>
              <p:cNvSpPr txBox="1"/>
              <p:nvPr/>
            </p:nvSpPr>
            <p:spPr>
              <a:xfrm>
                <a:off x="6132016" y="5785743"/>
                <a:ext cx="57768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400050" algn="ctr" defTabSz="525779">
                  <a:spcBef>
                    <a:spcPts val="3700"/>
                  </a:spcBef>
                  <a:defRPr sz="2880"/>
                </a:pPr>
                <a:r>
                  <a:rPr lang="en-US" sz="1600" i="1" dirty="0">
                    <a:solidFill>
                      <a:srgbClr val="002060"/>
                    </a:solidFill>
                  </a:rPr>
                  <a:t>Big Data, IoT</a:t>
                </a:r>
                <a:endParaRPr lang="en-US" sz="32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48" name="Picture 24" descr="การรถไฟฟ้าขนส่งมวลชนแห่งประเทศไทย - องค์กร - MOT Data Catalog.">
                <a:extLst>
                  <a:ext uri="{FF2B5EF4-FFF2-40B4-BE49-F238E27FC236}">
                    <a16:creationId xmlns:a16="http://schemas.microsoft.com/office/drawing/2014/main" id="{8F17A883-B04F-4E94-802B-8063E60DB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7702" y="5414515"/>
                <a:ext cx="618164" cy="618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F13C29-404E-4F51-A5A4-E83A4AB8B8E7}"/>
                </a:ext>
              </a:extLst>
            </p:cNvPr>
            <p:cNvSpPr txBox="1"/>
            <p:nvPr/>
          </p:nvSpPr>
          <p:spPr>
            <a:xfrm>
              <a:off x="4504392" y="1750331"/>
              <a:ext cx="1026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2020-2021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3523D3-E7E0-4F9C-8D9F-1AC574FD574B}"/>
              </a:ext>
            </a:extLst>
          </p:cNvPr>
          <p:cNvGrpSpPr/>
          <p:nvPr/>
        </p:nvGrpSpPr>
        <p:grpSpPr>
          <a:xfrm>
            <a:off x="4501839" y="1595338"/>
            <a:ext cx="7699169" cy="823700"/>
            <a:chOff x="4504391" y="2469620"/>
            <a:chExt cx="7699169" cy="8237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D328C04-867F-450E-A84B-56DA62F08791}"/>
                </a:ext>
              </a:extLst>
            </p:cNvPr>
            <p:cNvGrpSpPr/>
            <p:nvPr/>
          </p:nvGrpSpPr>
          <p:grpSpPr>
            <a:xfrm>
              <a:off x="5319877" y="2469620"/>
              <a:ext cx="6883683" cy="823700"/>
              <a:chOff x="5308317" y="5984248"/>
              <a:chExt cx="6883683" cy="82370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C7BCAF3-D9D7-4A37-8E59-EFC5F17BB026}"/>
                  </a:ext>
                </a:extLst>
              </p:cNvPr>
              <p:cNvGrpSpPr/>
              <p:nvPr/>
            </p:nvGrpSpPr>
            <p:grpSpPr>
              <a:xfrm>
                <a:off x="5308317" y="5984248"/>
                <a:ext cx="6883683" cy="823700"/>
                <a:chOff x="5294076" y="5331412"/>
                <a:chExt cx="6883683" cy="823700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1A81472-AE62-4497-B013-7B9E3647977E}"/>
                    </a:ext>
                  </a:extLst>
                </p:cNvPr>
                <p:cNvSpPr/>
                <p:nvPr/>
              </p:nvSpPr>
              <p:spPr>
                <a:xfrm>
                  <a:off x="5679167" y="5331413"/>
                  <a:ext cx="6498592" cy="823699"/>
                </a:xfrm>
                <a:prstGeom prst="rect">
                  <a:avLst/>
                </a:prstGeom>
                <a:solidFill>
                  <a:srgbClr val="FFA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BDA516B-99AC-483E-9FEC-8A7840E505DD}"/>
                    </a:ext>
                  </a:extLst>
                </p:cNvPr>
                <p:cNvSpPr txBox="1"/>
                <p:nvPr/>
              </p:nvSpPr>
              <p:spPr>
                <a:xfrm>
                  <a:off x="6342060" y="5414515"/>
                  <a:ext cx="5654581" cy="400110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400050" indent="-400050" algn="ctr" defTabSz="525779">
                    <a:spcBef>
                      <a:spcPts val="3700"/>
                    </a:spcBef>
                    <a:defRPr sz="2880"/>
                  </a:pPr>
                  <a:r>
                    <a:rPr lang="en-US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People Counting using Video Analytics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BEED073-3183-4437-9D59-BFEB0D7972C0}"/>
                    </a:ext>
                  </a:extLst>
                </p:cNvPr>
                <p:cNvSpPr/>
                <p:nvPr/>
              </p:nvSpPr>
              <p:spPr>
                <a:xfrm>
                  <a:off x="5294076" y="5331412"/>
                  <a:ext cx="823699" cy="823699"/>
                </a:xfrm>
                <a:prstGeom prst="ellipse">
                  <a:avLst/>
                </a:prstGeom>
                <a:solidFill>
                  <a:srgbClr val="FFA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1747D09-EE0C-415E-B10F-6369311288BD}"/>
                    </a:ext>
                  </a:extLst>
                </p:cNvPr>
                <p:cNvSpPr txBox="1"/>
                <p:nvPr/>
              </p:nvSpPr>
              <p:spPr>
                <a:xfrm>
                  <a:off x="6132016" y="5785743"/>
                  <a:ext cx="577682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00050" indent="-400050" algn="ctr" defTabSz="525779">
                    <a:spcBef>
                      <a:spcPts val="3700"/>
                    </a:spcBef>
                    <a:defRPr sz="2880"/>
                  </a:pPr>
                  <a:r>
                    <a:rPr lang="en-US" sz="1600" i="1" dirty="0">
                      <a:solidFill>
                        <a:srgbClr val="002060"/>
                      </a:solidFill>
                    </a:rPr>
                    <a:t>Image Recognition</a:t>
                  </a:r>
                  <a:endParaRPr lang="en-US" sz="32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50" name="Picture 26" descr="1 Powerbuy© - ช้อปแบรนด์ดัง! สินค้าของแท้ 100% รับประกันการจัดส่ง">
                <a:extLst>
                  <a:ext uri="{FF2B5EF4-FFF2-40B4-BE49-F238E27FC236}">
                    <a16:creationId xmlns:a16="http://schemas.microsoft.com/office/drawing/2014/main" id="{94B3998C-BD12-4BB4-B61A-E5B53DD182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990" y="6031376"/>
                <a:ext cx="721258" cy="721258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0142299-007A-4B59-A7D9-E58C0F44189D}"/>
                </a:ext>
              </a:extLst>
            </p:cNvPr>
            <p:cNvSpPr txBox="1"/>
            <p:nvPr/>
          </p:nvSpPr>
          <p:spPr>
            <a:xfrm>
              <a:off x="4504391" y="2767809"/>
              <a:ext cx="1026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78AEF5-9A28-45C5-AEA3-5DBAB40A86C3}"/>
              </a:ext>
            </a:extLst>
          </p:cNvPr>
          <p:cNvSpPr txBox="1"/>
          <p:nvPr/>
        </p:nvSpPr>
        <p:spPr>
          <a:xfrm>
            <a:off x="4480757" y="3487117"/>
            <a:ext cx="102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2019-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58C16B-9CFF-4DE2-AE03-751CB1AA90B5}"/>
              </a:ext>
            </a:extLst>
          </p:cNvPr>
          <p:cNvSpPr txBox="1"/>
          <p:nvPr/>
        </p:nvSpPr>
        <p:spPr>
          <a:xfrm>
            <a:off x="4449002" y="4349982"/>
            <a:ext cx="102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795BB7-789C-4F92-8284-CF4718BFC14D}"/>
              </a:ext>
            </a:extLst>
          </p:cNvPr>
          <p:cNvGrpSpPr/>
          <p:nvPr/>
        </p:nvGrpSpPr>
        <p:grpSpPr>
          <a:xfrm>
            <a:off x="4401925" y="5096622"/>
            <a:ext cx="7969310" cy="828908"/>
            <a:chOff x="4401925" y="5096622"/>
            <a:chExt cx="7969310" cy="8289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164326-96E7-4FF7-BAD6-9C47A3784B92}"/>
                </a:ext>
              </a:extLst>
            </p:cNvPr>
            <p:cNvGrpSpPr/>
            <p:nvPr/>
          </p:nvGrpSpPr>
          <p:grpSpPr>
            <a:xfrm>
              <a:off x="5302869" y="5096622"/>
              <a:ext cx="7068366" cy="828908"/>
              <a:chOff x="5308317" y="882136"/>
              <a:chExt cx="7068366" cy="82890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CFBDA98-C2B4-430C-907F-DF4AD9FB821E}"/>
                  </a:ext>
                </a:extLst>
              </p:cNvPr>
              <p:cNvSpPr/>
              <p:nvPr/>
            </p:nvSpPr>
            <p:spPr>
              <a:xfrm>
                <a:off x="5705097" y="882136"/>
                <a:ext cx="6486903" cy="828908"/>
              </a:xfrm>
              <a:prstGeom prst="rect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0E8A2E8-C28C-4402-A40D-F6B25A906F63}"/>
                  </a:ext>
                </a:extLst>
              </p:cNvPr>
              <p:cNvSpPr/>
              <p:nvPr/>
            </p:nvSpPr>
            <p:spPr>
              <a:xfrm>
                <a:off x="5308317" y="882136"/>
                <a:ext cx="823699" cy="823699"/>
              </a:xfrm>
              <a:prstGeom prst="ellipse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King Power - Home | Facebook">
                <a:extLst>
                  <a:ext uri="{FF2B5EF4-FFF2-40B4-BE49-F238E27FC236}">
                    <a16:creationId xmlns:a16="http://schemas.microsoft.com/office/drawing/2014/main" id="{E6AEA60B-C059-45B9-870C-262B1E99E8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9639" y="922959"/>
                <a:ext cx="751698" cy="75169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C3C2E4-FE73-4618-A229-AAE4DD90F293}"/>
                  </a:ext>
                </a:extLst>
              </p:cNvPr>
              <p:cNvSpPr txBox="1"/>
              <p:nvPr/>
            </p:nvSpPr>
            <p:spPr>
              <a:xfrm>
                <a:off x="6234055" y="936603"/>
                <a:ext cx="6142628" cy="40011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400050" indent="-400050" defTabSz="525779">
                  <a:spcBef>
                    <a:spcPts val="3700"/>
                  </a:spcBef>
                  <a:defRPr sz="2880"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Marketing Intelligence and Automation System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F2B713-E89D-4401-A020-5F5771FC5A2A}"/>
                  </a:ext>
                </a:extLst>
              </p:cNvPr>
              <p:cNvSpPr txBox="1"/>
              <p:nvPr/>
            </p:nvSpPr>
            <p:spPr>
              <a:xfrm>
                <a:off x="6379548" y="1314687"/>
                <a:ext cx="55381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400050" defTabSz="525779">
                  <a:spcBef>
                    <a:spcPts val="3700"/>
                  </a:spcBef>
                  <a:defRPr sz="2880"/>
                </a:pPr>
                <a:r>
                  <a:rPr lang="en-TH" sz="1600" i="1" dirty="0">
                    <a:solidFill>
                      <a:srgbClr val="002060"/>
                    </a:solidFill>
                  </a:rPr>
                  <a:t>association rule mining, direct target marketing, segmentation</a:t>
                </a:r>
                <a:endParaRPr lang="en-US" sz="32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4CE2B50-BAD0-4C6C-B14B-F0B595BE57C5}"/>
                </a:ext>
              </a:extLst>
            </p:cNvPr>
            <p:cNvSpPr txBox="1"/>
            <p:nvPr/>
          </p:nvSpPr>
          <p:spPr>
            <a:xfrm>
              <a:off x="4401925" y="5353604"/>
              <a:ext cx="1026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9D620-4DEB-4C9C-903E-5D7998564D01}"/>
              </a:ext>
            </a:extLst>
          </p:cNvPr>
          <p:cNvGrpSpPr/>
          <p:nvPr/>
        </p:nvGrpSpPr>
        <p:grpSpPr>
          <a:xfrm>
            <a:off x="4397542" y="5976431"/>
            <a:ext cx="7785650" cy="823699"/>
            <a:chOff x="4397542" y="5966271"/>
            <a:chExt cx="7785650" cy="82369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04F09C-CFD2-4133-B774-73010740CB53}"/>
                </a:ext>
              </a:extLst>
            </p:cNvPr>
            <p:cNvGrpSpPr/>
            <p:nvPr/>
          </p:nvGrpSpPr>
          <p:grpSpPr>
            <a:xfrm>
              <a:off x="5292709" y="5966271"/>
              <a:ext cx="6890483" cy="823699"/>
              <a:chOff x="5322558" y="2638236"/>
              <a:chExt cx="6890483" cy="8236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5E3D74-4F78-4FF0-AC66-4DD35A62A1C3}"/>
                  </a:ext>
                </a:extLst>
              </p:cNvPr>
              <p:cNvSpPr/>
              <p:nvPr/>
            </p:nvSpPr>
            <p:spPr>
              <a:xfrm>
                <a:off x="5716784" y="2638236"/>
                <a:ext cx="6486905" cy="823699"/>
              </a:xfrm>
              <a:prstGeom prst="rect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B5D23E3-FEE5-43F6-9D5D-2406D913F89F}"/>
                  </a:ext>
                </a:extLst>
              </p:cNvPr>
              <p:cNvSpPr/>
              <p:nvPr/>
            </p:nvSpPr>
            <p:spPr>
              <a:xfrm>
                <a:off x="5322558" y="2638236"/>
                <a:ext cx="823699" cy="823699"/>
              </a:xfrm>
              <a:prstGeom prst="ellipse">
                <a:avLst/>
              </a:prstGeom>
              <a:solidFill>
                <a:srgbClr val="FFA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4C4D09-0AC0-4B58-81AB-37802788C473}"/>
                  </a:ext>
                </a:extLst>
              </p:cNvPr>
              <p:cNvSpPr txBox="1"/>
              <p:nvPr/>
            </p:nvSpPr>
            <p:spPr>
              <a:xfrm>
                <a:off x="6234055" y="2666212"/>
                <a:ext cx="5978986" cy="707886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400050" indent="-400050" defTabSz="525779">
                  <a:spcBef>
                    <a:spcPts val="3700"/>
                  </a:spcBef>
                  <a:defRPr sz="2880"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scientist in the pilot project for the asset’s price estimation (house &amp; condo)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4FE3113-3021-40C2-8686-A0216E6A7448}"/>
                  </a:ext>
                </a:extLst>
              </p:cNvPr>
              <p:cNvSpPr/>
              <p:nvPr/>
            </p:nvSpPr>
            <p:spPr>
              <a:xfrm>
                <a:off x="5350534" y="2666212"/>
                <a:ext cx="767745" cy="767745"/>
              </a:xfrm>
              <a:prstGeom prst="ellipse">
                <a:avLst/>
              </a:prstGeom>
              <a:solidFill>
                <a:srgbClr val="FEFC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12" descr="ภารกิจ/พันธกิจ/วิสัยทัศน์ | สำนักงานธนารักษ์พื้นที่นครราชสีมา">
                <a:extLst>
                  <a:ext uri="{FF2B5EF4-FFF2-40B4-BE49-F238E27FC236}">
                    <a16:creationId xmlns:a16="http://schemas.microsoft.com/office/drawing/2014/main" id="{9E3A57D3-FD2F-4FF7-916C-8F1CBCE94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6314" y="2711626"/>
                <a:ext cx="672300" cy="672300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0162AA-2C2D-40E5-B2CA-2E8EA437EEC9}"/>
                </a:ext>
              </a:extLst>
            </p:cNvPr>
            <p:cNvSpPr txBox="1"/>
            <p:nvPr/>
          </p:nvSpPr>
          <p:spPr>
            <a:xfrm>
              <a:off x="4397542" y="6244155"/>
              <a:ext cx="1026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8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7934C8AB-8C38-48B5-9957-B7A640EF8925}"/>
              </a:ext>
            </a:extLst>
          </p:cNvPr>
          <p:cNvSpPr/>
          <p:nvPr/>
        </p:nvSpPr>
        <p:spPr>
          <a:xfrm>
            <a:off x="-491193" y="-952203"/>
            <a:ext cx="5105281" cy="8862646"/>
          </a:xfrm>
          <a:prstGeom prst="flowChartDelay">
            <a:avLst/>
          </a:prstGeom>
          <a:gradFill flip="none" rotWithShape="1">
            <a:gsLst>
              <a:gs pos="0">
                <a:srgbClr val="E4779E">
                  <a:tint val="66000"/>
                  <a:satMod val="160000"/>
                </a:srgbClr>
              </a:gs>
              <a:gs pos="50000">
                <a:srgbClr val="E4779E">
                  <a:tint val="44500"/>
                  <a:satMod val="160000"/>
                </a:srgbClr>
              </a:gs>
              <a:gs pos="100000">
                <a:srgbClr val="E4779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84802353-CB98-44F4-8F4E-8A16808F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0998" y="1507203"/>
            <a:ext cx="4384892" cy="292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FA2D1-AA4D-46A8-95B6-B31841A0ECBF}"/>
              </a:ext>
            </a:extLst>
          </p:cNvPr>
          <p:cNvSpPr txBox="1"/>
          <p:nvPr/>
        </p:nvSpPr>
        <p:spPr>
          <a:xfrm>
            <a:off x="0" y="5282407"/>
            <a:ext cx="4266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Prof.Peerapon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Vateekul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peerapon.v@chula.ac.th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090-974-5540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2FC006-7C7D-479F-A310-5B43DA568845}"/>
              </a:ext>
            </a:extLst>
          </p:cNvPr>
          <p:cNvCxnSpPr>
            <a:cxnSpLocks/>
          </p:cNvCxnSpPr>
          <p:nvPr/>
        </p:nvCxnSpPr>
        <p:spPr>
          <a:xfrm>
            <a:off x="4412791" y="647973"/>
            <a:ext cx="7519301" cy="0"/>
          </a:xfrm>
          <a:prstGeom prst="line">
            <a:avLst/>
          </a:prstGeom>
          <a:ln w="57150">
            <a:solidFill>
              <a:srgbClr val="E47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08EFA-99CA-4616-B0D3-0C567794B408}"/>
              </a:ext>
            </a:extLst>
          </p:cNvPr>
          <p:cNvSpPr txBox="1"/>
          <p:nvPr/>
        </p:nvSpPr>
        <p:spPr>
          <a:xfrm>
            <a:off x="4397542" y="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68" name="Professor at Department of Computer Engineering, Faculty of Engineering, Chulalongkorn University…">
            <a:extLst>
              <a:ext uri="{FF2B5EF4-FFF2-40B4-BE49-F238E27FC236}">
                <a16:creationId xmlns:a16="http://schemas.microsoft.com/office/drawing/2014/main" id="{2CDB3DFC-09C0-4CFF-A600-90BBA341C4CD}"/>
              </a:ext>
            </a:extLst>
          </p:cNvPr>
          <p:cNvSpPr txBox="1">
            <a:spLocks/>
          </p:cNvSpPr>
          <p:nvPr/>
        </p:nvSpPr>
        <p:spPr>
          <a:xfrm>
            <a:off x="5029200" y="1112193"/>
            <a:ext cx="7027923" cy="5298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525779">
              <a:spcBef>
                <a:spcPts val="37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Security Office (SSO):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scientist in the fraud detection project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Network Analysis of Calling Data Records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 for Thai </a:t>
            </a:r>
          </a:p>
          <a:p>
            <a:pPr marL="742950" lvl="1" indent="-285750" algn="l" defTabSz="525779">
              <a:spcBef>
                <a:spcPts val="10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Question Answering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Hamo – Vehicle Relocation 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 Informatics Institute (HII):</a:t>
            </a:r>
            <a:r>
              <a:rPr lang="th-TH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Rainfall Forecasting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NBTC: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Driver/passenger behavior analysis 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GISTDA: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segmentation on satellite images</a:t>
            </a:r>
          </a:p>
          <a:p>
            <a:pPr marL="285750" indent="-285750" algn="l" defTabSz="525779">
              <a:spcBef>
                <a:spcPts val="240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Hospital:  </a:t>
            </a:r>
          </a:p>
          <a:p>
            <a:pPr marL="742950" lvl="1" indent="-285750" algn="l" defTabSz="525779">
              <a:spcBef>
                <a:spcPts val="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Polyp detection</a:t>
            </a:r>
          </a:p>
          <a:p>
            <a:pPr marL="742950" lvl="1" indent="-285750" algn="l" defTabSz="525779">
              <a:spcBef>
                <a:spcPts val="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Activity analysis for Parkinson</a:t>
            </a:r>
          </a:p>
          <a:p>
            <a:pPr marL="742950" lvl="1" indent="-285750" algn="l" defTabSz="525779">
              <a:spcBef>
                <a:spcPts val="0"/>
              </a:spcBef>
              <a:buFont typeface="Arial" panose="020B0604020202020204" pitchFamily="34" charset="0"/>
              <a:buChar char="•"/>
              <a:defRPr sz="288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Depression recognition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525779">
              <a:spcBef>
                <a:spcPts val="0"/>
              </a:spcBef>
              <a:buFont typeface="Arial" panose="020B0604020202020204" pitchFamily="34" charset="0"/>
              <a:buChar char="•"/>
              <a:defRPr sz="288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525779">
              <a:spcBef>
                <a:spcPts val="0"/>
              </a:spcBef>
              <a:buFont typeface="Arial" panose="020B0604020202020204" pitchFamily="34" charset="0"/>
              <a:buChar char="•"/>
              <a:defRPr sz="288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525779">
              <a:spcBef>
                <a:spcPts val="3700"/>
              </a:spcBef>
              <a:buFont typeface="Arial" panose="020B0604020202020204" pitchFamily="34" charset="0"/>
              <a:buChar char="•"/>
              <a:defRPr sz="288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0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395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 107</dc:creator>
  <cp:lastModifiedBy>FP 107</cp:lastModifiedBy>
  <cp:revision>39</cp:revision>
  <dcterms:created xsi:type="dcterms:W3CDTF">2022-04-27T14:15:47Z</dcterms:created>
  <dcterms:modified xsi:type="dcterms:W3CDTF">2022-04-27T16:15:20Z</dcterms:modified>
</cp:coreProperties>
</file>