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2"/>
  </p:notesMasterIdLst>
  <p:sldIdLst>
    <p:sldId id="268" r:id="rId3"/>
    <p:sldId id="352" r:id="rId4"/>
    <p:sldId id="353" r:id="rId5"/>
    <p:sldId id="354" r:id="rId6"/>
    <p:sldId id="355" r:id="rId7"/>
    <p:sldId id="357" r:id="rId8"/>
    <p:sldId id="356" r:id="rId9"/>
    <p:sldId id="351" r:id="rId10"/>
    <p:sldId id="358" r:id="rId11"/>
    <p:sldId id="359" r:id="rId12"/>
    <p:sldId id="360" r:id="rId13"/>
    <p:sldId id="257" r:id="rId14"/>
    <p:sldId id="266" r:id="rId15"/>
    <p:sldId id="262" r:id="rId16"/>
    <p:sldId id="263" r:id="rId17"/>
    <p:sldId id="264" r:id="rId18"/>
    <p:sldId id="265" r:id="rId19"/>
    <p:sldId id="258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99FF99"/>
    <a:srgbClr val="CC66FF"/>
    <a:srgbClr val="FF33CC"/>
    <a:srgbClr val="CCFF99"/>
    <a:srgbClr val="FFCCCC"/>
    <a:srgbClr val="F4B183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668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E0F68-C6FE-4932-8D14-E1BFAABAA49B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1F2BD-12DF-4260-899E-0DD6CDB6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46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5BD5A3-97DA-4FF5-AB2F-1E04F8451A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532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A331B-F39A-452F-9060-EEBE2D973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6C7E5-C2EF-4AC6-8636-B26CEFBDF0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9C74C-57A0-4EE4-845D-5C4B8A93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769-D9B9-4162-AB14-9400D0458C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9FC28-F37C-484D-8018-D1C9D013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9989B-EC86-4FCF-A24F-DF962B9A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6A51-FABA-4502-91C7-15953BB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3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A90C-46C2-44E9-9EDA-DFAAAEAA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2FBF88-1AC2-4E60-B10A-48B961124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5C8E3-F440-4808-9FE9-5E645E7D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769-D9B9-4162-AB14-9400D0458C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DD1A7-29F4-49BD-BE73-D30244D20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7FEEC-F44C-4BAF-9F67-AD534613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6A51-FABA-4502-91C7-15953BB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36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1039D-3956-4A6B-A785-4C4944038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2F39E-FD85-41F8-937D-0ABF424F5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D9FE6-68BB-4C4C-93A7-CFBD8FE0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769-D9B9-4162-AB14-9400D0458C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D448E-6A40-4EA0-9809-2CDA11399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D56D-8281-42B8-902C-F105ADC5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6A51-FABA-4502-91C7-15953BB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826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0C7FD-3CEF-454D-B89A-6A7F22FE4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AD126-2935-400C-9214-2F007E53D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DDFAB-224C-4B1F-800A-7242EA866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6E250-6E60-4EDB-9613-75B8FD097B01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3264F-1DB6-4EE1-8AB7-0D4BC73A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A6D49-A86D-47A7-ADCA-3A030AA20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5819-23C1-49EB-B983-8A0ED250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314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CD4D-94E0-41DF-93C4-03F05EC5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78280-CBEF-488D-A233-66D20D52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A8465A-B1F3-4A33-BCC9-38A6EE949DB2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5B66-5E89-4EB9-B833-B33126B7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C2F1F-AC2E-48A7-92B4-18B185FD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3D5819-23C1-49EB-B983-8A0ED250922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B38E452-53AE-4A5A-B3D3-AD7A72B07A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145" y="-6648"/>
            <a:ext cx="1493309" cy="8399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87045A-3D1F-458A-BE3F-E3E8092403B5}"/>
              </a:ext>
            </a:extLst>
          </p:cNvPr>
          <p:cNvSpPr/>
          <p:nvPr userDrawn="1"/>
        </p:nvSpPr>
        <p:spPr>
          <a:xfrm>
            <a:off x="0" y="-6648"/>
            <a:ext cx="10210800" cy="839986"/>
          </a:xfrm>
          <a:prstGeom prst="rect">
            <a:avLst/>
          </a:prstGeom>
          <a:solidFill>
            <a:srgbClr val="14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11CCD0C-9C59-4830-966A-0148E593C08E}"/>
              </a:ext>
            </a:extLst>
          </p:cNvPr>
          <p:cNvSpPr/>
          <p:nvPr userDrawn="1"/>
        </p:nvSpPr>
        <p:spPr>
          <a:xfrm rot="10800000">
            <a:off x="9703044" y="-6648"/>
            <a:ext cx="1011523" cy="839986"/>
          </a:xfrm>
          <a:prstGeom prst="triangle">
            <a:avLst/>
          </a:prstGeom>
          <a:solidFill>
            <a:srgbClr val="14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F1B76-5D1F-49AA-81F4-93CA9618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236537"/>
            <a:ext cx="10210800" cy="4445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6408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CD4D-94E0-41DF-93C4-03F05EC57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78280-CBEF-488D-A233-66D20D52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A8465A-B1F3-4A33-BCC9-38A6EE949DB2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5B66-5E89-4EB9-B833-B33126B7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C2F1F-AC2E-48A7-92B4-18B185FD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3D5819-23C1-49EB-B983-8A0ED250922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B38E452-53AE-4A5A-B3D3-AD7A72B07A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7146" y="-197743"/>
            <a:ext cx="1493309" cy="8399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87045A-3D1F-458A-BE3F-E3E8092403B5}"/>
              </a:ext>
            </a:extLst>
          </p:cNvPr>
          <p:cNvSpPr/>
          <p:nvPr userDrawn="1"/>
        </p:nvSpPr>
        <p:spPr>
          <a:xfrm>
            <a:off x="0" y="-6648"/>
            <a:ext cx="10210800" cy="444500"/>
          </a:xfrm>
          <a:prstGeom prst="rect">
            <a:avLst/>
          </a:prstGeom>
          <a:solidFill>
            <a:srgbClr val="14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11CCD0C-9C59-4830-966A-0148E593C08E}"/>
              </a:ext>
            </a:extLst>
          </p:cNvPr>
          <p:cNvSpPr/>
          <p:nvPr userDrawn="1"/>
        </p:nvSpPr>
        <p:spPr>
          <a:xfrm rot="10800000">
            <a:off x="9703044" y="-6648"/>
            <a:ext cx="1003056" cy="444500"/>
          </a:xfrm>
          <a:prstGeom prst="triangle">
            <a:avLst/>
          </a:prstGeom>
          <a:solidFill>
            <a:srgbClr val="14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F1B76-5D1F-49AA-81F4-93CA9618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73" y="0"/>
            <a:ext cx="10210800" cy="444500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14745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FCD4D-94E0-41DF-93C4-03F05EC57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0625"/>
            <a:ext cx="10515600" cy="4986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78280-CBEF-488D-A233-66D20D52C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4A8465A-B1F3-4A33-BCC9-38A6EE949DB2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B5B66-5E89-4EB9-B833-B33126B7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C2F1F-AC2E-48A7-92B4-18B185FDD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93D5819-23C1-49EB-B983-8A0ED250922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B38E452-53AE-4A5A-B3D3-AD7A72B07A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1767" y="24507"/>
            <a:ext cx="1493309" cy="8399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87045A-3D1F-458A-BE3F-E3E8092403B5}"/>
              </a:ext>
            </a:extLst>
          </p:cNvPr>
          <p:cNvSpPr/>
          <p:nvPr userDrawn="1"/>
        </p:nvSpPr>
        <p:spPr>
          <a:xfrm>
            <a:off x="0" y="-6649"/>
            <a:ext cx="10210800" cy="839985"/>
          </a:xfrm>
          <a:prstGeom prst="rect">
            <a:avLst/>
          </a:prstGeom>
          <a:solidFill>
            <a:srgbClr val="14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11CCD0C-9C59-4830-966A-0148E593C08E}"/>
              </a:ext>
            </a:extLst>
          </p:cNvPr>
          <p:cNvSpPr/>
          <p:nvPr userDrawn="1"/>
        </p:nvSpPr>
        <p:spPr>
          <a:xfrm rot="10800000">
            <a:off x="9661768" y="-6648"/>
            <a:ext cx="1102275" cy="839984"/>
          </a:xfrm>
          <a:prstGeom prst="triangle">
            <a:avLst/>
          </a:prstGeom>
          <a:solidFill>
            <a:srgbClr val="14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F1B76-5D1F-49AA-81F4-93CA9618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73" y="0"/>
            <a:ext cx="10210800" cy="833336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2917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4210E-992F-4EE8-A0BD-FD344FE5F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15D53-D4C1-450D-92A6-6F487AF5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28C09-9B9E-4D95-9F39-8D0ACDFBA28F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16765-E2FD-45FF-8061-6E373747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CD2DD-78FC-4FD4-80CF-DAAD3D03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5819-23C1-49EB-B983-8A0ED25092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80B36B-76AE-4D66-B070-CD4747427B0C}"/>
              </a:ext>
            </a:extLst>
          </p:cNvPr>
          <p:cNvSpPr/>
          <p:nvPr userDrawn="1"/>
        </p:nvSpPr>
        <p:spPr>
          <a:xfrm>
            <a:off x="1002890" y="2815595"/>
            <a:ext cx="10357259" cy="1733749"/>
          </a:xfrm>
          <a:prstGeom prst="rect">
            <a:avLst/>
          </a:prstGeom>
          <a:solidFill>
            <a:srgbClr val="14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4CB26F56-2120-4A7A-A51D-9F6F6D278A72}"/>
              </a:ext>
            </a:extLst>
          </p:cNvPr>
          <p:cNvSpPr/>
          <p:nvPr userDrawn="1"/>
        </p:nvSpPr>
        <p:spPr>
          <a:xfrm rot="10800000">
            <a:off x="10494331" y="2815595"/>
            <a:ext cx="1697665" cy="1743804"/>
          </a:xfrm>
          <a:prstGeom prst="triangle">
            <a:avLst/>
          </a:prstGeom>
          <a:solidFill>
            <a:srgbClr val="14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7A05F62-887C-4113-8D4A-07BB3DC08ED8}"/>
              </a:ext>
            </a:extLst>
          </p:cNvPr>
          <p:cNvSpPr/>
          <p:nvPr userDrawn="1"/>
        </p:nvSpPr>
        <p:spPr>
          <a:xfrm>
            <a:off x="109869" y="2818671"/>
            <a:ext cx="1787757" cy="1730673"/>
          </a:xfrm>
          <a:prstGeom prst="triangle">
            <a:avLst/>
          </a:prstGeom>
          <a:solidFill>
            <a:srgbClr val="1418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068A4EAF-4892-4060-BD46-008719F0621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857" y="4322763"/>
            <a:ext cx="1493309" cy="839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9740E9-B209-414F-86FD-8B897241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051207"/>
            <a:ext cx="10515600" cy="1357163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612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18ED5-C73F-4335-B184-4D75855A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F7E6-A84D-4D0A-A337-AD44D3199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15BC5-63DD-4792-A58C-328A86F11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60725-D37B-4626-999E-507F3882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ED453-C00A-4F02-ABD5-36AED08BAD3E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B6D12-AAF3-4FA3-B621-7437C439A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EC5FD7-9D5B-4065-B56B-8DB5255B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5819-23C1-49EB-B983-8A0ED250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3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86F3-EB1C-475C-877C-CF5593FCB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B452A-A4E1-4760-87C1-EC3FE5F60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93009-5541-4DFC-91BC-A180CA008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68C494-43AE-4812-84CA-39AF52406F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A4096-1416-4F29-AC30-BCBCCB0B6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711C6-816E-4B28-85AB-AA3146C67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AB48E-CC3F-4F70-88AE-972F0D8C81BB}" type="datetime1">
              <a:rPr lang="en-US" smtClean="0"/>
              <a:t>8/3/2021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136C4-E631-4033-80C1-B2FA28C5D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A20497-1AEB-4DD1-A8B9-9B2171E9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5819-23C1-49EB-B983-8A0ED250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1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2B9BB-D5F6-4314-94E0-99DB8F1E6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979C1-7CC7-4366-8964-AF1D1F1F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B636D-E5CC-4283-A3D7-75A22DC7CF12}" type="datetime1">
              <a:rPr lang="en-US" smtClean="0"/>
              <a:t>8/3/2021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B5CC1-DBF2-4905-BF33-0ED67AFCE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894AE-490F-4A7C-B1F8-672D0D46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5819-23C1-49EB-B983-8A0ED250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8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5E7AC-9D51-4197-8823-0F2464B6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6ED2D-7450-4F73-97E1-735F21928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B6F5DC-AC9A-461B-B060-27C6B25B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769-D9B9-4162-AB14-9400D0458C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3ADD0-3BC5-43FA-AA08-D162CC5DA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68C8F-8861-4A4D-821B-1157764A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6A51-FABA-4502-91C7-15953BB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616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CF0435-7F32-4934-B59B-4C909EB0A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E82D-46B4-4CBE-904F-342338C7CD32}" type="datetime1">
              <a:rPr lang="en-US" smtClean="0"/>
              <a:t>8/3/2021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6C510C-F046-493F-B2CB-026C033BB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0FFCB-3C34-4D2E-915D-6622CDC70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5819-23C1-49EB-B983-8A0ED250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883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0DB0-9721-4F71-ACF6-5E2772354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DE95-D40D-4A03-AE8D-A5DA5981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C3EB5-77D5-4AF9-85E0-F73B1BEF6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2FA77-0304-4882-85F6-411594612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6FBCD-87A0-4040-924F-9F8AC20F7214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E8A13-3738-4FFE-B9C9-E5FECFC6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0958D-46CC-4175-B1E5-54E2C44F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5819-23C1-49EB-B983-8A0ED250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136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C693-814D-40FF-94EC-1EB26D79F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832260-A331-45A6-B6BA-D2F1FED8CF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F9D99-992E-4EB9-A9D4-99F921186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38D92-79FA-417A-A11C-37F992F4F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DC307-1446-439C-9600-20CB3BE21775}" type="datetime1">
              <a:rPr lang="en-US" smtClean="0"/>
              <a:t>8/3/2021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BD9B2-393E-41AA-8756-C5FE30A5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9872F-8F04-489B-BA10-B63C229A2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5819-23C1-49EB-B983-8A0ED250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406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CE4F9-B292-4E1A-A46F-AA96CD2C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593D60-636D-40B1-ACAA-91E2D0A19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46671-1757-4A4A-847D-76B04B12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38546-878D-4BEF-953E-D5FE45646007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1B4AA-A5E1-4480-BE51-4E5660624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79B68-E9A0-4AAE-8F61-F3EB8DAC1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5819-23C1-49EB-B983-8A0ED250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565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DC24C-5130-480A-9F16-D9DF3410F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77578-29C0-43CE-BDE6-5622D2021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B46D4-D7EE-4D5B-8F58-858EA4BA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5554B-E9F4-4CEE-AEB8-276B4F0E692C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0455D-1F97-4DA5-81B2-A19AC5324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CE1AB-7331-4872-B091-77F0AA719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5819-23C1-49EB-B983-8A0ED2509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499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A484-88A0-4080-8922-EE608FB0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40BEE-BEA0-43C2-8AD5-79F7BB634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2A75-6048-4D37-8D58-570302AD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769-D9B9-4162-AB14-9400D0458C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2CE01-C2DB-4400-8137-9B7EAAC0E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8C37C-28EC-47CF-BD35-1402DCA6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6A51-FABA-4502-91C7-15953BB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5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42D3D-FB26-4FB8-8B74-C1D71425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32BE2-2D33-4341-8AE0-4F26017055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5D987-FA4F-4BEC-B557-5CF247A28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B8369-307E-4298-A82B-548BB3591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769-D9B9-4162-AB14-9400D0458C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DB9EF-9239-461A-8411-5DA273A46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1058B-800D-48A4-8E63-3A9F82036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6A51-FABA-4502-91C7-15953BB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BB91-2D16-410D-9622-663AA42C9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15D9C-B255-4855-9D52-0EAB7805F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54F6F3-AC82-4578-9D12-EE91DA9C1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96838-8E76-47A9-8895-5ED478736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C07E3-FE76-4119-8EB6-A4AA4BBCD6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FBBC9-483B-48ED-B489-044E9A39D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769-D9B9-4162-AB14-9400D0458C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34565A-A39C-47EB-81FA-0F8AFE1C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009CD9-DCF2-4ADD-8403-B17F8DB1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6A51-FABA-4502-91C7-15953BB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2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1E137-4B41-4136-AE7D-8578CC1D8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0DC2DB-FCF7-477C-A19A-14B7F971A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769-D9B9-4162-AB14-9400D0458C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7205E6-29B6-46BB-A947-857AAA9D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71053-7B5B-4157-ABD9-51C853EE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6A51-FABA-4502-91C7-15953BB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54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80CF93-C7E1-4FF0-A568-0A7221F9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769-D9B9-4162-AB14-9400D0458C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657B2-4DD2-471B-A744-DBD76C40E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1B316-4937-4B9F-B418-0B6D7500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6A51-FABA-4502-91C7-15953BB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794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0696-B68D-4900-A12E-2CDC9494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C987F-CEFA-47B6-946A-4A19F7A2D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30C2B-2CBE-42F6-9D41-F8AC01719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A89D0-F209-42D5-8432-6571E2AA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769-D9B9-4162-AB14-9400D0458C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DDFC1-4E8D-4C9E-989E-C0788BBAD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98A6E-2A29-46EB-AF9F-E31D7AC5D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6A51-FABA-4502-91C7-15953BB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1A88-815E-4027-8398-0E8D7C7C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3CCF34-1621-4422-B7DC-4F2D98C935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A00B7-DFC3-4F3A-9699-CA912AE34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CC05B-ECF4-4DC5-BE66-5EEE14DF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F9769-D9B9-4162-AB14-9400D0458C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970CE2-7A21-4991-8A35-F3DD0B9DA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5C29E-2006-48A9-A399-B5D43A5C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46A51-FABA-4502-91C7-15953BB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15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3F6B5-240C-4D01-AFE5-E7703487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D0CFB-BCAC-4B11-B63F-E523A1948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3E915-48BC-4982-BF01-5A0A4A7E1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F9769-D9B9-4162-AB14-9400D0458C3C}" type="datetimeFigureOut">
              <a:rPr lang="en-US" smtClean="0"/>
              <a:t>8/4/2021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B3178-CE0E-4943-BB4B-7A3CC7907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EB52-B7D6-4BAD-A49D-F45DC61B7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46A51-FABA-4502-91C7-15953BBF0A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972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95010-54E7-4BF2-87B9-AC7D4C61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67785-87A0-4E90-8B33-C1B062347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A172A-6641-4522-8834-7E41211D7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80AC-F9D5-4001-92C0-0A904A84B168}" type="datetime1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BD352-1B83-4D4E-B710-F15DE576B9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78C0C-97DC-4A6E-A21E-C61626FE8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D5819-23C1-49EB-B983-8A0ED25092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426490879,&quot;Placement&quot;:&quot;Header&quot;,&quot;Top&quot;:0.0,&quot;Left&quot;:0.0,&quot;SlideWidth&quot;:960,&quot;SlideHeight&quot;:540}"/>
          <p:cNvSpPr txBox="1"/>
          <p:nvPr userDrawn="1"/>
        </p:nvSpPr>
        <p:spPr>
          <a:xfrm>
            <a:off x="0" y="0"/>
            <a:ext cx="1339417" cy="31361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300">
                <a:solidFill>
                  <a:srgbClr val="000000"/>
                </a:solidFill>
                <a:latin typeface="Calibri" panose="020F0502020204030204" pitchFamily="34" charset="0"/>
              </a:rPr>
              <a:t>•• PROTECTED</a:t>
            </a:r>
          </a:p>
        </p:txBody>
      </p:sp>
    </p:spTree>
    <p:extLst>
      <p:ext uri="{BB962C8B-B14F-4D97-AF65-F5344CB8AC3E}">
        <p14:creationId xmlns:p14="http://schemas.microsoft.com/office/powerpoint/2010/main" val="172058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jak@gmail.com" TargetMode="Externa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0B42C2-6BD2-4F31-A79C-EC55FAD32E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3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23CD700-7A49-4D0F-9571-D2EE5E36561E}"/>
              </a:ext>
            </a:extLst>
          </p:cNvPr>
          <p:cNvSpPr/>
          <p:nvPr/>
        </p:nvSpPr>
        <p:spPr>
          <a:xfrm>
            <a:off x="-3047" y="1800520"/>
            <a:ext cx="12195047" cy="3308808"/>
          </a:xfrm>
          <a:prstGeom prst="rect">
            <a:avLst/>
          </a:prstGeom>
          <a:solidFill>
            <a:srgbClr val="B4A085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4164C-2F9F-468B-8B53-88E00433C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49"/>
            <a:ext cx="10058400" cy="4082063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rgbClr val="FF0000"/>
                </a:solidFill>
                <a:latin typeface="Avenir LT Std 65 Medium" panose="020B0603020203020204" pitchFamily="34" charset="0"/>
              </a:rPr>
              <a:t>TOYOTA </a:t>
            </a:r>
            <a:br>
              <a:rPr lang="en-US" sz="5200" dirty="0">
                <a:solidFill>
                  <a:srgbClr val="FFFFFF"/>
                </a:solidFill>
                <a:latin typeface="Avenir LT Std 65 Medium" panose="020B0603020203020204" pitchFamily="34" charset="0"/>
              </a:rPr>
            </a:br>
            <a:r>
              <a:rPr lang="en-US" sz="5200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C365 – UID</a:t>
            </a:r>
            <a:r>
              <a:rPr lang="th-TH" sz="5200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 </a:t>
            </a:r>
            <a:r>
              <a:rPr lang="en-US" sz="5200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(</a:t>
            </a:r>
            <a:r>
              <a:rPr lang="en-US" sz="5200" dirty="0" err="1">
                <a:solidFill>
                  <a:schemeClr val="bg1"/>
                </a:solidFill>
                <a:latin typeface="Avenir LT Std 65 Medium" panose="020B0603020203020204" pitchFamily="34" charset="0"/>
              </a:rPr>
              <a:t>Con’t</a:t>
            </a:r>
            <a:r>
              <a:rPr lang="en-US" sz="5200" dirty="0">
                <a:solidFill>
                  <a:schemeClr val="bg1"/>
                </a:solidFill>
                <a:latin typeface="Avenir LT Std 65 Medium" panose="020B0603020203020204" pitchFamily="34" charset="0"/>
              </a:rPr>
              <a:t>)</a:t>
            </a:r>
          </a:p>
        </p:txBody>
      </p:sp>
      <p:pic>
        <p:nvPicPr>
          <p:cNvPr id="8" name="Picture 2" descr="Toyota Motor Thailand">
            <a:extLst>
              <a:ext uri="{FF2B5EF4-FFF2-40B4-BE49-F238E27FC236}">
                <a16:creationId xmlns:a16="http://schemas.microsoft.com/office/drawing/2014/main" id="{42C3AACD-06FF-45A3-8AA3-C34109F6D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811" y="5983598"/>
            <a:ext cx="1282136" cy="67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1E3D440-FD5B-4ABD-A699-42B77237D3AB}"/>
              </a:ext>
            </a:extLst>
          </p:cNvPr>
          <p:cNvGrpSpPr/>
          <p:nvPr/>
        </p:nvGrpSpPr>
        <p:grpSpPr>
          <a:xfrm>
            <a:off x="10858645" y="5730832"/>
            <a:ext cx="1176607" cy="1176607"/>
            <a:chOff x="102756" y="2891570"/>
            <a:chExt cx="2247900" cy="22479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018C4A-F861-4E6B-9297-4FFDB49C9F00}"/>
                </a:ext>
              </a:extLst>
            </p:cNvPr>
            <p:cNvSpPr/>
            <p:nvPr/>
          </p:nvSpPr>
          <p:spPr>
            <a:xfrm>
              <a:off x="522459" y="3256409"/>
              <a:ext cx="640282" cy="13502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5CE8D1-BB97-4C7F-A68F-5E44AB6E6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56" y="2891570"/>
              <a:ext cx="2247900" cy="22479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3DF65F5-FBF9-4111-A319-0AA0CDD8DFE8}"/>
              </a:ext>
            </a:extLst>
          </p:cNvPr>
          <p:cNvSpPr txBox="1"/>
          <p:nvPr/>
        </p:nvSpPr>
        <p:spPr>
          <a:xfrm>
            <a:off x="10411449" y="4739699"/>
            <a:ext cx="16688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>
                    <a:lumMod val="95000"/>
                  </a:prstClr>
                </a:solidFill>
                <a:latin typeface="Avenir LT Std 65 Medium" panose="020B0603020203020204" pitchFamily="34" charset="0"/>
              </a:rPr>
              <a:t>4</a:t>
            </a:r>
            <a:r>
              <a:rPr lang="en-US" baseline="30000" dirty="0">
                <a:solidFill>
                  <a:prstClr val="white">
                    <a:lumMod val="95000"/>
                  </a:prstClr>
                </a:solidFill>
                <a:latin typeface="Avenir LT Std 65 Medium" panose="020B0603020203020204" pitchFamily="34" charset="0"/>
              </a:rPr>
              <a:t>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venir LT Std 65 Medium" panose="020B0603020203020204" pitchFamily="34" charset="0"/>
                <a:ea typeface="+mn-ea"/>
                <a:cs typeface="+mn-cs"/>
              </a:rPr>
              <a:t> Aug 2021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93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35025-9C21-426F-9122-75AC0930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58049"/>
            <a:ext cx="2743200" cy="365125"/>
          </a:xfrm>
        </p:spPr>
        <p:txBody>
          <a:bodyPr/>
          <a:lstStyle/>
          <a:p>
            <a:fld id="{093D5819-23C1-49EB-B983-8A0ED250922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02941B-E452-4EE1-91F1-320F6951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UID Assignment (</a:t>
            </a:r>
            <a:r>
              <a:rPr lang="en-US" dirty="0" err="1">
                <a:solidFill>
                  <a:srgbClr val="FFC000"/>
                </a:solidFill>
              </a:rPr>
              <a:t>Con’t</a:t>
            </a:r>
            <a:r>
              <a:rPr lang="en-US" dirty="0">
                <a:solidFill>
                  <a:srgbClr val="FFC000"/>
                </a:solidFill>
              </a:rPr>
              <a:t>)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F00C1F-216B-4795-9A67-88BC59726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54568"/>
              </p:ext>
            </p:extLst>
          </p:nvPr>
        </p:nvGraphicFramePr>
        <p:xfrm>
          <a:off x="1376413" y="1420320"/>
          <a:ext cx="9769641" cy="53058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8831">
                  <a:extLst>
                    <a:ext uri="{9D8B030D-6E8A-4147-A177-3AD203B41FA5}">
                      <a16:colId xmlns:a16="http://schemas.microsoft.com/office/drawing/2014/main" val="4073117899"/>
                    </a:ext>
                  </a:extLst>
                </a:gridCol>
                <a:gridCol w="2242686">
                  <a:extLst>
                    <a:ext uri="{9D8B030D-6E8A-4147-A177-3AD203B41FA5}">
                      <a16:colId xmlns:a16="http://schemas.microsoft.com/office/drawing/2014/main" val="740403123"/>
                    </a:ext>
                  </a:extLst>
                </a:gridCol>
                <a:gridCol w="2132708">
                  <a:extLst>
                    <a:ext uri="{9D8B030D-6E8A-4147-A177-3AD203B41FA5}">
                      <a16:colId xmlns:a16="http://schemas.microsoft.com/office/drawing/2014/main" val="2993277655"/>
                    </a:ext>
                  </a:extLst>
                </a:gridCol>
                <a:gridCol w="2132708">
                  <a:extLst>
                    <a:ext uri="{9D8B030D-6E8A-4147-A177-3AD203B41FA5}">
                      <a16:colId xmlns:a16="http://schemas.microsoft.com/office/drawing/2014/main" val="1151484790"/>
                    </a:ext>
                  </a:extLst>
                </a:gridCol>
                <a:gridCol w="2132708">
                  <a:extLst>
                    <a:ext uri="{9D8B030D-6E8A-4147-A177-3AD203B41FA5}">
                      <a16:colId xmlns:a16="http://schemas.microsoft.com/office/drawing/2014/main" val="1136588747"/>
                    </a:ext>
                  </a:extLst>
                </a:gridCol>
              </a:tblGrid>
              <a:tr h="331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No.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Matching Attribute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 Score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Score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210015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Full_Name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Fuzzy</a:t>
                      </a: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088169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Mobile_No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Exact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11144044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Tel_No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7141928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Email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10444557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DOB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82238280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Full_Name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Fuzzy</a:t>
                      </a: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2856236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Mobile_No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55200614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Email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25880483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b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DOB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45912228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Full_Name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Fuzzy</a:t>
                      </a: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997077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Mobile_No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46596489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Email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3785141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Full_Name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Fuzzy</a:t>
                      </a: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0" marR="0" marT="0" marB="0" anchor="b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8456180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Mobile_No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6190434"/>
                  </a:ext>
                </a:extLst>
              </a:tr>
              <a:tr h="331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0" marR="0" marT="0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DOB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Exact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91220113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297C6ECB-4B19-4BEC-8529-FA3B2DFFB5E3}"/>
              </a:ext>
            </a:extLst>
          </p:cNvPr>
          <p:cNvSpPr/>
          <p:nvPr/>
        </p:nvSpPr>
        <p:spPr>
          <a:xfrm>
            <a:off x="0" y="476734"/>
            <a:ext cx="4895850" cy="29492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UID With Caution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1FAA5-4816-4594-9BDE-8A9DCBC75270}"/>
              </a:ext>
            </a:extLst>
          </p:cNvPr>
          <p:cNvSpPr txBox="1"/>
          <p:nvPr/>
        </p:nvSpPr>
        <p:spPr>
          <a:xfrm>
            <a:off x="323301" y="895098"/>
            <a:ext cx="11099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Q: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กฎที่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3,4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ใช้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Attribute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น้อยเกินไปหรือไม่ ที่จะบอกว่า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คนนี้เป็น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Record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เดียวกัน แม้ว่า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Full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Name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จะต่างกัน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1CB8B-C985-4A1B-9806-FD951FB8E983}"/>
              </a:ext>
            </a:extLst>
          </p:cNvPr>
          <p:cNvSpPr/>
          <p:nvPr/>
        </p:nvSpPr>
        <p:spPr>
          <a:xfrm>
            <a:off x="1376413" y="4716379"/>
            <a:ext cx="9769641" cy="2009749"/>
          </a:xfrm>
          <a:prstGeom prst="rect">
            <a:avLst/>
          </a:prstGeom>
          <a:noFill/>
          <a:ln w="76200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4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071D6-A45B-45C4-9338-EB778980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5819-23C1-49EB-B983-8A0ED250922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7B4943-F03D-4DBF-BC59-6ECD5CB0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UID assignment to Transaction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F3BFCA-565F-4B49-83EE-8CF9E759A455}"/>
              </a:ext>
            </a:extLst>
          </p:cNvPr>
          <p:cNvSpPr/>
          <p:nvPr/>
        </p:nvSpPr>
        <p:spPr>
          <a:xfrm>
            <a:off x="575111" y="2656572"/>
            <a:ext cx="2271562" cy="13379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Transaction Records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8DB7D0-ED31-45B4-ABA1-9B07C2800941}"/>
              </a:ext>
            </a:extLst>
          </p:cNvPr>
          <p:cNvSpPr/>
          <p:nvPr/>
        </p:nvSpPr>
        <p:spPr>
          <a:xfrm>
            <a:off x="4000100" y="1288180"/>
            <a:ext cx="3052812" cy="1012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X% of Transaction Records </a:t>
            </a: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UID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E92901-399D-4798-9636-1BF718469AE6}"/>
              </a:ext>
            </a:extLst>
          </p:cNvPr>
          <p:cNvSpPr/>
          <p:nvPr/>
        </p:nvSpPr>
        <p:spPr>
          <a:xfrm>
            <a:off x="4000099" y="3994483"/>
            <a:ext cx="3052813" cy="1012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Y% of Transaction Records 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UID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89925-81B9-44EE-8854-115C2AC3EBFC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2846673" y="1794309"/>
            <a:ext cx="1153427" cy="1531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4E574E-C048-4639-B721-4AB5E92EF2EE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2846673" y="3325528"/>
            <a:ext cx="1153426" cy="1175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9B18190F-8739-4A98-980B-1F3CB2FDF0D1}"/>
              </a:ext>
            </a:extLst>
          </p:cNvPr>
          <p:cNvSpPr/>
          <p:nvPr/>
        </p:nvSpPr>
        <p:spPr>
          <a:xfrm>
            <a:off x="8368365" y="1288180"/>
            <a:ext cx="3052812" cy="1012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 in Refine Zone </a:t>
            </a: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UID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17CA71-7688-429B-9D66-3AEE703B39E0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7052912" y="1794309"/>
            <a:ext cx="13154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B58ED9E-4C97-4136-8015-6AA45BD3F0F3}"/>
              </a:ext>
            </a:extLst>
          </p:cNvPr>
          <p:cNvSpPr/>
          <p:nvPr/>
        </p:nvSpPr>
        <p:spPr>
          <a:xfrm>
            <a:off x="8368365" y="4018547"/>
            <a:ext cx="3052812" cy="10122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F3 Transaction </a:t>
            </a: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UID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(Outstanding Table)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F0622E9-1F17-4305-AEF0-83BA93D1587B}"/>
              </a:ext>
            </a:extLst>
          </p:cNvPr>
          <p:cNvCxnSpPr>
            <a:cxnSpLocks/>
            <a:stCxn id="7" idx="3"/>
            <a:endCxn id="17" idx="1"/>
          </p:cNvCxnSpPr>
          <p:nvPr/>
        </p:nvCxnSpPr>
        <p:spPr>
          <a:xfrm>
            <a:off x="7052912" y="4500612"/>
            <a:ext cx="1315453" cy="2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08A17C4-E18C-4655-99E1-D8261E2FAFBE}"/>
              </a:ext>
            </a:extLst>
          </p:cNvPr>
          <p:cNvSpPr txBox="1"/>
          <p:nvPr/>
        </p:nvSpPr>
        <p:spPr>
          <a:xfrm>
            <a:off x="388219" y="5513217"/>
            <a:ext cx="115695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Concern: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จะมี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Outstanding Table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ของทุก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Transaction Table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ที่อยู่ใน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Refine Zone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ทำให้จำนวน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Table Transaction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คูณ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880900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5A2027-DFE5-4D93-BF9C-C90E0D9BAF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70304"/>
              </p:ext>
            </p:extLst>
          </p:nvPr>
        </p:nvGraphicFramePr>
        <p:xfrm>
          <a:off x="315824" y="5226277"/>
          <a:ext cx="2696403" cy="822960"/>
        </p:xfrm>
        <a:graphic>
          <a:graphicData uri="http://schemas.openxmlformats.org/drawingml/2006/table">
            <a:tbl>
              <a:tblPr/>
              <a:tblGrid>
                <a:gridCol w="1108111">
                  <a:extLst>
                    <a:ext uri="{9D8B030D-6E8A-4147-A177-3AD203B41FA5}">
                      <a16:colId xmlns:a16="http://schemas.microsoft.com/office/drawing/2014/main" val="4105163258"/>
                    </a:ext>
                  </a:extLst>
                </a:gridCol>
                <a:gridCol w="1588292">
                  <a:extLst>
                    <a:ext uri="{9D8B030D-6E8A-4147-A177-3AD203B41FA5}">
                      <a16:colId xmlns:a16="http://schemas.microsoft.com/office/drawing/2014/main" val="659785236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UID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ORGINAL_KEY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99827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B1_D1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1675847"/>
                  </a:ext>
                </a:extLst>
              </a:tr>
              <a:tr h="171036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B2_D1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929775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2E228F-6B97-44E0-BB86-7DF088837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118840"/>
              </p:ext>
            </p:extLst>
          </p:nvPr>
        </p:nvGraphicFramePr>
        <p:xfrm>
          <a:off x="314163" y="3429000"/>
          <a:ext cx="4301192" cy="822960"/>
        </p:xfrm>
        <a:graphic>
          <a:graphicData uri="http://schemas.openxmlformats.org/drawingml/2006/table">
            <a:tbl>
              <a:tblPr/>
              <a:tblGrid>
                <a:gridCol w="1253907">
                  <a:extLst>
                    <a:ext uri="{9D8B030D-6E8A-4147-A177-3AD203B41FA5}">
                      <a16:colId xmlns:a16="http://schemas.microsoft.com/office/drawing/2014/main" val="1618110764"/>
                    </a:ext>
                  </a:extLst>
                </a:gridCol>
                <a:gridCol w="976881">
                  <a:extLst>
                    <a:ext uri="{9D8B030D-6E8A-4147-A177-3AD203B41FA5}">
                      <a16:colId xmlns:a16="http://schemas.microsoft.com/office/drawing/2014/main" val="2296467296"/>
                    </a:ext>
                  </a:extLst>
                </a:gridCol>
                <a:gridCol w="947720">
                  <a:extLst>
                    <a:ext uri="{9D8B030D-6E8A-4147-A177-3AD203B41FA5}">
                      <a16:colId xmlns:a16="http://schemas.microsoft.com/office/drawing/2014/main" val="2509105677"/>
                    </a:ext>
                  </a:extLst>
                </a:gridCol>
                <a:gridCol w="1122684">
                  <a:extLst>
                    <a:ext uri="{9D8B030D-6E8A-4147-A177-3AD203B41FA5}">
                      <a16:colId xmlns:a16="http://schemas.microsoft.com/office/drawing/2014/main" val="99458263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CUST_KEY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BKG_NO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SPENDING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4156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B1_D1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h-TH">
                          <a:effectLst/>
                        </a:rPr>
                        <a:t>กิมล้ง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1,000,000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298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B2_D1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Kimlong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800,000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6819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E17F3F2-C325-4179-BB1E-AB2A8CA2ACC2}"/>
              </a:ext>
            </a:extLst>
          </p:cNvPr>
          <p:cNvSpPr txBox="1"/>
          <p:nvPr/>
        </p:nvSpPr>
        <p:spPr>
          <a:xfrm>
            <a:off x="223602" y="3059668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BD9ED7-C007-4B2C-81A5-E0A360B19B4E}"/>
              </a:ext>
            </a:extLst>
          </p:cNvPr>
          <p:cNvSpPr txBox="1"/>
          <p:nvPr/>
        </p:nvSpPr>
        <p:spPr>
          <a:xfrm>
            <a:off x="223602" y="485694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MAPPING</a:t>
            </a:r>
            <a:endParaRPr lang="en-US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76CCAD04-75B3-44C7-8F40-41C70BA51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102333"/>
              </p:ext>
            </p:extLst>
          </p:nvPr>
        </p:nvGraphicFramePr>
        <p:xfrm>
          <a:off x="7368208" y="3524012"/>
          <a:ext cx="4575865" cy="548640"/>
        </p:xfrm>
        <a:graphic>
          <a:graphicData uri="http://schemas.openxmlformats.org/drawingml/2006/table">
            <a:tbl>
              <a:tblPr/>
              <a:tblGrid>
                <a:gridCol w="1197589">
                  <a:extLst>
                    <a:ext uri="{9D8B030D-6E8A-4147-A177-3AD203B41FA5}">
                      <a16:colId xmlns:a16="http://schemas.microsoft.com/office/drawing/2014/main" val="3274276613"/>
                    </a:ext>
                  </a:extLst>
                </a:gridCol>
                <a:gridCol w="1072469">
                  <a:extLst>
                    <a:ext uri="{9D8B030D-6E8A-4147-A177-3AD203B41FA5}">
                      <a16:colId xmlns:a16="http://schemas.microsoft.com/office/drawing/2014/main" val="1063666001"/>
                    </a:ext>
                  </a:extLst>
                </a:gridCol>
                <a:gridCol w="1072469">
                  <a:extLst>
                    <a:ext uri="{9D8B030D-6E8A-4147-A177-3AD203B41FA5}">
                      <a16:colId xmlns:a16="http://schemas.microsoft.com/office/drawing/2014/main" val="4270592525"/>
                    </a:ext>
                  </a:extLst>
                </a:gridCol>
                <a:gridCol w="1233338">
                  <a:extLst>
                    <a:ext uri="{9D8B030D-6E8A-4147-A177-3AD203B41FA5}">
                      <a16:colId xmlns:a16="http://schemas.microsoft.com/office/drawing/2014/main" val="427197255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CUST_KEY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BKG_NO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SPENDING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4864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B4_D1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B4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Khunpat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1,000,000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48252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5BB9F137-1CB1-495F-A8D8-BE134964A102}"/>
              </a:ext>
            </a:extLst>
          </p:cNvPr>
          <p:cNvSpPr txBox="1"/>
          <p:nvPr/>
        </p:nvSpPr>
        <p:spPr>
          <a:xfrm>
            <a:off x="7277647" y="3154680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Outstanding</a:t>
            </a: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9771494-5E54-417B-9ACC-F710AED05339}"/>
              </a:ext>
            </a:extLst>
          </p:cNvPr>
          <p:cNvSpPr/>
          <p:nvPr/>
        </p:nvSpPr>
        <p:spPr>
          <a:xfrm>
            <a:off x="5022574" y="1271083"/>
            <a:ext cx="2544417" cy="6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Transaction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F89A54A-D2D0-4EF1-8C81-5739A6299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766720"/>
              </p:ext>
            </p:extLst>
          </p:nvPr>
        </p:nvGraphicFramePr>
        <p:xfrm>
          <a:off x="4587989" y="5229872"/>
          <a:ext cx="5176011" cy="822960"/>
        </p:xfrm>
        <a:graphic>
          <a:graphicData uri="http://schemas.openxmlformats.org/drawingml/2006/table">
            <a:tbl>
              <a:tblPr/>
              <a:tblGrid>
                <a:gridCol w="874819">
                  <a:extLst>
                    <a:ext uri="{9D8B030D-6E8A-4147-A177-3AD203B41FA5}">
                      <a16:colId xmlns:a16="http://schemas.microsoft.com/office/drawing/2014/main" val="87167749"/>
                    </a:ext>
                  </a:extLst>
                </a:gridCol>
                <a:gridCol w="1253907">
                  <a:extLst>
                    <a:ext uri="{9D8B030D-6E8A-4147-A177-3AD203B41FA5}">
                      <a16:colId xmlns:a16="http://schemas.microsoft.com/office/drawing/2014/main" val="1618110764"/>
                    </a:ext>
                  </a:extLst>
                </a:gridCol>
                <a:gridCol w="976881">
                  <a:extLst>
                    <a:ext uri="{9D8B030D-6E8A-4147-A177-3AD203B41FA5}">
                      <a16:colId xmlns:a16="http://schemas.microsoft.com/office/drawing/2014/main" val="2296467296"/>
                    </a:ext>
                  </a:extLst>
                </a:gridCol>
                <a:gridCol w="947720">
                  <a:extLst>
                    <a:ext uri="{9D8B030D-6E8A-4147-A177-3AD203B41FA5}">
                      <a16:colId xmlns:a16="http://schemas.microsoft.com/office/drawing/2014/main" val="2509105677"/>
                    </a:ext>
                  </a:extLst>
                </a:gridCol>
                <a:gridCol w="1122684">
                  <a:extLst>
                    <a:ext uri="{9D8B030D-6E8A-4147-A177-3AD203B41FA5}">
                      <a16:colId xmlns:a16="http://schemas.microsoft.com/office/drawing/2014/main" val="99458263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UID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CUST_KEY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BKG_NO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SPENDING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4156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B1_D1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h-TH" dirty="0">
                          <a:effectLst/>
                        </a:rPr>
                        <a:t>กิมล้ง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1,000,000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298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B2_D1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Kimlong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800,000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681991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65040C8-79B0-4E53-AA00-9FF5FDE79EDD}"/>
              </a:ext>
            </a:extLst>
          </p:cNvPr>
          <p:cNvSpPr txBox="1"/>
          <p:nvPr/>
        </p:nvSpPr>
        <p:spPr>
          <a:xfrm>
            <a:off x="4497428" y="4860540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BKG_TRANS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918BD4E-A897-4F15-B7EB-65AF977D9DDF}"/>
              </a:ext>
            </a:extLst>
          </p:cNvPr>
          <p:cNvCxnSpPr/>
          <p:nvPr/>
        </p:nvCxnSpPr>
        <p:spPr>
          <a:xfrm>
            <a:off x="3314706" y="5637757"/>
            <a:ext cx="1045259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owchart: Decision 41">
            <a:extLst>
              <a:ext uri="{FF2B5EF4-FFF2-40B4-BE49-F238E27FC236}">
                <a16:creationId xmlns:a16="http://schemas.microsoft.com/office/drawing/2014/main" id="{04119C65-44E3-46CD-8099-611D2AA661D8}"/>
              </a:ext>
            </a:extLst>
          </p:cNvPr>
          <p:cNvSpPr/>
          <p:nvPr/>
        </p:nvSpPr>
        <p:spPr>
          <a:xfrm>
            <a:off x="6016487" y="2314672"/>
            <a:ext cx="556592" cy="52322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0925738-8FC3-46F2-9703-4B51026FEE1B}"/>
              </a:ext>
            </a:extLst>
          </p:cNvPr>
          <p:cNvSpPr txBox="1"/>
          <p:nvPr/>
        </p:nvSpPr>
        <p:spPr>
          <a:xfrm>
            <a:off x="5172584" y="2859613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/>
              <a:t>สามารถคิด </a:t>
            </a:r>
            <a:r>
              <a:rPr lang="en-US" sz="2000" dirty="0"/>
              <a:t>UID </a:t>
            </a:r>
            <a:r>
              <a:rPr lang="th-TH" sz="2000" dirty="0"/>
              <a:t>ได้หรือไม่</a:t>
            </a:r>
            <a:endParaRPr lang="en-US" sz="2000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A207956-2F2E-4573-BC85-ACFC15831420}"/>
              </a:ext>
            </a:extLst>
          </p:cNvPr>
          <p:cNvCxnSpPr>
            <a:stCxn id="42" idx="3"/>
            <a:endCxn id="24" idx="0"/>
          </p:cNvCxnSpPr>
          <p:nvPr/>
        </p:nvCxnSpPr>
        <p:spPr>
          <a:xfrm>
            <a:off x="6573079" y="2576282"/>
            <a:ext cx="3083061" cy="947730"/>
          </a:xfrm>
          <a:prstGeom prst="bentConnector2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B84BF83F-1F6F-4B1D-ABED-9C7DDF5016B5}"/>
              </a:ext>
            </a:extLst>
          </p:cNvPr>
          <p:cNvCxnSpPr>
            <a:cxnSpLocks/>
            <a:stCxn id="42" idx="1"/>
            <a:endCxn id="5" idx="0"/>
          </p:cNvCxnSpPr>
          <p:nvPr/>
        </p:nvCxnSpPr>
        <p:spPr>
          <a:xfrm rot="10800000" flipV="1">
            <a:off x="2464759" y="2576282"/>
            <a:ext cx="3551728" cy="852718"/>
          </a:xfrm>
          <a:prstGeom prst="bentConnector2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18532F6-24DD-4CC6-A6AB-169D16F45509}"/>
              </a:ext>
            </a:extLst>
          </p:cNvPr>
          <p:cNvCxnSpPr>
            <a:stCxn id="26" idx="2"/>
            <a:endCxn id="42" idx="0"/>
          </p:cNvCxnSpPr>
          <p:nvPr/>
        </p:nvCxnSpPr>
        <p:spPr>
          <a:xfrm>
            <a:off x="6294783" y="1917530"/>
            <a:ext cx="0" cy="397142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998C188-15BE-4BC1-B7CA-537408CC4B72}"/>
              </a:ext>
            </a:extLst>
          </p:cNvPr>
          <p:cNvSpPr txBox="1"/>
          <p:nvPr/>
        </p:nvSpPr>
        <p:spPr>
          <a:xfrm>
            <a:off x="7643131" y="2239201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ไม่ได้รับ </a:t>
            </a:r>
            <a:r>
              <a:rPr lang="en-US" dirty="0"/>
              <a:t>UID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B7FBBA-C290-4DC7-95CB-478D968BF930}"/>
              </a:ext>
            </a:extLst>
          </p:cNvPr>
          <p:cNvSpPr txBox="1"/>
          <p:nvPr/>
        </p:nvSpPr>
        <p:spPr>
          <a:xfrm>
            <a:off x="3895015" y="2239201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ได้รับ </a:t>
            </a:r>
            <a:r>
              <a:rPr lang="en-US" dirty="0"/>
              <a:t>UID</a:t>
            </a:r>
          </a:p>
        </p:txBody>
      </p:sp>
      <p:sp>
        <p:nvSpPr>
          <p:cNvPr id="56" name="Plus Sign 55">
            <a:extLst>
              <a:ext uri="{FF2B5EF4-FFF2-40B4-BE49-F238E27FC236}">
                <a16:creationId xmlns:a16="http://schemas.microsoft.com/office/drawing/2014/main" id="{8B7C07DF-F01A-4317-A1A4-677F14BD2A7D}"/>
              </a:ext>
            </a:extLst>
          </p:cNvPr>
          <p:cNvSpPr/>
          <p:nvPr/>
        </p:nvSpPr>
        <p:spPr>
          <a:xfrm>
            <a:off x="1473690" y="4373812"/>
            <a:ext cx="755502" cy="765265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5CA41B5E-9E2A-4A73-91AB-B9E0E12EC8C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Day 1</a:t>
            </a:r>
          </a:p>
        </p:txBody>
      </p:sp>
    </p:spTree>
    <p:extLst>
      <p:ext uri="{BB962C8B-B14F-4D97-AF65-F5344CB8AC3E}">
        <p14:creationId xmlns:p14="http://schemas.microsoft.com/office/powerpoint/2010/main" val="116845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5E75E-177C-467D-A58D-E9CEA284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Day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F6D851-BE04-42D9-A980-1D67F15CC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9541374"/>
              </p:ext>
            </p:extLst>
          </p:nvPr>
        </p:nvGraphicFramePr>
        <p:xfrm>
          <a:off x="1710757" y="3895737"/>
          <a:ext cx="5686418" cy="1585764"/>
        </p:xfrm>
        <a:graphic>
          <a:graphicData uri="http://schemas.openxmlformats.org/drawingml/2006/table">
            <a:tbl>
              <a:tblPr/>
              <a:tblGrid>
                <a:gridCol w="1488243">
                  <a:extLst>
                    <a:ext uri="{9D8B030D-6E8A-4147-A177-3AD203B41FA5}">
                      <a16:colId xmlns:a16="http://schemas.microsoft.com/office/drawing/2014/main" val="2022355655"/>
                    </a:ext>
                  </a:extLst>
                </a:gridCol>
                <a:gridCol w="1332754">
                  <a:extLst>
                    <a:ext uri="{9D8B030D-6E8A-4147-A177-3AD203B41FA5}">
                      <a16:colId xmlns:a16="http://schemas.microsoft.com/office/drawing/2014/main" val="488720959"/>
                    </a:ext>
                  </a:extLst>
                </a:gridCol>
                <a:gridCol w="1332754">
                  <a:extLst>
                    <a:ext uri="{9D8B030D-6E8A-4147-A177-3AD203B41FA5}">
                      <a16:colId xmlns:a16="http://schemas.microsoft.com/office/drawing/2014/main" val="2619956369"/>
                    </a:ext>
                  </a:extLst>
                </a:gridCol>
                <a:gridCol w="1532667">
                  <a:extLst>
                    <a:ext uri="{9D8B030D-6E8A-4147-A177-3AD203B41FA5}">
                      <a16:colId xmlns:a16="http://schemas.microsoft.com/office/drawing/2014/main" val="1662233863"/>
                    </a:ext>
                  </a:extLst>
                </a:gridCol>
              </a:tblGrid>
              <a:tr h="396441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CUST_KEY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BKG_NO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SPENDING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22179"/>
                  </a:ext>
                </a:extLst>
              </a:tr>
              <a:tr h="396441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B2_D1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B2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h-TH" dirty="0">
                          <a:effectLst/>
                        </a:rPr>
                        <a:t>กิมล้ง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700,000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128594"/>
                  </a:ext>
                </a:extLst>
              </a:tr>
              <a:tr h="39644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B3_D1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B3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h-TH" dirty="0">
                          <a:effectLst/>
                        </a:rPr>
                        <a:t>พิณนี่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999,000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393550"/>
                  </a:ext>
                </a:extLst>
              </a:tr>
              <a:tr h="396441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B4_D1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B4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Khunpat</a:t>
                      </a:r>
                      <a:r>
                        <a:rPr lang="en-US" dirty="0">
                          <a:effectLst/>
                        </a:rPr>
                        <a:t> P.</a:t>
                      </a:r>
                      <a:endParaRPr lang="th-TH" dirty="0">
                        <a:effectLst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1,000,000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85416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4613A1B-5D74-403A-A107-05E8B3ED9739}"/>
              </a:ext>
            </a:extLst>
          </p:cNvPr>
          <p:cNvSpPr/>
          <p:nvPr/>
        </p:nvSpPr>
        <p:spPr>
          <a:xfrm>
            <a:off x="3281757" y="2331236"/>
            <a:ext cx="2544417" cy="646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source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A52C82-9910-4CE0-830A-E3E152D1A779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553966" y="2977683"/>
            <a:ext cx="0" cy="89011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EDBFC2-F915-4804-8696-4C231FB3726D}"/>
              </a:ext>
            </a:extLst>
          </p:cNvPr>
          <p:cNvSpPr txBox="1"/>
          <p:nvPr/>
        </p:nvSpPr>
        <p:spPr>
          <a:xfrm>
            <a:off x="7433243" y="51614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Update profile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72E3E1-C8DE-4189-AFF1-A5C5C0EB150A}"/>
              </a:ext>
            </a:extLst>
          </p:cNvPr>
          <p:cNvSpPr txBox="1"/>
          <p:nvPr/>
        </p:nvSpPr>
        <p:spPr>
          <a:xfrm>
            <a:off x="7433243" y="43192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New Transaction 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0DB077-4C51-4263-9DDB-A0B65338CA55}"/>
              </a:ext>
            </a:extLst>
          </p:cNvPr>
          <p:cNvSpPr txBox="1"/>
          <p:nvPr/>
        </p:nvSpPr>
        <p:spPr>
          <a:xfrm>
            <a:off x="7433243" y="47428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Update Transaction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74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9362-D570-4F41-9D17-02359C96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Day 2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D143324-04B2-4315-B3F8-9DB51AD40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751658"/>
              </p:ext>
            </p:extLst>
          </p:nvPr>
        </p:nvGraphicFramePr>
        <p:xfrm>
          <a:off x="488403" y="2112201"/>
          <a:ext cx="5176011" cy="822960"/>
        </p:xfrm>
        <a:graphic>
          <a:graphicData uri="http://schemas.openxmlformats.org/drawingml/2006/table">
            <a:tbl>
              <a:tblPr/>
              <a:tblGrid>
                <a:gridCol w="874819">
                  <a:extLst>
                    <a:ext uri="{9D8B030D-6E8A-4147-A177-3AD203B41FA5}">
                      <a16:colId xmlns:a16="http://schemas.microsoft.com/office/drawing/2014/main" val="87167749"/>
                    </a:ext>
                  </a:extLst>
                </a:gridCol>
                <a:gridCol w="1253907">
                  <a:extLst>
                    <a:ext uri="{9D8B030D-6E8A-4147-A177-3AD203B41FA5}">
                      <a16:colId xmlns:a16="http://schemas.microsoft.com/office/drawing/2014/main" val="1618110764"/>
                    </a:ext>
                  </a:extLst>
                </a:gridCol>
                <a:gridCol w="976881">
                  <a:extLst>
                    <a:ext uri="{9D8B030D-6E8A-4147-A177-3AD203B41FA5}">
                      <a16:colId xmlns:a16="http://schemas.microsoft.com/office/drawing/2014/main" val="2296467296"/>
                    </a:ext>
                  </a:extLst>
                </a:gridCol>
                <a:gridCol w="947720">
                  <a:extLst>
                    <a:ext uri="{9D8B030D-6E8A-4147-A177-3AD203B41FA5}">
                      <a16:colId xmlns:a16="http://schemas.microsoft.com/office/drawing/2014/main" val="2509105677"/>
                    </a:ext>
                  </a:extLst>
                </a:gridCol>
                <a:gridCol w="1122684">
                  <a:extLst>
                    <a:ext uri="{9D8B030D-6E8A-4147-A177-3AD203B41FA5}">
                      <a16:colId xmlns:a16="http://schemas.microsoft.com/office/drawing/2014/main" val="99458263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UID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CUST_KEY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BKG_NO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SPENDING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41564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B1_D1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h-TH">
                          <a:effectLst/>
                        </a:rPr>
                        <a:t>กิมล้ง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1,000,000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50298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B2_D1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Kimlong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800,000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68199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0348B49-3A7F-4B25-BE0C-70E21A113BC0}"/>
              </a:ext>
            </a:extLst>
          </p:cNvPr>
          <p:cNvSpPr txBox="1"/>
          <p:nvPr/>
        </p:nvSpPr>
        <p:spPr>
          <a:xfrm>
            <a:off x="397841" y="1742869"/>
            <a:ext cx="2633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BKG_TRANS (Day 1)</a:t>
            </a:r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2B57BE5-E712-44FB-9C45-2A78FE35C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83379"/>
              </p:ext>
            </p:extLst>
          </p:nvPr>
        </p:nvGraphicFramePr>
        <p:xfrm>
          <a:off x="3615230" y="4806883"/>
          <a:ext cx="4731025" cy="822960"/>
        </p:xfrm>
        <a:graphic>
          <a:graphicData uri="http://schemas.openxmlformats.org/drawingml/2006/table">
            <a:tbl>
              <a:tblPr/>
              <a:tblGrid>
                <a:gridCol w="1238198">
                  <a:extLst>
                    <a:ext uri="{9D8B030D-6E8A-4147-A177-3AD203B41FA5}">
                      <a16:colId xmlns:a16="http://schemas.microsoft.com/office/drawing/2014/main" val="3077310426"/>
                    </a:ext>
                  </a:extLst>
                </a:gridCol>
                <a:gridCol w="1108834">
                  <a:extLst>
                    <a:ext uri="{9D8B030D-6E8A-4147-A177-3AD203B41FA5}">
                      <a16:colId xmlns:a16="http://schemas.microsoft.com/office/drawing/2014/main" val="2304226053"/>
                    </a:ext>
                  </a:extLst>
                </a:gridCol>
                <a:gridCol w="1108834">
                  <a:extLst>
                    <a:ext uri="{9D8B030D-6E8A-4147-A177-3AD203B41FA5}">
                      <a16:colId xmlns:a16="http://schemas.microsoft.com/office/drawing/2014/main" val="3928525861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367099419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CUST_KEY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BKG_NO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SPENDING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3492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B2_D1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B2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Kimlong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800,000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637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B4_D1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B4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Khunpat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1,000,000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22461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C6FE7D21-FC9A-4EB4-B74F-3DB562FEA934}"/>
              </a:ext>
            </a:extLst>
          </p:cNvPr>
          <p:cNvSpPr txBox="1"/>
          <p:nvPr/>
        </p:nvSpPr>
        <p:spPr>
          <a:xfrm>
            <a:off x="3489207" y="4425450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7F693F-4178-47A1-820B-0E9A76D03EDD}"/>
              </a:ext>
            </a:extLst>
          </p:cNvPr>
          <p:cNvSpPr txBox="1"/>
          <p:nvPr/>
        </p:nvSpPr>
        <p:spPr>
          <a:xfrm>
            <a:off x="2012488" y="5858894"/>
            <a:ext cx="8167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เอาเฉพาะ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Transaction Day 1 </a:t>
            </a:r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ที่มีการ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Update UID </a:t>
            </a:r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และ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Outstanding </a:t>
            </a:r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ที่ได้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UID </a:t>
            </a:r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ใน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Day 2 </a:t>
            </a:r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มาใส่</a:t>
            </a:r>
            <a:endParaRPr lang="en-US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8E90463-E1C2-4F36-9628-6BEB1E80B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717460"/>
              </p:ext>
            </p:extLst>
          </p:nvPr>
        </p:nvGraphicFramePr>
        <p:xfrm>
          <a:off x="6983827" y="2293334"/>
          <a:ext cx="4575865" cy="548640"/>
        </p:xfrm>
        <a:graphic>
          <a:graphicData uri="http://schemas.openxmlformats.org/drawingml/2006/table">
            <a:tbl>
              <a:tblPr/>
              <a:tblGrid>
                <a:gridCol w="1197589">
                  <a:extLst>
                    <a:ext uri="{9D8B030D-6E8A-4147-A177-3AD203B41FA5}">
                      <a16:colId xmlns:a16="http://schemas.microsoft.com/office/drawing/2014/main" val="3274276613"/>
                    </a:ext>
                  </a:extLst>
                </a:gridCol>
                <a:gridCol w="1072469">
                  <a:extLst>
                    <a:ext uri="{9D8B030D-6E8A-4147-A177-3AD203B41FA5}">
                      <a16:colId xmlns:a16="http://schemas.microsoft.com/office/drawing/2014/main" val="1063666001"/>
                    </a:ext>
                  </a:extLst>
                </a:gridCol>
                <a:gridCol w="1072469">
                  <a:extLst>
                    <a:ext uri="{9D8B030D-6E8A-4147-A177-3AD203B41FA5}">
                      <a16:colId xmlns:a16="http://schemas.microsoft.com/office/drawing/2014/main" val="4270592525"/>
                    </a:ext>
                  </a:extLst>
                </a:gridCol>
                <a:gridCol w="1233338">
                  <a:extLst>
                    <a:ext uri="{9D8B030D-6E8A-4147-A177-3AD203B41FA5}">
                      <a16:colId xmlns:a16="http://schemas.microsoft.com/office/drawing/2014/main" val="427197255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CUST_KEY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BKG_NO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NAME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SPENDING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48641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B4_D1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B4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Khunpat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1,000,000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48252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FAF0EAE3-6EC0-4C9C-ADC7-E79A9CDDBDE4}"/>
              </a:ext>
            </a:extLst>
          </p:cNvPr>
          <p:cNvSpPr txBox="1"/>
          <p:nvPr/>
        </p:nvSpPr>
        <p:spPr>
          <a:xfrm>
            <a:off x="6898033" y="1894080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Outstanding</a:t>
            </a:r>
            <a:endParaRPr lang="en-US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C3DA130-FA4C-4BAA-A377-EB766BAA3D98}"/>
              </a:ext>
            </a:extLst>
          </p:cNvPr>
          <p:cNvCxnSpPr>
            <a:cxnSpLocks/>
          </p:cNvCxnSpPr>
          <p:nvPr/>
        </p:nvCxnSpPr>
        <p:spPr>
          <a:xfrm flipH="1">
            <a:off x="7252232" y="3165757"/>
            <a:ext cx="659316" cy="1417336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24953C-6BA5-42F1-BE14-7FBAB12E8353}"/>
              </a:ext>
            </a:extLst>
          </p:cNvPr>
          <p:cNvSpPr txBox="1"/>
          <p:nvPr/>
        </p:nvSpPr>
        <p:spPr>
          <a:xfrm>
            <a:off x="4767838" y="3195795"/>
            <a:ext cx="26563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กรณีที่จะเข้า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 Table</a:t>
            </a:r>
            <a:b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</a:t>
            </a:r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UID </a:t>
            </a:r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เปลี่ยน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Update Transaction</a:t>
            </a:r>
            <a:endParaRPr lang="th-TH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New Transaction</a:t>
            </a:r>
            <a:b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2AE37F8-F485-4F36-9027-6735CD1703C9}"/>
              </a:ext>
            </a:extLst>
          </p:cNvPr>
          <p:cNvCxnSpPr>
            <a:cxnSpLocks/>
          </p:cNvCxnSpPr>
          <p:nvPr/>
        </p:nvCxnSpPr>
        <p:spPr>
          <a:xfrm>
            <a:off x="3881671" y="3210682"/>
            <a:ext cx="601174" cy="1352884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53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E08F-569F-4B71-92C6-512B9647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Day 2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C5F8BF-9475-4A2E-88F5-34D770619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98866"/>
              </p:ext>
            </p:extLst>
          </p:nvPr>
        </p:nvGraphicFramePr>
        <p:xfrm>
          <a:off x="3730487" y="2865073"/>
          <a:ext cx="4731025" cy="822960"/>
        </p:xfrm>
        <a:graphic>
          <a:graphicData uri="http://schemas.openxmlformats.org/drawingml/2006/table">
            <a:tbl>
              <a:tblPr/>
              <a:tblGrid>
                <a:gridCol w="1238198">
                  <a:extLst>
                    <a:ext uri="{9D8B030D-6E8A-4147-A177-3AD203B41FA5}">
                      <a16:colId xmlns:a16="http://schemas.microsoft.com/office/drawing/2014/main" val="3077310426"/>
                    </a:ext>
                  </a:extLst>
                </a:gridCol>
                <a:gridCol w="1108834">
                  <a:extLst>
                    <a:ext uri="{9D8B030D-6E8A-4147-A177-3AD203B41FA5}">
                      <a16:colId xmlns:a16="http://schemas.microsoft.com/office/drawing/2014/main" val="2304226053"/>
                    </a:ext>
                  </a:extLst>
                </a:gridCol>
                <a:gridCol w="1108834">
                  <a:extLst>
                    <a:ext uri="{9D8B030D-6E8A-4147-A177-3AD203B41FA5}">
                      <a16:colId xmlns:a16="http://schemas.microsoft.com/office/drawing/2014/main" val="3928525861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367099419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CUST_KEY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BKG_NO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SPENDING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3492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B2_D1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Kimlong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800,000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5637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B4_D1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B4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Khunpat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1,000,000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2246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955F7D2-FB1D-49B6-A0B3-8F6B46FFA5BD}"/>
              </a:ext>
            </a:extLst>
          </p:cNvPr>
          <p:cNvSpPr txBox="1"/>
          <p:nvPr/>
        </p:nvSpPr>
        <p:spPr>
          <a:xfrm>
            <a:off x="2770796" y="1922705"/>
            <a:ext cx="664752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เช็คว่า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Update Transaction </a:t>
            </a:r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ที่เข้ามาใน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Day 2 </a:t>
            </a:r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ตรงกันกับ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Transaction Day 1 </a:t>
            </a:r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ที่เข้ามาใน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 </a:t>
            </a:r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แล้วหรือไม่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ลบ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transaction </a:t>
            </a:r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เก่าออก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1123E5-1DBA-4001-8292-4E4DD68E7D5C}"/>
              </a:ext>
            </a:extLst>
          </p:cNvPr>
          <p:cNvSpPr txBox="1"/>
          <p:nvPr/>
        </p:nvSpPr>
        <p:spPr>
          <a:xfrm>
            <a:off x="2930780" y="3089493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66801F-00B6-4877-AA1C-3449D731475B}"/>
              </a:ext>
            </a:extLst>
          </p:cNvPr>
          <p:cNvSpPr txBox="1"/>
          <p:nvPr/>
        </p:nvSpPr>
        <p:spPr>
          <a:xfrm>
            <a:off x="3601554" y="2490953"/>
            <a:ext cx="799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A4B037-3F1F-4EAF-85B4-04878A7C2A25}"/>
              </a:ext>
            </a:extLst>
          </p:cNvPr>
          <p:cNvSpPr txBox="1"/>
          <p:nvPr/>
        </p:nvSpPr>
        <p:spPr>
          <a:xfrm>
            <a:off x="6856086" y="4332533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</a:t>
            </a:r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2982E60-CCC1-4176-87FD-DB8D387C4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537054"/>
              </p:ext>
            </p:extLst>
          </p:nvPr>
        </p:nvGraphicFramePr>
        <p:xfrm>
          <a:off x="6975354" y="4686805"/>
          <a:ext cx="4731025" cy="1097280"/>
        </p:xfrm>
        <a:graphic>
          <a:graphicData uri="http://schemas.openxmlformats.org/drawingml/2006/table">
            <a:tbl>
              <a:tblPr/>
              <a:tblGrid>
                <a:gridCol w="1238198">
                  <a:extLst>
                    <a:ext uri="{9D8B030D-6E8A-4147-A177-3AD203B41FA5}">
                      <a16:colId xmlns:a16="http://schemas.microsoft.com/office/drawing/2014/main" val="2229389919"/>
                    </a:ext>
                  </a:extLst>
                </a:gridCol>
                <a:gridCol w="1108834">
                  <a:extLst>
                    <a:ext uri="{9D8B030D-6E8A-4147-A177-3AD203B41FA5}">
                      <a16:colId xmlns:a16="http://schemas.microsoft.com/office/drawing/2014/main" val="3096098700"/>
                    </a:ext>
                  </a:extLst>
                </a:gridCol>
                <a:gridCol w="1108834">
                  <a:extLst>
                    <a:ext uri="{9D8B030D-6E8A-4147-A177-3AD203B41FA5}">
                      <a16:colId xmlns:a16="http://schemas.microsoft.com/office/drawing/2014/main" val="2512285081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187658277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CUST_KEY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BKG_NO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SPENDING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383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B2_D1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h-TH">
                          <a:effectLst/>
                        </a:rPr>
                        <a:t>กิมล้ง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700,000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194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B3_D1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B3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h-TH">
                          <a:effectLst/>
                        </a:rPr>
                        <a:t>พิณนี่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999,000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582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B4_D1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B4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Khunpat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1,000,000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66555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A30CCB3-95D3-4B1B-9B47-B3E48BF18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546706"/>
              </p:ext>
            </p:extLst>
          </p:nvPr>
        </p:nvGraphicFramePr>
        <p:xfrm>
          <a:off x="489067" y="4826012"/>
          <a:ext cx="4243320" cy="822960"/>
        </p:xfrm>
        <a:graphic>
          <a:graphicData uri="http://schemas.openxmlformats.org/drawingml/2006/table">
            <a:tbl>
              <a:tblPr/>
              <a:tblGrid>
                <a:gridCol w="1110557">
                  <a:extLst>
                    <a:ext uri="{9D8B030D-6E8A-4147-A177-3AD203B41FA5}">
                      <a16:colId xmlns:a16="http://schemas.microsoft.com/office/drawing/2014/main" val="2022355655"/>
                    </a:ext>
                  </a:extLst>
                </a:gridCol>
                <a:gridCol w="994528">
                  <a:extLst>
                    <a:ext uri="{9D8B030D-6E8A-4147-A177-3AD203B41FA5}">
                      <a16:colId xmlns:a16="http://schemas.microsoft.com/office/drawing/2014/main" val="488720959"/>
                    </a:ext>
                  </a:extLst>
                </a:gridCol>
                <a:gridCol w="994528">
                  <a:extLst>
                    <a:ext uri="{9D8B030D-6E8A-4147-A177-3AD203B41FA5}">
                      <a16:colId xmlns:a16="http://schemas.microsoft.com/office/drawing/2014/main" val="2619956369"/>
                    </a:ext>
                  </a:extLst>
                </a:gridCol>
                <a:gridCol w="1143707">
                  <a:extLst>
                    <a:ext uri="{9D8B030D-6E8A-4147-A177-3AD203B41FA5}">
                      <a16:colId xmlns:a16="http://schemas.microsoft.com/office/drawing/2014/main" val="166223386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CUST_KEY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BKG_NO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SPENDING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122217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B2_D1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h-TH" dirty="0">
                          <a:effectLst/>
                        </a:rPr>
                        <a:t>กิมล้ง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700,000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71285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B3_D1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B3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h-TH" dirty="0">
                          <a:effectLst/>
                        </a:rPr>
                        <a:t>พิณนี่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999,000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39355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D3922B0-B0B6-4277-844E-D58A54BC3C57}"/>
              </a:ext>
            </a:extLst>
          </p:cNvPr>
          <p:cNvSpPr txBox="1"/>
          <p:nvPr/>
        </p:nvSpPr>
        <p:spPr>
          <a:xfrm>
            <a:off x="408168" y="44566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New Trans + Update 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DCF242-9276-4578-BACE-D3D5EFEA5F26}"/>
              </a:ext>
            </a:extLst>
          </p:cNvPr>
          <p:cNvCxnSpPr>
            <a:cxnSpLocks/>
          </p:cNvCxnSpPr>
          <p:nvPr/>
        </p:nvCxnSpPr>
        <p:spPr>
          <a:xfrm>
            <a:off x="8208102" y="3829148"/>
            <a:ext cx="0" cy="770022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CE25F3-E676-4B17-B568-CC4CD95F78C3}"/>
              </a:ext>
            </a:extLst>
          </p:cNvPr>
          <p:cNvCxnSpPr>
            <a:cxnSpLocks/>
          </p:cNvCxnSpPr>
          <p:nvPr/>
        </p:nvCxnSpPr>
        <p:spPr>
          <a:xfrm>
            <a:off x="4956530" y="5235445"/>
            <a:ext cx="1742938" cy="0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71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BC2B-BC11-4588-810B-6F38DC50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Day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F527C-ED95-4457-83AF-CFB60C3707D0}"/>
              </a:ext>
            </a:extLst>
          </p:cNvPr>
          <p:cNvSpPr txBox="1"/>
          <p:nvPr/>
        </p:nvSpPr>
        <p:spPr>
          <a:xfrm>
            <a:off x="6629402" y="2190221"/>
            <a:ext cx="1582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</a:t>
            </a:r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7BC959A-B22A-4231-9DC5-C6B2334421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74386"/>
              </p:ext>
            </p:extLst>
          </p:nvPr>
        </p:nvGraphicFramePr>
        <p:xfrm>
          <a:off x="6748670" y="2597501"/>
          <a:ext cx="4731025" cy="1097280"/>
        </p:xfrm>
        <a:graphic>
          <a:graphicData uri="http://schemas.openxmlformats.org/drawingml/2006/table">
            <a:tbl>
              <a:tblPr/>
              <a:tblGrid>
                <a:gridCol w="1238198">
                  <a:extLst>
                    <a:ext uri="{9D8B030D-6E8A-4147-A177-3AD203B41FA5}">
                      <a16:colId xmlns:a16="http://schemas.microsoft.com/office/drawing/2014/main" val="2229389919"/>
                    </a:ext>
                  </a:extLst>
                </a:gridCol>
                <a:gridCol w="1108834">
                  <a:extLst>
                    <a:ext uri="{9D8B030D-6E8A-4147-A177-3AD203B41FA5}">
                      <a16:colId xmlns:a16="http://schemas.microsoft.com/office/drawing/2014/main" val="3096098700"/>
                    </a:ext>
                  </a:extLst>
                </a:gridCol>
                <a:gridCol w="1108834">
                  <a:extLst>
                    <a:ext uri="{9D8B030D-6E8A-4147-A177-3AD203B41FA5}">
                      <a16:colId xmlns:a16="http://schemas.microsoft.com/office/drawing/2014/main" val="2512285081"/>
                    </a:ext>
                  </a:extLst>
                </a:gridCol>
                <a:gridCol w="1275159">
                  <a:extLst>
                    <a:ext uri="{9D8B030D-6E8A-4147-A177-3AD203B41FA5}">
                      <a16:colId xmlns:a16="http://schemas.microsoft.com/office/drawing/2014/main" val="187658277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CUST_KEY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BKG_NO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SPENDING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73833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B2_D1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B2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h-TH">
                          <a:effectLst/>
                        </a:rPr>
                        <a:t>กิมล้ง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700,000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941949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B3_D1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B3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h-TH">
                          <a:effectLst/>
                        </a:rPr>
                        <a:t>พิณนี่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999,000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582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B4_D1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B4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Khunpat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1,000,000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66555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E7A83B-3832-4B06-BB75-9A34ED85BB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705826"/>
              </p:ext>
            </p:extLst>
          </p:nvPr>
        </p:nvGraphicFramePr>
        <p:xfrm>
          <a:off x="674823" y="2610679"/>
          <a:ext cx="4887776" cy="1371600"/>
        </p:xfrm>
        <a:graphic>
          <a:graphicData uri="http://schemas.openxmlformats.org/drawingml/2006/table">
            <a:tbl>
              <a:tblPr/>
              <a:tblGrid>
                <a:gridCol w="1389889">
                  <a:extLst>
                    <a:ext uri="{9D8B030D-6E8A-4147-A177-3AD203B41FA5}">
                      <a16:colId xmlns:a16="http://schemas.microsoft.com/office/drawing/2014/main" val="2280546266"/>
                    </a:ext>
                  </a:extLst>
                </a:gridCol>
                <a:gridCol w="1389889">
                  <a:extLst>
                    <a:ext uri="{9D8B030D-6E8A-4147-A177-3AD203B41FA5}">
                      <a16:colId xmlns:a16="http://schemas.microsoft.com/office/drawing/2014/main" val="3464464912"/>
                    </a:ext>
                  </a:extLst>
                </a:gridCol>
                <a:gridCol w="2107998">
                  <a:extLst>
                    <a:ext uri="{9D8B030D-6E8A-4147-A177-3AD203B41FA5}">
                      <a16:colId xmlns:a16="http://schemas.microsoft.com/office/drawing/2014/main" val="229301008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UID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ORGINAL_KEY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UPDATE_DATE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4236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B1_D1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1/1/2021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61523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B2_D1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1/2/2021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3028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B3_D1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1/2/2021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1104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B4_D1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1/2/2021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50001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4D7C73-9A92-4BF8-AADB-20EBB719A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660999"/>
              </p:ext>
            </p:extLst>
          </p:nvPr>
        </p:nvGraphicFramePr>
        <p:xfrm>
          <a:off x="3663499" y="5130380"/>
          <a:ext cx="5605049" cy="1097280"/>
        </p:xfrm>
        <a:graphic>
          <a:graphicData uri="http://schemas.openxmlformats.org/drawingml/2006/table">
            <a:tbl>
              <a:tblPr/>
              <a:tblGrid>
                <a:gridCol w="1134557">
                  <a:extLst>
                    <a:ext uri="{9D8B030D-6E8A-4147-A177-3AD203B41FA5}">
                      <a16:colId xmlns:a16="http://schemas.microsoft.com/office/drawing/2014/main" val="60783494"/>
                    </a:ext>
                  </a:extLst>
                </a:gridCol>
                <a:gridCol w="1016021">
                  <a:extLst>
                    <a:ext uri="{9D8B030D-6E8A-4147-A177-3AD203B41FA5}">
                      <a16:colId xmlns:a16="http://schemas.microsoft.com/office/drawing/2014/main" val="981304490"/>
                    </a:ext>
                  </a:extLst>
                </a:gridCol>
                <a:gridCol w="1016021">
                  <a:extLst>
                    <a:ext uri="{9D8B030D-6E8A-4147-A177-3AD203B41FA5}">
                      <a16:colId xmlns:a16="http://schemas.microsoft.com/office/drawing/2014/main" val="1773428549"/>
                    </a:ext>
                  </a:extLst>
                </a:gridCol>
                <a:gridCol w="1168424">
                  <a:extLst>
                    <a:ext uri="{9D8B030D-6E8A-4147-A177-3AD203B41FA5}">
                      <a16:colId xmlns:a16="http://schemas.microsoft.com/office/drawing/2014/main" val="2517815180"/>
                    </a:ext>
                  </a:extLst>
                </a:gridCol>
                <a:gridCol w="1270026">
                  <a:extLst>
                    <a:ext uri="{9D8B030D-6E8A-4147-A177-3AD203B41FA5}">
                      <a16:colId xmlns:a16="http://schemas.microsoft.com/office/drawing/2014/main" val="158943126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UID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CUST_KEY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BKG_NO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SPENDING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957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B2_D1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h-TH">
                          <a:effectLst/>
                        </a:rPr>
                        <a:t>กิมล้ง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700,000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6831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B3_D1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B3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h-TH">
                          <a:effectLst/>
                        </a:rPr>
                        <a:t>พิณนี่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999,000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0839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B4_D1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B4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Khunpat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1,000,000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180977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3D39414-D975-44F4-BEE1-271CDE348457}"/>
              </a:ext>
            </a:extLst>
          </p:cNvPr>
          <p:cNvSpPr txBox="1"/>
          <p:nvPr/>
        </p:nvSpPr>
        <p:spPr>
          <a:xfrm>
            <a:off x="595310" y="2241347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MAPPING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995362-2C90-47F2-8118-3C749AC67129}"/>
              </a:ext>
            </a:extLst>
          </p:cNvPr>
          <p:cNvCxnSpPr>
            <a:cxnSpLocks/>
          </p:cNvCxnSpPr>
          <p:nvPr/>
        </p:nvCxnSpPr>
        <p:spPr>
          <a:xfrm>
            <a:off x="3452883" y="4135272"/>
            <a:ext cx="762495" cy="899519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97412A-6831-46EF-8454-21AA9C08BE69}"/>
              </a:ext>
            </a:extLst>
          </p:cNvPr>
          <p:cNvCxnSpPr>
            <a:cxnSpLocks/>
          </p:cNvCxnSpPr>
          <p:nvPr/>
        </p:nvCxnSpPr>
        <p:spPr>
          <a:xfrm flipH="1">
            <a:off x="7420645" y="3790370"/>
            <a:ext cx="1693537" cy="1244421"/>
          </a:xfrm>
          <a:prstGeom prst="straightConnector1">
            <a:avLst/>
          </a:prstGeom>
          <a:ln w="28575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25DF1AC-257F-4AD4-8773-103EE2E5B207}"/>
              </a:ext>
            </a:extLst>
          </p:cNvPr>
          <p:cNvSpPr txBox="1"/>
          <p:nvPr/>
        </p:nvSpPr>
        <p:spPr>
          <a:xfrm>
            <a:off x="1537252" y="5494354"/>
            <a:ext cx="21262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 Trans + 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812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85EE-965A-41FD-9ACC-3A298C13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Day 2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349E07-3E1A-431D-94A1-E5931E49DB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358417"/>
              </p:ext>
            </p:extLst>
          </p:nvPr>
        </p:nvGraphicFramePr>
        <p:xfrm>
          <a:off x="951154" y="2041811"/>
          <a:ext cx="7884422" cy="2631420"/>
        </p:xfrm>
        <a:graphic>
          <a:graphicData uri="http://schemas.openxmlformats.org/drawingml/2006/table">
            <a:tbl>
              <a:tblPr/>
              <a:tblGrid>
                <a:gridCol w="1595940">
                  <a:extLst>
                    <a:ext uri="{9D8B030D-6E8A-4147-A177-3AD203B41FA5}">
                      <a16:colId xmlns:a16="http://schemas.microsoft.com/office/drawing/2014/main" val="3068590425"/>
                    </a:ext>
                  </a:extLst>
                </a:gridCol>
                <a:gridCol w="1429200">
                  <a:extLst>
                    <a:ext uri="{9D8B030D-6E8A-4147-A177-3AD203B41FA5}">
                      <a16:colId xmlns:a16="http://schemas.microsoft.com/office/drawing/2014/main" val="267795153"/>
                    </a:ext>
                  </a:extLst>
                </a:gridCol>
                <a:gridCol w="1429200">
                  <a:extLst>
                    <a:ext uri="{9D8B030D-6E8A-4147-A177-3AD203B41FA5}">
                      <a16:colId xmlns:a16="http://schemas.microsoft.com/office/drawing/2014/main" val="558014792"/>
                    </a:ext>
                  </a:extLst>
                </a:gridCol>
                <a:gridCol w="1643581">
                  <a:extLst>
                    <a:ext uri="{9D8B030D-6E8A-4147-A177-3AD203B41FA5}">
                      <a16:colId xmlns:a16="http://schemas.microsoft.com/office/drawing/2014/main" val="3280970800"/>
                    </a:ext>
                  </a:extLst>
                </a:gridCol>
                <a:gridCol w="1786501">
                  <a:extLst>
                    <a:ext uri="{9D8B030D-6E8A-4147-A177-3AD203B41FA5}">
                      <a16:colId xmlns:a16="http://schemas.microsoft.com/office/drawing/2014/main" val="1583689196"/>
                    </a:ext>
                  </a:extLst>
                </a:gridCol>
              </a:tblGrid>
              <a:tr h="526284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UID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CUST_KEY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BKG_NO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D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SPENDING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E0D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D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D2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785176"/>
                  </a:ext>
                </a:extLst>
              </a:tr>
              <a:tr h="52628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B1_D1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h-TH">
                          <a:effectLst/>
                        </a:rPr>
                        <a:t>กิมล้ง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1,000,000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767527"/>
                  </a:ext>
                </a:extLst>
              </a:tr>
              <a:tr h="52628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B2_D1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h-TH" dirty="0">
                          <a:effectLst/>
                        </a:rPr>
                        <a:t>กิมล้ง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700,000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225735"/>
                  </a:ext>
                </a:extLst>
              </a:tr>
              <a:tr h="52628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B3_D1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B3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h-TH">
                          <a:effectLst/>
                        </a:rPr>
                        <a:t>พิณนี่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999000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076907"/>
                  </a:ext>
                </a:extLst>
              </a:tr>
              <a:tr h="526284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B4_D1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B4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 err="1">
                          <a:effectLst/>
                        </a:rPr>
                        <a:t>Khunpat</a:t>
                      </a:r>
                      <a:endParaRPr lang="en-US" dirty="0">
                        <a:effectLst/>
                      </a:endParaRP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1,000,000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34293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12851ED-08DF-4640-93BD-251FB4E75023}"/>
              </a:ext>
            </a:extLst>
          </p:cNvPr>
          <p:cNvSpPr txBox="1"/>
          <p:nvPr/>
        </p:nvSpPr>
        <p:spPr>
          <a:xfrm>
            <a:off x="838200" y="167247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Transaction Day 1 + Day 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8DA75-CF0F-4CA4-BD2D-6568E2DF750F}"/>
              </a:ext>
            </a:extLst>
          </p:cNvPr>
          <p:cNvSpPr txBox="1"/>
          <p:nvPr/>
        </p:nvSpPr>
        <p:spPr>
          <a:xfrm>
            <a:off x="951154" y="5185521"/>
            <a:ext cx="4789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Process </a:t>
            </a:r>
            <a:r>
              <a:rPr lang="th-TH" sz="2000" b="1" dirty="0"/>
              <a:t>หลังจากข้อมูลลง </a:t>
            </a:r>
            <a:r>
              <a:rPr lang="en-US" sz="2000" b="1" dirty="0"/>
              <a:t>transaction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Clear Temp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Clear Temp trans + UID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Delete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Outstanding record </a:t>
            </a:r>
            <a:r>
              <a:rPr lang="th-TH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ที่ได้รับ 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UID </a:t>
            </a:r>
            <a:r>
              <a:rPr lang="th-TH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แล้ว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39273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3D0C2-A63C-4DAE-8E31-6010C16A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54"/>
            <a:ext cx="10515600" cy="1325563"/>
          </a:xfrm>
        </p:spPr>
        <p:txBody>
          <a:bodyPr/>
          <a:lstStyle/>
          <a:p>
            <a:r>
              <a:rPr lang="en-US" b="1" dirty="0"/>
              <a:t>Merge UID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38F7BB0-2461-4ACF-AA3B-76993C159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86160"/>
              </p:ext>
            </p:extLst>
          </p:nvPr>
        </p:nvGraphicFramePr>
        <p:xfrm>
          <a:off x="819430" y="2505259"/>
          <a:ext cx="2696403" cy="822960"/>
        </p:xfrm>
        <a:graphic>
          <a:graphicData uri="http://schemas.openxmlformats.org/drawingml/2006/table">
            <a:tbl>
              <a:tblPr/>
              <a:tblGrid>
                <a:gridCol w="1108111">
                  <a:extLst>
                    <a:ext uri="{9D8B030D-6E8A-4147-A177-3AD203B41FA5}">
                      <a16:colId xmlns:a16="http://schemas.microsoft.com/office/drawing/2014/main" val="1740606542"/>
                    </a:ext>
                  </a:extLst>
                </a:gridCol>
                <a:gridCol w="1588292">
                  <a:extLst>
                    <a:ext uri="{9D8B030D-6E8A-4147-A177-3AD203B41FA5}">
                      <a16:colId xmlns:a16="http://schemas.microsoft.com/office/drawing/2014/main" val="227248860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UID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ORGINAL_KEY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0953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B1_D1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013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B2_D1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4437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4AF6F53-3198-4068-9098-416FE6AAD984}"/>
              </a:ext>
            </a:extLst>
          </p:cNvPr>
          <p:cNvSpPr txBox="1"/>
          <p:nvPr/>
        </p:nvSpPr>
        <p:spPr>
          <a:xfrm>
            <a:off x="723351" y="212267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MAPPING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7610BEE-C8C1-4B3D-90F8-E0659B3BA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383616"/>
              </p:ext>
            </p:extLst>
          </p:nvPr>
        </p:nvGraphicFramePr>
        <p:xfrm>
          <a:off x="4384741" y="2499262"/>
          <a:ext cx="6957320" cy="822960"/>
        </p:xfrm>
        <a:graphic>
          <a:graphicData uri="http://schemas.openxmlformats.org/drawingml/2006/table">
            <a:tbl>
              <a:tblPr/>
              <a:tblGrid>
                <a:gridCol w="1175885">
                  <a:extLst>
                    <a:ext uri="{9D8B030D-6E8A-4147-A177-3AD203B41FA5}">
                      <a16:colId xmlns:a16="http://schemas.microsoft.com/office/drawing/2014/main" val="2884963213"/>
                    </a:ext>
                  </a:extLst>
                </a:gridCol>
                <a:gridCol w="1685435">
                  <a:extLst>
                    <a:ext uri="{9D8B030D-6E8A-4147-A177-3AD203B41FA5}">
                      <a16:colId xmlns:a16="http://schemas.microsoft.com/office/drawing/2014/main" val="3878760947"/>
                    </a:ext>
                  </a:extLst>
                </a:gridCol>
                <a:gridCol w="1313072">
                  <a:extLst>
                    <a:ext uri="{9D8B030D-6E8A-4147-A177-3AD203B41FA5}">
                      <a16:colId xmlns:a16="http://schemas.microsoft.com/office/drawing/2014/main" val="3956681900"/>
                    </a:ext>
                  </a:extLst>
                </a:gridCol>
                <a:gridCol w="1273875">
                  <a:extLst>
                    <a:ext uri="{9D8B030D-6E8A-4147-A177-3AD203B41FA5}">
                      <a16:colId xmlns:a16="http://schemas.microsoft.com/office/drawing/2014/main" val="2050616502"/>
                    </a:ext>
                  </a:extLst>
                </a:gridCol>
                <a:gridCol w="1509053">
                  <a:extLst>
                    <a:ext uri="{9D8B030D-6E8A-4147-A177-3AD203B41FA5}">
                      <a16:colId xmlns:a16="http://schemas.microsoft.com/office/drawing/2014/main" val="11671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UID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CUST_KEY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BKG_NO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SPENDING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1113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B1_D1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h-TH">
                          <a:effectLst/>
                        </a:rPr>
                        <a:t>กิมล้ง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1,000,000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91912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B2_D1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Kimlong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800,000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247168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A7D61E-C294-4F57-AF00-4AD50FF96365}"/>
              </a:ext>
            </a:extLst>
          </p:cNvPr>
          <p:cNvSpPr txBox="1"/>
          <p:nvPr/>
        </p:nvSpPr>
        <p:spPr>
          <a:xfrm>
            <a:off x="4863867" y="1958869"/>
            <a:ext cx="3732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ค้นหา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B2_D1 </a:t>
            </a:r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ใน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All Transaction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Table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982A96B-D1DE-4FB0-BFB9-4DE00E8DA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384643"/>
              </p:ext>
            </p:extLst>
          </p:nvPr>
        </p:nvGraphicFramePr>
        <p:xfrm>
          <a:off x="2725928" y="4563037"/>
          <a:ext cx="5825367" cy="548640"/>
        </p:xfrm>
        <a:graphic>
          <a:graphicData uri="http://schemas.openxmlformats.org/drawingml/2006/table">
            <a:tbl>
              <a:tblPr/>
              <a:tblGrid>
                <a:gridCol w="984569">
                  <a:extLst>
                    <a:ext uri="{9D8B030D-6E8A-4147-A177-3AD203B41FA5}">
                      <a16:colId xmlns:a16="http://schemas.microsoft.com/office/drawing/2014/main" val="3900431639"/>
                    </a:ext>
                  </a:extLst>
                </a:gridCol>
                <a:gridCol w="1411215">
                  <a:extLst>
                    <a:ext uri="{9D8B030D-6E8A-4147-A177-3AD203B41FA5}">
                      <a16:colId xmlns:a16="http://schemas.microsoft.com/office/drawing/2014/main" val="1038537112"/>
                    </a:ext>
                  </a:extLst>
                </a:gridCol>
                <a:gridCol w="1099436">
                  <a:extLst>
                    <a:ext uri="{9D8B030D-6E8A-4147-A177-3AD203B41FA5}">
                      <a16:colId xmlns:a16="http://schemas.microsoft.com/office/drawing/2014/main" val="1228512545"/>
                    </a:ext>
                  </a:extLst>
                </a:gridCol>
                <a:gridCol w="1066616">
                  <a:extLst>
                    <a:ext uri="{9D8B030D-6E8A-4147-A177-3AD203B41FA5}">
                      <a16:colId xmlns:a16="http://schemas.microsoft.com/office/drawing/2014/main" val="1539509637"/>
                    </a:ext>
                  </a:extLst>
                </a:gridCol>
                <a:gridCol w="1263531">
                  <a:extLst>
                    <a:ext uri="{9D8B030D-6E8A-4147-A177-3AD203B41FA5}">
                      <a16:colId xmlns:a16="http://schemas.microsoft.com/office/drawing/2014/main" val="260791540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UID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CUST_KEY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BKG_NO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68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SPENDING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E068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068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68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007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B2_D1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Kimlong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800,000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44582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45F3676-FF84-434A-9DBF-BCE86A9B346D}"/>
              </a:ext>
            </a:extLst>
          </p:cNvPr>
          <p:cNvSpPr txBox="1"/>
          <p:nvPr/>
        </p:nvSpPr>
        <p:spPr>
          <a:xfrm>
            <a:off x="2672599" y="4207832"/>
            <a:ext cx="6180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Join </a:t>
            </a:r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ระหว่าง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MAPPING </a:t>
            </a:r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และ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Transaction (</a:t>
            </a:r>
            <a:r>
              <a:rPr lang="th-TH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มี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B2_D1)  </a:t>
            </a:r>
            <a:endParaRPr lang="en-US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E0BEB98-FDBF-433E-9F71-0F0B88F2B712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1692210" y="3803639"/>
            <a:ext cx="1509138" cy="558297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7C93D30-E83F-4609-8B0B-40E6FBF724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500367"/>
              </p:ext>
            </p:extLst>
          </p:nvPr>
        </p:nvGraphicFramePr>
        <p:xfrm>
          <a:off x="5980997" y="5881509"/>
          <a:ext cx="6096001" cy="822960"/>
        </p:xfrm>
        <a:graphic>
          <a:graphicData uri="http://schemas.openxmlformats.org/drawingml/2006/table">
            <a:tbl>
              <a:tblPr/>
              <a:tblGrid>
                <a:gridCol w="1030310">
                  <a:extLst>
                    <a:ext uri="{9D8B030D-6E8A-4147-A177-3AD203B41FA5}">
                      <a16:colId xmlns:a16="http://schemas.microsoft.com/office/drawing/2014/main" val="2884963213"/>
                    </a:ext>
                  </a:extLst>
                </a:gridCol>
                <a:gridCol w="1476777">
                  <a:extLst>
                    <a:ext uri="{9D8B030D-6E8A-4147-A177-3AD203B41FA5}">
                      <a16:colId xmlns:a16="http://schemas.microsoft.com/office/drawing/2014/main" val="3878760947"/>
                    </a:ext>
                  </a:extLst>
                </a:gridCol>
                <a:gridCol w="1150513">
                  <a:extLst>
                    <a:ext uri="{9D8B030D-6E8A-4147-A177-3AD203B41FA5}">
                      <a16:colId xmlns:a16="http://schemas.microsoft.com/office/drawing/2014/main" val="3956681900"/>
                    </a:ext>
                  </a:extLst>
                </a:gridCol>
                <a:gridCol w="1116169">
                  <a:extLst>
                    <a:ext uri="{9D8B030D-6E8A-4147-A177-3AD203B41FA5}">
                      <a16:colId xmlns:a16="http://schemas.microsoft.com/office/drawing/2014/main" val="2050616502"/>
                    </a:ext>
                  </a:extLst>
                </a:gridCol>
                <a:gridCol w="1322232">
                  <a:extLst>
                    <a:ext uri="{9D8B030D-6E8A-4147-A177-3AD203B41FA5}">
                      <a16:colId xmlns:a16="http://schemas.microsoft.com/office/drawing/2014/main" val="11671945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UID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CUST_KEY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BKG_NO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B4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SPENDING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10B4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10B4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B45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81113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B1_D1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h-TH">
                          <a:effectLst/>
                        </a:rPr>
                        <a:t>กิมล้ง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1,000,000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91912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B2_D1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Kimlong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800,000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471680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80E40F47-4C7A-48FD-B508-4B8B645C1383}"/>
              </a:ext>
            </a:extLst>
          </p:cNvPr>
          <p:cNvSpPr txBox="1"/>
          <p:nvPr/>
        </p:nvSpPr>
        <p:spPr>
          <a:xfrm>
            <a:off x="5833856" y="55163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Transaction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Table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132E9AB-76B9-4929-8D30-A44F66F36344}"/>
              </a:ext>
            </a:extLst>
          </p:cNvPr>
          <p:cNvCxnSpPr/>
          <p:nvPr/>
        </p:nvCxnSpPr>
        <p:spPr>
          <a:xfrm>
            <a:off x="10389704" y="3322222"/>
            <a:ext cx="0" cy="255284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4194D03-D77F-4AB5-A47B-3B192B32A681}"/>
              </a:ext>
            </a:extLst>
          </p:cNvPr>
          <p:cNvSpPr txBox="1"/>
          <p:nvPr/>
        </p:nvSpPr>
        <p:spPr>
          <a:xfrm>
            <a:off x="3237614" y="5446109"/>
            <a:ext cx="2112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dirty="0"/>
              <a:t>เลือกเฉพาะ </a:t>
            </a:r>
            <a:r>
              <a:rPr lang="en-US" dirty="0"/>
              <a:t>UID </a:t>
            </a:r>
            <a:r>
              <a:rPr lang="th-TH" dirty="0"/>
              <a:t>เข้า </a:t>
            </a:r>
            <a:r>
              <a:rPr lang="en-US" dirty="0"/>
              <a:t>temp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473FC1-620E-4FC6-AF57-35189D917E70}"/>
              </a:ext>
            </a:extLst>
          </p:cNvPr>
          <p:cNvSpPr txBox="1"/>
          <p:nvPr/>
        </p:nvSpPr>
        <p:spPr>
          <a:xfrm>
            <a:off x="10418559" y="4316168"/>
            <a:ext cx="1813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dirty="0"/>
              <a:t>ลบ</a:t>
            </a:r>
            <a:r>
              <a:rPr lang="en-US" dirty="0"/>
              <a:t> record </a:t>
            </a:r>
          </a:p>
          <a:p>
            <a:pPr algn="ctr"/>
            <a:r>
              <a:rPr lang="en-US" dirty="0"/>
              <a:t> </a:t>
            </a:r>
            <a:r>
              <a:rPr lang="th-TH" dirty="0"/>
              <a:t>ใน </a:t>
            </a:r>
            <a:r>
              <a:rPr lang="en-US" dirty="0"/>
              <a:t>transaction</a:t>
            </a:r>
            <a:r>
              <a:rPr lang="th-TH" dirty="0"/>
              <a:t> เก่า</a:t>
            </a:r>
            <a:r>
              <a:rPr lang="en-US" dirty="0"/>
              <a:t>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E592EF-D354-4658-8096-94E3694664A5}"/>
              </a:ext>
            </a:extLst>
          </p:cNvPr>
          <p:cNvSpPr/>
          <p:nvPr/>
        </p:nvSpPr>
        <p:spPr>
          <a:xfrm>
            <a:off x="5336989" y="3698188"/>
            <a:ext cx="496585" cy="50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5FAA3E-8B57-43BC-8816-9FC94595BB5C}"/>
              </a:ext>
            </a:extLst>
          </p:cNvPr>
          <p:cNvSpPr/>
          <p:nvPr/>
        </p:nvSpPr>
        <p:spPr>
          <a:xfrm>
            <a:off x="2741029" y="5345401"/>
            <a:ext cx="496585" cy="50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29E3E2-6D7C-492A-B50B-F9920CDAF46A}"/>
              </a:ext>
            </a:extLst>
          </p:cNvPr>
          <p:cNvSpPr/>
          <p:nvPr/>
        </p:nvSpPr>
        <p:spPr>
          <a:xfrm>
            <a:off x="10980783" y="3796819"/>
            <a:ext cx="496585" cy="50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7EF3CA6-FC6D-430B-AD88-3A8256292938}"/>
              </a:ext>
            </a:extLst>
          </p:cNvPr>
          <p:cNvSpPr/>
          <p:nvPr/>
        </p:nvSpPr>
        <p:spPr>
          <a:xfrm>
            <a:off x="1942917" y="1903505"/>
            <a:ext cx="496585" cy="50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B74A13D-DE97-4306-A770-6064E5C88A0D}"/>
              </a:ext>
            </a:extLst>
          </p:cNvPr>
          <p:cNvCxnSpPr>
            <a:endCxn id="8" idx="3"/>
          </p:cNvCxnSpPr>
          <p:nvPr/>
        </p:nvCxnSpPr>
        <p:spPr>
          <a:xfrm rot="5400000">
            <a:off x="8434637" y="3438880"/>
            <a:ext cx="1515135" cy="1281818"/>
          </a:xfrm>
          <a:prstGeom prst="bentConnector2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B07D4CE-F43E-4737-9A2F-4AF2FD25D07B}"/>
              </a:ext>
            </a:extLst>
          </p:cNvPr>
          <p:cNvSpPr txBox="1"/>
          <p:nvPr/>
        </p:nvSpPr>
        <p:spPr>
          <a:xfrm>
            <a:off x="2455295" y="2010173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Merge UID</a:t>
            </a:r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8BCF210-5094-413A-ABA9-ED306AB1D27F}"/>
              </a:ext>
            </a:extLst>
          </p:cNvPr>
          <p:cNvSpPr/>
          <p:nvPr/>
        </p:nvSpPr>
        <p:spPr>
          <a:xfrm>
            <a:off x="4351489" y="1910528"/>
            <a:ext cx="496585" cy="50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7DB9899C-A6F7-4AA9-9A3A-6D873AC97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622259"/>
              </p:ext>
            </p:extLst>
          </p:nvPr>
        </p:nvGraphicFramePr>
        <p:xfrm>
          <a:off x="154607" y="6082817"/>
          <a:ext cx="4026045" cy="548640"/>
        </p:xfrm>
        <a:graphic>
          <a:graphicData uri="http://schemas.openxmlformats.org/drawingml/2006/table">
            <a:tbl>
              <a:tblPr/>
              <a:tblGrid>
                <a:gridCol w="1053691">
                  <a:extLst>
                    <a:ext uri="{9D8B030D-6E8A-4147-A177-3AD203B41FA5}">
                      <a16:colId xmlns:a16="http://schemas.microsoft.com/office/drawing/2014/main" val="2302134030"/>
                    </a:ext>
                  </a:extLst>
                </a:gridCol>
                <a:gridCol w="943605">
                  <a:extLst>
                    <a:ext uri="{9D8B030D-6E8A-4147-A177-3AD203B41FA5}">
                      <a16:colId xmlns:a16="http://schemas.microsoft.com/office/drawing/2014/main" val="1194928019"/>
                    </a:ext>
                  </a:extLst>
                </a:gridCol>
                <a:gridCol w="943605">
                  <a:extLst>
                    <a:ext uri="{9D8B030D-6E8A-4147-A177-3AD203B41FA5}">
                      <a16:colId xmlns:a16="http://schemas.microsoft.com/office/drawing/2014/main" val="990995305"/>
                    </a:ext>
                  </a:extLst>
                </a:gridCol>
                <a:gridCol w="1085144">
                  <a:extLst>
                    <a:ext uri="{9D8B030D-6E8A-4147-A177-3AD203B41FA5}">
                      <a16:colId xmlns:a16="http://schemas.microsoft.com/office/drawing/2014/main" val="1447778062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CUST_KEY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BKG_NO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SPENDING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48862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B2_D1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Kimlong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800,000</a:t>
                      </a:r>
                    </a:p>
                  </a:txBody>
                  <a:tcPr marL="28575" marR="28575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267060"/>
                  </a:ext>
                </a:extLst>
              </a:tr>
            </a:tbl>
          </a:graphicData>
        </a:graphic>
      </p:graphicFrame>
      <p:sp>
        <p:nvSpPr>
          <p:cNvPr id="42" name="TextBox 41">
            <a:extLst>
              <a:ext uri="{FF2B5EF4-FFF2-40B4-BE49-F238E27FC236}">
                <a16:creationId xmlns:a16="http://schemas.microsoft.com/office/drawing/2014/main" id="{AE0CCCF1-5483-44A2-9829-6A7FC04548BB}"/>
              </a:ext>
            </a:extLst>
          </p:cNvPr>
          <p:cNvSpPr txBox="1"/>
          <p:nvPr/>
        </p:nvSpPr>
        <p:spPr>
          <a:xfrm>
            <a:off x="115002" y="5711728"/>
            <a:ext cx="1390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Temp Trans</a:t>
            </a:r>
            <a:endParaRPr lang="en-US" dirty="0"/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B9005BC4-3D58-4A6F-B862-022F036588F0}"/>
              </a:ext>
            </a:extLst>
          </p:cNvPr>
          <p:cNvCxnSpPr>
            <a:endCxn id="41" idx="3"/>
          </p:cNvCxnSpPr>
          <p:nvPr/>
        </p:nvCxnSpPr>
        <p:spPr>
          <a:xfrm rot="5400000">
            <a:off x="4136092" y="5156238"/>
            <a:ext cx="1245460" cy="1156339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8704F7E-2A15-43AB-B5BA-4E65AE4914D2}"/>
              </a:ext>
            </a:extLst>
          </p:cNvPr>
          <p:cNvSpPr txBox="1"/>
          <p:nvPr/>
        </p:nvSpPr>
        <p:spPr>
          <a:xfrm>
            <a:off x="5198680" y="6384516"/>
            <a:ext cx="799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D78A9FFC-E1BE-483E-BEC2-EDC17EA53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561169"/>
              </p:ext>
            </p:extLst>
          </p:nvPr>
        </p:nvGraphicFramePr>
        <p:xfrm>
          <a:off x="8551295" y="738033"/>
          <a:ext cx="3256392" cy="822960"/>
        </p:xfrm>
        <a:graphic>
          <a:graphicData uri="http://schemas.openxmlformats.org/drawingml/2006/table">
            <a:tbl>
              <a:tblPr/>
              <a:tblGrid>
                <a:gridCol w="1338244">
                  <a:extLst>
                    <a:ext uri="{9D8B030D-6E8A-4147-A177-3AD203B41FA5}">
                      <a16:colId xmlns:a16="http://schemas.microsoft.com/office/drawing/2014/main" val="3144867435"/>
                    </a:ext>
                  </a:extLst>
                </a:gridCol>
                <a:gridCol w="1918148">
                  <a:extLst>
                    <a:ext uri="{9D8B030D-6E8A-4147-A177-3AD203B41FA5}">
                      <a16:colId xmlns:a16="http://schemas.microsoft.com/office/drawing/2014/main" val="3647725609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UID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E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  <a:latin typeface="Arial" panose="020B0604020202020204" pitchFamily="34" charset="0"/>
                        </a:rPr>
                        <a:t>ORGINAL_KEY</a:t>
                      </a: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905E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05E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5E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69985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>
                          <a:effectLst/>
                          <a:latin typeface="Arial" panose="020B0604020202020204" pitchFamily="34" charset="0"/>
                        </a:rPr>
                        <a:t>C1</a:t>
                      </a: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125003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b="0" dirty="0">
                          <a:effectLst/>
                          <a:latin typeface="Arial" panose="020B0604020202020204" pitchFamily="34" charset="0"/>
                        </a:rPr>
                        <a:t>C2</a:t>
                      </a: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276056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8064787E-015B-454E-8829-8EB68A215841}"/>
              </a:ext>
            </a:extLst>
          </p:cNvPr>
          <p:cNvSpPr txBox="1"/>
          <p:nvPr/>
        </p:nvSpPr>
        <p:spPr>
          <a:xfrm>
            <a:off x="8482364" y="362067"/>
            <a:ext cx="2466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MAPPING (</a:t>
            </a:r>
            <a:r>
              <a:rPr lang="th-TH" sz="2000" dirty="0"/>
              <a:t>ก่อน </a:t>
            </a:r>
            <a:r>
              <a:rPr lang="en-US" sz="2000" dirty="0"/>
              <a:t>Merge)</a:t>
            </a:r>
          </a:p>
        </p:txBody>
      </p:sp>
    </p:spTree>
    <p:extLst>
      <p:ext uri="{BB962C8B-B14F-4D97-AF65-F5344CB8AC3E}">
        <p14:creationId xmlns:p14="http://schemas.microsoft.com/office/powerpoint/2010/main" val="405425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07CB6-76AD-4280-9601-EB405B823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Merge UID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3E6484-FDF6-48D8-B09A-CEA72294D546}"/>
              </a:ext>
            </a:extLst>
          </p:cNvPr>
          <p:cNvSpPr/>
          <p:nvPr/>
        </p:nvSpPr>
        <p:spPr>
          <a:xfrm>
            <a:off x="4237125" y="2856237"/>
            <a:ext cx="3057939" cy="6608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 Temp Trans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AD1E4D-D46C-468C-A253-6F4804516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52802"/>
              </p:ext>
            </p:extLst>
          </p:nvPr>
        </p:nvGraphicFramePr>
        <p:xfrm>
          <a:off x="2190802" y="4993879"/>
          <a:ext cx="7150584" cy="822960"/>
        </p:xfrm>
        <a:graphic>
          <a:graphicData uri="http://schemas.openxmlformats.org/drawingml/2006/table">
            <a:tbl>
              <a:tblPr/>
              <a:tblGrid>
                <a:gridCol w="1208549">
                  <a:extLst>
                    <a:ext uri="{9D8B030D-6E8A-4147-A177-3AD203B41FA5}">
                      <a16:colId xmlns:a16="http://schemas.microsoft.com/office/drawing/2014/main" val="3711939506"/>
                    </a:ext>
                  </a:extLst>
                </a:gridCol>
                <a:gridCol w="1732254">
                  <a:extLst>
                    <a:ext uri="{9D8B030D-6E8A-4147-A177-3AD203B41FA5}">
                      <a16:colId xmlns:a16="http://schemas.microsoft.com/office/drawing/2014/main" val="757433069"/>
                    </a:ext>
                  </a:extLst>
                </a:gridCol>
                <a:gridCol w="1349547">
                  <a:extLst>
                    <a:ext uri="{9D8B030D-6E8A-4147-A177-3AD203B41FA5}">
                      <a16:colId xmlns:a16="http://schemas.microsoft.com/office/drawing/2014/main" val="3952366768"/>
                    </a:ext>
                  </a:extLst>
                </a:gridCol>
                <a:gridCol w="1309262">
                  <a:extLst>
                    <a:ext uri="{9D8B030D-6E8A-4147-A177-3AD203B41FA5}">
                      <a16:colId xmlns:a16="http://schemas.microsoft.com/office/drawing/2014/main" val="813506670"/>
                    </a:ext>
                  </a:extLst>
                </a:gridCol>
                <a:gridCol w="1550972">
                  <a:extLst>
                    <a:ext uri="{9D8B030D-6E8A-4147-A177-3AD203B41FA5}">
                      <a16:colId xmlns:a16="http://schemas.microsoft.com/office/drawing/2014/main" val="4185561124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UID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CUST_KEY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BKG_NO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NAME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3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SPENDING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3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3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0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3648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C1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h-TH">
                          <a:effectLst/>
                        </a:rPr>
                        <a:t>กิมล้ง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1,000,000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7410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B2_D1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>
                          <a:effectLst/>
                        </a:rPr>
                        <a:t>B2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th-TH" dirty="0">
                          <a:effectLst/>
                        </a:rPr>
                        <a:t>กิมล้ง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800,000</a:t>
                      </a:r>
                    </a:p>
                  </a:txBody>
                  <a:tcPr marL="28575" marR="28575" marT="0" marB="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43990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35AA992-2513-4A67-8025-8B4DCE86BBC5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766094" y="3517052"/>
            <a:ext cx="1" cy="1476827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F6BFF35-EEA1-4296-A884-6319452E5FCE}"/>
              </a:ext>
            </a:extLst>
          </p:cNvPr>
          <p:cNvSpPr/>
          <p:nvPr/>
        </p:nvSpPr>
        <p:spPr>
          <a:xfrm>
            <a:off x="5929322" y="4003863"/>
            <a:ext cx="496585" cy="503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5C1274-F321-43ED-AEAC-CD22E742E501}"/>
              </a:ext>
            </a:extLst>
          </p:cNvPr>
          <p:cNvSpPr txBox="1"/>
          <p:nvPr/>
        </p:nvSpPr>
        <p:spPr>
          <a:xfrm>
            <a:off x="6425907" y="3975125"/>
            <a:ext cx="40698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Insert transaction </a:t>
            </a:r>
            <a:r>
              <a:rPr lang="th-TH" dirty="0">
                <a:solidFill>
                  <a:srgbClr val="000000"/>
                </a:solidFill>
                <a:latin typeface="Arial" panose="020B0604020202020204" pitchFamily="34" charset="0"/>
              </a:rPr>
              <a:t>ใน </a:t>
            </a:r>
            <a:r>
              <a:rPr lang="en-US" dirty="0"/>
              <a:t>Temp Trans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th-TH" dirty="0">
                <a:solidFill>
                  <a:srgbClr val="000000"/>
                </a:solidFill>
                <a:latin typeface="Arial" panose="020B0604020202020204" pitchFamily="34" charset="0"/>
              </a:rPr>
              <a:t>ลงใน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Transaction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5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8F656B-F52C-4EA1-B647-738F04E8F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5819-23C1-49EB-B983-8A0ED250922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8036A7-82D8-4F5D-8F7B-B89D6949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Company, Government Customer Discussion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E22B9C-2B2E-49F4-A7E8-E5BFA0ADF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3" y="2656351"/>
            <a:ext cx="11736472" cy="113459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0C1778D-151B-498F-A871-BE4D98E847ED}"/>
              </a:ext>
            </a:extLst>
          </p:cNvPr>
          <p:cNvSpPr/>
          <p:nvPr/>
        </p:nvSpPr>
        <p:spPr>
          <a:xfrm>
            <a:off x="198173" y="2656351"/>
            <a:ext cx="6945577" cy="11345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07DFE-74B9-41E7-A420-CA43D21C10F2}"/>
              </a:ext>
            </a:extLst>
          </p:cNvPr>
          <p:cNvSpPr txBox="1"/>
          <p:nvPr/>
        </p:nvSpPr>
        <p:spPr>
          <a:xfrm>
            <a:off x="198173" y="2257426"/>
            <a:ext cx="91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Topserv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0F0CB7-23BD-4622-9930-8C4C57768737}"/>
              </a:ext>
            </a:extLst>
          </p:cNvPr>
          <p:cNvSpPr/>
          <p:nvPr/>
        </p:nvSpPr>
        <p:spPr>
          <a:xfrm>
            <a:off x="7143749" y="2656351"/>
            <a:ext cx="4790895" cy="1134599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3FA6A-38A3-4100-91CE-077A6A8A787E}"/>
              </a:ext>
            </a:extLst>
          </p:cNvPr>
          <p:cNvSpPr txBox="1"/>
          <p:nvPr/>
        </p:nvSpPr>
        <p:spPr>
          <a:xfrm>
            <a:off x="7090378" y="225742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DDMS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BCEFE-DD1F-4104-94B2-D9C22E539811}"/>
              </a:ext>
            </a:extLst>
          </p:cNvPr>
          <p:cNvSpPr txBox="1"/>
          <p:nvPr/>
        </p:nvSpPr>
        <p:spPr>
          <a:xfrm>
            <a:off x="266790" y="618520"/>
            <a:ext cx="116584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ระบบ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Topserv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จะนับว่า</a:t>
            </a:r>
            <a:r>
              <a:rPr lang="th-TH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บริษัทเดียวกัน แต่คนละสาขา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เป็นลูกค้าคนละคน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</a:t>
            </a:r>
            <a:r>
              <a:rPr lang="th-TH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ข้อมูลจากระบบอื่น ๆ เช่น </a:t>
            </a:r>
            <a:r>
              <a:rPr lang="en-US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DDMS </a:t>
            </a:r>
            <a:r>
              <a:rPr lang="th-TH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ไม่มีการระบุ </a:t>
            </a:r>
            <a:r>
              <a:rPr lang="en-US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Field </a:t>
            </a:r>
            <a:r>
              <a:rPr lang="th-TH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สาขาแยกออกมา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ทำให้ไม่รู้ว่าควรจะ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Group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บริษัทจาก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DDMS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เข้าที่สาขาใด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เช่น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RULE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คือการให้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Group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TAX ID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ดูคู่กับชื่อบริษัท จะได้ว่า บจ. เวิลด์คลาส เรนท์ อะคาร์ จาก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DDMS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ตรงกันกับ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Topserv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ทั้งสาขา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00000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00002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 ทำให้ทั้ง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3 Record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นี้ได้รับ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UID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เดียวกัน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7CC904-C0DC-4888-9D8C-B5F5B5209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59" y="5698019"/>
            <a:ext cx="3627316" cy="64165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D87F3843-41BA-4BCD-80B2-25C5F5525CDA}"/>
              </a:ext>
            </a:extLst>
          </p:cNvPr>
          <p:cNvGrpSpPr/>
          <p:nvPr/>
        </p:nvGrpSpPr>
        <p:grpSpPr>
          <a:xfrm>
            <a:off x="4031658" y="4604759"/>
            <a:ext cx="3627316" cy="895362"/>
            <a:chOff x="4031658" y="4604759"/>
            <a:chExt cx="3627316" cy="89536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1B88ADF-F9C8-40B3-BAFB-530F499A7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5638"/>
            <a:stretch/>
          </p:blipFill>
          <p:spPr>
            <a:xfrm>
              <a:off x="4031658" y="4604759"/>
              <a:ext cx="2245317" cy="895362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60716-82E1-463C-AC60-B180A92DC1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2695"/>
            <a:stretch/>
          </p:blipFill>
          <p:spPr>
            <a:xfrm>
              <a:off x="6276975" y="4604759"/>
              <a:ext cx="1381999" cy="895362"/>
            </a:xfrm>
            <a:prstGeom prst="rect">
              <a:avLst/>
            </a:prstGeom>
          </p:spPr>
        </p:pic>
      </p:grpSp>
      <p:sp>
        <p:nvSpPr>
          <p:cNvPr id="22" name="Left Brace 21">
            <a:extLst>
              <a:ext uri="{FF2B5EF4-FFF2-40B4-BE49-F238E27FC236}">
                <a16:creationId xmlns:a16="http://schemas.microsoft.com/office/drawing/2014/main" id="{F7039508-2C8F-4417-ADEF-3BEDBFFBFD56}"/>
              </a:ext>
            </a:extLst>
          </p:cNvPr>
          <p:cNvSpPr/>
          <p:nvPr/>
        </p:nvSpPr>
        <p:spPr>
          <a:xfrm>
            <a:off x="3437598" y="5000625"/>
            <a:ext cx="466725" cy="12388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8B5B62-A4C2-4366-98C4-189872E6FC78}"/>
              </a:ext>
            </a:extLst>
          </p:cNvPr>
          <p:cNvSpPr txBox="1"/>
          <p:nvPr/>
        </p:nvSpPr>
        <p:spPr>
          <a:xfrm>
            <a:off x="1661602" y="5389219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ได้รับ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UID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เดียวกัน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82898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C5AFE6-8390-4D87-AE34-A4BC1DCCF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38900"/>
            <a:ext cx="2743200" cy="365125"/>
          </a:xfrm>
        </p:spPr>
        <p:txBody>
          <a:bodyPr/>
          <a:lstStyle/>
          <a:p>
            <a:fld id="{093D5819-23C1-49EB-B983-8A0ED250922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1215DC-2414-43BD-933E-BD97B17A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Company, Government Customer Discussion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09CADC-8978-4EA9-9757-483948AA7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73" y="809511"/>
            <a:ext cx="11736472" cy="11345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CEEB0E-7B0E-4F4D-899E-24609E91669B}"/>
              </a:ext>
            </a:extLst>
          </p:cNvPr>
          <p:cNvSpPr/>
          <p:nvPr/>
        </p:nvSpPr>
        <p:spPr>
          <a:xfrm>
            <a:off x="198173" y="809511"/>
            <a:ext cx="6945577" cy="113459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629B3-0D39-4F70-8C10-8696B0BC6E58}"/>
              </a:ext>
            </a:extLst>
          </p:cNvPr>
          <p:cNvSpPr txBox="1"/>
          <p:nvPr/>
        </p:nvSpPr>
        <p:spPr>
          <a:xfrm>
            <a:off x="198173" y="410586"/>
            <a:ext cx="91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Topserv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5973BD-F222-4CF6-958F-9811B1319691}"/>
              </a:ext>
            </a:extLst>
          </p:cNvPr>
          <p:cNvSpPr/>
          <p:nvPr/>
        </p:nvSpPr>
        <p:spPr>
          <a:xfrm>
            <a:off x="7143749" y="809511"/>
            <a:ext cx="4790895" cy="1134599"/>
          </a:xfrm>
          <a:prstGeom prst="rect">
            <a:avLst/>
          </a:prstGeom>
          <a:noFill/>
          <a:ln w="28575">
            <a:solidFill>
              <a:srgbClr val="FF5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C56020-79C7-4937-976D-5B34C2DB9423}"/>
              </a:ext>
            </a:extLst>
          </p:cNvPr>
          <p:cNvSpPr txBox="1"/>
          <p:nvPr/>
        </p:nvSpPr>
        <p:spPr>
          <a:xfrm>
            <a:off x="7090378" y="410586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DDMS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0AA9328-D96A-4A97-ABFE-4C8C3190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092" y="2005130"/>
            <a:ext cx="4754207" cy="913407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C318ECC-40BB-4A4B-8CEF-D7281DF41AE9}"/>
              </a:ext>
            </a:extLst>
          </p:cNvPr>
          <p:cNvSpPr/>
          <p:nvPr/>
        </p:nvSpPr>
        <p:spPr>
          <a:xfrm>
            <a:off x="640565" y="4478743"/>
            <a:ext cx="2495518" cy="80486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UID = 1</a:t>
            </a:r>
          </a:p>
          <a:p>
            <a:pPr algn="ctr"/>
            <a:r>
              <a:rPr lang="th-TH" sz="2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เวิร์ลดคลาส เรนท์ อะคาร์ จำกัด</a:t>
            </a:r>
            <a:endParaRPr lang="en-US" sz="20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E634C87-EBF5-4ED6-8118-B558A0ABC0CE}"/>
              </a:ext>
            </a:extLst>
          </p:cNvPr>
          <p:cNvSpPr/>
          <p:nvPr/>
        </p:nvSpPr>
        <p:spPr>
          <a:xfrm>
            <a:off x="3659990" y="3940580"/>
            <a:ext cx="1362043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00000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66EE379-0711-4CC5-A999-ACC2BA3FB3DC}"/>
              </a:ext>
            </a:extLst>
          </p:cNvPr>
          <p:cNvSpPr/>
          <p:nvPr/>
        </p:nvSpPr>
        <p:spPr>
          <a:xfrm>
            <a:off x="3659990" y="6109408"/>
            <a:ext cx="1362043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00002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93C84A-87CD-4038-9282-2771A61D74D0}"/>
              </a:ext>
            </a:extLst>
          </p:cNvPr>
          <p:cNvSpPr/>
          <p:nvPr/>
        </p:nvSpPr>
        <p:spPr>
          <a:xfrm>
            <a:off x="5474486" y="3940579"/>
            <a:ext cx="1676399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C00062120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B3D09AB-5EAC-4027-AAA4-3A0735D59CB4}"/>
              </a:ext>
            </a:extLst>
          </p:cNvPr>
          <p:cNvSpPr/>
          <p:nvPr/>
        </p:nvSpPr>
        <p:spPr>
          <a:xfrm>
            <a:off x="5474485" y="6109407"/>
            <a:ext cx="1676400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C10844258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66DF7B-6BEF-43C9-88A1-B51ED84020CA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3136083" y="4176324"/>
            <a:ext cx="523907" cy="704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4FD9DA4-1304-41E0-8D52-7308C3A5E7AD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3136083" y="4881175"/>
            <a:ext cx="523907" cy="1463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FB706AB-3000-4D78-8901-B0EFFFA1C268}"/>
              </a:ext>
            </a:extLst>
          </p:cNvPr>
          <p:cNvSpPr txBox="1"/>
          <p:nvPr/>
        </p:nvSpPr>
        <p:spPr>
          <a:xfrm>
            <a:off x="198173" y="2001517"/>
            <a:ext cx="5444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: TAX ID + FIRM NAME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950867-6F66-417E-A9D0-9E52DD89AE6D}"/>
              </a:ext>
            </a:extLst>
          </p:cNvPr>
          <p:cNvSpPr/>
          <p:nvPr/>
        </p:nvSpPr>
        <p:spPr>
          <a:xfrm>
            <a:off x="3886200" y="1066800"/>
            <a:ext cx="1038225" cy="4286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803383-86FD-4FDA-8E08-79506CFAE111}"/>
              </a:ext>
            </a:extLst>
          </p:cNvPr>
          <p:cNvSpPr/>
          <p:nvPr/>
        </p:nvSpPr>
        <p:spPr>
          <a:xfrm>
            <a:off x="8743951" y="1076326"/>
            <a:ext cx="1028700" cy="42862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BB09A19-0D0E-4EF2-B90A-5D99F914744E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5022033" y="4176323"/>
            <a:ext cx="452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280F37-46C7-410B-9CC8-DF979A0C5A2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5022033" y="6345151"/>
            <a:ext cx="4524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703D9AE-7541-42DF-A15C-7B9D1AFC259A}"/>
              </a:ext>
            </a:extLst>
          </p:cNvPr>
          <p:cNvSpPr/>
          <p:nvPr/>
        </p:nvSpPr>
        <p:spPr>
          <a:xfrm>
            <a:off x="3599483" y="3383750"/>
            <a:ext cx="1362043" cy="4714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Branch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EFCA90C-8B98-4B47-98D1-2715EFC05FB1}"/>
              </a:ext>
            </a:extLst>
          </p:cNvPr>
          <p:cNvSpPr/>
          <p:nvPr/>
        </p:nvSpPr>
        <p:spPr>
          <a:xfrm>
            <a:off x="5018705" y="3377728"/>
            <a:ext cx="2071673" cy="47148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Original Cust Key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5850B3A-ACCB-4786-B2F2-75D77C5E855F}"/>
              </a:ext>
            </a:extLst>
          </p:cNvPr>
          <p:cNvSpPr/>
          <p:nvPr/>
        </p:nvSpPr>
        <p:spPr>
          <a:xfrm>
            <a:off x="7465243" y="3940579"/>
            <a:ext cx="2557416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GS Query Transaction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5189854-66F1-41E6-9E28-9AD99FCF7B33}"/>
              </a:ext>
            </a:extLst>
          </p:cNvPr>
          <p:cNvSpPr/>
          <p:nvPr/>
        </p:nvSpPr>
        <p:spPr>
          <a:xfrm>
            <a:off x="7465243" y="6120606"/>
            <a:ext cx="2557416" cy="4714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GS Query Transaction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029DE39-4083-4E9A-A32A-1C4986F6C7DA}"/>
              </a:ext>
            </a:extLst>
          </p:cNvPr>
          <p:cNvCxnSpPr>
            <a:cxnSpLocks/>
            <a:stCxn id="24" idx="3"/>
            <a:endCxn id="45" idx="1"/>
          </p:cNvCxnSpPr>
          <p:nvPr/>
        </p:nvCxnSpPr>
        <p:spPr>
          <a:xfrm>
            <a:off x="7150885" y="4176323"/>
            <a:ext cx="314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7A967F5-5784-4A40-93B4-2380D257CC27}"/>
              </a:ext>
            </a:extLst>
          </p:cNvPr>
          <p:cNvCxnSpPr>
            <a:cxnSpLocks/>
            <a:stCxn id="25" idx="3"/>
            <a:endCxn id="47" idx="1"/>
          </p:cNvCxnSpPr>
          <p:nvPr/>
        </p:nvCxnSpPr>
        <p:spPr>
          <a:xfrm>
            <a:off x="7150885" y="6345151"/>
            <a:ext cx="314358" cy="1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426C6D16-775D-4B9E-85D8-BB26AC248B80}"/>
              </a:ext>
            </a:extLst>
          </p:cNvPr>
          <p:cNvSpPr/>
          <p:nvPr/>
        </p:nvSpPr>
        <p:spPr>
          <a:xfrm>
            <a:off x="5474484" y="4491108"/>
            <a:ext cx="1676401" cy="4714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1CA055_11015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997909-62D3-4561-892E-DA3FEF9CB5B1}"/>
              </a:ext>
            </a:extLst>
          </p:cNvPr>
          <p:cNvCxnSpPr>
            <a:cxnSpLocks/>
            <a:stCxn id="20" idx="3"/>
            <a:endCxn id="54" idx="1"/>
          </p:cNvCxnSpPr>
          <p:nvPr/>
        </p:nvCxnSpPr>
        <p:spPr>
          <a:xfrm>
            <a:off x="5022033" y="4176324"/>
            <a:ext cx="452451" cy="550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A5B0DEF-FDFA-42BF-A474-BECF1E5FF961}"/>
              </a:ext>
            </a:extLst>
          </p:cNvPr>
          <p:cNvSpPr/>
          <p:nvPr/>
        </p:nvSpPr>
        <p:spPr>
          <a:xfrm>
            <a:off x="5474484" y="5022540"/>
            <a:ext cx="1676401" cy="4714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1CA058_11015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AAFB78E-AF40-4AF7-A00B-98E312B2E968}"/>
              </a:ext>
            </a:extLst>
          </p:cNvPr>
          <p:cNvCxnSpPr>
            <a:cxnSpLocks/>
            <a:stCxn id="20" idx="3"/>
            <a:endCxn id="59" idx="1"/>
          </p:cNvCxnSpPr>
          <p:nvPr/>
        </p:nvCxnSpPr>
        <p:spPr>
          <a:xfrm>
            <a:off x="5022033" y="4176324"/>
            <a:ext cx="452451" cy="1081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F4C13328-C9B2-4243-AB65-017B91E804D9}"/>
              </a:ext>
            </a:extLst>
          </p:cNvPr>
          <p:cNvSpPr/>
          <p:nvPr/>
        </p:nvSpPr>
        <p:spPr>
          <a:xfrm>
            <a:off x="5474484" y="5563543"/>
            <a:ext cx="1676401" cy="4714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1CA066_11015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7C13D4E-4329-489E-8BFF-0F2B6DAD738A}"/>
              </a:ext>
            </a:extLst>
          </p:cNvPr>
          <p:cNvCxnSpPr>
            <a:cxnSpLocks/>
            <a:stCxn id="20" idx="3"/>
            <a:endCxn id="64" idx="1"/>
          </p:cNvCxnSpPr>
          <p:nvPr/>
        </p:nvCxnSpPr>
        <p:spPr>
          <a:xfrm>
            <a:off x="5022033" y="4176324"/>
            <a:ext cx="452451" cy="1622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9475A4D-566D-4F3B-A5EA-1F77FE57E3DE}"/>
              </a:ext>
            </a:extLst>
          </p:cNvPr>
          <p:cNvSpPr/>
          <p:nvPr/>
        </p:nvSpPr>
        <p:spPr>
          <a:xfrm>
            <a:off x="7465243" y="4487743"/>
            <a:ext cx="2557416" cy="4714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Booking No. 1CA055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9A20DE0-C3C2-44B4-B9D1-B6A13A2C0335}"/>
              </a:ext>
            </a:extLst>
          </p:cNvPr>
          <p:cNvSpPr/>
          <p:nvPr/>
        </p:nvSpPr>
        <p:spPr>
          <a:xfrm>
            <a:off x="7465243" y="5027386"/>
            <a:ext cx="2557416" cy="4714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Booking No. 1CA058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D1EF2CAB-B37D-4F6D-81B5-1E9D7982E307}"/>
              </a:ext>
            </a:extLst>
          </p:cNvPr>
          <p:cNvSpPr/>
          <p:nvPr/>
        </p:nvSpPr>
        <p:spPr>
          <a:xfrm>
            <a:off x="7465243" y="5569653"/>
            <a:ext cx="2557416" cy="47148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Booking No. 1CA066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DCAF211-9893-427D-BF4C-57E9B0AE80C1}"/>
              </a:ext>
            </a:extLst>
          </p:cNvPr>
          <p:cNvCxnSpPr>
            <a:cxnSpLocks/>
            <a:stCxn id="54" idx="3"/>
            <a:endCxn id="78" idx="1"/>
          </p:cNvCxnSpPr>
          <p:nvPr/>
        </p:nvCxnSpPr>
        <p:spPr>
          <a:xfrm flipV="1">
            <a:off x="7150885" y="4723487"/>
            <a:ext cx="314358" cy="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B9843DC-373A-4585-885C-2A29C53406D9}"/>
              </a:ext>
            </a:extLst>
          </p:cNvPr>
          <p:cNvCxnSpPr>
            <a:cxnSpLocks/>
            <a:stCxn id="59" idx="3"/>
            <a:endCxn id="79" idx="1"/>
          </p:cNvCxnSpPr>
          <p:nvPr/>
        </p:nvCxnSpPr>
        <p:spPr>
          <a:xfrm>
            <a:off x="7150885" y="5258284"/>
            <a:ext cx="314358" cy="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C95E98BB-7DCE-4AAF-A349-A30F92066232}"/>
              </a:ext>
            </a:extLst>
          </p:cNvPr>
          <p:cNvCxnSpPr>
            <a:cxnSpLocks/>
            <a:stCxn id="64" idx="3"/>
            <a:endCxn id="80" idx="1"/>
          </p:cNvCxnSpPr>
          <p:nvPr/>
        </p:nvCxnSpPr>
        <p:spPr>
          <a:xfrm>
            <a:off x="7150885" y="5799287"/>
            <a:ext cx="314358" cy="6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95E71C4-1CAD-404B-8BDE-CDFD3C22A6B6}"/>
              </a:ext>
            </a:extLst>
          </p:cNvPr>
          <p:cNvSpPr txBox="1"/>
          <p:nvPr/>
        </p:nvSpPr>
        <p:spPr>
          <a:xfrm>
            <a:off x="198173" y="2457159"/>
            <a:ext cx="54445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สิ่งที่เพิ่มคือ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: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C,G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ที่มาจาก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Source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 นอกจาก </a:t>
            </a:r>
            <a:r>
              <a:rPr lang="en-US" sz="20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Topserv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จะถูก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Assign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เข้า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Branch 00000 </a:t>
            </a:r>
          </a:p>
          <a:p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ที่ยังไม่ได้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UID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Rule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นี้คือ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C12378959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C12506147</a:t>
            </a:r>
          </a:p>
        </p:txBody>
      </p:sp>
    </p:spTree>
    <p:extLst>
      <p:ext uri="{BB962C8B-B14F-4D97-AF65-F5344CB8AC3E}">
        <p14:creationId xmlns:p14="http://schemas.microsoft.com/office/powerpoint/2010/main" val="341670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1A06A4-82CE-4BFD-A2E4-377B370C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5925" y="6346825"/>
            <a:ext cx="2743200" cy="365125"/>
          </a:xfrm>
        </p:spPr>
        <p:txBody>
          <a:bodyPr/>
          <a:lstStyle/>
          <a:p>
            <a:fld id="{093D5819-23C1-49EB-B983-8A0ED250922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EE2256-D63F-424F-ABB5-38EA37BC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Company, Government Customer Discussion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1AF4C97-E742-43F4-A339-4BAAEFE276CF}"/>
              </a:ext>
            </a:extLst>
          </p:cNvPr>
          <p:cNvGrpSpPr/>
          <p:nvPr/>
        </p:nvGrpSpPr>
        <p:grpSpPr>
          <a:xfrm>
            <a:off x="1923939" y="872067"/>
            <a:ext cx="8344122" cy="1633007"/>
            <a:chOff x="276003" y="633942"/>
            <a:chExt cx="8344122" cy="163300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FB3DCB1-FD8E-482C-8D48-ACFA1EAF64AB}"/>
                </a:ext>
              </a:extLst>
            </p:cNvPr>
            <p:cNvGrpSpPr/>
            <p:nvPr/>
          </p:nvGrpSpPr>
          <p:grpSpPr>
            <a:xfrm>
              <a:off x="276003" y="633942"/>
              <a:ext cx="8344122" cy="1633007"/>
              <a:chOff x="276003" y="633942"/>
              <a:chExt cx="8344122" cy="163300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B85B307C-A65F-43DB-8DCD-5C4E7347E177}"/>
                  </a:ext>
                </a:extLst>
              </p:cNvPr>
              <p:cNvGrpSpPr/>
              <p:nvPr/>
            </p:nvGrpSpPr>
            <p:grpSpPr>
              <a:xfrm>
                <a:off x="276003" y="1003274"/>
                <a:ext cx="8344122" cy="1263675"/>
                <a:chOff x="285528" y="1241399"/>
                <a:chExt cx="8344122" cy="1263675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CBA5C5B6-4943-4E1A-BC2A-8B239BACF4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26147"/>
                <a:stretch/>
              </p:blipFill>
              <p:spPr>
                <a:xfrm>
                  <a:off x="285528" y="1241399"/>
                  <a:ext cx="8344122" cy="1263675"/>
                </a:xfrm>
                <a:prstGeom prst="rect">
                  <a:avLst/>
                </a:prstGeom>
              </p:spPr>
            </p:pic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55FD08B-1387-4323-BAC4-6C3F3B0C3527}"/>
                    </a:ext>
                  </a:extLst>
                </p:cNvPr>
                <p:cNvSpPr/>
                <p:nvPr/>
              </p:nvSpPr>
              <p:spPr>
                <a:xfrm>
                  <a:off x="285528" y="1241399"/>
                  <a:ext cx="8344122" cy="1263675"/>
                </a:xfrm>
                <a:prstGeom prst="rect">
                  <a:avLst/>
                </a:prstGeom>
                <a:noFill/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7C83A5F-A252-4497-9E61-5764F7A77CD3}"/>
                  </a:ext>
                </a:extLst>
              </p:cNvPr>
              <p:cNvSpPr txBox="1"/>
              <p:nvPr/>
            </p:nvSpPr>
            <p:spPr>
              <a:xfrm>
                <a:off x="276003" y="633942"/>
                <a:ext cx="910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Topserv</a:t>
                </a:r>
                <a:endParaRPr lang="en-US" dirty="0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E2B6FB-4A6D-432D-88E2-24CE3923AEB1}"/>
                </a:ext>
              </a:extLst>
            </p:cNvPr>
            <p:cNvSpPr/>
            <p:nvPr/>
          </p:nvSpPr>
          <p:spPr>
            <a:xfrm>
              <a:off x="276003" y="1562048"/>
              <a:ext cx="8344122" cy="45725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586FB94-25DA-4E7C-A6A2-C105762EF9FD}"/>
              </a:ext>
            </a:extLst>
          </p:cNvPr>
          <p:cNvSpPr txBox="1"/>
          <p:nvPr/>
        </p:nvSpPr>
        <p:spPr>
          <a:xfrm>
            <a:off x="378884" y="3022475"/>
            <a:ext cx="98891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: Firm Name + Mobile No. </a:t>
            </a:r>
          </a:p>
          <a:p>
            <a:r>
              <a:rPr lang="en-US" sz="2400" dirty="0"/>
              <a:t>Rule : Firm Name + Tel No.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ทั้ง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กฎนี้ไม่ทำให้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C12378959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C12506147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รวมกับใครได้เพราะมี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Mobile No.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Telephone No.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ที่แตกต่างกันกับ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Record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อื่น ๆ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2814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970F35-21E5-4C29-A79E-A00F0DCA7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093D5819-23C1-49EB-B983-8A0ED25092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A5B39E-C824-477A-A1AC-B53ED6DC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Company, Government Customer Discussion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212D81-4613-4D57-BA77-E3569EEF5139}"/>
              </a:ext>
            </a:extLst>
          </p:cNvPr>
          <p:cNvSpPr txBox="1"/>
          <p:nvPr/>
        </p:nvSpPr>
        <p:spPr>
          <a:xfrm>
            <a:off x="562306" y="1815929"/>
            <a:ext cx="10834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Rule : Firm Name + Sub District || District || Province || Zip Code.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กฎนี้ทำให้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C12506147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Address Profile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ตรงกันกับ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C00062120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ที่ได้รับ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UID = 1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ไปก่อนหน้า จึงได้รับ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UID =1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และ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C12378959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มี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Address Profile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ตรงกันกับ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C10844258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ที่ได้รับ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UID = 1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ไปก่อนหน้า จึงได้รับ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UID =1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ด้วยเช่นกัน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CD45CE-39CD-4055-A312-DDE734E5A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93" y="584049"/>
            <a:ext cx="11324549" cy="12065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C81472C-858F-4CE0-87EF-75FF7CE3C8A6}"/>
              </a:ext>
            </a:extLst>
          </p:cNvPr>
          <p:cNvSpPr/>
          <p:nvPr/>
        </p:nvSpPr>
        <p:spPr>
          <a:xfrm>
            <a:off x="7605360" y="895226"/>
            <a:ext cx="4140582" cy="4381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50B90B-CDB6-4602-B25B-5C6A8CB285E2}"/>
              </a:ext>
            </a:extLst>
          </p:cNvPr>
          <p:cNvSpPr/>
          <p:nvPr/>
        </p:nvSpPr>
        <p:spPr>
          <a:xfrm>
            <a:off x="7605360" y="1342901"/>
            <a:ext cx="4140582" cy="4381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59E96-CF4D-4998-9BEA-B99DAF2FDA40}"/>
              </a:ext>
            </a:extLst>
          </p:cNvPr>
          <p:cNvSpPr/>
          <p:nvPr/>
        </p:nvSpPr>
        <p:spPr>
          <a:xfrm>
            <a:off x="421393" y="863490"/>
            <a:ext cx="868892" cy="43815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FE35E5-BA49-405B-B206-B9D505E0073D}"/>
              </a:ext>
            </a:extLst>
          </p:cNvPr>
          <p:cNvSpPr/>
          <p:nvPr/>
        </p:nvSpPr>
        <p:spPr>
          <a:xfrm>
            <a:off x="421393" y="1333376"/>
            <a:ext cx="868892" cy="43815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53094C-8B02-4EE4-AAF1-536E51B63A7F}"/>
              </a:ext>
            </a:extLst>
          </p:cNvPr>
          <p:cNvSpPr/>
          <p:nvPr/>
        </p:nvSpPr>
        <p:spPr>
          <a:xfrm>
            <a:off x="1145389" y="4124756"/>
            <a:ext cx="2495518" cy="61923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UID = 1</a:t>
            </a:r>
          </a:p>
          <a:p>
            <a:pPr algn="ctr"/>
            <a:r>
              <a:rPr lang="th-TH" sz="2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เวิร์ลดคลาส เรนท์ อะคาร์ จำกัด</a:t>
            </a:r>
            <a:endParaRPr lang="en-US" sz="2000" dirty="0">
              <a:solidFill>
                <a:schemeClr val="tx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4B144C4-1C84-40E5-910B-87CCB43ECD2C}"/>
              </a:ext>
            </a:extLst>
          </p:cNvPr>
          <p:cNvSpPr/>
          <p:nvPr/>
        </p:nvSpPr>
        <p:spPr>
          <a:xfrm>
            <a:off x="4164814" y="3586594"/>
            <a:ext cx="1362043" cy="362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00000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5BFBA82-13E5-470D-AEDC-DBD20963DCE0}"/>
              </a:ext>
            </a:extLst>
          </p:cNvPr>
          <p:cNvSpPr/>
          <p:nvPr/>
        </p:nvSpPr>
        <p:spPr>
          <a:xfrm>
            <a:off x="4164814" y="6290780"/>
            <a:ext cx="1362043" cy="362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00002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B74733-60D8-4DF7-9A02-9FE723D2E2EB}"/>
              </a:ext>
            </a:extLst>
          </p:cNvPr>
          <p:cNvSpPr/>
          <p:nvPr/>
        </p:nvSpPr>
        <p:spPr>
          <a:xfrm>
            <a:off x="5979310" y="3586593"/>
            <a:ext cx="1676399" cy="362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C00062120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908A5A-4106-4B9E-909E-BCA5040E630C}"/>
              </a:ext>
            </a:extLst>
          </p:cNvPr>
          <p:cNvSpPr/>
          <p:nvPr/>
        </p:nvSpPr>
        <p:spPr>
          <a:xfrm>
            <a:off x="5979309" y="6290779"/>
            <a:ext cx="1676400" cy="362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C10844258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B51210D-6BE7-4D52-8E6B-76D39BBBAF8B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3640907" y="3767966"/>
            <a:ext cx="523907" cy="666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ADFE59-D0AD-47D9-8DDE-61A23695E9C3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640907" y="4434372"/>
            <a:ext cx="523907" cy="2037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C210DD-10AF-4348-99FF-15489EA33D82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 flipV="1">
            <a:off x="5526857" y="3767965"/>
            <a:ext cx="4524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AFFCE4-6222-4146-A5D1-13CCBC503D94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5526857" y="6472151"/>
            <a:ext cx="45245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D4C41F3-CFDB-498C-B7A4-012198404B19}"/>
              </a:ext>
            </a:extLst>
          </p:cNvPr>
          <p:cNvSpPr/>
          <p:nvPr/>
        </p:nvSpPr>
        <p:spPr>
          <a:xfrm>
            <a:off x="4164814" y="3202440"/>
            <a:ext cx="1362043" cy="3627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Branch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BDFC73-C3F0-48EC-BFCA-2AAD4803BFAB}"/>
              </a:ext>
            </a:extLst>
          </p:cNvPr>
          <p:cNvSpPr/>
          <p:nvPr/>
        </p:nvSpPr>
        <p:spPr>
          <a:xfrm>
            <a:off x="5736773" y="3223849"/>
            <a:ext cx="2071673" cy="36274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Original Cust Key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5CAEDC6-A9D4-48B2-9B5B-6008A2C25742}"/>
              </a:ext>
            </a:extLst>
          </p:cNvPr>
          <p:cNvSpPr/>
          <p:nvPr/>
        </p:nvSpPr>
        <p:spPr>
          <a:xfrm>
            <a:off x="7970067" y="3586593"/>
            <a:ext cx="2557416" cy="362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GS Query Transaction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342A1DA-7CD9-4E1A-95D3-E89933954141}"/>
              </a:ext>
            </a:extLst>
          </p:cNvPr>
          <p:cNvSpPr/>
          <p:nvPr/>
        </p:nvSpPr>
        <p:spPr>
          <a:xfrm>
            <a:off x="7970067" y="6301978"/>
            <a:ext cx="2557416" cy="362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GS Query Transaction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5A0B6F-1E3F-48C2-835D-53C59F13595C}"/>
              </a:ext>
            </a:extLst>
          </p:cNvPr>
          <p:cNvCxnSpPr>
            <a:cxnSpLocks/>
            <a:stCxn id="16" idx="3"/>
            <a:endCxn id="24" idx="1"/>
          </p:cNvCxnSpPr>
          <p:nvPr/>
        </p:nvCxnSpPr>
        <p:spPr>
          <a:xfrm>
            <a:off x="7655709" y="3767965"/>
            <a:ext cx="3143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4F5F414-03FF-4967-8026-DB5D2C2A54FF}"/>
              </a:ext>
            </a:extLst>
          </p:cNvPr>
          <p:cNvCxnSpPr>
            <a:cxnSpLocks/>
            <a:stCxn id="17" idx="3"/>
            <a:endCxn id="25" idx="1"/>
          </p:cNvCxnSpPr>
          <p:nvPr/>
        </p:nvCxnSpPr>
        <p:spPr>
          <a:xfrm>
            <a:off x="7655709" y="6472151"/>
            <a:ext cx="314358" cy="11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59310E4-7E2E-4683-9BD0-C138D6277FF0}"/>
              </a:ext>
            </a:extLst>
          </p:cNvPr>
          <p:cNvSpPr/>
          <p:nvPr/>
        </p:nvSpPr>
        <p:spPr>
          <a:xfrm>
            <a:off x="5979308" y="4022822"/>
            <a:ext cx="1676401" cy="362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1CA055_11015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39E192-3B4E-46F8-B116-4A3A95AF5961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>
            <a:off x="5526857" y="3767966"/>
            <a:ext cx="452451" cy="436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13F898C-5707-4EA9-B3BB-9C95BDC47D9B}"/>
              </a:ext>
            </a:extLst>
          </p:cNvPr>
          <p:cNvSpPr/>
          <p:nvPr/>
        </p:nvSpPr>
        <p:spPr>
          <a:xfrm>
            <a:off x="5979308" y="4449479"/>
            <a:ext cx="1676401" cy="362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1CA058_11015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DBFF23E-3873-4E2C-A10D-C235243CC64A}"/>
              </a:ext>
            </a:extLst>
          </p:cNvPr>
          <p:cNvCxnSpPr>
            <a:cxnSpLocks/>
            <a:stCxn id="14" idx="3"/>
            <a:endCxn id="30" idx="1"/>
          </p:cNvCxnSpPr>
          <p:nvPr/>
        </p:nvCxnSpPr>
        <p:spPr>
          <a:xfrm>
            <a:off x="5526857" y="3767966"/>
            <a:ext cx="452451" cy="862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A21E6FA2-FA4A-491A-A399-3543DF3825C8}"/>
              </a:ext>
            </a:extLst>
          </p:cNvPr>
          <p:cNvSpPr/>
          <p:nvPr/>
        </p:nvSpPr>
        <p:spPr>
          <a:xfrm>
            <a:off x="5979308" y="4885707"/>
            <a:ext cx="1676401" cy="362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1CA066_11015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20E6C5-9B07-4F01-8A13-5739EC9A5651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5526857" y="3767966"/>
            <a:ext cx="452451" cy="1299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D4942F9-3E5F-41CD-A5B5-74E89C3F2589}"/>
              </a:ext>
            </a:extLst>
          </p:cNvPr>
          <p:cNvSpPr/>
          <p:nvPr/>
        </p:nvSpPr>
        <p:spPr>
          <a:xfrm>
            <a:off x="7970067" y="4019457"/>
            <a:ext cx="2557416" cy="362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Booking No. 1CA055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325A748-CEAB-4C19-A6BB-DB1E2DB09370}"/>
              </a:ext>
            </a:extLst>
          </p:cNvPr>
          <p:cNvSpPr/>
          <p:nvPr/>
        </p:nvSpPr>
        <p:spPr>
          <a:xfrm>
            <a:off x="7970067" y="4454325"/>
            <a:ext cx="2557416" cy="362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Booking No. 1CA058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A0A519F-FADB-4304-9216-BD488D5CFCA8}"/>
              </a:ext>
            </a:extLst>
          </p:cNvPr>
          <p:cNvSpPr/>
          <p:nvPr/>
        </p:nvSpPr>
        <p:spPr>
          <a:xfrm>
            <a:off x="7970067" y="4891817"/>
            <a:ext cx="2557416" cy="3627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Booking No. 1CA066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0F5E95-ADBC-4D1B-A62A-13E12F0178A4}"/>
              </a:ext>
            </a:extLst>
          </p:cNvPr>
          <p:cNvCxnSpPr>
            <a:cxnSpLocks/>
            <a:stCxn id="28" idx="3"/>
            <a:endCxn id="34" idx="1"/>
          </p:cNvCxnSpPr>
          <p:nvPr/>
        </p:nvCxnSpPr>
        <p:spPr>
          <a:xfrm flipV="1">
            <a:off x="7655709" y="4200829"/>
            <a:ext cx="314358" cy="3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F13B08F-A29E-4F29-B16C-6BA08E6E42DC}"/>
              </a:ext>
            </a:extLst>
          </p:cNvPr>
          <p:cNvCxnSpPr>
            <a:cxnSpLocks/>
            <a:stCxn id="30" idx="3"/>
            <a:endCxn id="35" idx="1"/>
          </p:cNvCxnSpPr>
          <p:nvPr/>
        </p:nvCxnSpPr>
        <p:spPr>
          <a:xfrm>
            <a:off x="7655709" y="4630851"/>
            <a:ext cx="314358" cy="4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8506311-E29F-489F-9E69-96FA188FD5FD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7655709" y="5067079"/>
            <a:ext cx="314358" cy="6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5DAB6B0-C309-4E35-BD19-70252FCA32FE}"/>
              </a:ext>
            </a:extLst>
          </p:cNvPr>
          <p:cNvSpPr/>
          <p:nvPr/>
        </p:nvSpPr>
        <p:spPr>
          <a:xfrm>
            <a:off x="5998360" y="5296015"/>
            <a:ext cx="1676399" cy="3627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C12506147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950604C-D03D-424F-AAC8-1D827F65D2A8}"/>
              </a:ext>
            </a:extLst>
          </p:cNvPr>
          <p:cNvCxnSpPr>
            <a:cxnSpLocks/>
            <a:stCxn id="14" idx="3"/>
            <a:endCxn id="40" idx="1"/>
          </p:cNvCxnSpPr>
          <p:nvPr/>
        </p:nvCxnSpPr>
        <p:spPr>
          <a:xfrm>
            <a:off x="5526857" y="3767966"/>
            <a:ext cx="471503" cy="1709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05C1937-2A0E-4487-968D-A5D234380381}"/>
              </a:ext>
            </a:extLst>
          </p:cNvPr>
          <p:cNvSpPr/>
          <p:nvPr/>
        </p:nvSpPr>
        <p:spPr>
          <a:xfrm>
            <a:off x="5998360" y="5722672"/>
            <a:ext cx="1676400" cy="36274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C12378959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90B184B-CD6C-464F-A452-E15BF9FF8582}"/>
              </a:ext>
            </a:extLst>
          </p:cNvPr>
          <p:cNvCxnSpPr>
            <a:cxnSpLocks/>
            <a:stCxn id="14" idx="3"/>
            <a:endCxn id="44" idx="1"/>
          </p:cNvCxnSpPr>
          <p:nvPr/>
        </p:nvCxnSpPr>
        <p:spPr>
          <a:xfrm>
            <a:off x="5526857" y="3767966"/>
            <a:ext cx="471503" cy="213607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B48D489-5A5E-436E-A99F-A3C0D63B0C0F}"/>
              </a:ext>
            </a:extLst>
          </p:cNvPr>
          <p:cNvSpPr txBox="1"/>
          <p:nvPr/>
        </p:nvSpPr>
        <p:spPr>
          <a:xfrm>
            <a:off x="226463" y="4931578"/>
            <a:ext cx="34144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Discussion</a:t>
            </a:r>
          </a:p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C12378959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สาขา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00000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มี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Address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ตรงกับ </a:t>
            </a:r>
            <a:r>
              <a:rPr lang="en-US" sz="2000" dirty="0">
                <a:solidFill>
                  <a:schemeClr val="tx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C10844258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ที่เป็นสาขา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00002</a:t>
            </a:r>
          </a:p>
          <a:p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Q: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ควรปล่อยให้เป็นสาขา 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00000 </a:t>
            </a:r>
            <a:r>
              <a:rPr lang="th-TH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เหมือนเดิม หรือควรเปลี่ยนข้อมูลให้เป็น </a:t>
            </a:r>
            <a:r>
              <a:rPr lang="en-US" sz="20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00002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5ABB5AA-9DD3-4B7F-8267-CA1109A4CC1C}"/>
              </a:ext>
            </a:extLst>
          </p:cNvPr>
          <p:cNvCxnSpPr>
            <a:cxnSpLocks/>
            <a:stCxn id="15" idx="0"/>
            <a:endCxn id="44" idx="1"/>
          </p:cNvCxnSpPr>
          <p:nvPr/>
        </p:nvCxnSpPr>
        <p:spPr>
          <a:xfrm flipV="1">
            <a:off x="4845836" y="5904044"/>
            <a:ext cx="1152524" cy="3867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08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F10BE-0825-4293-A557-A78A33A03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40785" y="6492875"/>
            <a:ext cx="2743200" cy="365125"/>
          </a:xfrm>
        </p:spPr>
        <p:txBody>
          <a:bodyPr/>
          <a:lstStyle/>
          <a:p>
            <a:fld id="{093D5819-23C1-49EB-B983-8A0ED250922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16F8AB1-FCA2-40DC-B588-2C781200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Company, Government Customer Discussion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B62851-208F-4A99-9D5D-C1A6662A1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45" y="2229166"/>
            <a:ext cx="7547616" cy="11961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D4A3FF6-0E2F-45E2-83F8-C6F5FCED4161}"/>
              </a:ext>
            </a:extLst>
          </p:cNvPr>
          <p:cNvGrpSpPr/>
          <p:nvPr/>
        </p:nvGrpSpPr>
        <p:grpSpPr>
          <a:xfrm>
            <a:off x="1863646" y="1241288"/>
            <a:ext cx="7547615" cy="960606"/>
            <a:chOff x="455535" y="866533"/>
            <a:chExt cx="11190771" cy="142428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7FC7357-8E72-4DFE-9BDF-5104FD4FD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5535" y="866533"/>
              <a:ext cx="11190771" cy="142428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7278358-DC16-4209-9ECB-98605CFBB8AF}"/>
                </a:ext>
              </a:extLst>
            </p:cNvPr>
            <p:cNvSpPr/>
            <p:nvPr/>
          </p:nvSpPr>
          <p:spPr>
            <a:xfrm>
              <a:off x="2098307" y="1443789"/>
              <a:ext cx="3426594" cy="3946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1CE054-4BDA-46FB-B6E1-BB2EEEEDE71B}"/>
                </a:ext>
              </a:extLst>
            </p:cNvPr>
            <p:cNvSpPr/>
            <p:nvPr/>
          </p:nvSpPr>
          <p:spPr>
            <a:xfrm>
              <a:off x="5524901" y="1848050"/>
              <a:ext cx="2156059" cy="39463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87B8E46-DA7B-451E-BF42-7800D3F27DFD}"/>
              </a:ext>
            </a:extLst>
          </p:cNvPr>
          <p:cNvSpPr txBox="1"/>
          <p:nvPr/>
        </p:nvSpPr>
        <p:spPr>
          <a:xfrm>
            <a:off x="198173" y="673591"/>
            <a:ext cx="10195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Case 1: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ในชื่อมีสำนักงานใหญ่ แต่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Branch CD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เป็นสาขา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-&gt;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ตรวจในระบบสรรพากรแล้วพบว่า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Branch CD ‘00000’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ตรงกัน</a:t>
            </a:r>
            <a:endParaRPr lang="en-US" sz="24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BA608-6C12-4F32-8095-871E67FB9007}"/>
              </a:ext>
            </a:extLst>
          </p:cNvPr>
          <p:cNvSpPr txBox="1"/>
          <p:nvPr/>
        </p:nvSpPr>
        <p:spPr>
          <a:xfrm>
            <a:off x="154918" y="3493813"/>
            <a:ext cx="11882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Case 2: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ในชื่อมีสำนักงานใหญ่ แต่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Branch CD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เป็นสาขา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-&gt;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ตรวจแล้วที่อยู่ตรงกับสรรพากร แต่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Branch CD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400" dirty="0" err="1">
                <a:latin typeface="TH Sarabun New" panose="020B0500040200020003" pitchFamily="34" charset="-34"/>
                <a:cs typeface="TH Sarabun New" panose="020B0500040200020003" pitchFamily="34" charset="-34"/>
              </a:rPr>
              <a:t>Topserv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เป็นรหัสสาขา </a:t>
            </a: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‘00003’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12ACA5A-D06A-49FF-9DF4-F923F02AF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3645" y="4672994"/>
            <a:ext cx="7569113" cy="11145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1495C42-F5F1-4FDC-A6F6-9C71BEFE8C21}"/>
              </a:ext>
            </a:extLst>
          </p:cNvPr>
          <p:cNvSpPr txBox="1"/>
          <p:nvPr/>
        </p:nvSpPr>
        <p:spPr>
          <a:xfrm>
            <a:off x="198173" y="5962663"/>
            <a:ext cx="1147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Question: </a:t>
            </a:r>
            <a:r>
              <a:rPr lang="th-TH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ควรยึดคำว่า </a:t>
            </a:r>
            <a:r>
              <a:rPr lang="en-US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‘</a:t>
            </a:r>
            <a:r>
              <a:rPr lang="th-TH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สำนักงานใหญ่</a:t>
            </a:r>
            <a:r>
              <a:rPr lang="en-US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’ </a:t>
            </a:r>
            <a:r>
              <a:rPr lang="en-US" sz="24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cust_firm_nm</a:t>
            </a:r>
            <a:r>
              <a:rPr lang="en-US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หรือรหัส </a:t>
            </a:r>
            <a:r>
              <a:rPr lang="en-US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‘00000’, ‘Head Office’, ‘</a:t>
            </a:r>
            <a:r>
              <a:rPr lang="th-TH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สนญ</a:t>
            </a:r>
            <a:r>
              <a:rPr lang="en-US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.’ </a:t>
            </a:r>
            <a:r>
              <a:rPr lang="th-TH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ใน </a:t>
            </a:r>
            <a:r>
              <a:rPr lang="en-US" sz="2400" dirty="0" err="1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cust_brc_nm</a:t>
            </a:r>
            <a:r>
              <a:rPr lang="en-US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400" dirty="0">
                <a:solidFill>
                  <a:srgbClr val="0070C0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เป็นสำนึกงานใหญ่</a:t>
            </a:r>
            <a:endParaRPr lang="en-US" sz="2400" dirty="0">
              <a:solidFill>
                <a:srgbClr val="0070C0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B9519D5-3821-4B78-8FE7-06FFFDC01B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645" y="3879995"/>
            <a:ext cx="7569114" cy="78411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676AF6C-156D-46EB-8BB2-AF0F9C2C6EC2}"/>
              </a:ext>
            </a:extLst>
          </p:cNvPr>
          <p:cNvSpPr/>
          <p:nvPr/>
        </p:nvSpPr>
        <p:spPr>
          <a:xfrm>
            <a:off x="1863645" y="4397948"/>
            <a:ext cx="2794982" cy="2661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FAB733-B0AC-401F-9D00-DF5FFD3F62DB}"/>
              </a:ext>
            </a:extLst>
          </p:cNvPr>
          <p:cNvSpPr/>
          <p:nvPr/>
        </p:nvSpPr>
        <p:spPr>
          <a:xfrm>
            <a:off x="4658627" y="4190501"/>
            <a:ext cx="1251285" cy="2074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01B4EA-04FA-4003-B60F-5FE5713FFB5F}"/>
              </a:ext>
            </a:extLst>
          </p:cNvPr>
          <p:cNvSpPr/>
          <p:nvPr/>
        </p:nvSpPr>
        <p:spPr>
          <a:xfrm>
            <a:off x="7045693" y="4188101"/>
            <a:ext cx="2365568" cy="4616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85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7F194-3E39-43DC-AE84-1823718F4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0517" y="6491334"/>
            <a:ext cx="2743200" cy="365125"/>
          </a:xfrm>
        </p:spPr>
        <p:txBody>
          <a:bodyPr/>
          <a:lstStyle/>
          <a:p>
            <a:fld id="{093D5819-23C1-49EB-B983-8A0ED250922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309A63-41EE-4177-A951-D2B8D5C6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Rules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1BE522-7CC4-4C7E-9985-83DE5BAC2060}"/>
              </a:ext>
            </a:extLst>
          </p:cNvPr>
          <p:cNvSpPr/>
          <p:nvPr/>
        </p:nvSpPr>
        <p:spPr>
          <a:xfrm>
            <a:off x="4411151" y="1289454"/>
            <a:ext cx="1536192" cy="2743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Name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851793-A3F2-4AF2-B1B5-5F187775F3E2}"/>
              </a:ext>
            </a:extLst>
          </p:cNvPr>
          <p:cNvSpPr/>
          <p:nvPr/>
        </p:nvSpPr>
        <p:spPr>
          <a:xfrm>
            <a:off x="6702007" y="1279929"/>
            <a:ext cx="3817186" cy="2743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Citizen ID / Passport No. / Tax ID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7D160F4-DE83-42AB-A6B3-6AE92AD90D0E}"/>
              </a:ext>
            </a:extLst>
          </p:cNvPr>
          <p:cNvSpPr/>
          <p:nvPr/>
        </p:nvSpPr>
        <p:spPr>
          <a:xfrm>
            <a:off x="6702007" y="1606567"/>
            <a:ext cx="1713228" cy="2743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No.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6E2E2C-A1BC-441A-9B36-2AB4E72825DC}"/>
              </a:ext>
            </a:extLst>
          </p:cNvPr>
          <p:cNvSpPr/>
          <p:nvPr/>
        </p:nvSpPr>
        <p:spPr>
          <a:xfrm>
            <a:off x="6702007" y="1933205"/>
            <a:ext cx="1713228" cy="2743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Telephone No.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44976C-BF33-47BA-BF59-D70766CE8BB0}"/>
              </a:ext>
            </a:extLst>
          </p:cNvPr>
          <p:cNvSpPr/>
          <p:nvPr/>
        </p:nvSpPr>
        <p:spPr>
          <a:xfrm>
            <a:off x="6702007" y="2259843"/>
            <a:ext cx="1713228" cy="2743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361B394-49BF-4766-B6E7-188930651656}"/>
              </a:ext>
            </a:extLst>
          </p:cNvPr>
          <p:cNvSpPr/>
          <p:nvPr/>
        </p:nvSpPr>
        <p:spPr>
          <a:xfrm>
            <a:off x="6702007" y="2586481"/>
            <a:ext cx="1713228" cy="27432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 of Birth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992437E-66D1-4ADB-A813-CD226E4AD8FB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947343" y="1426614"/>
            <a:ext cx="754664" cy="3171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7D5BFB90-4432-4512-B9CC-84913A843FB3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947343" y="1426614"/>
            <a:ext cx="754664" cy="6437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8676EB9-4AA0-4F61-B0B8-A9A402D7E53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5947343" y="1426614"/>
            <a:ext cx="754664" cy="970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019D2F9-7ED9-4AFD-923A-F5473513875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5947343" y="1426614"/>
            <a:ext cx="754664" cy="12970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C1500308-7AD9-45F2-B701-A11E6DD17B2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47343" y="1417089"/>
            <a:ext cx="754664" cy="95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8544EFD-1560-4CBD-B47A-00C3B03851CB}"/>
              </a:ext>
            </a:extLst>
          </p:cNvPr>
          <p:cNvSpPr/>
          <p:nvPr/>
        </p:nvSpPr>
        <p:spPr>
          <a:xfrm>
            <a:off x="6702007" y="3265567"/>
            <a:ext cx="3817185" cy="2743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District + District + Province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04D568B-13FD-4100-9B4D-4D0180EC7E82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>
            <a:off x="5947343" y="1426614"/>
            <a:ext cx="754664" cy="19761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ED32318-65FC-44D1-98A1-77498110E53E}"/>
              </a:ext>
            </a:extLst>
          </p:cNvPr>
          <p:cNvSpPr/>
          <p:nvPr/>
        </p:nvSpPr>
        <p:spPr>
          <a:xfrm>
            <a:off x="543265" y="1057129"/>
            <a:ext cx="10288852" cy="18637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CA238D-2DB6-4B8B-ABF6-750F2B32DC9C}"/>
              </a:ext>
            </a:extLst>
          </p:cNvPr>
          <p:cNvSpPr txBox="1"/>
          <p:nvPr/>
        </p:nvSpPr>
        <p:spPr>
          <a:xfrm>
            <a:off x="543265" y="686699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Previous Discussion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F678F42-8C08-49A3-BE59-7069C4AD35F1}"/>
              </a:ext>
            </a:extLst>
          </p:cNvPr>
          <p:cNvSpPr/>
          <p:nvPr/>
        </p:nvSpPr>
        <p:spPr>
          <a:xfrm>
            <a:off x="772174" y="1297634"/>
            <a:ext cx="3181634" cy="2566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 Name + Family Name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5F692D0-0354-4653-BE8C-4CABA065C9D0}"/>
              </a:ext>
            </a:extLst>
          </p:cNvPr>
          <p:cNvCxnSpPr>
            <a:stCxn id="22" idx="3"/>
            <a:endCxn id="5" idx="1"/>
          </p:cNvCxnSpPr>
          <p:nvPr/>
        </p:nvCxnSpPr>
        <p:spPr>
          <a:xfrm>
            <a:off x="3953808" y="1425942"/>
            <a:ext cx="457343" cy="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7BA3988-2B5D-48DF-A22B-429A94C2EB0C}"/>
              </a:ext>
            </a:extLst>
          </p:cNvPr>
          <p:cNvSpPr/>
          <p:nvPr/>
        </p:nvSpPr>
        <p:spPr>
          <a:xfrm>
            <a:off x="772174" y="1826638"/>
            <a:ext cx="3181634" cy="2566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Firm Name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7799FB-2FE5-42A1-99A2-B0F61C56F3D3}"/>
              </a:ext>
            </a:extLst>
          </p:cNvPr>
          <p:cNvCxnSpPr>
            <a:cxnSpLocks/>
            <a:stCxn id="25" idx="3"/>
            <a:endCxn id="5" idx="1"/>
          </p:cNvCxnSpPr>
          <p:nvPr/>
        </p:nvCxnSpPr>
        <p:spPr>
          <a:xfrm flipV="1">
            <a:off x="3953808" y="1426614"/>
            <a:ext cx="457343" cy="528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9CCBD61-7EA7-4199-BD0D-6F8A4DCFF830}"/>
              </a:ext>
            </a:extLst>
          </p:cNvPr>
          <p:cNvSpPr txBox="1"/>
          <p:nvPr/>
        </p:nvSpPr>
        <p:spPr>
          <a:xfrm>
            <a:off x="4234115" y="3247890"/>
            <a:ext cx="1736373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Additional Rule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872C1F19-173B-41CA-AEFE-957CFEA38B14}"/>
              </a:ext>
            </a:extLst>
          </p:cNvPr>
          <p:cNvSpPr/>
          <p:nvPr/>
        </p:nvSpPr>
        <p:spPr>
          <a:xfrm>
            <a:off x="6702007" y="3991682"/>
            <a:ext cx="2918245" cy="3063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Booking No. ref in Vehicle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47ABD0-3A71-4C75-804F-986758AFB7E3}"/>
              </a:ext>
            </a:extLst>
          </p:cNvPr>
          <p:cNvSpPr txBox="1"/>
          <p:nvPr/>
        </p:nvSpPr>
        <p:spPr>
          <a:xfrm>
            <a:off x="4240528" y="4038870"/>
            <a:ext cx="1877437" cy="369332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Exploration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E504B8F-8B87-4B0C-9F59-CEF0C385E73F}"/>
              </a:ext>
            </a:extLst>
          </p:cNvPr>
          <p:cNvSpPr/>
          <p:nvPr/>
        </p:nvSpPr>
        <p:spPr>
          <a:xfrm>
            <a:off x="6702007" y="4372235"/>
            <a:ext cx="2918245" cy="27168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A-Card Ref. in Booking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F16A8F3-6804-4AFF-8173-9BA4BB7F5825}"/>
              </a:ext>
            </a:extLst>
          </p:cNvPr>
          <p:cNvSpPr/>
          <p:nvPr/>
        </p:nvSpPr>
        <p:spPr>
          <a:xfrm>
            <a:off x="805718" y="5330931"/>
            <a:ext cx="1009650" cy="30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16A487-1256-42D3-8BCB-CF6CF1592695}"/>
              </a:ext>
            </a:extLst>
          </p:cNvPr>
          <p:cNvSpPr/>
          <p:nvPr/>
        </p:nvSpPr>
        <p:spPr>
          <a:xfrm>
            <a:off x="3522398" y="5789662"/>
            <a:ext cx="1009650" cy="30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598E001-CB45-4362-ABFA-3C547C54EE89}"/>
              </a:ext>
            </a:extLst>
          </p:cNvPr>
          <p:cNvSpPr/>
          <p:nvPr/>
        </p:nvSpPr>
        <p:spPr>
          <a:xfrm>
            <a:off x="3522398" y="5330932"/>
            <a:ext cx="1009650" cy="30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404ECFF-2398-4DC1-A58B-B2A41623F468}"/>
              </a:ext>
            </a:extLst>
          </p:cNvPr>
          <p:cNvSpPr/>
          <p:nvPr/>
        </p:nvSpPr>
        <p:spPr>
          <a:xfrm>
            <a:off x="7389604" y="5288597"/>
            <a:ext cx="1401062" cy="30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4B3A088-64D6-477C-91BD-6589D34120C7}"/>
              </a:ext>
            </a:extLst>
          </p:cNvPr>
          <p:cNvSpPr/>
          <p:nvPr/>
        </p:nvSpPr>
        <p:spPr>
          <a:xfrm>
            <a:off x="7389604" y="5655210"/>
            <a:ext cx="1401062" cy="30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609ACA-C4E3-4EC8-9F2C-E7E3228ACEE7}"/>
              </a:ext>
            </a:extLst>
          </p:cNvPr>
          <p:cNvSpPr txBox="1"/>
          <p:nvPr/>
        </p:nvSpPr>
        <p:spPr>
          <a:xfrm>
            <a:off x="615217" y="4799700"/>
            <a:ext cx="1543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DDMS_ACARD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01B295-D0BC-4EE5-B860-BA0B4A90F9C8}"/>
              </a:ext>
            </a:extLst>
          </p:cNvPr>
          <p:cNvSpPr txBox="1"/>
          <p:nvPr/>
        </p:nvSpPr>
        <p:spPr>
          <a:xfrm>
            <a:off x="3131784" y="4797527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DDMS_BOOKING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EFBD10-BF73-42DE-A68F-B8D7DBF9AA77}"/>
              </a:ext>
            </a:extLst>
          </p:cNvPr>
          <p:cNvSpPr txBox="1"/>
          <p:nvPr/>
        </p:nvSpPr>
        <p:spPr>
          <a:xfrm>
            <a:off x="7145879" y="4797206"/>
            <a:ext cx="1863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VEHICLE_MASTER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AAE6352-E78E-42C7-9426-5A273A6AE3C7}"/>
              </a:ext>
            </a:extLst>
          </p:cNvPr>
          <p:cNvCxnSpPr>
            <a:cxnSpLocks/>
            <a:stCxn id="38" idx="3"/>
            <a:endCxn id="40" idx="1"/>
          </p:cNvCxnSpPr>
          <p:nvPr/>
        </p:nvCxnSpPr>
        <p:spPr>
          <a:xfrm>
            <a:off x="1815368" y="5485712"/>
            <a:ext cx="170703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8B0C03A-48B2-4441-9EAD-9078193F86C3}"/>
              </a:ext>
            </a:extLst>
          </p:cNvPr>
          <p:cNvSpPr txBox="1"/>
          <p:nvPr/>
        </p:nvSpPr>
        <p:spPr>
          <a:xfrm>
            <a:off x="781191" y="5591329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กิมล้ง สบายดี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82EF83-16FE-453B-B96C-CDE14EB1E5DF}"/>
              </a:ext>
            </a:extLst>
          </p:cNvPr>
          <p:cNvSpPr txBox="1"/>
          <p:nvPr/>
        </p:nvSpPr>
        <p:spPr>
          <a:xfrm>
            <a:off x="4562961" y="5315764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กิมล้ง สบายดี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9559A4F-DAD9-4E02-B945-2F04BB9929BA}"/>
              </a:ext>
            </a:extLst>
          </p:cNvPr>
          <p:cNvSpPr txBox="1"/>
          <p:nvPr/>
        </p:nvSpPr>
        <p:spPr>
          <a:xfrm>
            <a:off x="4586107" y="5789662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กิมล้ง สบายดี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18A9E6A-AD8C-4B92-9723-F09AFE4B251F}"/>
              </a:ext>
            </a:extLst>
          </p:cNvPr>
          <p:cNvSpPr txBox="1"/>
          <p:nvPr/>
        </p:nvSpPr>
        <p:spPr>
          <a:xfrm>
            <a:off x="9569702" y="4832640"/>
            <a:ext cx="2215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TOPSERV_CUSTOMER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2927CE4-C141-47F3-9D72-6A707A9B4BF6}"/>
              </a:ext>
            </a:extLst>
          </p:cNvPr>
          <p:cNvSpPr/>
          <p:nvPr/>
        </p:nvSpPr>
        <p:spPr>
          <a:xfrm>
            <a:off x="7389604" y="6015830"/>
            <a:ext cx="1401062" cy="309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C1:Owner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0A9A77C-8B12-45B3-9293-957715DC776D}"/>
              </a:ext>
            </a:extLst>
          </p:cNvPr>
          <p:cNvSpPr/>
          <p:nvPr/>
        </p:nvSpPr>
        <p:spPr>
          <a:xfrm>
            <a:off x="7389604" y="6376450"/>
            <a:ext cx="1401062" cy="30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C2:Contact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229B0EB-5BC9-450B-BF6E-EA905E546956}"/>
              </a:ext>
            </a:extLst>
          </p:cNvPr>
          <p:cNvSpPr/>
          <p:nvPr/>
        </p:nvSpPr>
        <p:spPr>
          <a:xfrm>
            <a:off x="9694381" y="5264555"/>
            <a:ext cx="856434" cy="28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B950DE2-6E9B-40F2-9449-FCD78ECDAE6F}"/>
              </a:ext>
            </a:extLst>
          </p:cNvPr>
          <p:cNvSpPr txBox="1"/>
          <p:nvPr/>
        </p:nvSpPr>
        <p:spPr>
          <a:xfrm>
            <a:off x="10658617" y="5241030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กิมล้ง สบายดี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3A058C9-D6DC-4885-830C-0118D90C8336}"/>
              </a:ext>
            </a:extLst>
          </p:cNvPr>
          <p:cNvSpPr/>
          <p:nvPr/>
        </p:nvSpPr>
        <p:spPr>
          <a:xfrm>
            <a:off x="9694381" y="5657666"/>
            <a:ext cx="856434" cy="2867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9D4B597-3427-4109-8CB8-FEF0A8045313}"/>
              </a:ext>
            </a:extLst>
          </p:cNvPr>
          <p:cNvCxnSpPr>
            <a:stCxn id="39" idx="2"/>
            <a:endCxn id="41" idx="1"/>
          </p:cNvCxnSpPr>
          <p:nvPr/>
        </p:nvCxnSpPr>
        <p:spPr>
          <a:xfrm rot="5400000" flipH="1" flipV="1">
            <a:off x="5380490" y="4090110"/>
            <a:ext cx="655846" cy="3362381"/>
          </a:xfrm>
          <a:prstGeom prst="bentConnector4">
            <a:avLst>
              <a:gd name="adj1" fmla="val -34856"/>
              <a:gd name="adj2" fmla="val 575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FACADB3A-4F93-4D71-93C5-812FB63A3E90}"/>
              </a:ext>
            </a:extLst>
          </p:cNvPr>
          <p:cNvCxnSpPr>
            <a:cxnSpLocks/>
            <a:stCxn id="62" idx="3"/>
            <a:endCxn id="65" idx="1"/>
          </p:cNvCxnSpPr>
          <p:nvPr/>
        </p:nvCxnSpPr>
        <p:spPr>
          <a:xfrm flipV="1">
            <a:off x="8790666" y="5407944"/>
            <a:ext cx="903715" cy="7626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8286713A-7D14-4B08-AA4E-80FAE4653134}"/>
              </a:ext>
            </a:extLst>
          </p:cNvPr>
          <p:cNvSpPr txBox="1"/>
          <p:nvPr/>
        </p:nvSpPr>
        <p:spPr>
          <a:xfrm>
            <a:off x="10658617" y="5637533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อึ้งย้ง สบายดี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6BB368EC-9D90-4E1C-A144-F69470D244A4}"/>
              </a:ext>
            </a:extLst>
          </p:cNvPr>
          <p:cNvCxnSpPr>
            <a:cxnSpLocks/>
            <a:stCxn id="64" idx="3"/>
            <a:endCxn id="70" idx="1"/>
          </p:cNvCxnSpPr>
          <p:nvPr/>
        </p:nvCxnSpPr>
        <p:spPr>
          <a:xfrm flipV="1">
            <a:off x="8790666" y="5801055"/>
            <a:ext cx="903715" cy="729453"/>
          </a:xfrm>
          <a:prstGeom prst="bentConnector3">
            <a:avLst>
              <a:gd name="adj1" fmla="val 65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67F7214-6BE6-40E7-BFA7-1B161DBB6C0D}"/>
              </a:ext>
            </a:extLst>
          </p:cNvPr>
          <p:cNvSpPr txBox="1"/>
          <p:nvPr/>
        </p:nvSpPr>
        <p:spPr>
          <a:xfrm>
            <a:off x="414078" y="3053105"/>
            <a:ext cx="353972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Idea: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กรณี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Profile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ลูกค้าไม่เหมือนกันเลยในแต่ละ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Step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แม้ว่าจะชื่อตรงกัน</a:t>
            </a:r>
          </a:p>
          <a:p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แต่มี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Booking No.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หรือ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A-Card No.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ที่สามารถ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Reference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ถึงกันได้ น่าจะเป็น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Parameter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ที่ช่วยให้ </a:t>
            </a:r>
            <a:r>
              <a:rPr lang="en-US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Match </a:t>
            </a:r>
            <a:r>
              <a:rPr lang="th-TH" sz="20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คนได้เพิ่มมากยิ่งขึ้น</a:t>
            </a:r>
            <a:endParaRPr lang="en-US" sz="20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6946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9E9586-D823-4245-89A1-2F27E61D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524624"/>
            <a:ext cx="3581400" cy="33337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3D5819-23C1-49EB-B983-8A0ED250922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27BA18-4808-404C-9BF3-0CCA1DFEC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UID Assignment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5422A37-C58F-499A-9F46-306DA36AC032}"/>
              </a:ext>
            </a:extLst>
          </p:cNvPr>
          <p:cNvSpPr/>
          <p:nvPr/>
        </p:nvSpPr>
        <p:spPr>
          <a:xfrm>
            <a:off x="0" y="496499"/>
            <a:ext cx="4895850" cy="281923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UID (Regular)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D4BBE59-87E5-4DB7-B0E2-7233D4998D56}"/>
              </a:ext>
            </a:extLst>
          </p:cNvPr>
          <p:cNvSpPr/>
          <p:nvPr/>
        </p:nvSpPr>
        <p:spPr>
          <a:xfrm>
            <a:off x="0" y="2435952"/>
            <a:ext cx="4895850" cy="29492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UID With Caution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7695F58-808D-4CB1-838F-B7A369792BEE}"/>
              </a:ext>
            </a:extLst>
          </p:cNvPr>
          <p:cNvSpPr/>
          <p:nvPr/>
        </p:nvSpPr>
        <p:spPr>
          <a:xfrm>
            <a:off x="0" y="4620670"/>
            <a:ext cx="4895850" cy="29492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Doesn’t Assign UID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A0AE93E-BEDB-400B-A979-57445D700FD5}"/>
              </a:ext>
            </a:extLst>
          </p:cNvPr>
          <p:cNvSpPr/>
          <p:nvPr/>
        </p:nvSpPr>
        <p:spPr>
          <a:xfrm>
            <a:off x="962049" y="1244028"/>
            <a:ext cx="1562100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First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6735DB-E53B-4F58-8788-3C0BC1D38C40}"/>
              </a:ext>
            </a:extLst>
          </p:cNvPr>
          <p:cNvSpPr/>
          <p:nvPr/>
        </p:nvSpPr>
        <p:spPr>
          <a:xfrm>
            <a:off x="2771798" y="1244028"/>
            <a:ext cx="1628775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Family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B1E5F6-D131-49C3-B496-7669DB2FB3C0}"/>
              </a:ext>
            </a:extLst>
          </p:cNvPr>
          <p:cNvSpPr/>
          <p:nvPr/>
        </p:nvSpPr>
        <p:spPr>
          <a:xfrm>
            <a:off x="962049" y="1893633"/>
            <a:ext cx="3438524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Firm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703AAA-3BC9-4D40-B8C5-082545BA4B9A}"/>
              </a:ext>
            </a:extLst>
          </p:cNvPr>
          <p:cNvSpPr txBox="1"/>
          <p:nvPr/>
        </p:nvSpPr>
        <p:spPr>
          <a:xfrm>
            <a:off x="276203" y="1301678"/>
            <a:ext cx="438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P,F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297405-ADDE-4444-9C42-EAF5D079D4FB}"/>
              </a:ext>
            </a:extLst>
          </p:cNvPr>
          <p:cNvSpPr txBox="1"/>
          <p:nvPr/>
        </p:nvSpPr>
        <p:spPr>
          <a:xfrm>
            <a:off x="276203" y="2004932"/>
            <a:ext cx="510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C,G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4C1BE-6E77-4D9C-A35C-755A2034D8AC}"/>
              </a:ext>
            </a:extLst>
          </p:cNvPr>
          <p:cNvSpPr txBox="1"/>
          <p:nvPr/>
        </p:nvSpPr>
        <p:spPr>
          <a:xfrm>
            <a:off x="180953" y="786056"/>
            <a:ext cx="8138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Consist of 2 Customer attributes including: Full Name &amp; Another attribute</a:t>
            </a:r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0B7C8279-622F-4EDC-BADF-88B83CF37992}"/>
              </a:ext>
            </a:extLst>
          </p:cNvPr>
          <p:cNvSpPr/>
          <p:nvPr/>
        </p:nvSpPr>
        <p:spPr>
          <a:xfrm>
            <a:off x="4400573" y="1409410"/>
            <a:ext cx="714375" cy="685800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E5B5A8-885E-41DB-994B-03A583847D6E}"/>
              </a:ext>
            </a:extLst>
          </p:cNvPr>
          <p:cNvSpPr/>
          <p:nvPr/>
        </p:nvSpPr>
        <p:spPr>
          <a:xfrm>
            <a:off x="5114949" y="1143321"/>
            <a:ext cx="130205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Citizen ID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426900-05C2-4CF8-98B2-64A7AB50F2B9}"/>
              </a:ext>
            </a:extLst>
          </p:cNvPr>
          <p:cNvSpPr/>
          <p:nvPr/>
        </p:nvSpPr>
        <p:spPr>
          <a:xfrm>
            <a:off x="5114948" y="1572033"/>
            <a:ext cx="1302058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Passport ID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38E02F-0AB2-4C13-9592-7DDD652B0C83}"/>
              </a:ext>
            </a:extLst>
          </p:cNvPr>
          <p:cNvSpPr/>
          <p:nvPr/>
        </p:nvSpPr>
        <p:spPr>
          <a:xfrm>
            <a:off x="5121629" y="2000745"/>
            <a:ext cx="1302058" cy="4846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Tax ID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49B5A9-D20E-4800-9C3A-1E82D3A4C9CC}"/>
              </a:ext>
            </a:extLst>
          </p:cNvPr>
          <p:cNvSpPr/>
          <p:nvPr/>
        </p:nvSpPr>
        <p:spPr>
          <a:xfrm>
            <a:off x="6526545" y="1572033"/>
            <a:ext cx="1290635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No.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F2A315D-F479-4CA0-A666-5ACD111695B7}"/>
              </a:ext>
            </a:extLst>
          </p:cNvPr>
          <p:cNvSpPr/>
          <p:nvPr/>
        </p:nvSpPr>
        <p:spPr>
          <a:xfrm>
            <a:off x="7926719" y="1572033"/>
            <a:ext cx="1290635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 No.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CAAF67-88E7-4D06-A6F4-BCB91CDD875A}"/>
              </a:ext>
            </a:extLst>
          </p:cNvPr>
          <p:cNvSpPr/>
          <p:nvPr/>
        </p:nvSpPr>
        <p:spPr>
          <a:xfrm>
            <a:off x="9326893" y="1572033"/>
            <a:ext cx="1290635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C26E86-ACFA-41E1-8C50-4243939AE108}"/>
              </a:ext>
            </a:extLst>
          </p:cNvPr>
          <p:cNvSpPr/>
          <p:nvPr/>
        </p:nvSpPr>
        <p:spPr>
          <a:xfrm>
            <a:off x="10727067" y="1572033"/>
            <a:ext cx="1290635" cy="400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Birth Date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BBD8E5E-CD35-418B-9249-AD7E6B203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42" y="3209404"/>
            <a:ext cx="2977348" cy="133895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13127DC-134B-4760-BE52-60B932CD226E}"/>
              </a:ext>
            </a:extLst>
          </p:cNvPr>
          <p:cNvSpPr txBox="1"/>
          <p:nvPr/>
        </p:nvSpPr>
        <p:spPr>
          <a:xfrm>
            <a:off x="180953" y="2793663"/>
            <a:ext cx="56348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Same Citizen ID Different Full Name -&gt; Get Different UID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049B43C-9BF7-4031-ADAA-5F0A63436FCF}"/>
              </a:ext>
            </a:extLst>
          </p:cNvPr>
          <p:cNvSpPr txBox="1"/>
          <p:nvPr/>
        </p:nvSpPr>
        <p:spPr>
          <a:xfrm>
            <a:off x="6649044" y="2786963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Same Profiles Different Full Name -&gt; Get Same UID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7C6386-389C-4360-93DC-D1A4A180F858}"/>
              </a:ext>
            </a:extLst>
          </p:cNvPr>
          <p:cNvSpPr/>
          <p:nvPr/>
        </p:nvSpPr>
        <p:spPr>
          <a:xfrm>
            <a:off x="8028723" y="3214433"/>
            <a:ext cx="1290635" cy="26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Mobile No.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066DAA-EEAC-4B99-A6A8-B11F96AC39DF}"/>
              </a:ext>
            </a:extLst>
          </p:cNvPr>
          <p:cNvSpPr/>
          <p:nvPr/>
        </p:nvSpPr>
        <p:spPr>
          <a:xfrm>
            <a:off x="8028720" y="3526463"/>
            <a:ext cx="1290635" cy="26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 No.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4ADF693-8997-4161-992F-552010B8EC76}"/>
              </a:ext>
            </a:extLst>
          </p:cNvPr>
          <p:cNvSpPr/>
          <p:nvPr/>
        </p:nvSpPr>
        <p:spPr>
          <a:xfrm>
            <a:off x="8028719" y="3836491"/>
            <a:ext cx="1290635" cy="26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AD1626-02E4-4010-AD37-DE65201B252F}"/>
              </a:ext>
            </a:extLst>
          </p:cNvPr>
          <p:cNvSpPr/>
          <p:nvPr/>
        </p:nvSpPr>
        <p:spPr>
          <a:xfrm>
            <a:off x="8028719" y="4169713"/>
            <a:ext cx="1290635" cy="26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Birth Date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5EEAB4-EEAC-451E-BD2F-5E6D6C9D790E}"/>
              </a:ext>
            </a:extLst>
          </p:cNvPr>
          <p:cNvSpPr/>
          <p:nvPr/>
        </p:nvSpPr>
        <p:spPr>
          <a:xfrm>
            <a:off x="6296117" y="3715066"/>
            <a:ext cx="1290635" cy="261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Name</a:t>
            </a:r>
          </a:p>
        </p:txBody>
      </p:sp>
      <p:sp>
        <p:nvSpPr>
          <p:cNvPr id="35" name="Plus Sign 34">
            <a:extLst>
              <a:ext uri="{FF2B5EF4-FFF2-40B4-BE49-F238E27FC236}">
                <a16:creationId xmlns:a16="http://schemas.microsoft.com/office/drawing/2014/main" id="{93699E1F-BA47-4B32-9AAC-803E9D6FBBC3}"/>
              </a:ext>
            </a:extLst>
          </p:cNvPr>
          <p:cNvSpPr/>
          <p:nvPr/>
        </p:nvSpPr>
        <p:spPr>
          <a:xfrm>
            <a:off x="7586752" y="3580502"/>
            <a:ext cx="441967" cy="42428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62C6E1F4-C5B0-42B0-8A35-9E4171E4E8E3}"/>
              </a:ext>
            </a:extLst>
          </p:cNvPr>
          <p:cNvSpPr/>
          <p:nvPr/>
        </p:nvSpPr>
        <p:spPr>
          <a:xfrm>
            <a:off x="8200517" y="2070981"/>
            <a:ext cx="3817185" cy="2743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District + District + Province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D7E1B7B-C72E-4DE6-9B2C-4C351C3AB9C9}"/>
              </a:ext>
            </a:extLst>
          </p:cNvPr>
          <p:cNvSpPr/>
          <p:nvPr/>
        </p:nvSpPr>
        <p:spPr>
          <a:xfrm>
            <a:off x="8028719" y="4493157"/>
            <a:ext cx="3817185" cy="27432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 District + District + Province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AFB2DC-38BA-44C1-A258-B1BBA0ABCBD1}"/>
              </a:ext>
            </a:extLst>
          </p:cNvPr>
          <p:cNvSpPr txBox="1"/>
          <p:nvPr/>
        </p:nvSpPr>
        <p:spPr>
          <a:xfrm>
            <a:off x="276203" y="5069691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1. Inactive Customer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0DB416D-9187-4987-B174-6CDC61CD8049}"/>
              </a:ext>
            </a:extLst>
          </p:cNvPr>
          <p:cNvSpPr txBox="1"/>
          <p:nvPr/>
        </p:nvSpPr>
        <p:spPr>
          <a:xfrm>
            <a:off x="2765099" y="5083075"/>
            <a:ext cx="82004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2. Incomplete Profile: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Full name is completed, but no other attributes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Full name is not completed, Have other attributes bot not enough to satisfy the rule (UID with Caution)</a:t>
            </a:r>
          </a:p>
        </p:txBody>
      </p:sp>
    </p:spTree>
    <p:extLst>
      <p:ext uri="{BB962C8B-B14F-4D97-AF65-F5344CB8AC3E}">
        <p14:creationId xmlns:p14="http://schemas.microsoft.com/office/powerpoint/2010/main" val="1866761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F73494-6AC6-4C9D-AAF9-B6E5865C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D5819-23C1-49EB-B983-8A0ED250922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482A6D-ACCA-4ED9-8828-E966B3C0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UID Assignment (</a:t>
            </a:r>
            <a:r>
              <a:rPr lang="en-US" dirty="0" err="1">
                <a:solidFill>
                  <a:srgbClr val="FFC000"/>
                </a:solidFill>
              </a:rPr>
              <a:t>Con’t</a:t>
            </a:r>
            <a:r>
              <a:rPr lang="en-US" dirty="0">
                <a:solidFill>
                  <a:srgbClr val="FFC000"/>
                </a:solidFill>
              </a:rPr>
              <a:t>)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E06D888-CEDC-4382-ACB1-9B2517991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91139"/>
              </p:ext>
            </p:extLst>
          </p:nvPr>
        </p:nvGraphicFramePr>
        <p:xfrm>
          <a:off x="404261" y="1537814"/>
          <a:ext cx="11553135" cy="1131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622">
                  <a:extLst>
                    <a:ext uri="{9D8B030D-6E8A-4147-A177-3AD203B41FA5}">
                      <a16:colId xmlns:a16="http://schemas.microsoft.com/office/drawing/2014/main" val="185283457"/>
                    </a:ext>
                  </a:extLst>
                </a:gridCol>
                <a:gridCol w="1682824">
                  <a:extLst>
                    <a:ext uri="{9D8B030D-6E8A-4147-A177-3AD203B41FA5}">
                      <a16:colId xmlns:a16="http://schemas.microsoft.com/office/drawing/2014/main" val="1541285885"/>
                    </a:ext>
                  </a:extLst>
                </a:gridCol>
                <a:gridCol w="1682824">
                  <a:extLst>
                    <a:ext uri="{9D8B030D-6E8A-4147-A177-3AD203B41FA5}">
                      <a16:colId xmlns:a16="http://schemas.microsoft.com/office/drawing/2014/main" val="1985903494"/>
                    </a:ext>
                  </a:extLst>
                </a:gridCol>
                <a:gridCol w="1682824">
                  <a:extLst>
                    <a:ext uri="{9D8B030D-6E8A-4147-A177-3AD203B41FA5}">
                      <a16:colId xmlns:a16="http://schemas.microsoft.com/office/drawing/2014/main" val="1438430608"/>
                    </a:ext>
                  </a:extLst>
                </a:gridCol>
                <a:gridCol w="1682824">
                  <a:extLst>
                    <a:ext uri="{9D8B030D-6E8A-4147-A177-3AD203B41FA5}">
                      <a16:colId xmlns:a16="http://schemas.microsoft.com/office/drawing/2014/main" val="1476827402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490932937"/>
                    </a:ext>
                  </a:extLst>
                </a:gridCol>
                <a:gridCol w="1682824">
                  <a:extLst>
                    <a:ext uri="{9D8B030D-6E8A-4147-A177-3AD203B41FA5}">
                      <a16:colId xmlns:a16="http://schemas.microsoft.com/office/drawing/2014/main" val="3839120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3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พิณพร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สอนหนังสือ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062-123-4567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02-223-5678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ppinny@gmail.com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02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062-123-4567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02-223-5678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ppinny@gmail.com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266462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D49439CA-F8A6-4467-858E-6BFB30E6D24B}"/>
              </a:ext>
            </a:extLst>
          </p:cNvPr>
          <p:cNvSpPr/>
          <p:nvPr/>
        </p:nvSpPr>
        <p:spPr>
          <a:xfrm>
            <a:off x="0" y="1001788"/>
            <a:ext cx="4895850" cy="29492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UID With Caution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90D1B4-5BF2-4A39-8D9B-356EF16D2D81}"/>
              </a:ext>
            </a:extLst>
          </p:cNvPr>
          <p:cNvSpPr/>
          <p:nvPr/>
        </p:nvSpPr>
        <p:spPr>
          <a:xfrm>
            <a:off x="5120640" y="1482291"/>
            <a:ext cx="6853187" cy="123203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693086-03D2-4E45-B810-FF436EF085BE}"/>
              </a:ext>
            </a:extLst>
          </p:cNvPr>
          <p:cNvSpPr txBox="1"/>
          <p:nvPr/>
        </p:nvSpPr>
        <p:spPr>
          <a:xfrm>
            <a:off x="123852" y="2937062"/>
            <a:ext cx="11944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Result: C2- Pinny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จะได้รับ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UID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เดียวกันกับ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C1 –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พิณพร สอนหนังสือ เพราะว่ามี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Set of Profile Attributes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ตามกฎตรงกัน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9FD301C-E3BF-425A-A5BB-5F812A24D1B1}"/>
              </a:ext>
            </a:extLst>
          </p:cNvPr>
          <p:cNvSpPr/>
          <p:nvPr/>
        </p:nvSpPr>
        <p:spPr>
          <a:xfrm>
            <a:off x="0" y="3630698"/>
            <a:ext cx="4895850" cy="294922"/>
          </a:xfrm>
          <a:prstGeom prst="rightArrow">
            <a:avLst>
              <a:gd name="adj1" fmla="val 100000"/>
              <a:gd name="adj2" fmla="val 50000"/>
            </a:avLst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3. Doesn’t assign UID</a:t>
            </a:r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89A2704F-5E54-4208-83BA-7E1AAE5681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171528"/>
              </p:ext>
            </p:extLst>
          </p:nvPr>
        </p:nvGraphicFramePr>
        <p:xfrm>
          <a:off x="387830" y="4143676"/>
          <a:ext cx="11553135" cy="152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5622">
                  <a:extLst>
                    <a:ext uri="{9D8B030D-6E8A-4147-A177-3AD203B41FA5}">
                      <a16:colId xmlns:a16="http://schemas.microsoft.com/office/drawing/2014/main" val="185283457"/>
                    </a:ext>
                  </a:extLst>
                </a:gridCol>
                <a:gridCol w="1682824">
                  <a:extLst>
                    <a:ext uri="{9D8B030D-6E8A-4147-A177-3AD203B41FA5}">
                      <a16:colId xmlns:a16="http://schemas.microsoft.com/office/drawing/2014/main" val="1541285885"/>
                    </a:ext>
                  </a:extLst>
                </a:gridCol>
                <a:gridCol w="1682824">
                  <a:extLst>
                    <a:ext uri="{9D8B030D-6E8A-4147-A177-3AD203B41FA5}">
                      <a16:colId xmlns:a16="http://schemas.microsoft.com/office/drawing/2014/main" val="1985903494"/>
                    </a:ext>
                  </a:extLst>
                </a:gridCol>
                <a:gridCol w="1682824">
                  <a:extLst>
                    <a:ext uri="{9D8B030D-6E8A-4147-A177-3AD203B41FA5}">
                      <a16:colId xmlns:a16="http://schemas.microsoft.com/office/drawing/2014/main" val="1438430608"/>
                    </a:ext>
                  </a:extLst>
                </a:gridCol>
                <a:gridCol w="1682824">
                  <a:extLst>
                    <a:ext uri="{9D8B030D-6E8A-4147-A177-3AD203B41FA5}">
                      <a16:colId xmlns:a16="http://schemas.microsoft.com/office/drawing/2014/main" val="1476827402"/>
                    </a:ext>
                  </a:extLst>
                </a:gridCol>
                <a:gridCol w="1743393">
                  <a:extLst>
                    <a:ext uri="{9D8B030D-6E8A-4147-A177-3AD203B41FA5}">
                      <a16:colId xmlns:a16="http://schemas.microsoft.com/office/drawing/2014/main" val="490932937"/>
                    </a:ext>
                  </a:extLst>
                </a:gridCol>
                <a:gridCol w="1682824">
                  <a:extLst>
                    <a:ext uri="{9D8B030D-6E8A-4147-A177-3AD203B41FA5}">
                      <a16:colId xmlns:a16="http://schemas.microsoft.com/office/drawing/2014/main" val="38391200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FAMILY_NAME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MOBILE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TEL_NO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4938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พิณพร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สอนหนังสือ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062-123-4567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02-223-5678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ppinny@gmail.com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02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Pinny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062-123-4567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02-223-5678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/>
                        </a:rPr>
                        <a:t>ppinny@gmail.com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1/1/2000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26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พิณพร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062-123-4567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09338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FCBBDF7-B073-4DBF-AF06-4CB7506EAA11}"/>
              </a:ext>
            </a:extLst>
          </p:cNvPr>
          <p:cNvSpPr txBox="1"/>
          <p:nvPr/>
        </p:nvSpPr>
        <p:spPr>
          <a:xfrm>
            <a:off x="123851" y="5805869"/>
            <a:ext cx="118335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Result: C3-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พิณพร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จะไม่ได้รับ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UID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เดียวกันกับ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C1-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พิณพร สอนหนังสือ และ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C2- Pinny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เพราะมี </a:t>
            </a:r>
            <a:r>
              <a:rPr lang="en-US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Mobile </a:t>
            </a:r>
            <a:r>
              <a:rPr lang="th-TH" sz="2800" dirty="0"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ที่ตรงกันเพียงอย่างเดียว ไม่เพียงพอที่จะระบุได้ว่าเป็นคนเดียวกัน</a:t>
            </a:r>
            <a:endParaRPr lang="en-US" sz="2800" dirty="0"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3434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1800</Words>
  <Application>Microsoft Office PowerPoint</Application>
  <PresentationFormat>Widescreen</PresentationFormat>
  <Paragraphs>628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Avenir LT Std 65 Medium</vt:lpstr>
      <vt:lpstr>Calibri</vt:lpstr>
      <vt:lpstr>Calibri Light</vt:lpstr>
      <vt:lpstr>TH Sarabun New</vt:lpstr>
      <vt:lpstr>Office Theme</vt:lpstr>
      <vt:lpstr>1_Office Theme</vt:lpstr>
      <vt:lpstr>TOYOTA  C365 – UID (Con’t)</vt:lpstr>
      <vt:lpstr>Company, Government Customer Discussion</vt:lpstr>
      <vt:lpstr>Company, Government Customer Discussion</vt:lpstr>
      <vt:lpstr>Company, Government Customer Discussion</vt:lpstr>
      <vt:lpstr>Company, Government Customer Discussion</vt:lpstr>
      <vt:lpstr>Company, Government Customer Discussion</vt:lpstr>
      <vt:lpstr>Additional Rules</vt:lpstr>
      <vt:lpstr>UID Assignment</vt:lpstr>
      <vt:lpstr>UID Assignment (Con’t)</vt:lpstr>
      <vt:lpstr>UID Assignment (Con’t)</vt:lpstr>
      <vt:lpstr>UID assignment to Transaction</vt:lpstr>
      <vt:lpstr>PowerPoint Presentation</vt:lpstr>
      <vt:lpstr>Day 2</vt:lpstr>
      <vt:lpstr>Day 2</vt:lpstr>
      <vt:lpstr>Day 2</vt:lpstr>
      <vt:lpstr>Day 2</vt:lpstr>
      <vt:lpstr>Day 2</vt:lpstr>
      <vt:lpstr>Merge UID</vt:lpstr>
      <vt:lpstr>Merge UID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pinporn yanvaropas</dc:creator>
  <cp:lastModifiedBy>FP 107</cp:lastModifiedBy>
  <cp:revision>101</cp:revision>
  <dcterms:created xsi:type="dcterms:W3CDTF">2021-08-03T06:08:34Z</dcterms:created>
  <dcterms:modified xsi:type="dcterms:W3CDTF">2021-08-04T07:12:43Z</dcterms:modified>
</cp:coreProperties>
</file>