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6" r:id="rId5"/>
    <p:sldId id="2147481176" r:id="rId6"/>
    <p:sldId id="2147481177" r:id="rId7"/>
    <p:sldId id="2147481174" r:id="rId8"/>
    <p:sldId id="293" r:id="rId9"/>
    <p:sldId id="2147479916" r:id="rId10"/>
    <p:sldId id="2147479919" r:id="rId11"/>
    <p:sldId id="2147479920" r:id="rId12"/>
    <p:sldId id="2147479926" r:id="rId13"/>
  </p:sldIdLst>
  <p:sldSz cx="12192000" cy="6858000"/>
  <p:notesSz cx="6858000" cy="9144000"/>
  <p:defaultTextStyle>
    <a:defPPr>
      <a:defRPr lang="en-T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D9D9D9"/>
    <a:srgbClr val="29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2"/>
    <p:restoredTop sz="94856"/>
  </p:normalViewPr>
  <p:slideViewPr>
    <p:cSldViewPr snapToGrid="0">
      <p:cViewPr varScale="1">
        <p:scale>
          <a:sx n="135" d="100"/>
          <a:sy n="135" d="100"/>
        </p:scale>
        <p:origin x="12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tavas Itthianuwat" userId="6972ed15-8a84-4af4-9e42-cf05fdce0f1d" providerId="ADAL" clId="{FAE5F0E8-AD5F-6A4F-AAFD-14682F1ABA9F}"/>
    <pc:docChg chg="modSld">
      <pc:chgData name="Vitavas Itthianuwat" userId="6972ed15-8a84-4af4-9e42-cf05fdce0f1d" providerId="ADAL" clId="{FAE5F0E8-AD5F-6A4F-AAFD-14682F1ABA9F}" dt="2025-03-06T09:19:03.707" v="0" actId="207"/>
      <pc:docMkLst>
        <pc:docMk/>
      </pc:docMkLst>
      <pc:sldChg chg="modSp mod">
        <pc:chgData name="Vitavas Itthianuwat" userId="6972ed15-8a84-4af4-9e42-cf05fdce0f1d" providerId="ADAL" clId="{FAE5F0E8-AD5F-6A4F-AAFD-14682F1ABA9F}" dt="2025-03-06T09:19:03.707" v="0" actId="207"/>
        <pc:sldMkLst>
          <pc:docMk/>
          <pc:sldMk cId="2366452712" sldId="2147479916"/>
        </pc:sldMkLst>
      </pc:sldChg>
    </pc:docChg>
  </pc:docChgLst>
  <pc:docChgLst>
    <pc:chgData name="Vitavas Itthianuwat" userId="6972ed15-8a84-4af4-9e42-cf05fdce0f1d" providerId="ADAL" clId="{00C18AB5-A327-CF43-9071-ABC14DFCC324}"/>
    <pc:docChg chg="custSel modSld">
      <pc:chgData name="Vitavas Itthianuwat" userId="6972ed15-8a84-4af4-9e42-cf05fdce0f1d" providerId="ADAL" clId="{00C18AB5-A327-CF43-9071-ABC14DFCC324}" dt="2025-06-20T06:32:03.473" v="12" actId="27636"/>
      <pc:docMkLst>
        <pc:docMk/>
      </pc:docMkLst>
      <pc:sldChg chg="modSp mod">
        <pc:chgData name="Vitavas Itthianuwat" userId="6972ed15-8a84-4af4-9e42-cf05fdce0f1d" providerId="ADAL" clId="{00C18AB5-A327-CF43-9071-ABC14DFCC324}" dt="2025-06-20T06:32:03.473" v="12" actId="27636"/>
        <pc:sldMkLst>
          <pc:docMk/>
          <pc:sldMk cId="4098706765" sldId="256"/>
        </pc:sldMkLst>
        <pc:spChg chg="mod">
          <ac:chgData name="Vitavas Itthianuwat" userId="6972ed15-8a84-4af4-9e42-cf05fdce0f1d" providerId="ADAL" clId="{00C18AB5-A327-CF43-9071-ABC14DFCC324}" dt="2025-06-20T06:32:03.473" v="12" actId="27636"/>
          <ac:spMkLst>
            <pc:docMk/>
            <pc:sldMk cId="4098706765" sldId="256"/>
            <ac:spMk id="4" creationId="{228F6422-A063-A483-BE7D-1394A42A8C15}"/>
          </ac:spMkLst>
        </pc:spChg>
      </pc:sldChg>
      <pc:sldChg chg="modSp mod">
        <pc:chgData name="Vitavas Itthianuwat" userId="6972ed15-8a84-4af4-9e42-cf05fdce0f1d" providerId="ADAL" clId="{00C18AB5-A327-CF43-9071-ABC14DFCC324}" dt="2025-06-20T03:02:51.966" v="10" actId="20577"/>
        <pc:sldMkLst>
          <pc:docMk/>
          <pc:sldMk cId="2180271283" sldId="2147479920"/>
        </pc:sldMkLst>
        <pc:spChg chg="mod">
          <ac:chgData name="Vitavas Itthianuwat" userId="6972ed15-8a84-4af4-9e42-cf05fdce0f1d" providerId="ADAL" clId="{00C18AB5-A327-CF43-9071-ABC14DFCC324}" dt="2025-06-20T03:02:51.966" v="10" actId="20577"/>
          <ac:spMkLst>
            <pc:docMk/>
            <pc:sldMk cId="2180271283" sldId="2147479920"/>
            <ac:spMk id="5" creationId="{DFB09000-F3AC-CB75-CC52-B6995409DF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E69CA-BD72-B449-A0CB-83E1BEF13533}" type="datetimeFigureOut">
              <a:rPr lang="en-TH" smtClean="0"/>
              <a:t>6/20/25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710BA7-911B-144E-8680-1C5BBEEA12E5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873425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>
          <a:extLst>
            <a:ext uri="{FF2B5EF4-FFF2-40B4-BE49-F238E27FC236}">
              <a16:creationId xmlns:a16="http://schemas.microsoft.com/office/drawing/2014/main" id="{7BD11AA6-7D0E-45AF-7A69-CF21C8FFA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f30853124d_0_0:notes">
            <a:extLst>
              <a:ext uri="{FF2B5EF4-FFF2-40B4-BE49-F238E27FC236}">
                <a16:creationId xmlns:a16="http://schemas.microsoft.com/office/drawing/2014/main" id="{5EA63360-39E2-F2F3-95D8-F97597EF7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7" name="Google Shape;1577;g2f30853124d_0_0:notes">
            <a:extLst>
              <a:ext uri="{FF2B5EF4-FFF2-40B4-BE49-F238E27FC236}">
                <a16:creationId xmlns:a16="http://schemas.microsoft.com/office/drawing/2014/main" id="{32C71DB3-5D52-D743-05D9-4E75A82366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6686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1" name="Google Shape;1591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 Slide">
    <p:bg>
      <p:bgPr>
        <a:solidFill>
          <a:srgbClr val="007EC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" name="Google Shape;619;p1">
            <a:extLst>
              <a:ext uri="{FF2B5EF4-FFF2-40B4-BE49-F238E27FC236}">
                <a16:creationId xmlns:a16="http://schemas.microsoft.com/office/drawing/2014/main" id="{5B018A8C-7D30-44B5-2B45-C689FBD2468D}"/>
              </a:ext>
            </a:extLst>
          </p:cNvPr>
          <p:cNvSpPr/>
          <p:nvPr userDrawn="1"/>
        </p:nvSpPr>
        <p:spPr>
          <a:xfrm>
            <a:off x="0" y="5803324"/>
            <a:ext cx="12306300" cy="105467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Google Shape;28;p33" descr="4Plus Consulting_Introduction | 4Plus Consulting💙 #Introduction  #Bigdataexpert #DataDNA | By 4Plus Group | Facebook">
            <a:extLst>
              <a:ext uri="{FF2B5EF4-FFF2-40B4-BE49-F238E27FC236}">
                <a16:creationId xmlns:a16="http://schemas.microsoft.com/office/drawing/2014/main" id="{02F04FEB-4B6C-2FFD-40F2-BE024B55C59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3517" t="28402" r="23990" b="27946"/>
          <a:stretch/>
        </p:blipFill>
        <p:spPr>
          <a:xfrm>
            <a:off x="165286" y="6110938"/>
            <a:ext cx="1033384" cy="43944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172B8C-AA9E-F829-7144-E51A80412982}"/>
              </a:ext>
            </a:extLst>
          </p:cNvPr>
          <p:cNvSpPr/>
          <p:nvPr userDrawn="1"/>
        </p:nvSpPr>
        <p:spPr>
          <a:xfrm>
            <a:off x="0" y="5679332"/>
            <a:ext cx="12192000" cy="1247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 dirty="0"/>
          </a:p>
        </p:txBody>
      </p:sp>
      <p:sp>
        <p:nvSpPr>
          <p:cNvPr id="6" name="Google Shape;621;p1">
            <a:extLst>
              <a:ext uri="{FF2B5EF4-FFF2-40B4-BE49-F238E27FC236}">
                <a16:creationId xmlns:a16="http://schemas.microsoft.com/office/drawing/2014/main" id="{9981FC53-CFF8-59DD-6869-2BA5D585B417}"/>
              </a:ext>
            </a:extLst>
          </p:cNvPr>
          <p:cNvSpPr txBox="1"/>
          <p:nvPr userDrawn="1"/>
        </p:nvSpPr>
        <p:spPr>
          <a:xfrm>
            <a:off x="337964" y="1387777"/>
            <a:ext cx="88644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Montserrat"/>
              <a:buNone/>
              <a:tabLst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0AC058-FA23-ACC8-6CFA-46984835DC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8563" y="1801813"/>
            <a:ext cx="8004175" cy="2308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pic>
        <p:nvPicPr>
          <p:cNvPr id="2050" name="Picture 2" descr="ROOTCLOUD | LinkedIn">
            <a:extLst>
              <a:ext uri="{FF2B5EF4-FFF2-40B4-BE49-F238E27FC236}">
                <a16:creationId xmlns:a16="http://schemas.microsoft.com/office/drawing/2014/main" id="{EC0F7874-25E4-B010-27CE-E493825256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60" b="39200"/>
          <a:stretch/>
        </p:blipFill>
        <p:spPr bwMode="auto">
          <a:xfrm>
            <a:off x="1363956" y="6131208"/>
            <a:ext cx="1734855" cy="39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011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0979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95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 2">
  <p:cSld name="1_B1 - Basic 2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1"/>
          <p:cNvSpPr/>
          <p:nvPr/>
        </p:nvSpPr>
        <p:spPr>
          <a:xfrm>
            <a:off x="0" y="0"/>
            <a:ext cx="12192000" cy="68506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1"/>
          <p:cNvSpPr/>
          <p:nvPr/>
        </p:nvSpPr>
        <p:spPr>
          <a:xfrm>
            <a:off x="0" y="-16010"/>
            <a:ext cx="12260062" cy="312331"/>
          </a:xfrm>
          <a:prstGeom prst="rect">
            <a:avLst/>
          </a:prstGeom>
          <a:solidFill>
            <a:srgbClr val="ED3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51"/>
          <p:cNvSpPr txBox="1">
            <a:spLocks noGrp="1"/>
          </p:cNvSpPr>
          <p:nvPr>
            <p:ph type="body" idx="1"/>
          </p:nvPr>
        </p:nvSpPr>
        <p:spPr>
          <a:xfrm>
            <a:off x="514481" y="425483"/>
            <a:ext cx="790575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13154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 2">
  <p:cSld name="1_B1 - Basic 2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2"/>
          <p:cNvSpPr/>
          <p:nvPr/>
        </p:nvSpPr>
        <p:spPr>
          <a:xfrm>
            <a:off x="-422168" y="0"/>
            <a:ext cx="12614168" cy="685063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52"/>
          <p:cNvSpPr txBox="1">
            <a:spLocks noGrp="1"/>
          </p:cNvSpPr>
          <p:nvPr>
            <p:ph type="body" idx="1"/>
          </p:nvPr>
        </p:nvSpPr>
        <p:spPr>
          <a:xfrm>
            <a:off x="173286" y="425483"/>
            <a:ext cx="790575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2"/>
          <p:cNvSpPr txBox="1"/>
          <p:nvPr/>
        </p:nvSpPr>
        <p:spPr>
          <a:xfrm>
            <a:off x="4718464" y="6442315"/>
            <a:ext cx="26885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- Roberts Group Consulting Limited -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9615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 2">
  <p:cSld name="1_B1 - Basic 2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53"/>
          <p:cNvSpPr txBox="1">
            <a:spLocks noGrp="1"/>
          </p:cNvSpPr>
          <p:nvPr>
            <p:ph type="body" idx="1"/>
          </p:nvPr>
        </p:nvSpPr>
        <p:spPr>
          <a:xfrm>
            <a:off x="173286" y="425483"/>
            <a:ext cx="790575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690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AS -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1FD6A3-53F9-5AA7-7099-CFD8CF29E43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42533" y="5517984"/>
            <a:ext cx="1711268" cy="705016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B679E91-B2F1-7013-ED34-D7763B653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4954" y="1890117"/>
            <a:ext cx="10518846" cy="923330"/>
          </a:xfrm>
          <a:prstGeom prst="rect">
            <a:avLst/>
          </a:prstGeom>
        </p:spPr>
        <p:txBody>
          <a:bodyPr vert="horz" wrap="square" lIns="0" tIns="0" rIns="0" bIns="182880" rtlCol="0" anchor="b" anchorCtr="0">
            <a:spAutoFit/>
          </a:bodyPr>
          <a:lstStyle>
            <a:lvl1pPr>
              <a:lnSpc>
                <a:spcPct val="100000"/>
              </a:lnSpc>
              <a:spcBef>
                <a:spcPts val="400"/>
              </a:spcBef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Slideshow 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A390F57-72E5-BAC5-624C-175BE96B85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4954" y="2813447"/>
            <a:ext cx="10518846" cy="615553"/>
          </a:xfrm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3200">
                <a:solidFill>
                  <a:schemeClr val="accent3"/>
                </a:solidFill>
              </a:defRPr>
            </a:lvl1pPr>
            <a:lvl2pPr marL="243852" indent="0">
              <a:buNone/>
              <a:defRPr>
                <a:solidFill>
                  <a:schemeClr val="accent3"/>
                </a:solidFill>
              </a:defRPr>
            </a:lvl2pPr>
            <a:lvl3pPr marL="487704" indent="0">
              <a:buNone/>
              <a:defRPr>
                <a:solidFill>
                  <a:schemeClr val="accent3"/>
                </a:solidFill>
              </a:defRPr>
            </a:lvl3pPr>
            <a:lvl4pPr marL="1371669" indent="0">
              <a:buNone/>
              <a:defRPr>
                <a:solidFill>
                  <a:schemeClr val="accent3"/>
                </a:solidFill>
              </a:defRPr>
            </a:lvl4pPr>
            <a:lvl5pPr marL="1828891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Slideshow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0273A50-3E84-0E24-0D4A-64F939D590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4955" y="5517985"/>
            <a:ext cx="8082481" cy="705015"/>
          </a:xfrm>
        </p:spPr>
        <p:txBody>
          <a:bodyPr wrap="square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67">
                <a:solidFill>
                  <a:schemeClr val="accent3"/>
                </a:solidFill>
              </a:defRPr>
            </a:lvl1pPr>
            <a:lvl2pPr marL="243852" indent="0">
              <a:buNone/>
              <a:defRPr sz="1467">
                <a:solidFill>
                  <a:schemeClr val="accent3"/>
                </a:solidFill>
              </a:defRPr>
            </a:lvl2pPr>
            <a:lvl3pPr marL="487704" indent="0">
              <a:buNone/>
              <a:defRPr sz="1400">
                <a:solidFill>
                  <a:schemeClr val="accent3"/>
                </a:solidFill>
              </a:defRPr>
            </a:lvl3pPr>
            <a:lvl4pPr marL="1371669" indent="0">
              <a:buNone/>
              <a:defRPr sz="1333">
                <a:solidFill>
                  <a:schemeClr val="accent3"/>
                </a:solidFill>
              </a:defRPr>
            </a:lvl4pPr>
            <a:lvl5pPr marL="1828891" indent="0">
              <a:buNone/>
              <a:defRPr sz="1333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Presenter Info</a:t>
            </a:r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7F487846-7C90-09E0-AF50-CA2DB82BFEFD}"/>
              </a:ext>
            </a:extLst>
          </p:cNvPr>
          <p:cNvSpPr txBox="1"/>
          <p:nvPr userDrawn="1"/>
        </p:nvSpPr>
        <p:spPr>
          <a:xfrm>
            <a:off x="834955" y="6539393"/>
            <a:ext cx="3352800" cy="194990"/>
          </a:xfrm>
          <a:prstGeom prst="rect">
            <a:avLst/>
          </a:prstGeom>
          <a:noFill/>
        </p:spPr>
        <p:txBody>
          <a:bodyPr wrap="square" lIns="0" anchor="b" anchorCtr="0">
            <a:spAutoFit/>
          </a:bodyPr>
          <a:lstStyle/>
          <a:p>
            <a:pPr marL="0" marR="0" lvl="0" indent="0" algn="l" defTabSz="36576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7" b="0" i="0" u="none" strike="noStrike" kern="300" cap="none" spc="67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nova Light" panose="020B0403020203020204" pitchFamily="34" charset="0"/>
                <a:ea typeface="Anova Bold" panose="020B0703020203020204" pitchFamily="34" charset="0"/>
                <a:cs typeface="Anova Light" panose="020B0403020203020204" pitchFamily="34" charset="0"/>
              </a:rPr>
              <a:t>Copyright © SAS Institute Inc. All rights reserved.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3351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6480">
          <p15:clr>
            <a:srgbClr val="FBAE40"/>
          </p15:clr>
        </p15:guide>
        <p15:guide id="2" pos="115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71CE-0D61-A547-953D-8A25858D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04E44-C08D-E755-B22B-237517992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2E83C-D9CD-CE22-413A-E1C79A9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1F59D-8CD6-4E4E-A2A3-54374B729B97}" type="datetime1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408E3-C3F0-FF4E-0187-DB1A0A3A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4113-975F-A5EE-1DF3-52998565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24BC0-A9BF-45EC-978B-51640D96C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7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▰"/>
              <a:defRPr/>
            </a:lvl1pPr>
            <a:lvl2pPr marL="1219170" lvl="1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2pPr>
            <a:lvl3pPr marL="1828754" lvl="2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3pPr>
            <a:lvl4pPr marL="2438339" lvl="3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4pPr>
            <a:lvl5pPr marL="3047924" lvl="4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5pPr>
            <a:lvl6pPr marL="3657509" lvl="5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6pPr>
            <a:lvl7pPr marL="4267093" lvl="6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7pPr>
            <a:lvl8pPr marL="4876678" lvl="7" indent="-507987">
              <a:spcBef>
                <a:spcPts val="1333"/>
              </a:spcBef>
              <a:spcAft>
                <a:spcPts val="0"/>
              </a:spcAft>
              <a:buSzPts val="2400"/>
              <a:buChar char="▻"/>
              <a:defRPr/>
            </a:lvl8pPr>
            <a:lvl9pPr marL="5486263" lvl="8" indent="-507987">
              <a:spcBef>
                <a:spcPts val="1333"/>
              </a:spcBef>
              <a:spcAft>
                <a:spcPts val="1333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377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1 - Basic 2">
  <p:cSld name="B1 - Basic 2">
    <p:bg>
      <p:bgPr>
        <a:solidFill>
          <a:schemeClr val="lt1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3"/>
          <p:cNvSpPr/>
          <p:nvPr/>
        </p:nvSpPr>
        <p:spPr>
          <a:xfrm>
            <a:off x="-26895" y="-16010"/>
            <a:ext cx="12265550" cy="312331"/>
          </a:xfrm>
          <a:prstGeom prst="rect">
            <a:avLst/>
          </a:prstGeom>
          <a:solidFill>
            <a:srgbClr val="297C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1"/>
          </p:nvPr>
        </p:nvSpPr>
        <p:spPr>
          <a:xfrm>
            <a:off x="514485" y="425483"/>
            <a:ext cx="790575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/>
          <p:nvPr/>
        </p:nvSpPr>
        <p:spPr>
          <a:xfrm>
            <a:off x="4727608" y="6538912"/>
            <a:ext cx="336021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– 4Plus Consulting Limited - All rights reserved.</a:t>
            </a:r>
            <a:endParaRPr dirty="0"/>
          </a:p>
        </p:txBody>
      </p:sp>
      <p:pic>
        <p:nvPicPr>
          <p:cNvPr id="28" name="Google Shape;28;p33" descr="4Plus Consulting_Introduction | 4Plus Consulting💙 #Introduction  #Bigdataexpert #DataDNA | By 4Plus Group | Facebook"/>
          <p:cNvPicPr preferRelativeResize="0"/>
          <p:nvPr/>
        </p:nvPicPr>
        <p:blipFill rotWithShape="1">
          <a:blip r:embed="rId2">
            <a:alphaModFix/>
          </a:blip>
          <a:srcRect l="23517" t="28402" r="23990" b="27946"/>
          <a:stretch/>
        </p:blipFill>
        <p:spPr>
          <a:xfrm>
            <a:off x="11139481" y="482882"/>
            <a:ext cx="854037" cy="399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ROOTCLOUD | LinkedIn">
            <a:extLst>
              <a:ext uri="{FF2B5EF4-FFF2-40B4-BE49-F238E27FC236}">
                <a16:creationId xmlns:a16="http://schemas.microsoft.com/office/drawing/2014/main" id="{75A87A2D-CBA9-22BF-C0F5-0C6C4F52D20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21" b="39920"/>
          <a:stretch/>
        </p:blipFill>
        <p:spPr bwMode="auto">
          <a:xfrm>
            <a:off x="9828472" y="572227"/>
            <a:ext cx="1256145" cy="27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121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7"/>
          <p:cNvSpPr/>
          <p:nvPr/>
        </p:nvSpPr>
        <p:spPr>
          <a:xfrm>
            <a:off x="0" y="-116115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" name="Google Shape;36;p37"/>
          <p:cNvSpPr txBox="1"/>
          <p:nvPr/>
        </p:nvSpPr>
        <p:spPr>
          <a:xfrm>
            <a:off x="4718464" y="6415223"/>
            <a:ext cx="287450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CONFIDENTIAL - Roberts Group Consulting Limited - All rights reserved.</a:t>
            </a:r>
            <a:endParaRPr/>
          </a:p>
        </p:txBody>
      </p:sp>
      <p:sp>
        <p:nvSpPr>
          <p:cNvPr id="37" name="Google Shape;37;p37"/>
          <p:cNvSpPr txBox="1">
            <a:spLocks noGrp="1"/>
          </p:cNvSpPr>
          <p:nvPr>
            <p:ph type="sldNum" idx="12"/>
          </p:nvPr>
        </p:nvSpPr>
        <p:spPr>
          <a:xfrm>
            <a:off x="11461531" y="6311422"/>
            <a:ext cx="43442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37"/>
          <p:cNvCxnSpPr/>
          <p:nvPr/>
        </p:nvCxnSpPr>
        <p:spPr>
          <a:xfrm rot="10800000">
            <a:off x="11461531" y="6388970"/>
            <a:ext cx="0" cy="223779"/>
          </a:xfrm>
          <a:prstGeom prst="straightConnector1">
            <a:avLst/>
          </a:prstGeom>
          <a:noFill/>
          <a:ln w="158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39;p37"/>
          <p:cNvSpPr/>
          <p:nvPr/>
        </p:nvSpPr>
        <p:spPr>
          <a:xfrm>
            <a:off x="0" y="-116116"/>
            <a:ext cx="571976" cy="6974115"/>
          </a:xfrm>
          <a:prstGeom prst="rect">
            <a:avLst/>
          </a:prstGeom>
          <a:solidFill>
            <a:srgbClr val="F52D2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" name="Google Shape;40;p37"/>
          <p:cNvSpPr>
            <a:spLocks noGrp="1"/>
          </p:cNvSpPr>
          <p:nvPr>
            <p:ph type="pic" idx="2"/>
          </p:nvPr>
        </p:nvSpPr>
        <p:spPr>
          <a:xfrm>
            <a:off x="579383" y="1316423"/>
            <a:ext cx="2547938" cy="484486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37"/>
          <p:cNvSpPr>
            <a:spLocks noGrp="1"/>
          </p:cNvSpPr>
          <p:nvPr>
            <p:ph type="pic" idx="3"/>
          </p:nvPr>
        </p:nvSpPr>
        <p:spPr>
          <a:xfrm>
            <a:off x="10733610" y="245252"/>
            <a:ext cx="1054460" cy="107117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37"/>
          <p:cNvSpPr>
            <a:spLocks noGrp="1"/>
          </p:cNvSpPr>
          <p:nvPr>
            <p:ph type="pic" idx="4"/>
          </p:nvPr>
        </p:nvSpPr>
        <p:spPr>
          <a:xfrm>
            <a:off x="9278794" y="245252"/>
            <a:ext cx="1054460" cy="107117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7"/>
          <p:cNvSpPr/>
          <p:nvPr/>
        </p:nvSpPr>
        <p:spPr>
          <a:xfrm>
            <a:off x="3384175" y="1316422"/>
            <a:ext cx="8077356" cy="189273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</a:pPr>
            <a:endParaRPr sz="1800" b="0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Google Shape;44;p37"/>
          <p:cNvSpPr txBox="1"/>
          <p:nvPr/>
        </p:nvSpPr>
        <p:spPr>
          <a:xfrm>
            <a:off x="3442952" y="1457949"/>
            <a:ext cx="807735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 Overview</a:t>
            </a:r>
            <a:endParaRPr/>
          </a:p>
        </p:txBody>
      </p:sp>
      <p:grpSp>
        <p:nvGrpSpPr>
          <p:cNvPr id="45" name="Google Shape;45;p37"/>
          <p:cNvGrpSpPr/>
          <p:nvPr/>
        </p:nvGrpSpPr>
        <p:grpSpPr>
          <a:xfrm>
            <a:off x="3384175" y="3365020"/>
            <a:ext cx="2548397" cy="2797655"/>
            <a:chOff x="3384175" y="3261531"/>
            <a:chExt cx="2694480" cy="1943667"/>
          </a:xfrm>
        </p:grpSpPr>
        <p:sp>
          <p:nvSpPr>
            <p:cNvPr id="46" name="Google Shape;46;p37"/>
            <p:cNvSpPr/>
            <p:nvPr/>
          </p:nvSpPr>
          <p:spPr>
            <a:xfrm>
              <a:off x="3384175" y="3261531"/>
              <a:ext cx="2694480" cy="194366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37"/>
            <p:cNvSpPr txBox="1"/>
            <p:nvPr/>
          </p:nvSpPr>
          <p:spPr>
            <a:xfrm>
              <a:off x="3446321" y="3360701"/>
              <a:ext cx="2570186" cy="3115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Key Challenges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Montserrat"/>
                <a:buNone/>
              </a:pPr>
              <a:endPara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48;p37"/>
          <p:cNvGrpSpPr/>
          <p:nvPr/>
        </p:nvGrpSpPr>
        <p:grpSpPr>
          <a:xfrm>
            <a:off x="6149901" y="3363627"/>
            <a:ext cx="2548397" cy="2797655"/>
            <a:chOff x="3384175" y="3261531"/>
            <a:chExt cx="2694480" cy="1943667"/>
          </a:xfrm>
        </p:grpSpPr>
        <p:sp>
          <p:nvSpPr>
            <p:cNvPr id="49" name="Google Shape;49;p37"/>
            <p:cNvSpPr/>
            <p:nvPr/>
          </p:nvSpPr>
          <p:spPr>
            <a:xfrm>
              <a:off x="3384175" y="3261531"/>
              <a:ext cx="2694480" cy="194366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37"/>
            <p:cNvSpPr txBox="1"/>
            <p:nvPr/>
          </p:nvSpPr>
          <p:spPr>
            <a:xfrm>
              <a:off x="3446321" y="3360701"/>
              <a:ext cx="2570186" cy="22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Solution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" name="Google Shape;51;p37"/>
          <p:cNvGrpSpPr/>
          <p:nvPr/>
        </p:nvGrpSpPr>
        <p:grpSpPr>
          <a:xfrm>
            <a:off x="8915627" y="3368140"/>
            <a:ext cx="2548397" cy="2797655"/>
            <a:chOff x="3384175" y="3261531"/>
            <a:chExt cx="2694480" cy="1943667"/>
          </a:xfrm>
        </p:grpSpPr>
        <p:sp>
          <p:nvSpPr>
            <p:cNvPr id="52" name="Google Shape;52;p37"/>
            <p:cNvSpPr/>
            <p:nvPr/>
          </p:nvSpPr>
          <p:spPr>
            <a:xfrm>
              <a:off x="3384175" y="3261531"/>
              <a:ext cx="2694480" cy="194366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Montserrat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7"/>
            <p:cNvSpPr txBox="1"/>
            <p:nvPr/>
          </p:nvSpPr>
          <p:spPr>
            <a:xfrm>
              <a:off x="3446321" y="3360701"/>
              <a:ext cx="2570186" cy="2225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Impact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7"/>
          <p:cNvSpPr txBox="1">
            <a:spLocks noGrp="1"/>
          </p:cNvSpPr>
          <p:nvPr>
            <p:ph type="body" idx="1"/>
          </p:nvPr>
        </p:nvSpPr>
        <p:spPr>
          <a:xfrm>
            <a:off x="3454245" y="1819573"/>
            <a:ext cx="7951002" cy="1277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5"/>
          </p:nvPr>
        </p:nvSpPr>
        <p:spPr>
          <a:xfrm>
            <a:off x="3384175" y="3933059"/>
            <a:ext cx="2548396" cy="206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6"/>
          </p:nvPr>
        </p:nvSpPr>
        <p:spPr>
          <a:xfrm>
            <a:off x="6159618" y="3933059"/>
            <a:ext cx="2538680" cy="206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body" idx="7"/>
          </p:nvPr>
        </p:nvSpPr>
        <p:spPr>
          <a:xfrm>
            <a:off x="8935061" y="3933059"/>
            <a:ext cx="2526470" cy="206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857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/>
          <p:nvPr/>
        </p:nvSpPr>
        <p:spPr>
          <a:xfrm>
            <a:off x="4718464" y="6442315"/>
            <a:ext cx="268855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 - Roberts Group Consulting Limited - All rights reserved.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35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709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79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282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4995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5" name="Google Shape;95;p4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6" name="Google Shape;9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78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4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8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05076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F6422-A063-A483-BE7D-1394A42A8C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889" y="1772240"/>
            <a:ext cx="8502977" cy="2328420"/>
          </a:xfrm>
        </p:spPr>
        <p:txBody>
          <a:bodyPr>
            <a:normAutofit/>
          </a:bodyPr>
          <a:lstStyle/>
          <a:p>
            <a:pPr marL="50800" indent="0">
              <a:buNone/>
            </a:pPr>
            <a:r>
              <a:rPr lang="en-TH" sz="6000" dirty="0">
                <a:solidFill>
                  <a:schemeClr val="bg1"/>
                </a:solidFill>
              </a:rPr>
              <a:t>Rootcloud</a:t>
            </a:r>
          </a:p>
          <a:p>
            <a:pPr marL="50800" indent="0">
              <a:buNone/>
            </a:pPr>
            <a:r>
              <a:rPr lang="en-TH" sz="6000">
                <a:solidFill>
                  <a:schemeClr val="bg1"/>
                </a:solidFill>
              </a:rPr>
              <a:t>Solution </a:t>
            </a:r>
            <a:endParaRPr lang="en-TH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87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F37F2F-6293-4AE8-026D-8E3BA359A1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889B-BE06-405E-FBD8-456F0652E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ur proposed delivery approach &#10;Theoretical limit analysis and optimization development &#10;ROOTCLOUD &#10;Preliminary optimization results and solution design &#10;(—7 weeks) &#10;&quot;cruet and ccymultant•s &#10;• Technology trends. Ilor, &#10;analytics oJgorithrn. etc.) &#10;• Approach trom McKinsey Co &#10;Best trorn WEF Global &#10;Network &#10;• Assegsrr.gnt ang anulys,s &#10;practices leading 'IR &#10;implementers &#10;• Expertise from leading analytics &#10;ROOlCLOULYs tamiiarity nntn &#10;plant &#10;GPSC's digitali1ati•m/Al &#10;operational excellence &#10;and practices &#10;Data-driv«zn theoretical &quot;mit &#10;anotysis ar,d Al-driven &#10;opt irritation &#10;Focusing on OHECOrs systems &#10;sub-systems: &#10;• Collaboration with IT, &#10;and engineering teams. &#10;• Workshops and interviews with &#10;Stakeholders to &#10;various scenarios, logics Ond &#10;enhancernentS that Currently &#10;in place / planned. &#10;• Alignment with stakemolders on &#10;baselnes ara targets/goals. &#10;• Access to 2-3 years historical &#10;operations data for deep-dive &#10;analysis, disco•æry. and &#10;advanced analytics &#10;(e.g. correlation analysis, &#10;multivariate statistical analysis &#10;predictions. Ott) &#10;• Simulation of scenarios and &#10;development of preliminary &#10;optimization model &#10;(—3 weeks) &#10;of optÉnized &#10;hoot rato &#10;• Demonstrator of optimized &#10;heat rate under different &#10;conditions &#10;• Alignment with stakeholders &#10;on scenarios and &#10;opportunities &#10;Solution dosign and &#10;Stra &#10;• Solution architecture &#10;leveraging on GPSC existing &#10;• Data requirements and &#10;dato model design &#10;• Model and &#10;oporatmalization &#10;approach &#10;• Project organization and &#10;methodologies &#10;• Risk ard mitigation actions &#10;Deliverable — Report of Optimization &#10;and Solutkyn &#10;• Report of optimiration results with &#10;opportunity analysis. &#10;• Definition of proposed solution with &#10;architecture or-d required data, &#10;components and footuros &#10;• Recommendation o' project &#10;organization with ceor ales and &#10;implementation &#10;methodologies, risk mitigation actions, : &#10;onc timelines &#10;• Investment estimation for solution &#10;implementation and ROI justification &#10;by: &#10;• 2xlndustry Advisors &#10;• Lighthouse &#10;• Senior Dato Scientist &#10;• Data &#10;• Analytics Developer &#10;• Project Monager ">
            <a:extLst>
              <a:ext uri="{FF2B5EF4-FFF2-40B4-BE49-F238E27FC236}">
                <a16:creationId xmlns:a16="http://schemas.microsoft.com/office/drawing/2014/main" id="{D7F00F4E-9298-0773-13D3-DC00FFF53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4" y="1171565"/>
            <a:ext cx="11315565" cy="5260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3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2CFDA-5310-7B7E-E371-A9DE1E16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8D5AF4-CABE-9928-CCE1-83F3B05953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192185" y="633207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ontserrat"/>
              <a:sym typeface="Montserra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E900A-C995-2B7D-1692-B752577E1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4485" y="294884"/>
            <a:ext cx="7905750" cy="698500"/>
          </a:xfrm>
        </p:spPr>
        <p:txBody>
          <a:bodyPr>
            <a:normAutofit/>
          </a:bodyPr>
          <a:lstStyle/>
          <a:p>
            <a:r>
              <a:rPr lang="en-US" dirty="0"/>
              <a:t>Proposed Solution: Google </a:t>
            </a:r>
            <a:r>
              <a:rPr lang="en-US" dirty="0" err="1"/>
              <a:t>Colab</a:t>
            </a:r>
            <a:endParaRPr lang="en-TH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DC5B742-F265-3735-3AFA-A338FBD63997}"/>
              </a:ext>
            </a:extLst>
          </p:cNvPr>
          <p:cNvSpPr/>
          <p:nvPr/>
        </p:nvSpPr>
        <p:spPr>
          <a:xfrm>
            <a:off x="599878" y="4332364"/>
            <a:ext cx="1239808" cy="800947"/>
          </a:xfrm>
          <a:prstGeom prst="rect">
            <a:avLst/>
          </a:prstGeom>
          <a:solidFill>
            <a:srgbClr val="0070C0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9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Boiler 5000 data tags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900" b="1" kern="0" dirty="0">
                <a:solidFill>
                  <a:prstClr val="white"/>
                </a:solidFill>
                <a:latin typeface="Montserrat" pitchFamily="2" charset="77"/>
              </a:rPr>
              <a:t>Boiler 2000 data tags</a:t>
            </a:r>
            <a:endParaRPr kumimoji="0" lang="th-TH" sz="900" b="1" i="0" u="none" strike="noStrike" kern="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itchFamily="2" charset="77"/>
              <a:ea typeface="+mn-ea"/>
              <a:cs typeface="Cordia New" panose="020B0304020202020204" pitchFamily="34" charset="-34"/>
            </a:endParaRPr>
          </a:p>
        </p:txBody>
      </p:sp>
      <p:sp>
        <p:nvSpPr>
          <p:cNvPr id="106" name="Rounded Rectangle 272">
            <a:extLst>
              <a:ext uri="{FF2B5EF4-FFF2-40B4-BE49-F238E27FC236}">
                <a16:creationId xmlns:a16="http://schemas.microsoft.com/office/drawing/2014/main" id="{859EA253-9DC4-42B5-4C34-A5DE14B2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56" y="1306043"/>
            <a:ext cx="5904691" cy="4364128"/>
          </a:xfrm>
          <a:prstGeom prst="roundRect">
            <a:avLst>
              <a:gd name="adj" fmla="val 3422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headEnd/>
            <a:tailEnd/>
          </a:ln>
          <a:effectLst/>
        </p:spPr>
        <p:txBody>
          <a:bodyPr lIns="91392" tIns="45695" rIns="91392" bIns="45695"/>
          <a:lstStyle/>
          <a:p>
            <a:pPr marL="109482" marR="0" lvl="0" indent="-109482" algn="l" defTabSz="913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Tahoma" charset="0"/>
              <a:cs typeface="Tahoma" charset="0"/>
            </a:endParaRPr>
          </a:p>
        </p:txBody>
      </p:sp>
      <p:sp>
        <p:nvSpPr>
          <p:cNvPr id="111" name="Rounded Rectangle 272">
            <a:extLst>
              <a:ext uri="{FF2B5EF4-FFF2-40B4-BE49-F238E27FC236}">
                <a16:creationId xmlns:a16="http://schemas.microsoft.com/office/drawing/2014/main" id="{0C1F13E4-8ECA-3377-D90C-78B06B8C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485" y="1306042"/>
            <a:ext cx="2578563" cy="4364128"/>
          </a:xfrm>
          <a:prstGeom prst="roundRect">
            <a:avLst>
              <a:gd name="adj" fmla="val 8482"/>
            </a:avLst>
          </a:prstGeom>
          <a:noFill/>
          <a:ln w="19050" cap="flat" cmpd="sng" algn="ctr">
            <a:solidFill>
              <a:srgbClr val="00B0F0"/>
            </a:solidFill>
            <a:prstDash val="solid"/>
            <a:miter lim="800000"/>
            <a:headEnd/>
            <a:tailEnd/>
          </a:ln>
          <a:effectLst/>
        </p:spPr>
        <p:txBody>
          <a:bodyPr lIns="91392" tIns="45695" rIns="91392" bIns="45695"/>
          <a:lstStyle/>
          <a:p>
            <a:pPr marL="109482" marR="0" lvl="0" indent="-109482" algn="l" defTabSz="9139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h-TH" sz="9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 pitchFamily="2" charset="77"/>
              <a:ea typeface="Tahoma" charset="0"/>
              <a:cs typeface="Tahoma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03129E-19A5-7F0C-F214-935DE15498D8}"/>
              </a:ext>
            </a:extLst>
          </p:cNvPr>
          <p:cNvSpPr txBox="1"/>
          <p:nvPr/>
        </p:nvSpPr>
        <p:spPr>
          <a:xfrm>
            <a:off x="981228" y="1306042"/>
            <a:ext cx="1641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Arial" panose="020B0604020202020204" pitchFamily="34" charset="0"/>
              </a:rPr>
              <a:t>Data source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FD5D0519-DEC4-24B3-6EDD-428DBCE32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30997" y="2980427"/>
            <a:ext cx="914400" cy="9144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09FE17-7974-FB9F-AC13-1D2289045DC4}"/>
              </a:ext>
            </a:extLst>
          </p:cNvPr>
          <p:cNvCxnSpPr>
            <a:cxnSpLocks/>
          </p:cNvCxnSpPr>
          <p:nvPr/>
        </p:nvCxnSpPr>
        <p:spPr>
          <a:xfrm flipH="1">
            <a:off x="9025647" y="3437627"/>
            <a:ext cx="1157138" cy="0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1CDD307-D37F-088E-1415-1DCCDDAD4A29}"/>
              </a:ext>
            </a:extLst>
          </p:cNvPr>
          <p:cNvCxnSpPr>
            <a:cxnSpLocks/>
            <a:stCxn id="80" idx="0"/>
            <a:endCxn id="29" idx="1"/>
          </p:cNvCxnSpPr>
          <p:nvPr/>
        </p:nvCxnSpPr>
        <p:spPr>
          <a:xfrm rot="5400000" flipH="1" flipV="1">
            <a:off x="946914" y="3672396"/>
            <a:ext cx="932837" cy="387101"/>
          </a:xfrm>
          <a:prstGeom prst="bentConnector2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01151571-F67C-83B6-EC19-AE917BF2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883" y="3022999"/>
            <a:ext cx="804262" cy="75305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DEE8DF-EB88-AECA-A536-5467F9E3BCF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411145" y="3399527"/>
            <a:ext cx="1477959" cy="1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pic>
        <p:nvPicPr>
          <p:cNvPr id="1026" name="Picture 2" descr="Google Cloud คืออะไร? - Cloud Ace Thailand">
            <a:extLst>
              <a:ext uri="{FF2B5EF4-FFF2-40B4-BE49-F238E27FC236}">
                <a16:creationId xmlns:a16="http://schemas.microsoft.com/office/drawing/2014/main" id="{633CD924-FBDF-79D1-ACF5-974C759AB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2" t="15167" r="7314" b="13033"/>
          <a:stretch/>
        </p:blipFill>
        <p:spPr bwMode="auto">
          <a:xfrm>
            <a:off x="3618271" y="1421853"/>
            <a:ext cx="942563" cy="5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Data ADO.NET Provider for Google Cloud Storage">
            <a:extLst>
              <a:ext uri="{FF2B5EF4-FFF2-40B4-BE49-F238E27FC236}">
                <a16:creationId xmlns:a16="http://schemas.microsoft.com/office/drawing/2014/main" id="{54AE5050-A844-0149-68A0-720D03A9B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948" y="3054971"/>
            <a:ext cx="1278901" cy="6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314-3143797_google-big-query-logo-google-bigquery-logo-clipart-removebg-preview  - Metric Labs">
            <a:extLst>
              <a:ext uri="{FF2B5EF4-FFF2-40B4-BE49-F238E27FC236}">
                <a16:creationId xmlns:a16="http://schemas.microsoft.com/office/drawing/2014/main" id="{C420747C-F16B-89DC-81C5-F238C4818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375" y="3067489"/>
            <a:ext cx="1424635" cy="563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olab - A Step-by-step Guide - AlgoTrading101 Blog">
            <a:extLst>
              <a:ext uri="{FF2B5EF4-FFF2-40B4-BE49-F238E27FC236}">
                <a16:creationId xmlns:a16="http://schemas.microsoft.com/office/drawing/2014/main" id="{CEC5CDF2-D64E-9EC2-5526-A2DD935BFE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1" t="24081" r="8662" b="26076"/>
          <a:stretch/>
        </p:blipFill>
        <p:spPr bwMode="auto">
          <a:xfrm>
            <a:off x="7611524" y="3165710"/>
            <a:ext cx="1179871" cy="46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1CCA46-2E3B-9BB5-AFCD-9B2125B1CCA9}"/>
              </a:ext>
            </a:extLst>
          </p:cNvPr>
          <p:cNvCxnSpPr>
            <a:cxnSpLocks/>
          </p:cNvCxnSpPr>
          <p:nvPr/>
        </p:nvCxnSpPr>
        <p:spPr>
          <a:xfrm>
            <a:off x="5108799" y="3393517"/>
            <a:ext cx="363808" cy="0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F49EFC-960E-8DB9-8636-E194A2C80A9E}"/>
              </a:ext>
            </a:extLst>
          </p:cNvPr>
          <p:cNvCxnSpPr>
            <a:cxnSpLocks/>
          </p:cNvCxnSpPr>
          <p:nvPr/>
        </p:nvCxnSpPr>
        <p:spPr>
          <a:xfrm>
            <a:off x="7089998" y="3393517"/>
            <a:ext cx="363808" cy="0"/>
          </a:xfrm>
          <a:prstGeom prst="straightConnector1">
            <a:avLst/>
          </a:prstGeom>
          <a:noFill/>
          <a:ln w="381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959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>
          <a:extLst>
            <a:ext uri="{FF2B5EF4-FFF2-40B4-BE49-F238E27FC236}">
              <a16:creationId xmlns:a16="http://schemas.microsoft.com/office/drawing/2014/main" id="{4311E9EE-97AF-9ECB-A1F3-B08728F96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60E740-3860-EDBA-08AF-7B23B4BA1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939634"/>
              </p:ext>
            </p:extLst>
          </p:nvPr>
        </p:nvGraphicFramePr>
        <p:xfrm>
          <a:off x="514707" y="1273881"/>
          <a:ext cx="10662295" cy="4796606"/>
        </p:xfrm>
        <a:graphic>
          <a:graphicData uri="http://schemas.openxmlformats.org/drawingml/2006/table">
            <a:tbl>
              <a:tblPr/>
              <a:tblGrid>
                <a:gridCol w="2288151">
                  <a:extLst>
                    <a:ext uri="{9D8B030D-6E8A-4147-A177-3AD203B41FA5}">
                      <a16:colId xmlns:a16="http://schemas.microsoft.com/office/drawing/2014/main" val="678342645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1134166307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2428880308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2076179171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269810108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797834240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624630594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851472672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867449380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835457152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1393138909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341816703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2761038499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969109809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049022155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233967404"/>
                    </a:ext>
                  </a:extLst>
                </a:gridCol>
                <a:gridCol w="523384">
                  <a:extLst>
                    <a:ext uri="{9D8B030D-6E8A-4147-A177-3AD203B41FA5}">
                      <a16:colId xmlns:a16="http://schemas.microsoft.com/office/drawing/2014/main" val="3639560460"/>
                    </a:ext>
                  </a:extLst>
                </a:gridCol>
              </a:tblGrid>
              <a:tr h="32877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PROJECT ACTIVITIES &amp; </a:t>
                      </a:r>
                    </a:p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DELIVERABLES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16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Timeline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T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787721"/>
                  </a:ext>
                </a:extLst>
              </a:tr>
              <a:tr h="403123">
                <a:tc vMerge="1">
                  <a:txBody>
                    <a:bodyPr/>
                    <a:lstStyle/>
                    <a:p>
                      <a:pPr algn="ctr" fontAlgn="ctr"/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Month 0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Month 1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Month 2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b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Montserrat" pitchFamily="2" charset="77"/>
                        </a:rPr>
                        <a:t>Month 3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>
                      <a:noFill/>
                    </a:lnL>
                    <a:lnR>
                      <a:noFill/>
                    </a:lnR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504010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D9E2F3"/>
                          </a:highlight>
                          <a:latin typeface="Montserrat" pitchFamily="2" charset="77"/>
                        </a:rPr>
                        <a:t>1. Project Management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TH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Montserrat" pitchFamily="2" charset="77"/>
                        </a:rPr>
                        <a:t> </a:t>
                      </a: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47005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Montserrat" pitchFamily="2" charset="77"/>
                        </a:rPr>
                        <a:t>Project Management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9DAF8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9DAF8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9DAF8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9DAF8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C9DAF8"/>
                        </a:highlight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97398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D9E2F3"/>
                          </a:highlight>
                          <a:latin typeface="Montserrat" pitchFamily="2" charset="77"/>
                        </a:rPr>
                        <a:t>2. Solution Architect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303015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Montserrat" pitchFamily="2" charset="77"/>
                        </a:rPr>
                        <a:t>Solution Design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655507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rgbClr val="002060"/>
                          </a:solidFill>
                          <a:effectLst/>
                          <a:highlight>
                            <a:srgbClr val="D9E2F3"/>
                          </a:highlight>
                          <a:latin typeface="Montserrat" pitchFamily="2" charset="77"/>
                        </a:rPr>
                        <a:t>3. Data Warehouse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3443507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Montserrat" pitchFamily="2" charset="77"/>
                        </a:rPr>
                        <a:t>Data Prep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010155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Montserrat" pitchFamily="2" charset="77"/>
                        </a:rPr>
                        <a:t>Requirements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633678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2060"/>
                          </a:solidFill>
                          <a:effectLst/>
                          <a:latin typeface="Montserrat" pitchFamily="2" charset="77"/>
                        </a:rPr>
                        <a:t>Model Development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TH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900" b="0" i="0" u="none" strike="noStrike" cap="non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Montserrat" pitchFamily="2" charset="77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053301"/>
                  </a:ext>
                </a:extLst>
              </a:tr>
              <a:tr h="451634"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900" b="0" i="0" u="none" strike="noStrike" cap="none" dirty="0">
                          <a:solidFill>
                            <a:srgbClr val="002060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  <a:sym typeface="Arial"/>
                        </a:rPr>
                        <a:t>Fine Tuning</a:t>
                      </a: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0" algn="l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TH" sz="900" b="0" i="0" u="none" strike="noStrike" cap="none">
                        <a:solidFill>
                          <a:srgbClr val="002060"/>
                        </a:solidFill>
                        <a:effectLst/>
                        <a:latin typeface="Montserrat" pitchFamily="2" charset="77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328" marR="8328" marT="8328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35371"/>
                  </a:ext>
                </a:extLst>
              </a:tr>
            </a:tbl>
          </a:graphicData>
        </a:graphic>
      </p:graphicFrame>
      <p:sp>
        <p:nvSpPr>
          <p:cNvPr id="1579" name="Google Shape;1579;g2f30853124d_0_0">
            <a:extLst>
              <a:ext uri="{FF2B5EF4-FFF2-40B4-BE49-F238E27FC236}">
                <a16:creationId xmlns:a16="http://schemas.microsoft.com/office/drawing/2014/main" id="{4B3DD1CD-90B2-83B3-8C78-467ECA70C7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Montserrat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0" name="Google Shape;1580;g2f30853124d_0_0">
            <a:extLst>
              <a:ext uri="{FF2B5EF4-FFF2-40B4-BE49-F238E27FC236}">
                <a16:creationId xmlns:a16="http://schemas.microsoft.com/office/drawing/2014/main" id="{F547C5DA-0162-61EC-AFAC-7532919CB6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608965" indent="-304165">
              <a:spcBef>
                <a:spcPts val="1067"/>
              </a:spcBef>
              <a:buClr>
                <a:schemeClr val="dk1"/>
              </a:buClr>
              <a:buSzPts val="2400"/>
            </a:pPr>
            <a:r>
              <a:rPr lang="en-US" sz="2800" dirty="0"/>
              <a:t>Project Timeline (10 Weeks)</a:t>
            </a:r>
          </a:p>
        </p:txBody>
      </p:sp>
    </p:spTree>
    <p:extLst>
      <p:ext uri="{BB962C8B-B14F-4D97-AF65-F5344CB8AC3E}">
        <p14:creationId xmlns:p14="http://schemas.microsoft.com/office/powerpoint/2010/main" val="141077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3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Montserrat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88888"/>
                </a:buClr>
                <a:buSzPts val="1200"/>
                <a:buFont typeface="Montserrat"/>
                <a:buNone/>
                <a:tabLst/>
                <a:defRPr/>
              </a:pPr>
              <a:t>5</a:t>
            </a:fld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5" name="Google Shape;1595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608965" indent="-304165">
              <a:spcBef>
                <a:spcPts val="1067"/>
              </a:spcBef>
              <a:buClr>
                <a:schemeClr val="dk1"/>
              </a:buClr>
              <a:buSzPts val="2400"/>
            </a:pPr>
            <a:r>
              <a:rPr lang="en-US" sz="2800" dirty="0"/>
              <a:t>4Plus Team</a:t>
            </a:r>
          </a:p>
        </p:txBody>
      </p:sp>
      <p:grpSp>
        <p:nvGrpSpPr>
          <p:cNvPr id="1596" name="Google Shape;1596;p36"/>
          <p:cNvGrpSpPr/>
          <p:nvPr/>
        </p:nvGrpSpPr>
        <p:grpSpPr>
          <a:xfrm>
            <a:off x="9203889" y="1247240"/>
            <a:ext cx="2149911" cy="1008112"/>
            <a:chOff x="6339941" y="2924944"/>
            <a:chExt cx="2169925" cy="1008112"/>
          </a:xfrm>
        </p:grpSpPr>
        <p:pic>
          <p:nvPicPr>
            <p:cNvPr id="1597" name="Google Shape;1597;p3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379275" y="2954635"/>
              <a:ext cx="424973" cy="4249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98" name="Google Shape;1598;p36"/>
            <p:cNvSpPr/>
            <p:nvPr/>
          </p:nvSpPr>
          <p:spPr>
            <a:xfrm>
              <a:off x="6794331" y="3049215"/>
              <a:ext cx="16797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ontserrat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4Plus Resources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1599" name="Google Shape;1599;p3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413017" y="3429000"/>
              <a:ext cx="429768" cy="4297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0" name="Google Shape;1600;p36"/>
            <p:cNvSpPr/>
            <p:nvPr/>
          </p:nvSpPr>
          <p:spPr>
            <a:xfrm>
              <a:off x="6804248" y="3501008"/>
              <a:ext cx="17056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1400"/>
                <a:buFont typeface="Montserrat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Client Resources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01" name="Google Shape;1601;p36"/>
            <p:cNvSpPr/>
            <p:nvPr/>
          </p:nvSpPr>
          <p:spPr>
            <a:xfrm>
              <a:off x="6339941" y="2924944"/>
              <a:ext cx="2169925" cy="1008112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1605" name="Google Shape;1605;p36"/>
          <p:cNvCxnSpPr>
            <a:stCxn id="1604" idx="2"/>
            <a:endCxn id="1606" idx="0"/>
          </p:cNvCxnSpPr>
          <p:nvPr/>
        </p:nvCxnSpPr>
        <p:spPr>
          <a:xfrm rot="5400000">
            <a:off x="1352782" y="2826133"/>
            <a:ext cx="1266693" cy="2515022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07" name="Google Shape;1607;p36"/>
          <p:cNvCxnSpPr>
            <a:cxnSpLocks/>
            <a:stCxn id="1604" idx="3"/>
            <a:endCxn id="1608" idx="1"/>
          </p:cNvCxnSpPr>
          <p:nvPr/>
        </p:nvCxnSpPr>
        <p:spPr>
          <a:xfrm>
            <a:off x="3745967" y="2935937"/>
            <a:ext cx="3532081" cy="40309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19" name="Google Shape;1619;p36"/>
          <p:cNvGrpSpPr/>
          <p:nvPr/>
        </p:nvGrpSpPr>
        <p:grpSpPr>
          <a:xfrm>
            <a:off x="7278048" y="2824665"/>
            <a:ext cx="3301461" cy="1028723"/>
            <a:chOff x="4583924" y="2420888"/>
            <a:chExt cx="3613287" cy="1028723"/>
          </a:xfrm>
        </p:grpSpPr>
        <p:grpSp>
          <p:nvGrpSpPr>
            <p:cNvPr id="1620" name="Google Shape;1620;p36"/>
            <p:cNvGrpSpPr/>
            <p:nvPr/>
          </p:nvGrpSpPr>
          <p:grpSpPr>
            <a:xfrm>
              <a:off x="4583924" y="2420888"/>
              <a:ext cx="2409008" cy="1028723"/>
              <a:chOff x="1784373" y="980728"/>
              <a:chExt cx="2409008" cy="1028723"/>
            </a:xfrm>
          </p:grpSpPr>
          <p:pic>
            <p:nvPicPr>
              <p:cNvPr id="1608" name="Google Shape;1608;p3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784373" y="980728"/>
                <a:ext cx="1028723" cy="1028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1" name="Google Shape;1621;p3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012973" y="1209328"/>
                <a:ext cx="471851" cy="47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2" name="Google Shape;1622;p36"/>
              <p:cNvSpPr/>
              <p:nvPr/>
            </p:nvSpPr>
            <p:spPr>
              <a:xfrm>
                <a:off x="3278981" y="992312"/>
                <a:ext cx="914400" cy="78399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  <a:path w="120000" h="120000" fill="none" extrusionOk="0">
                    <a:moveTo>
                      <a:pt x="-10000" y="0"/>
                    </a:moveTo>
                    <a:close/>
                    <a:lnTo>
                      <a:pt x="-10000" y="120000"/>
                    </a:lnTo>
                  </a:path>
                  <a:path w="120000" h="120000" fill="none" extrusionOk="0">
                    <a:moveTo>
                      <a:pt x="-10000" y="22500"/>
                    </a:moveTo>
                    <a:lnTo>
                      <a:pt x="-20000" y="22500"/>
                    </a:lnTo>
                    <a:lnTo>
                      <a:pt x="-64451" y="59148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23" name="Google Shape;1623;p36"/>
            <p:cNvSpPr/>
            <p:nvPr/>
          </p:nvSpPr>
          <p:spPr>
            <a:xfrm>
              <a:off x="5984819" y="2493762"/>
              <a:ext cx="2212392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ontserrat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Solution Architect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24" name="Google Shape;1624;p36"/>
            <p:cNvSpPr/>
            <p:nvPr/>
          </p:nvSpPr>
          <p:spPr>
            <a:xfrm>
              <a:off x="6443447" y="2789749"/>
              <a:ext cx="115190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Montserrat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- - TBD - -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1625" name="Google Shape;1625;p3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179713" y="2801539"/>
              <a:ext cx="238691" cy="23869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6" name="Google Shape;1626;p36"/>
          <p:cNvGrpSpPr/>
          <p:nvPr/>
        </p:nvGrpSpPr>
        <p:grpSpPr>
          <a:xfrm>
            <a:off x="708344" y="2421575"/>
            <a:ext cx="3037623" cy="1028723"/>
            <a:chOff x="273112" y="2380578"/>
            <a:chExt cx="3496741" cy="1028723"/>
          </a:xfrm>
        </p:grpSpPr>
        <p:pic>
          <p:nvPicPr>
            <p:cNvPr id="1604" name="Google Shape;1604;p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13349" y="2380578"/>
              <a:ext cx="1156504" cy="10287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7" name="Google Shape;1627;p3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88233" y="2609178"/>
              <a:ext cx="359016" cy="359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8" name="Google Shape;1628;p3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217561" y="2824178"/>
              <a:ext cx="360040" cy="3600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29" name="Google Shape;1629;p36"/>
            <p:cNvSpPr/>
            <p:nvPr/>
          </p:nvSpPr>
          <p:spPr>
            <a:xfrm>
              <a:off x="642441" y="2564904"/>
              <a:ext cx="1429630" cy="7727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131026" y="0"/>
                  </a:moveTo>
                  <a:close/>
                  <a:lnTo>
                    <a:pt x="131026" y="120000"/>
                  </a:lnTo>
                </a:path>
                <a:path w="120000" h="120000" fill="none" extrusionOk="0">
                  <a:moveTo>
                    <a:pt x="131026" y="18500"/>
                  </a:moveTo>
                  <a:lnTo>
                    <a:pt x="161310" y="18500"/>
                  </a:lnTo>
                  <a:lnTo>
                    <a:pt x="170879" y="53005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0" name="Google Shape;1630;p36"/>
            <p:cNvSpPr/>
            <p:nvPr/>
          </p:nvSpPr>
          <p:spPr>
            <a:xfrm>
              <a:off x="273112" y="2591787"/>
              <a:ext cx="2009887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ontserrat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Project Manager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31" name="Google Shape;1631;p36"/>
            <p:cNvSpPr/>
            <p:nvPr/>
          </p:nvSpPr>
          <p:spPr>
            <a:xfrm>
              <a:off x="995136" y="2852936"/>
              <a:ext cx="21265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200"/>
                <a:buFont typeface="Arial"/>
                <a:buNone/>
                <a:tabLst/>
                <a:defRPr/>
              </a:pPr>
              <a:endParaRPr kumimoji="0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2" name="Google Shape;1632;p36"/>
            <p:cNvSpPr/>
            <p:nvPr/>
          </p:nvSpPr>
          <p:spPr>
            <a:xfrm>
              <a:off x="735738" y="3124509"/>
              <a:ext cx="105033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Montserrat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- - TBD - -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1633" name="Google Shape;1633;p3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844093" y="2852936"/>
              <a:ext cx="238691" cy="238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4" name="Google Shape;1634;p3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844093" y="3114119"/>
              <a:ext cx="237744" cy="2377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5" name="Google Shape;1635;p36"/>
          <p:cNvGrpSpPr/>
          <p:nvPr/>
        </p:nvGrpSpPr>
        <p:grpSpPr>
          <a:xfrm>
            <a:off x="257412" y="4675522"/>
            <a:ext cx="2450460" cy="1070192"/>
            <a:chOff x="4511714" y="4107611"/>
            <a:chExt cx="2674894" cy="1070192"/>
          </a:xfrm>
        </p:grpSpPr>
        <p:grpSp>
          <p:nvGrpSpPr>
            <p:cNvPr id="1636" name="Google Shape;1636;p36"/>
            <p:cNvGrpSpPr/>
            <p:nvPr/>
          </p:nvGrpSpPr>
          <p:grpSpPr>
            <a:xfrm>
              <a:off x="4511714" y="4149080"/>
              <a:ext cx="2443478" cy="1028723"/>
              <a:chOff x="1746250" y="980728"/>
              <a:chExt cx="2443478" cy="1028723"/>
            </a:xfrm>
          </p:grpSpPr>
          <p:pic>
            <p:nvPicPr>
              <p:cNvPr id="1606" name="Google Shape;1606;p3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1746250" y="980728"/>
                <a:ext cx="1028723" cy="1028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7" name="Google Shape;1637;p3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979712" y="1196752"/>
                <a:ext cx="359016" cy="3590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8" name="Google Shape;1638;p36"/>
              <p:cNvSpPr/>
              <p:nvPr/>
            </p:nvSpPr>
            <p:spPr>
              <a:xfrm>
                <a:off x="3275328" y="992312"/>
                <a:ext cx="914400" cy="78399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  <a:path w="120000" h="120000" fill="none" extrusionOk="0">
                    <a:moveTo>
                      <a:pt x="-10000" y="0"/>
                    </a:moveTo>
                    <a:close/>
                    <a:lnTo>
                      <a:pt x="-10000" y="120000"/>
                    </a:lnTo>
                  </a:path>
                  <a:path w="120000" h="120000" fill="none" extrusionOk="0">
                    <a:moveTo>
                      <a:pt x="-10000" y="22500"/>
                    </a:moveTo>
                    <a:lnTo>
                      <a:pt x="-20000" y="22500"/>
                    </a:lnTo>
                    <a:lnTo>
                      <a:pt x="-64451" y="59148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639" name="Google Shape;1639;p36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2281727" y="1481288"/>
                <a:ext cx="360040" cy="360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0" name="Google Shape;1640;p36"/>
            <p:cNvSpPr/>
            <p:nvPr/>
          </p:nvSpPr>
          <p:spPr>
            <a:xfrm>
              <a:off x="5509930" y="4107611"/>
              <a:ext cx="167667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ontserrat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Data Science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400"/>
                <a:buFont typeface="Arial"/>
                <a:buNone/>
                <a:tabLst/>
                <a:defRPr/>
              </a:pPr>
              <a:endPara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641" name="Google Shape;1641;p36"/>
          <p:cNvSpPr txBox="1"/>
          <p:nvPr/>
        </p:nvSpPr>
        <p:spPr>
          <a:xfrm>
            <a:off x="4669172" y="2392280"/>
            <a:ext cx="27107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Montserrat"/>
              <a:buNone/>
              <a:tabLst/>
              <a:defRPr/>
            </a:pPr>
            <a:r>
              <a:rPr kumimoji="0" lang="en-US" sz="1800" b="1" i="0" u="sng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Working Team Level</a:t>
            </a:r>
            <a:endParaRPr kumimoji="0" sz="1800" b="1" i="0" u="sng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642" name="Google Shape;1642;p36"/>
          <p:cNvGrpSpPr/>
          <p:nvPr/>
        </p:nvGrpSpPr>
        <p:grpSpPr>
          <a:xfrm>
            <a:off x="3226902" y="4628315"/>
            <a:ext cx="3025567" cy="1036390"/>
            <a:chOff x="4829531" y="2432472"/>
            <a:chExt cx="3311328" cy="1036390"/>
          </a:xfrm>
        </p:grpSpPr>
        <p:grpSp>
          <p:nvGrpSpPr>
            <p:cNvPr id="1643" name="Google Shape;1643;p36"/>
            <p:cNvGrpSpPr/>
            <p:nvPr/>
          </p:nvGrpSpPr>
          <p:grpSpPr>
            <a:xfrm>
              <a:off x="4829531" y="2432472"/>
              <a:ext cx="2163401" cy="1036390"/>
              <a:chOff x="2029980" y="992312"/>
              <a:chExt cx="2163401" cy="1036390"/>
            </a:xfrm>
          </p:grpSpPr>
          <p:pic>
            <p:nvPicPr>
              <p:cNvPr id="1644" name="Google Shape;1644;p36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29980" y="999979"/>
                <a:ext cx="1028724" cy="1028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5" name="Google Shape;1645;p36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320130" y="1252051"/>
                <a:ext cx="471851" cy="47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6" name="Google Shape;1646;p36"/>
              <p:cNvSpPr/>
              <p:nvPr/>
            </p:nvSpPr>
            <p:spPr>
              <a:xfrm>
                <a:off x="3278981" y="992312"/>
                <a:ext cx="914400" cy="78399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  <a:path w="120000" h="120000" fill="none" extrusionOk="0">
                    <a:moveTo>
                      <a:pt x="-10000" y="0"/>
                    </a:moveTo>
                    <a:close/>
                    <a:lnTo>
                      <a:pt x="-10000" y="120000"/>
                    </a:lnTo>
                  </a:path>
                  <a:path w="120000" h="120000" fill="none" extrusionOk="0">
                    <a:moveTo>
                      <a:pt x="-10000" y="22500"/>
                    </a:moveTo>
                    <a:lnTo>
                      <a:pt x="-20000" y="22500"/>
                    </a:lnTo>
                    <a:lnTo>
                      <a:pt x="-64451" y="59148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1647" name="Google Shape;1647;p36"/>
            <p:cNvSpPr/>
            <p:nvPr/>
          </p:nvSpPr>
          <p:spPr>
            <a:xfrm>
              <a:off x="5984819" y="2493762"/>
              <a:ext cx="215604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Data Engineer</a:t>
              </a:r>
              <a:endPara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cxnSp>
        <p:nvCxnSpPr>
          <p:cNvPr id="1650" name="Google Shape;1650;p36"/>
          <p:cNvCxnSpPr>
            <a:stCxn id="1604" idx="2"/>
            <a:endCxn id="1644" idx="0"/>
          </p:cNvCxnSpPr>
          <p:nvPr/>
        </p:nvCxnSpPr>
        <p:spPr>
          <a:xfrm rot="16200000" flipH="1">
            <a:off x="2877415" y="3816521"/>
            <a:ext cx="1185684" cy="453237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51" name="Google Shape;1651;p36"/>
          <p:cNvSpPr/>
          <p:nvPr/>
        </p:nvSpPr>
        <p:spPr>
          <a:xfrm>
            <a:off x="8992410" y="3490135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652" name="Google Shape;1652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64477" y="3530740"/>
            <a:ext cx="206528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3" name="Google Shape;1653;p36"/>
          <p:cNvSpPr/>
          <p:nvPr/>
        </p:nvSpPr>
        <p:spPr>
          <a:xfrm>
            <a:off x="4621525" y="5274300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654" name="Google Shape;1654;p3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388734" y="5304783"/>
            <a:ext cx="206528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655" name="Google Shape;1655;p36"/>
          <p:cNvSpPr/>
          <p:nvPr/>
        </p:nvSpPr>
        <p:spPr>
          <a:xfrm>
            <a:off x="1536165" y="5006848"/>
            <a:ext cx="105950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656" name="Google Shape;1656;p3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95831" y="5003873"/>
            <a:ext cx="218664" cy="238691"/>
          </a:xfrm>
          <a:prstGeom prst="rect">
            <a:avLst/>
          </a:prstGeom>
          <a:noFill/>
          <a:ln>
            <a:noFill/>
          </a:ln>
        </p:spPr>
      </p:pic>
      <p:sp>
        <p:nvSpPr>
          <p:cNvPr id="1659" name="Google Shape;1659;p36"/>
          <p:cNvSpPr/>
          <p:nvPr/>
        </p:nvSpPr>
        <p:spPr>
          <a:xfrm>
            <a:off x="1066393" y="2920029"/>
            <a:ext cx="1152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cxnSp>
        <p:nvCxnSpPr>
          <p:cNvPr id="1660" name="Google Shape;1660;p36"/>
          <p:cNvCxnSpPr>
            <a:stCxn id="1661" idx="1"/>
            <a:endCxn id="1604" idx="0"/>
          </p:cNvCxnSpPr>
          <p:nvPr/>
        </p:nvCxnSpPr>
        <p:spPr>
          <a:xfrm rot="10800000" flipV="1">
            <a:off x="3243639" y="1598011"/>
            <a:ext cx="860682" cy="823563"/>
          </a:xfrm>
          <a:prstGeom prst="curvedConnector2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62" name="Google Shape;1662;p36"/>
          <p:cNvGrpSpPr/>
          <p:nvPr/>
        </p:nvGrpSpPr>
        <p:grpSpPr>
          <a:xfrm>
            <a:off x="4104321" y="1019135"/>
            <a:ext cx="4008848" cy="1093238"/>
            <a:chOff x="2757797" y="978945"/>
            <a:chExt cx="4387485" cy="1093238"/>
          </a:xfrm>
        </p:grpSpPr>
        <p:grpSp>
          <p:nvGrpSpPr>
            <p:cNvPr id="1663" name="Google Shape;1663;p36"/>
            <p:cNvGrpSpPr/>
            <p:nvPr/>
          </p:nvGrpSpPr>
          <p:grpSpPr>
            <a:xfrm>
              <a:off x="2757797" y="1043460"/>
              <a:ext cx="4032674" cy="1028723"/>
              <a:chOff x="1784373" y="980728"/>
              <a:chExt cx="4032674" cy="1028723"/>
            </a:xfrm>
          </p:grpSpPr>
          <p:pic>
            <p:nvPicPr>
              <p:cNvPr id="1661" name="Google Shape;1661;p36"/>
              <p:cNvPicPr preferRelativeResize="0"/>
              <p:nvPr/>
            </p:nvPicPr>
            <p:blipFill rotWithShape="1">
              <a:blip r:embed="rId11">
                <a:alphaModFix/>
              </a:blip>
              <a:srcRect/>
              <a:stretch/>
            </p:blipFill>
            <p:spPr>
              <a:xfrm>
                <a:off x="1784373" y="980728"/>
                <a:ext cx="1028723" cy="1028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4" name="Google Shape;1664;p3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979712" y="1196752"/>
                <a:ext cx="359016" cy="3590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65" name="Google Shape;1665;p36"/>
              <p:cNvSpPr/>
              <p:nvPr/>
            </p:nvSpPr>
            <p:spPr>
              <a:xfrm>
                <a:off x="3278980" y="992312"/>
                <a:ext cx="2538067" cy="78399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  <a:path w="120000" h="120000" fill="none" extrusionOk="0">
                    <a:moveTo>
                      <a:pt x="-10000" y="0"/>
                    </a:moveTo>
                    <a:close/>
                    <a:lnTo>
                      <a:pt x="-10000" y="120000"/>
                    </a:lnTo>
                  </a:path>
                  <a:path w="120000" h="120000" fill="none" extrusionOk="0">
                    <a:moveTo>
                      <a:pt x="-10000" y="22500"/>
                    </a:moveTo>
                    <a:lnTo>
                      <a:pt x="-20000" y="22500"/>
                    </a:lnTo>
                    <a:lnTo>
                      <a:pt x="-22435" y="61120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pic>
            <p:nvPicPr>
              <p:cNvPr id="1666" name="Google Shape;1666;p36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2281727" y="1481288"/>
                <a:ext cx="360040" cy="36004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67" name="Google Shape;1667;p36"/>
            <p:cNvSpPr/>
            <p:nvPr/>
          </p:nvSpPr>
          <p:spPr>
            <a:xfrm>
              <a:off x="4050157" y="978945"/>
              <a:ext cx="30951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Montserrat"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Expert Advisor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4427935" y="1261185"/>
              <a:ext cx="120913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Montserrat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- - TBD - -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4427984" y="1607080"/>
              <a:ext cx="99860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Montserrat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rPr>
                <a:t>- - TBD - -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  <p:pic>
          <p:nvPicPr>
            <p:cNvPr id="1670" name="Google Shape;1670;p3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139952" y="1261185"/>
              <a:ext cx="238691" cy="2386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1" name="Google Shape;1671;p3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139952" y="1607080"/>
              <a:ext cx="237744" cy="2377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Google Shape;1624;p36">
            <a:extLst>
              <a:ext uri="{FF2B5EF4-FFF2-40B4-BE49-F238E27FC236}">
                <a16:creationId xmlns:a16="http://schemas.microsoft.com/office/drawing/2014/main" id="{14BD737F-5ECF-D273-AD31-31030B4FAA78}"/>
              </a:ext>
            </a:extLst>
          </p:cNvPr>
          <p:cNvSpPr/>
          <p:nvPr/>
        </p:nvSpPr>
        <p:spPr>
          <a:xfrm>
            <a:off x="4594384" y="4997341"/>
            <a:ext cx="13010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4" name="Google Shape;1625;p36">
            <a:extLst>
              <a:ext uri="{FF2B5EF4-FFF2-40B4-BE49-F238E27FC236}">
                <a16:creationId xmlns:a16="http://schemas.microsoft.com/office/drawing/2014/main" id="{17F582BA-C620-344A-1ADD-A84600956E06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353411" y="5009131"/>
            <a:ext cx="218092" cy="2386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53;p36">
            <a:extLst>
              <a:ext uri="{FF2B5EF4-FFF2-40B4-BE49-F238E27FC236}">
                <a16:creationId xmlns:a16="http://schemas.microsoft.com/office/drawing/2014/main" id="{2A5ED713-5B3A-4270-F587-80E9C7B4032D}"/>
              </a:ext>
            </a:extLst>
          </p:cNvPr>
          <p:cNvSpPr/>
          <p:nvPr/>
        </p:nvSpPr>
        <p:spPr>
          <a:xfrm>
            <a:off x="1628796" y="5295167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6" name="Google Shape;1654;p36">
            <a:extLst>
              <a:ext uri="{FF2B5EF4-FFF2-40B4-BE49-F238E27FC236}">
                <a16:creationId xmlns:a16="http://schemas.microsoft.com/office/drawing/2014/main" id="{32C3C885-962B-0EA2-41FA-185EC990A5A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279269" y="5325650"/>
            <a:ext cx="206528" cy="23774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1642;p36">
            <a:extLst>
              <a:ext uri="{FF2B5EF4-FFF2-40B4-BE49-F238E27FC236}">
                <a16:creationId xmlns:a16="http://schemas.microsoft.com/office/drawing/2014/main" id="{25AEE3D8-B9AC-A378-6ED0-0FEE6D72C732}"/>
              </a:ext>
            </a:extLst>
          </p:cNvPr>
          <p:cNvGrpSpPr/>
          <p:nvPr/>
        </p:nvGrpSpPr>
        <p:grpSpPr>
          <a:xfrm>
            <a:off x="6654783" y="4367750"/>
            <a:ext cx="3025567" cy="1036390"/>
            <a:chOff x="4829531" y="2432472"/>
            <a:chExt cx="3311328" cy="1036390"/>
          </a:xfrm>
        </p:grpSpPr>
        <p:grpSp>
          <p:nvGrpSpPr>
            <p:cNvPr id="7" name="Google Shape;1643;p36">
              <a:extLst>
                <a:ext uri="{FF2B5EF4-FFF2-40B4-BE49-F238E27FC236}">
                  <a16:creationId xmlns:a16="http://schemas.microsoft.com/office/drawing/2014/main" id="{755F68B7-DC67-B938-4167-F58E4BBA7546}"/>
                </a:ext>
              </a:extLst>
            </p:cNvPr>
            <p:cNvGrpSpPr/>
            <p:nvPr/>
          </p:nvGrpSpPr>
          <p:grpSpPr>
            <a:xfrm>
              <a:off x="4829531" y="2432472"/>
              <a:ext cx="2163401" cy="1036390"/>
              <a:chOff x="2029980" y="992312"/>
              <a:chExt cx="2163401" cy="1036390"/>
            </a:xfrm>
          </p:grpSpPr>
          <p:pic>
            <p:nvPicPr>
              <p:cNvPr id="9" name="Google Shape;1644;p36">
                <a:extLst>
                  <a:ext uri="{FF2B5EF4-FFF2-40B4-BE49-F238E27FC236}">
                    <a16:creationId xmlns:a16="http://schemas.microsoft.com/office/drawing/2014/main" id="{78974596-2479-69E3-B99A-ED3F5A7A74E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029980" y="999979"/>
                <a:ext cx="1028724" cy="1028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" name="Google Shape;1645;p36">
                <a:extLst>
                  <a:ext uri="{FF2B5EF4-FFF2-40B4-BE49-F238E27FC236}">
                    <a16:creationId xmlns:a16="http://schemas.microsoft.com/office/drawing/2014/main" id="{D9D5D061-E156-F4C8-77CB-7DE701AF065D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320130" y="1252051"/>
                <a:ext cx="471851" cy="4718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" name="Google Shape;1646;p36">
                <a:extLst>
                  <a:ext uri="{FF2B5EF4-FFF2-40B4-BE49-F238E27FC236}">
                    <a16:creationId xmlns:a16="http://schemas.microsoft.com/office/drawing/2014/main" id="{9ABF0205-12AE-AB3A-F7EB-F1CA23C79B2E}"/>
                  </a:ext>
                </a:extLst>
              </p:cNvPr>
              <p:cNvSpPr/>
              <p:nvPr/>
            </p:nvSpPr>
            <p:spPr>
              <a:xfrm>
                <a:off x="3278981" y="992312"/>
                <a:ext cx="914400" cy="78399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20000" y="0"/>
                    </a:lnTo>
                    <a:lnTo>
                      <a:pt x="120000" y="120000"/>
                    </a:lnTo>
                    <a:lnTo>
                      <a:pt x="0" y="120000"/>
                    </a:lnTo>
                    <a:close/>
                  </a:path>
                  <a:path w="120000" h="120000" fill="none" extrusionOk="0">
                    <a:moveTo>
                      <a:pt x="-10000" y="0"/>
                    </a:moveTo>
                    <a:close/>
                    <a:lnTo>
                      <a:pt x="-10000" y="120000"/>
                    </a:lnTo>
                  </a:path>
                  <a:path w="120000" h="120000" fill="none" extrusionOk="0">
                    <a:moveTo>
                      <a:pt x="-10000" y="22500"/>
                    </a:moveTo>
                    <a:lnTo>
                      <a:pt x="-20000" y="22500"/>
                    </a:lnTo>
                    <a:lnTo>
                      <a:pt x="-64451" y="59148"/>
                    </a:lnTo>
                  </a:path>
                </a:pathLst>
              </a:custGeom>
              <a:noFill/>
              <a:ln w="12700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prstClr val="black"/>
                  </a:buClr>
                  <a:buSzPts val="1800"/>
                  <a:buFont typeface="Arial"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8" name="Google Shape;1647;p36">
              <a:extLst>
                <a:ext uri="{FF2B5EF4-FFF2-40B4-BE49-F238E27FC236}">
                  <a16:creationId xmlns:a16="http://schemas.microsoft.com/office/drawing/2014/main" id="{93486039-70FC-2A3D-0690-587941F73464}"/>
                </a:ext>
              </a:extLst>
            </p:cNvPr>
            <p:cNvSpPr/>
            <p:nvPr/>
          </p:nvSpPr>
          <p:spPr>
            <a:xfrm>
              <a:off x="5984819" y="2493762"/>
              <a:ext cx="2156040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ontserrat"/>
                  <a:ea typeface="+mn-ea"/>
                  <a:cs typeface="+mn-cs"/>
                  <a:sym typeface="Montserrat"/>
                </a:rPr>
                <a:t>Analytic Developer</a:t>
              </a:r>
              <a:endParaRPr kumimoji="0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+mn-ea"/>
                <a:cs typeface="+mn-cs"/>
              </a:endParaRPr>
            </a:p>
          </p:txBody>
        </p:sp>
      </p:grpSp>
      <p:sp>
        <p:nvSpPr>
          <p:cNvPr id="12" name="Google Shape;1653;p36">
            <a:extLst>
              <a:ext uri="{FF2B5EF4-FFF2-40B4-BE49-F238E27FC236}">
                <a16:creationId xmlns:a16="http://schemas.microsoft.com/office/drawing/2014/main" id="{B7485C7B-75C4-06EC-F419-396EA3471AB7}"/>
              </a:ext>
            </a:extLst>
          </p:cNvPr>
          <p:cNvSpPr/>
          <p:nvPr/>
        </p:nvSpPr>
        <p:spPr>
          <a:xfrm>
            <a:off x="8064342" y="5034683"/>
            <a:ext cx="9124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3" name="Google Shape;1654;p36">
            <a:extLst>
              <a:ext uri="{FF2B5EF4-FFF2-40B4-BE49-F238E27FC236}">
                <a16:creationId xmlns:a16="http://schemas.microsoft.com/office/drawing/2014/main" id="{E3AAD16B-67F1-D788-ACBE-D9789FE6C73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831551" y="5065166"/>
            <a:ext cx="206528" cy="23774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624;p36">
            <a:extLst>
              <a:ext uri="{FF2B5EF4-FFF2-40B4-BE49-F238E27FC236}">
                <a16:creationId xmlns:a16="http://schemas.microsoft.com/office/drawing/2014/main" id="{736B7254-AE22-1303-A965-5196B0B647EB}"/>
              </a:ext>
            </a:extLst>
          </p:cNvPr>
          <p:cNvSpPr/>
          <p:nvPr/>
        </p:nvSpPr>
        <p:spPr>
          <a:xfrm>
            <a:off x="8037201" y="4757724"/>
            <a:ext cx="13010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- - TBD - -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pic>
        <p:nvPicPr>
          <p:cNvPr id="15" name="Google Shape;1625;p36">
            <a:extLst>
              <a:ext uri="{FF2B5EF4-FFF2-40B4-BE49-F238E27FC236}">
                <a16:creationId xmlns:a16="http://schemas.microsoft.com/office/drawing/2014/main" id="{8598A567-268E-6146-1CB9-B77702EF897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796228" y="4769514"/>
            <a:ext cx="218092" cy="23869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50;p36">
            <a:extLst>
              <a:ext uri="{FF2B5EF4-FFF2-40B4-BE49-F238E27FC236}">
                <a16:creationId xmlns:a16="http://schemas.microsoft.com/office/drawing/2014/main" id="{CE26C8E4-8DCF-74FB-9A55-6E7104DEEAEF}"/>
              </a:ext>
            </a:extLst>
          </p:cNvPr>
          <p:cNvCxnSpPr>
            <a:cxnSpLocks/>
            <a:stCxn id="1604" idx="2"/>
            <a:endCxn id="9" idx="0"/>
          </p:cNvCxnSpPr>
          <p:nvPr/>
        </p:nvCxnSpPr>
        <p:spPr>
          <a:xfrm rot="16200000" flipH="1">
            <a:off x="4721639" y="1972298"/>
            <a:ext cx="925119" cy="3881118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914C8C-C966-E88E-1731-4C299630E7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E5E8-9C2D-9C78-F7B4-ACBECD97F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Assumption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DDA19F-A4C4-F32B-6640-1EB51EBFC855}"/>
              </a:ext>
            </a:extLst>
          </p:cNvPr>
          <p:cNvSpPr txBox="1"/>
          <p:nvPr/>
        </p:nvSpPr>
        <p:spPr>
          <a:xfrm>
            <a:off x="333511" y="1615602"/>
            <a:ext cx="1177276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I</a:t>
            </a:r>
            <a:r>
              <a:rPr lang="en-TH" sz="1400" dirty="0">
                <a:latin typeface="Montserrat" pitchFamily="2" charset="77"/>
              </a:rPr>
              <a:t>mplement </a:t>
            </a:r>
            <a:r>
              <a:rPr lang="en-TH" sz="1400">
                <a:latin typeface="Montserrat" pitchFamily="2" charset="77"/>
              </a:rPr>
              <a:t>1 plant</a:t>
            </a:r>
            <a:endParaRPr lang="en-US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Project timeline is approximately 10 weeks</a:t>
            </a:r>
            <a:endParaRPr lang="th-TH" sz="14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Client locate in Bangkok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FF0000"/>
                </a:solidFill>
                <a:latin typeface="Montserrat" pitchFamily="2" charset="77"/>
              </a:rPr>
              <a:t>Rootcloud</a:t>
            </a:r>
            <a:r>
              <a:rPr lang="en-US" sz="1400" dirty="0">
                <a:solidFill>
                  <a:srgbClr val="FF0000"/>
                </a:solidFill>
                <a:latin typeface="Montserrat" pitchFamily="2" charset="77"/>
              </a:rPr>
              <a:t> must provide power plant domain expert to come up with objective function (reward function)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 provide assessment and analysis</a:t>
            </a:r>
            <a:r>
              <a:rPr lang="th-TH" sz="1400" dirty="0">
                <a:latin typeface="Montserrat" pitchFamily="2" charset="77"/>
              </a:rPr>
              <a:t> </a:t>
            </a:r>
            <a:r>
              <a:rPr lang="en-US" sz="1400" dirty="0">
                <a:latin typeface="Montserrat" pitchFamily="2" charset="77"/>
              </a:rPr>
              <a:t>enhancements that are currently</a:t>
            </a:r>
            <a:r>
              <a:rPr lang="th-TH" sz="1400" dirty="0">
                <a:latin typeface="Montserrat" pitchFamily="2" charset="77"/>
              </a:rPr>
              <a:t> </a:t>
            </a:r>
            <a:r>
              <a:rPr lang="en-US" sz="1400" dirty="0">
                <a:latin typeface="Montserrat" pitchFamily="2" charset="77"/>
              </a:rPr>
              <a:t>practices from leading 4IR</a:t>
            </a:r>
            <a:r>
              <a:rPr lang="th-TH" sz="1400" dirty="0">
                <a:latin typeface="Montserrat" pitchFamily="2" charset="77"/>
              </a:rPr>
              <a:t> </a:t>
            </a:r>
            <a:r>
              <a:rPr lang="en-US" sz="1400" dirty="0">
                <a:latin typeface="Montserrat" pitchFamily="2" charset="77"/>
              </a:rPr>
              <a:t>implementers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 manage coordination between 4Plus, </a:t>
            </a: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, and GPSC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 w</a:t>
            </a:r>
            <a:r>
              <a:rPr lang="th-TH" sz="1400" dirty="0">
                <a:latin typeface="Montserrat" pitchFamily="2" charset="77"/>
              </a:rPr>
              <a:t>i</a:t>
            </a:r>
            <a:r>
              <a:rPr lang="en-US" sz="1400" dirty="0" err="1">
                <a:latin typeface="Montserrat" pitchFamily="2" charset="77"/>
              </a:rPr>
              <a:t>ll</a:t>
            </a:r>
            <a:r>
              <a:rPr lang="en-US" sz="1400" dirty="0">
                <a:latin typeface="Montserrat" pitchFamily="2" charset="77"/>
              </a:rPr>
              <a:t> conduct workshops and interviews with stakeholders to understand various scenarios, logics and as is requirement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 will align with stakeholders on baselines and targets/goals/scenarios and opportunities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4Plus will assist </a:t>
            </a: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 to conduct workshops and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4Plus will access to 2-3 years historical operations data for deep-analysis, discovery, and experience advanced analytics development (e.g. correlation analysis, multivariate statistical analysis, GPSC's digitalization/Al and predictions, forecasting,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4Plus will simulation of scenarios and and development of optimization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4Plus will provide solution architecture leveraging on GPSC existing infrastructure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4Plus will provide Model development operationalization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4Plus will work with </a:t>
            </a:r>
            <a:r>
              <a:rPr lang="en-US" sz="1400" dirty="0" err="1">
                <a:latin typeface="Montserrat" pitchFamily="2" charset="77"/>
              </a:rPr>
              <a:t>Rootcloud</a:t>
            </a:r>
            <a:r>
              <a:rPr lang="en-US" sz="1400" dirty="0">
                <a:latin typeface="Montserrat" pitchFamily="2" charset="77"/>
              </a:rPr>
              <a:t> to provide project organization, implementation methodologies, risk, and mitigation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TH" sz="14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64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80FB1-CE31-78A8-CA50-9B9C8FDCC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0FBA-515B-6EF2-F784-09AF81B7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Scope of Work (Infrastructure)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EF7C0-2CDF-5B65-345A-9E96791CEBB8}"/>
              </a:ext>
            </a:extLst>
          </p:cNvPr>
          <p:cNvSpPr txBox="1"/>
          <p:nvPr/>
        </p:nvSpPr>
        <p:spPr>
          <a:xfrm>
            <a:off x="514484" y="1581715"/>
            <a:ext cx="335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>
                <a:latin typeface="Montserrat" pitchFamily="2" charset="77"/>
              </a:rPr>
              <a:t>In </a:t>
            </a:r>
            <a:r>
              <a:rPr lang="en-TH" sz="2400">
                <a:latin typeface="Montserrat" pitchFamily="2" charset="77"/>
              </a:rPr>
              <a:t>of scop</a:t>
            </a:r>
            <a:r>
              <a:rPr lang="en-US" sz="2400" dirty="0">
                <a:latin typeface="Montserrat" pitchFamily="2" charset="77"/>
              </a:rPr>
              <a:t>e</a:t>
            </a:r>
            <a:endParaRPr lang="en-TH" sz="2400" dirty="0"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F6F7C-F4FC-6B80-147B-C51F3EAC9BCC}"/>
              </a:ext>
            </a:extLst>
          </p:cNvPr>
          <p:cNvSpPr txBox="1"/>
          <p:nvPr/>
        </p:nvSpPr>
        <p:spPr>
          <a:xfrm>
            <a:off x="146839" y="2302573"/>
            <a:ext cx="6316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Montserrat" pitchFamily="2" charset="77"/>
              </a:rPr>
              <a:t>Provision Google </a:t>
            </a:r>
            <a:r>
              <a:rPr lang="en-US" altLang="en-US" sz="1400" dirty="0" err="1">
                <a:latin typeface="Montserrat" pitchFamily="2" charset="77"/>
              </a:rPr>
              <a:t>Colab</a:t>
            </a:r>
            <a:endParaRPr lang="en-US" sz="1400" dirty="0">
              <a:latin typeface="Montserrat" pitchFamily="2" charset="7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latin typeface="Montserrat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6670DC-061A-4053-4E36-62C5D2FA057F}"/>
              </a:ext>
            </a:extLst>
          </p:cNvPr>
          <p:cNvSpPr txBox="1"/>
          <p:nvPr/>
        </p:nvSpPr>
        <p:spPr>
          <a:xfrm>
            <a:off x="6721813" y="1581716"/>
            <a:ext cx="2245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2400" dirty="0">
                <a:latin typeface="Montserrat" pitchFamily="2" charset="77"/>
              </a:rPr>
              <a:t>Out of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69794-9113-68AC-948D-F579C0636103}"/>
              </a:ext>
            </a:extLst>
          </p:cNvPr>
          <p:cNvSpPr txBox="1"/>
          <p:nvPr/>
        </p:nvSpPr>
        <p:spPr>
          <a:xfrm>
            <a:off x="6306532" y="2217732"/>
            <a:ext cx="56655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H" sz="1400" dirty="0">
                <a:latin typeface="Montserrat" pitchFamily="2" charset="77"/>
              </a:rPr>
              <a:t>Penetration &amp; hardening 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C</a:t>
            </a:r>
            <a:r>
              <a:rPr lang="en-TH" sz="1400" dirty="0">
                <a:latin typeface="Montserrat" pitchFamily="2" charset="77"/>
              </a:rPr>
              <a:t>onnect third party authenitcation (azure AD)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Montserrat" pitchFamily="2" charset="77"/>
              </a:rPr>
              <a:t>VA Scan and Penetration test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Montserrat" pitchFamily="2" charset="77"/>
              </a:rPr>
              <a:t>Hardening of Hypervisor (VM)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Montserrat" pitchFamily="2" charset="77"/>
              </a:rPr>
              <a:t>Network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Montserrat" pitchFamily="2" charset="77"/>
              </a:rPr>
              <a:t>Hardware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Montserrat" pitchFamily="2" charset="77"/>
              </a:rPr>
              <a:t>Installation, setup and configuration of Hypervisor (VM)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Montserrat" pitchFamily="2" charset="77"/>
              </a:rPr>
              <a:t>Hypervisor (VM) and OS backup implementation</a:t>
            </a:r>
          </a:p>
          <a:p>
            <a:pPr marL="285750" indent="-2857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Montserrat" pitchFamily="2" charset="77"/>
              </a:rPr>
              <a:t>Domain controller (MS AD) Setup and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dirty="0">
                <a:latin typeface="Montserrat" pitchFamily="2" charset="77"/>
              </a:rPr>
              <a:t>Performance testing and load Testing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Montserrat" pitchFamily="2" charset="77"/>
              </a:rPr>
              <a:t>Installation, setup and configuration, SAS Viya 4 for 1 environments (Prod)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Montserrat" pitchFamily="2" charset="77"/>
              </a:rPr>
              <a:t>Integration with 3rd party software including </a:t>
            </a:r>
            <a:r>
              <a:rPr lang="en-US" sz="1400" dirty="0">
                <a:latin typeface="Montserrat" pitchFamily="2" charset="77"/>
              </a:rPr>
              <a:t>identity provider (MS AD) </a:t>
            </a:r>
            <a:r>
              <a:rPr lang="en-US" altLang="en-US" sz="1400" dirty="0">
                <a:latin typeface="Montserrat" pitchFamily="2" charset="77"/>
              </a:rPr>
              <a:t>and integration with data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Install and config 1 environment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Montserrat" pitchFamily="2" charset="77"/>
              </a:rPr>
              <a:t>Production :24x7</a:t>
            </a:r>
          </a:p>
        </p:txBody>
      </p:sp>
    </p:spTree>
    <p:extLst>
      <p:ext uri="{BB962C8B-B14F-4D97-AF65-F5344CB8AC3E}">
        <p14:creationId xmlns:p14="http://schemas.microsoft.com/office/powerpoint/2010/main" val="29149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580FB1-CE31-78A8-CA50-9B9C8FDCCC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C0FBA-515B-6EF2-F784-09AF81B7F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H" dirty="0"/>
              <a:t>Scope </a:t>
            </a:r>
            <a:r>
              <a:rPr lang="en-TH"/>
              <a:t>of Work</a:t>
            </a:r>
            <a:endParaRPr lang="en-T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09000-F3AC-CB75-CC52-B6995409DFE5}"/>
              </a:ext>
            </a:extLst>
          </p:cNvPr>
          <p:cNvSpPr txBox="1"/>
          <p:nvPr/>
        </p:nvSpPr>
        <p:spPr>
          <a:xfrm>
            <a:off x="514485" y="1265873"/>
            <a:ext cx="11810866" cy="4079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200" b="1" dirty="0">
                <a:latin typeface="Montserrat" pitchFamily="2" charset="77"/>
              </a:rPr>
              <a:t>Implementation &amp; Technical Execution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>
                <a:latin typeface="Montserrat" pitchFamily="2" charset="77"/>
              </a:rPr>
              <a:t>Set  </a:t>
            </a:r>
            <a:r>
              <a:rPr lang="en-US" sz="1200" dirty="0">
                <a:latin typeface="Montserrat" pitchFamily="2" charset="77"/>
              </a:rPr>
              <a:t>Architect related cloud infrastructure for data storage, processing, and model execution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Set up data ingestion pipelines for GPSC’s existing systems (7000 tags)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Manage and execute the end-to-end system integration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Implement visualization dashboards as per </a:t>
            </a:r>
            <a:r>
              <a:rPr lang="en-US" sz="1200" dirty="0" err="1">
                <a:latin typeface="Montserrat" pitchFamily="2" charset="77"/>
              </a:rPr>
              <a:t>Rootcloud’s</a:t>
            </a:r>
            <a:r>
              <a:rPr lang="en-US" sz="1200" dirty="0">
                <a:latin typeface="Montserrat" pitchFamily="2" charset="77"/>
              </a:rPr>
              <a:t> model output and operational needs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latin typeface="Montserrat" pitchFamily="2" charset="77"/>
              </a:rPr>
              <a:t>Data Engineering &amp; Preprocessing Support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data ingestion, cleaning, and transformation to ensure quality input for the AI model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Set up ETL processes for structured and unstructured data as per </a:t>
            </a:r>
            <a:r>
              <a:rPr lang="en-US" sz="1200" dirty="0" err="1">
                <a:latin typeface="Montserrat" pitchFamily="2" charset="77"/>
              </a:rPr>
              <a:t>Rootcloud’s</a:t>
            </a:r>
            <a:r>
              <a:rPr lang="en-US" sz="1200" dirty="0">
                <a:latin typeface="Montserrat" pitchFamily="2" charset="77"/>
              </a:rPr>
              <a:t> model requirements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Maintain and monitor data pipelines for data updates and historical trend analysis</a:t>
            </a:r>
          </a:p>
          <a:p>
            <a:pPr marL="171450" indent="-1714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Perform data validation before feeding data into predictive models</a:t>
            </a:r>
          </a:p>
          <a:p>
            <a:pPr>
              <a:spcAft>
                <a:spcPts val="800"/>
              </a:spcAft>
            </a:pPr>
            <a:r>
              <a:rPr lang="en-US" sz="1200" b="1" dirty="0">
                <a:latin typeface="Montserrat" pitchFamily="2" charset="77"/>
              </a:rPr>
              <a:t>AI Model Deployment &amp; Integration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Work with </a:t>
            </a:r>
            <a:r>
              <a:rPr lang="en-US" sz="1200" dirty="0" err="1">
                <a:latin typeface="Montserrat" pitchFamily="2" charset="77"/>
              </a:rPr>
              <a:t>Rootcloud</a:t>
            </a:r>
            <a:r>
              <a:rPr lang="en-US" sz="1200" dirty="0">
                <a:latin typeface="Montserrat" pitchFamily="2" charset="77"/>
              </a:rPr>
              <a:t> to deploy and operationalize the AI model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Implement model retraining workflows, ensuring continuous learning and accuracy improvement</a:t>
            </a:r>
          </a:p>
          <a:p>
            <a:pPr marL="171450" indent="-1714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200" dirty="0">
                <a:latin typeface="Montserrat" pitchFamily="2" charset="77"/>
              </a:rPr>
              <a:t>Support model inferencing, enabling predictive insights to trigger maintenance workflows</a:t>
            </a:r>
          </a:p>
        </p:txBody>
      </p:sp>
    </p:spTree>
    <p:extLst>
      <p:ext uri="{BB962C8B-B14F-4D97-AF65-F5344CB8AC3E}">
        <p14:creationId xmlns:p14="http://schemas.microsoft.com/office/powerpoint/2010/main" val="218027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284B3-A43F-67EB-D038-A6130CA4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TH" sz="13800" dirty="0"/>
              <a:t>Q&amp;A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869CF2-F4C5-E5B0-2560-2B5D9E423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8856A6-F887-13CC-E57D-F7C79D78C7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95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D923F3B74A364FB3C4869ED797CC33" ma:contentTypeVersion="8" ma:contentTypeDescription="Create a new document." ma:contentTypeScope="" ma:versionID="2351917d382e621b04e7be922c7fe705">
  <xsd:schema xmlns:xsd="http://www.w3.org/2001/XMLSchema" xmlns:xs="http://www.w3.org/2001/XMLSchema" xmlns:p="http://schemas.microsoft.com/office/2006/metadata/properties" xmlns:ns2="8eb878eb-ea3d-4b9a-949f-b8a3df3847dc" targetNamespace="http://schemas.microsoft.com/office/2006/metadata/properties" ma:root="true" ma:fieldsID="79b8da0c513bcc196ad0e87a63aa723e" ns2:_="">
    <xsd:import namespace="8eb878eb-ea3d-4b9a-949f-b8a3df3847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b878eb-ea3d-4b9a-949f-b8a3df3847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6D6BD5-DA7E-4B32-BBCC-15096EBDE24B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8eb878eb-ea3d-4b9a-949f-b8a3df3847dc"/>
  </ds:schemaRefs>
</ds:datastoreItem>
</file>

<file path=customXml/itemProps2.xml><?xml version="1.0" encoding="utf-8"?>
<ds:datastoreItem xmlns:ds="http://schemas.openxmlformats.org/officeDocument/2006/customXml" ds:itemID="{4FE86C11-4486-4AE6-8E1A-46B1B3250B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6D6169-6A08-4F8D-85AB-2A3B9D7001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b878eb-ea3d-4b9a-949f-b8a3df3847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5484</TotalTime>
  <Words>609</Words>
  <Application>Microsoft Macintosh PowerPoint</Application>
  <PresentationFormat>Widescreen</PresentationFormat>
  <Paragraphs>111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Anova Light</vt:lpstr>
      <vt:lpstr>Aptos</vt:lpstr>
      <vt:lpstr>Arial</vt:lpstr>
      <vt:lpstr>Montserrat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Vitavas Itthianuwat</dc:creator>
  <cp:lastModifiedBy>Vitavas Itthianuwat</cp:lastModifiedBy>
  <cp:revision>4</cp:revision>
  <dcterms:created xsi:type="dcterms:W3CDTF">2024-09-20T08:56:37Z</dcterms:created>
  <dcterms:modified xsi:type="dcterms:W3CDTF">2025-06-20T06:32:13Z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0x0101002AD923F3B74A364FB3C4869ED797CC33</vt:lpwstr>
  </property>
</Properties>
</file>