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5"/>
    <p:sldMasterId id="2147483781" r:id="rId6"/>
  </p:sldMasterIdLst>
  <p:notesMasterIdLst>
    <p:notesMasterId r:id="rId49"/>
  </p:notesMasterIdLst>
  <p:sldIdLst>
    <p:sldId id="2076137704" r:id="rId7"/>
    <p:sldId id="2076137719" r:id="rId8"/>
    <p:sldId id="5204" r:id="rId9"/>
    <p:sldId id="2076137706" r:id="rId10"/>
    <p:sldId id="2076137714" r:id="rId11"/>
    <p:sldId id="2076137688" r:id="rId12"/>
    <p:sldId id="2076137647" r:id="rId13"/>
    <p:sldId id="2076137550" r:id="rId14"/>
    <p:sldId id="2076137707" r:id="rId15"/>
    <p:sldId id="2076137598" r:id="rId16"/>
    <p:sldId id="2076137670" r:id="rId17"/>
    <p:sldId id="2076137685" r:id="rId18"/>
    <p:sldId id="2076137599" r:id="rId19"/>
    <p:sldId id="2076137730" r:id="rId20"/>
    <p:sldId id="2076137648" r:id="rId21"/>
    <p:sldId id="2076136254" r:id="rId22"/>
    <p:sldId id="307" r:id="rId23"/>
    <p:sldId id="2076137731" r:id="rId24"/>
    <p:sldId id="2076137631" r:id="rId25"/>
    <p:sldId id="2076137558" r:id="rId26"/>
    <p:sldId id="2076137729" r:id="rId27"/>
    <p:sldId id="2076137630" r:id="rId28"/>
    <p:sldId id="2076137566" r:id="rId29"/>
    <p:sldId id="2076137564" r:id="rId30"/>
    <p:sldId id="2076137679" r:id="rId31"/>
    <p:sldId id="2076137713" r:id="rId32"/>
    <p:sldId id="2076137632" r:id="rId33"/>
    <p:sldId id="2076137705" r:id="rId34"/>
    <p:sldId id="2076137641" r:id="rId35"/>
    <p:sldId id="2076137694" r:id="rId36"/>
    <p:sldId id="2076137642" r:id="rId37"/>
    <p:sldId id="334" r:id="rId38"/>
    <p:sldId id="2076137643" r:id="rId39"/>
    <p:sldId id="2076137721" r:id="rId40"/>
    <p:sldId id="2076137722" r:id="rId41"/>
    <p:sldId id="2076137723" r:id="rId42"/>
    <p:sldId id="2076137724" r:id="rId43"/>
    <p:sldId id="2076137725" r:id="rId44"/>
    <p:sldId id="2076137726" r:id="rId45"/>
    <p:sldId id="2076137727" r:id="rId46"/>
    <p:sldId id="2076137728" r:id="rId47"/>
    <p:sldId id="2076137708"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34FC91-3FAE-1558-A330-E6FB99AABAAF}" name="Leigh Cullen" initials="LC" userId="S::leigh.cullen@sas.com::0d642528-b3d1-4df2-af51-9bda1e1fecf7" providerId="AD"/>
  <p188:author id="{79FA96A4-92BD-E43B-B45E-766FCACED188}" name="Augusta Zhang" initials="AZ" userId="S::augusta.zhang@sas.com::d839fffd-6504-4ef8-86de-e7185f2ad60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76A05-705A-431C-A8DF-E4FFD79D39C8}" v="2" dt="2023-10-25T10:33:21.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83" d="100"/>
          <a:sy n="83" d="100"/>
        </p:scale>
        <p:origin x="77" y="28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55" Type="http://schemas.microsoft.com/office/2018/10/relationships/authors" Target="author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8" Type="http://schemas.openxmlformats.org/officeDocument/2006/relationships/slide" Target="slides/slide2.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8173CB-47C8-4ADC-A52A-FD52C473C033}"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685C7F1A-7CFE-42CB-A2C4-35AFF20B1BEC}">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100" b="1">
              <a:latin typeface="Calibri" panose="020F0502020204030204" pitchFamily="34" charset="0"/>
              <a:cs typeface="Calibri" panose="020F0502020204030204" pitchFamily="34" charset="0"/>
            </a:rPr>
            <a:t>Natural Language Processing</a:t>
          </a:r>
        </a:p>
      </dgm:t>
    </dgm:pt>
    <dgm:pt modelId="{E8CF033A-8B34-4D90-8E05-6F2B439D4C2B}" type="parTrans" cxnId="{1E828B23-D870-4916-B354-3F77212758AA}">
      <dgm:prSet/>
      <dgm:spPr/>
      <dgm:t>
        <a:bodyPr/>
        <a:lstStyle/>
        <a:p>
          <a:endParaRPr lang="en-US" sz="2400"/>
        </a:p>
      </dgm:t>
    </dgm:pt>
    <dgm:pt modelId="{6EB9D6FC-AA02-46C3-9C7B-7FB88440587E}" type="sibTrans" cxnId="{1E828B23-D870-4916-B354-3F77212758AA}">
      <dgm:prSet/>
      <dgm:spPr/>
      <dgm:t>
        <a:bodyPr/>
        <a:lstStyle/>
        <a:p>
          <a:endParaRPr lang="en-US" sz="2400"/>
        </a:p>
      </dgm:t>
    </dgm:pt>
    <dgm:pt modelId="{3873C4F8-FF3E-4359-BD81-618024F1F144}">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a:t>Text Mining</a:t>
          </a:r>
        </a:p>
      </dgm:t>
    </dgm:pt>
    <dgm:pt modelId="{BA789A53-557E-4D20-B030-AC99CB0FCF81}" type="parTrans" cxnId="{CE9CE39B-91A9-4A0F-8DBA-70B3533E9161}">
      <dgm:prSet custT="1"/>
      <dgm:spPr/>
      <dgm:t>
        <a:bodyPr/>
        <a:lstStyle/>
        <a:p>
          <a:endParaRPr lang="en-US" sz="700"/>
        </a:p>
      </dgm:t>
    </dgm:pt>
    <dgm:pt modelId="{FF72F471-589E-47D9-B60E-C7E052DAFDEF}" type="sibTrans" cxnId="{CE9CE39B-91A9-4A0F-8DBA-70B3533E9161}">
      <dgm:prSet/>
      <dgm:spPr/>
      <dgm:t>
        <a:bodyPr/>
        <a:lstStyle/>
        <a:p>
          <a:endParaRPr lang="en-US" sz="2400"/>
        </a:p>
      </dgm:t>
    </dgm:pt>
    <dgm:pt modelId="{A5E8A1FA-9A3A-4F0A-A9B3-849362A6B5D0}">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900"/>
            <a:t>Content Categorization</a:t>
          </a:r>
        </a:p>
      </dgm:t>
    </dgm:pt>
    <dgm:pt modelId="{B57FC1B9-D9D6-4D71-8EF8-543396EBA286}" type="parTrans" cxnId="{A22EAA4D-E74E-403A-8A78-011BF1F3A063}">
      <dgm:prSet custT="1"/>
      <dgm:spPr/>
      <dgm:t>
        <a:bodyPr/>
        <a:lstStyle/>
        <a:p>
          <a:endParaRPr lang="en-US" sz="700"/>
        </a:p>
      </dgm:t>
    </dgm:pt>
    <dgm:pt modelId="{0B01A680-49B7-4504-93EE-795B993209F0}" type="sibTrans" cxnId="{A22EAA4D-E74E-403A-8A78-011BF1F3A063}">
      <dgm:prSet/>
      <dgm:spPr/>
      <dgm:t>
        <a:bodyPr/>
        <a:lstStyle/>
        <a:p>
          <a:endParaRPr lang="en-US" sz="2400"/>
        </a:p>
      </dgm:t>
    </dgm:pt>
    <dgm:pt modelId="{44CF876C-5213-4692-A55C-B21675542E49}">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a:t>Machine Learning</a:t>
          </a:r>
        </a:p>
      </dgm:t>
    </dgm:pt>
    <dgm:pt modelId="{736668D3-98A9-44AF-BE48-D5FBA098F0CE}" type="parTrans" cxnId="{C7DC33E2-FAFF-4ED7-94FF-29C3BD7674B2}">
      <dgm:prSet custT="1"/>
      <dgm:spPr/>
      <dgm:t>
        <a:bodyPr/>
        <a:lstStyle/>
        <a:p>
          <a:endParaRPr lang="en-US" sz="700"/>
        </a:p>
      </dgm:t>
    </dgm:pt>
    <dgm:pt modelId="{7A5637DA-C3B9-4B68-AA22-F41B2C0C08DC}" type="sibTrans" cxnId="{C7DC33E2-FAFF-4ED7-94FF-29C3BD7674B2}">
      <dgm:prSet/>
      <dgm:spPr/>
      <dgm:t>
        <a:bodyPr/>
        <a:lstStyle/>
        <a:p>
          <a:endParaRPr lang="en-US" sz="2400"/>
        </a:p>
      </dgm:t>
    </dgm:pt>
    <dgm:pt modelId="{EF68033F-2AB9-4737-89EF-FBE5C15499FD}">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900" baseline="0"/>
            <a:t>Summarization</a:t>
          </a:r>
        </a:p>
      </dgm:t>
    </dgm:pt>
    <dgm:pt modelId="{65ABB6D2-BF53-452B-8F20-519B89B90256}" type="parTrans" cxnId="{D8C7E85A-78CD-4E05-87AB-000AC59DD82D}">
      <dgm:prSet custT="1"/>
      <dgm:spPr/>
      <dgm:t>
        <a:bodyPr/>
        <a:lstStyle/>
        <a:p>
          <a:endParaRPr lang="en-US" sz="700"/>
        </a:p>
      </dgm:t>
    </dgm:pt>
    <dgm:pt modelId="{92376DD2-9879-4222-BBE3-B5A2E704E56C}" type="sibTrans" cxnId="{D8C7E85A-78CD-4E05-87AB-000AC59DD82D}">
      <dgm:prSet/>
      <dgm:spPr/>
      <dgm:t>
        <a:bodyPr/>
        <a:lstStyle/>
        <a:p>
          <a:endParaRPr lang="en-US" sz="2400"/>
        </a:p>
      </dgm:t>
    </dgm:pt>
    <dgm:pt modelId="{77CB519C-6CA8-4CBB-8BD2-D9A1C5D5A7A6}">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100"/>
            <a:t>Entity &amp; Fact </a:t>
          </a:r>
          <a:r>
            <a:rPr lang="en-US" sz="1100" baseline="0"/>
            <a:t>Extraction</a:t>
          </a:r>
        </a:p>
      </dgm:t>
    </dgm:pt>
    <dgm:pt modelId="{401ACF56-263F-4FAF-B1AD-FCF25D2FF6A7}" type="parTrans" cxnId="{036EF443-2068-4F88-A80F-E4DE7DAD2946}">
      <dgm:prSet custT="1"/>
      <dgm:spPr/>
      <dgm:t>
        <a:bodyPr/>
        <a:lstStyle/>
        <a:p>
          <a:endParaRPr lang="en-US" sz="700"/>
        </a:p>
      </dgm:t>
    </dgm:pt>
    <dgm:pt modelId="{6462285B-7E14-46BD-8D59-718DAA22E681}" type="sibTrans" cxnId="{036EF443-2068-4F88-A80F-E4DE7DAD2946}">
      <dgm:prSet/>
      <dgm:spPr/>
      <dgm:t>
        <a:bodyPr/>
        <a:lstStyle/>
        <a:p>
          <a:endParaRPr lang="en-US" sz="2400"/>
        </a:p>
      </dgm:t>
    </dgm:pt>
    <dgm:pt modelId="{6958F639-8AB0-4E57-89CD-B0ED76398CAD}">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a:t>Deep Learning</a:t>
          </a:r>
        </a:p>
      </dgm:t>
    </dgm:pt>
    <dgm:pt modelId="{2892A714-622D-412D-9BE3-EFA08458C130}" type="parTrans" cxnId="{EA9D0F6E-183B-43C3-8A9A-6371A067E49D}">
      <dgm:prSet custT="1"/>
      <dgm:spPr/>
      <dgm:t>
        <a:bodyPr/>
        <a:lstStyle/>
        <a:p>
          <a:endParaRPr lang="en-US" sz="700"/>
        </a:p>
      </dgm:t>
    </dgm:pt>
    <dgm:pt modelId="{908B421F-23D9-4A1E-843A-6496084CCC4B}" type="sibTrans" cxnId="{EA9D0F6E-183B-43C3-8A9A-6371A067E49D}">
      <dgm:prSet/>
      <dgm:spPr/>
      <dgm:t>
        <a:bodyPr/>
        <a:lstStyle/>
        <a:p>
          <a:endParaRPr lang="en-US" sz="2400"/>
        </a:p>
      </dgm:t>
    </dgm:pt>
    <dgm:pt modelId="{35930694-C501-494F-A50D-371B7948FE3B}">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200"/>
            <a:t>Sentiment </a:t>
          </a:r>
          <a:r>
            <a:rPr lang="en-US" sz="1200" baseline="0"/>
            <a:t>Analysis</a:t>
          </a:r>
        </a:p>
      </dgm:t>
    </dgm:pt>
    <dgm:pt modelId="{DBD65E5D-BD0C-4787-8997-C6BC1EB43AA2}" type="parTrans" cxnId="{7F2B55FC-FF32-4D99-8A80-63F64739888B}">
      <dgm:prSet custT="1"/>
      <dgm:spPr/>
      <dgm:t>
        <a:bodyPr/>
        <a:lstStyle/>
        <a:p>
          <a:endParaRPr lang="en-US" sz="700"/>
        </a:p>
      </dgm:t>
    </dgm:pt>
    <dgm:pt modelId="{672C8B30-B317-4A40-B703-4FE6610B92E6}" type="sibTrans" cxnId="{7F2B55FC-FF32-4D99-8A80-63F64739888B}">
      <dgm:prSet/>
      <dgm:spPr/>
      <dgm:t>
        <a:bodyPr/>
        <a:lstStyle/>
        <a:p>
          <a:endParaRPr lang="en-US" sz="2400"/>
        </a:p>
      </dgm:t>
    </dgm:pt>
    <dgm:pt modelId="{E0662E49-C251-4526-BB7F-948D77574E9C}">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a:t>Search</a:t>
          </a:r>
        </a:p>
      </dgm:t>
    </dgm:pt>
    <dgm:pt modelId="{A8192BEF-0D39-4E50-8E35-08448ED4915A}" type="parTrans" cxnId="{45B58FDF-9E81-415B-B9EF-DCBF30B03405}">
      <dgm:prSet custT="1"/>
      <dgm:spPr/>
      <dgm:t>
        <a:bodyPr/>
        <a:lstStyle/>
        <a:p>
          <a:endParaRPr lang="en-US" sz="700"/>
        </a:p>
      </dgm:t>
    </dgm:pt>
    <dgm:pt modelId="{DECB1DBA-1557-4B83-880F-BDE5DB055936}" type="sibTrans" cxnId="{45B58FDF-9E81-415B-B9EF-DCBF30B03405}">
      <dgm:prSet/>
      <dgm:spPr/>
      <dgm:t>
        <a:bodyPr/>
        <a:lstStyle/>
        <a:p>
          <a:endParaRPr lang="en-US" sz="2400"/>
        </a:p>
      </dgm:t>
    </dgm:pt>
    <dgm:pt modelId="{F73B71BC-4080-4F4C-B013-46F611F82000}" type="pres">
      <dgm:prSet presAssocID="{D78173CB-47C8-4ADC-A52A-FD52C473C033}" presName="cycle" presStyleCnt="0">
        <dgm:presLayoutVars>
          <dgm:chMax val="1"/>
          <dgm:dir/>
          <dgm:animLvl val="ctr"/>
          <dgm:resizeHandles val="exact"/>
        </dgm:presLayoutVars>
      </dgm:prSet>
      <dgm:spPr/>
    </dgm:pt>
    <dgm:pt modelId="{8FD29738-57F6-4063-9D50-B9CFCA66094A}" type="pres">
      <dgm:prSet presAssocID="{685C7F1A-7CFE-42CB-A2C4-35AFF20B1BEC}" presName="centerShape" presStyleLbl="node0" presStyleIdx="0" presStyleCnt="1" custScaleX="133100" custScaleY="133100" custLinFactNeighborX="304"/>
      <dgm:spPr/>
    </dgm:pt>
    <dgm:pt modelId="{97C66832-F1E8-47E9-B359-D7D1ECBC20CC}" type="pres">
      <dgm:prSet presAssocID="{BA789A53-557E-4D20-B030-AC99CB0FCF81}" presName="Name9" presStyleLbl="parChTrans1D2" presStyleIdx="0" presStyleCnt="8"/>
      <dgm:spPr/>
    </dgm:pt>
    <dgm:pt modelId="{45611727-8794-463A-BA77-1A7AFD2616AC}" type="pres">
      <dgm:prSet presAssocID="{BA789A53-557E-4D20-B030-AC99CB0FCF81}" presName="connTx" presStyleLbl="parChTrans1D2" presStyleIdx="0" presStyleCnt="8"/>
      <dgm:spPr/>
    </dgm:pt>
    <dgm:pt modelId="{E09F1512-BB5A-4FF1-AC8F-3D36FD131E80}" type="pres">
      <dgm:prSet presAssocID="{3873C4F8-FF3E-4359-BD81-618024F1F144}" presName="node" presStyleLbl="node1" presStyleIdx="0" presStyleCnt="8" custScaleX="133100" custScaleY="133100" custRadScaleRad="91210" custRadScaleInc="0">
        <dgm:presLayoutVars>
          <dgm:bulletEnabled val="1"/>
        </dgm:presLayoutVars>
      </dgm:prSet>
      <dgm:spPr/>
    </dgm:pt>
    <dgm:pt modelId="{562E2F28-AF1B-4BCE-A7B2-D0D0C5FCF07E}" type="pres">
      <dgm:prSet presAssocID="{B57FC1B9-D9D6-4D71-8EF8-543396EBA286}" presName="Name9" presStyleLbl="parChTrans1D2" presStyleIdx="1" presStyleCnt="8"/>
      <dgm:spPr/>
    </dgm:pt>
    <dgm:pt modelId="{D5F34A2A-4885-4B15-BDB1-3B90A03CE9DB}" type="pres">
      <dgm:prSet presAssocID="{B57FC1B9-D9D6-4D71-8EF8-543396EBA286}" presName="connTx" presStyleLbl="parChTrans1D2" presStyleIdx="1" presStyleCnt="8"/>
      <dgm:spPr/>
    </dgm:pt>
    <dgm:pt modelId="{199FB224-B552-4308-B2C3-B978E2D12F19}" type="pres">
      <dgm:prSet presAssocID="{A5E8A1FA-9A3A-4F0A-A9B3-849362A6B5D0}" presName="node" presStyleLbl="node1" presStyleIdx="1" presStyleCnt="8" custScaleX="133100" custScaleY="133100" custRadScaleRad="102624" custRadScaleInc="80151">
        <dgm:presLayoutVars>
          <dgm:bulletEnabled val="1"/>
        </dgm:presLayoutVars>
      </dgm:prSet>
      <dgm:spPr/>
    </dgm:pt>
    <dgm:pt modelId="{ABFC855A-CD22-4804-BE74-E3E65FC6B65C}" type="pres">
      <dgm:prSet presAssocID="{DBD65E5D-BD0C-4787-8997-C6BC1EB43AA2}" presName="Name9" presStyleLbl="parChTrans1D2" presStyleIdx="2" presStyleCnt="8"/>
      <dgm:spPr/>
    </dgm:pt>
    <dgm:pt modelId="{32184841-2EC0-4BBE-8111-6DA55D334A9B}" type="pres">
      <dgm:prSet presAssocID="{DBD65E5D-BD0C-4787-8997-C6BC1EB43AA2}" presName="connTx" presStyleLbl="parChTrans1D2" presStyleIdx="2" presStyleCnt="8"/>
      <dgm:spPr/>
    </dgm:pt>
    <dgm:pt modelId="{2AD24ED9-F46C-4ED7-95C4-8634CBA34BCA}" type="pres">
      <dgm:prSet presAssocID="{35930694-C501-494F-A50D-371B7948FE3B}" presName="node" presStyleLbl="node1" presStyleIdx="2" presStyleCnt="8" custScaleX="133100" custScaleY="133100" custRadScaleRad="177134" custRadScaleInc="-207">
        <dgm:presLayoutVars>
          <dgm:bulletEnabled val="1"/>
        </dgm:presLayoutVars>
      </dgm:prSet>
      <dgm:spPr/>
    </dgm:pt>
    <dgm:pt modelId="{61F69501-7CA7-4976-B898-74820185F5BE}" type="pres">
      <dgm:prSet presAssocID="{A8192BEF-0D39-4E50-8E35-08448ED4915A}" presName="Name9" presStyleLbl="parChTrans1D2" presStyleIdx="3" presStyleCnt="8"/>
      <dgm:spPr/>
    </dgm:pt>
    <dgm:pt modelId="{7AACFC59-7048-46F2-B32D-266DD5A0E3C8}" type="pres">
      <dgm:prSet presAssocID="{A8192BEF-0D39-4E50-8E35-08448ED4915A}" presName="connTx" presStyleLbl="parChTrans1D2" presStyleIdx="3" presStyleCnt="8"/>
      <dgm:spPr/>
    </dgm:pt>
    <dgm:pt modelId="{56B17E27-1789-43DB-80B1-5CEC9D997DF9}" type="pres">
      <dgm:prSet presAssocID="{E0662E49-C251-4526-BB7F-948D77574E9C}" presName="node" presStyleLbl="node1" presStyleIdx="3" presStyleCnt="8" custScaleX="133100" custScaleY="133100" custRadScaleRad="103760" custRadScaleInc="-80207">
        <dgm:presLayoutVars>
          <dgm:bulletEnabled val="1"/>
        </dgm:presLayoutVars>
      </dgm:prSet>
      <dgm:spPr/>
    </dgm:pt>
    <dgm:pt modelId="{7ABC286E-7133-49E2-BFF2-B7DA4A866F56}" type="pres">
      <dgm:prSet presAssocID="{736668D3-98A9-44AF-BE48-D5FBA098F0CE}" presName="Name9" presStyleLbl="parChTrans1D2" presStyleIdx="4" presStyleCnt="8"/>
      <dgm:spPr/>
    </dgm:pt>
    <dgm:pt modelId="{FB499214-0ECA-49CA-9A83-01508C63E90C}" type="pres">
      <dgm:prSet presAssocID="{736668D3-98A9-44AF-BE48-D5FBA098F0CE}" presName="connTx" presStyleLbl="parChTrans1D2" presStyleIdx="4" presStyleCnt="8"/>
      <dgm:spPr/>
    </dgm:pt>
    <dgm:pt modelId="{0F0F3229-B406-4EFE-9CB6-FD75C1F8D56B}" type="pres">
      <dgm:prSet presAssocID="{44CF876C-5213-4692-A55C-B21675542E49}" presName="node" presStyleLbl="node1" presStyleIdx="4" presStyleCnt="8" custScaleX="133100" custScaleY="133100" custRadScaleRad="89793" custRadScaleInc="0">
        <dgm:presLayoutVars>
          <dgm:bulletEnabled val="1"/>
        </dgm:presLayoutVars>
      </dgm:prSet>
      <dgm:spPr/>
    </dgm:pt>
    <dgm:pt modelId="{CE5649D2-34DC-4A38-BB96-4494DFC59B58}" type="pres">
      <dgm:prSet presAssocID="{65ABB6D2-BF53-452B-8F20-519B89B90256}" presName="Name9" presStyleLbl="parChTrans1D2" presStyleIdx="5" presStyleCnt="8"/>
      <dgm:spPr/>
    </dgm:pt>
    <dgm:pt modelId="{8B247D66-580E-4975-8BF9-DBBBE9DF7F15}" type="pres">
      <dgm:prSet presAssocID="{65ABB6D2-BF53-452B-8F20-519B89B90256}" presName="connTx" presStyleLbl="parChTrans1D2" presStyleIdx="5" presStyleCnt="8"/>
      <dgm:spPr/>
    </dgm:pt>
    <dgm:pt modelId="{23B20667-4AE1-460D-8527-B11189AD0B43}" type="pres">
      <dgm:prSet presAssocID="{EF68033F-2AB9-4737-89EF-FBE5C15499FD}" presName="node" presStyleLbl="node1" presStyleIdx="5" presStyleCnt="8" custScaleX="133100" custScaleY="133100" custRadScaleRad="100988" custRadScaleInc="76639">
        <dgm:presLayoutVars>
          <dgm:bulletEnabled val="1"/>
        </dgm:presLayoutVars>
      </dgm:prSet>
      <dgm:spPr/>
    </dgm:pt>
    <dgm:pt modelId="{3EEB2699-5FCA-4486-B6F7-E6CA861F92B7}" type="pres">
      <dgm:prSet presAssocID="{401ACF56-263F-4FAF-B1AD-FCF25D2FF6A7}" presName="Name9" presStyleLbl="parChTrans1D2" presStyleIdx="6" presStyleCnt="8"/>
      <dgm:spPr/>
    </dgm:pt>
    <dgm:pt modelId="{4B5323B3-82F7-431B-B62B-D7FA7612F47C}" type="pres">
      <dgm:prSet presAssocID="{401ACF56-263F-4FAF-B1AD-FCF25D2FF6A7}" presName="connTx" presStyleLbl="parChTrans1D2" presStyleIdx="6" presStyleCnt="8"/>
      <dgm:spPr/>
    </dgm:pt>
    <dgm:pt modelId="{5098DDC7-613A-4BB4-84CA-0E2C5EFDC324}" type="pres">
      <dgm:prSet presAssocID="{77CB519C-6CA8-4CBB-8BD2-D9A1C5D5A7A6}" presName="node" presStyleLbl="node1" presStyleIdx="6" presStyleCnt="8" custScaleX="133100" custScaleY="133100" custRadScaleRad="177762">
        <dgm:presLayoutVars>
          <dgm:bulletEnabled val="1"/>
        </dgm:presLayoutVars>
      </dgm:prSet>
      <dgm:spPr/>
    </dgm:pt>
    <dgm:pt modelId="{9EEAA4F2-55F5-4CC9-B6FA-A7F42C0F96E3}" type="pres">
      <dgm:prSet presAssocID="{2892A714-622D-412D-9BE3-EFA08458C130}" presName="Name9" presStyleLbl="parChTrans1D2" presStyleIdx="7" presStyleCnt="8"/>
      <dgm:spPr/>
    </dgm:pt>
    <dgm:pt modelId="{16F5B317-6DE4-47D5-89CB-E22AAF490323}" type="pres">
      <dgm:prSet presAssocID="{2892A714-622D-412D-9BE3-EFA08458C130}" presName="connTx" presStyleLbl="parChTrans1D2" presStyleIdx="7" presStyleCnt="8"/>
      <dgm:spPr/>
    </dgm:pt>
    <dgm:pt modelId="{58BC1DBE-C87C-4873-9BC6-DA4C31EF3E63}" type="pres">
      <dgm:prSet presAssocID="{6958F639-8AB0-4E57-89CD-B0ED76398CAD}" presName="node" presStyleLbl="node1" presStyleIdx="7" presStyleCnt="8" custScaleX="133100" custScaleY="133100" custRadScaleRad="102303" custRadScaleInc="-86744">
        <dgm:presLayoutVars>
          <dgm:bulletEnabled val="1"/>
        </dgm:presLayoutVars>
      </dgm:prSet>
      <dgm:spPr/>
    </dgm:pt>
  </dgm:ptLst>
  <dgm:cxnLst>
    <dgm:cxn modelId="{4A032F02-3011-4228-B8D3-B9E87959C638}" type="presOf" srcId="{401ACF56-263F-4FAF-B1AD-FCF25D2FF6A7}" destId="{4B5323B3-82F7-431B-B62B-D7FA7612F47C}" srcOrd="1" destOrd="0" presId="urn:microsoft.com/office/officeart/2005/8/layout/radial1"/>
    <dgm:cxn modelId="{64C64505-D22C-47A8-9B4D-B69472217B22}" type="presOf" srcId="{A8192BEF-0D39-4E50-8E35-08448ED4915A}" destId="{61F69501-7CA7-4976-B898-74820185F5BE}" srcOrd="0" destOrd="0" presId="urn:microsoft.com/office/officeart/2005/8/layout/radial1"/>
    <dgm:cxn modelId="{41093712-69B8-482B-9ED7-2B53936F44FA}" type="presOf" srcId="{EF68033F-2AB9-4737-89EF-FBE5C15499FD}" destId="{23B20667-4AE1-460D-8527-B11189AD0B43}" srcOrd="0" destOrd="0" presId="urn:microsoft.com/office/officeart/2005/8/layout/radial1"/>
    <dgm:cxn modelId="{FD1D0C1B-CDB8-45D6-A941-BE0EF5010604}" type="presOf" srcId="{DBD65E5D-BD0C-4787-8997-C6BC1EB43AA2}" destId="{32184841-2EC0-4BBE-8111-6DA55D334A9B}" srcOrd="1" destOrd="0" presId="urn:microsoft.com/office/officeart/2005/8/layout/radial1"/>
    <dgm:cxn modelId="{1E828B23-D870-4916-B354-3F77212758AA}" srcId="{D78173CB-47C8-4ADC-A52A-FD52C473C033}" destId="{685C7F1A-7CFE-42CB-A2C4-35AFF20B1BEC}" srcOrd="0" destOrd="0" parTransId="{E8CF033A-8B34-4D90-8E05-6F2B439D4C2B}" sibTransId="{6EB9D6FC-AA02-46C3-9C7B-7FB88440587E}"/>
    <dgm:cxn modelId="{C14B9C28-87B0-411C-BE36-38484F97A866}" type="presOf" srcId="{B57FC1B9-D9D6-4D71-8EF8-543396EBA286}" destId="{562E2F28-AF1B-4BCE-A7B2-D0D0C5FCF07E}" srcOrd="0" destOrd="0" presId="urn:microsoft.com/office/officeart/2005/8/layout/radial1"/>
    <dgm:cxn modelId="{41D53C2B-DAF6-4FF7-9168-7B4222480084}" type="presOf" srcId="{65ABB6D2-BF53-452B-8F20-519B89B90256}" destId="{8B247D66-580E-4975-8BF9-DBBBE9DF7F15}" srcOrd="1" destOrd="0" presId="urn:microsoft.com/office/officeart/2005/8/layout/radial1"/>
    <dgm:cxn modelId="{E6EF3B32-D15A-44BD-AD11-B5CF41B7E2B7}" type="presOf" srcId="{77CB519C-6CA8-4CBB-8BD2-D9A1C5D5A7A6}" destId="{5098DDC7-613A-4BB4-84CA-0E2C5EFDC324}" srcOrd="0" destOrd="0" presId="urn:microsoft.com/office/officeart/2005/8/layout/radial1"/>
    <dgm:cxn modelId="{19D9B261-6AFF-40C5-A8C7-B7C3DBBF6F1A}" type="presOf" srcId="{44CF876C-5213-4692-A55C-B21675542E49}" destId="{0F0F3229-B406-4EFE-9CB6-FD75C1F8D56B}" srcOrd="0" destOrd="0" presId="urn:microsoft.com/office/officeart/2005/8/layout/radial1"/>
    <dgm:cxn modelId="{F09CB942-F8BF-4B70-9A98-F4FFB51BD57D}" type="presOf" srcId="{BA789A53-557E-4D20-B030-AC99CB0FCF81}" destId="{97C66832-F1E8-47E9-B359-D7D1ECBC20CC}" srcOrd="0" destOrd="0" presId="urn:microsoft.com/office/officeart/2005/8/layout/radial1"/>
    <dgm:cxn modelId="{036EF443-2068-4F88-A80F-E4DE7DAD2946}" srcId="{685C7F1A-7CFE-42CB-A2C4-35AFF20B1BEC}" destId="{77CB519C-6CA8-4CBB-8BD2-D9A1C5D5A7A6}" srcOrd="6" destOrd="0" parTransId="{401ACF56-263F-4FAF-B1AD-FCF25D2FF6A7}" sibTransId="{6462285B-7E14-46BD-8D59-718DAA22E681}"/>
    <dgm:cxn modelId="{A22EAA4D-E74E-403A-8A78-011BF1F3A063}" srcId="{685C7F1A-7CFE-42CB-A2C4-35AFF20B1BEC}" destId="{A5E8A1FA-9A3A-4F0A-A9B3-849362A6B5D0}" srcOrd="1" destOrd="0" parTransId="{B57FC1B9-D9D6-4D71-8EF8-543396EBA286}" sibTransId="{0B01A680-49B7-4504-93EE-795B993209F0}"/>
    <dgm:cxn modelId="{EA9D0F6E-183B-43C3-8A9A-6371A067E49D}" srcId="{685C7F1A-7CFE-42CB-A2C4-35AFF20B1BEC}" destId="{6958F639-8AB0-4E57-89CD-B0ED76398CAD}" srcOrd="7" destOrd="0" parTransId="{2892A714-622D-412D-9BE3-EFA08458C130}" sibTransId="{908B421F-23D9-4A1E-843A-6496084CCC4B}"/>
    <dgm:cxn modelId="{4E7FF473-45E1-4FA7-A7F2-E10DC9E64FCC}" type="presOf" srcId="{2892A714-622D-412D-9BE3-EFA08458C130}" destId="{9EEAA4F2-55F5-4CC9-B6FA-A7F42C0F96E3}" srcOrd="0" destOrd="0" presId="urn:microsoft.com/office/officeart/2005/8/layout/radial1"/>
    <dgm:cxn modelId="{274B6C59-B1EE-4773-92D4-E4068D09D223}" type="presOf" srcId="{B57FC1B9-D9D6-4D71-8EF8-543396EBA286}" destId="{D5F34A2A-4885-4B15-BDB1-3B90A03CE9DB}" srcOrd="1" destOrd="0" presId="urn:microsoft.com/office/officeart/2005/8/layout/radial1"/>
    <dgm:cxn modelId="{D8C7E85A-78CD-4E05-87AB-000AC59DD82D}" srcId="{685C7F1A-7CFE-42CB-A2C4-35AFF20B1BEC}" destId="{EF68033F-2AB9-4737-89EF-FBE5C15499FD}" srcOrd="5" destOrd="0" parTransId="{65ABB6D2-BF53-452B-8F20-519B89B90256}" sibTransId="{92376DD2-9879-4222-BBE3-B5A2E704E56C}"/>
    <dgm:cxn modelId="{07CB8480-B6C0-4B0E-982B-04D259219CAF}" type="presOf" srcId="{736668D3-98A9-44AF-BE48-D5FBA098F0CE}" destId="{7ABC286E-7133-49E2-BFF2-B7DA4A866F56}" srcOrd="0" destOrd="0" presId="urn:microsoft.com/office/officeart/2005/8/layout/radial1"/>
    <dgm:cxn modelId="{C21B778D-B71F-4A3F-89A2-CA25FEA63272}" type="presOf" srcId="{3873C4F8-FF3E-4359-BD81-618024F1F144}" destId="{E09F1512-BB5A-4FF1-AC8F-3D36FD131E80}" srcOrd="0" destOrd="0" presId="urn:microsoft.com/office/officeart/2005/8/layout/radial1"/>
    <dgm:cxn modelId="{CE9CE39B-91A9-4A0F-8DBA-70B3533E9161}" srcId="{685C7F1A-7CFE-42CB-A2C4-35AFF20B1BEC}" destId="{3873C4F8-FF3E-4359-BD81-618024F1F144}" srcOrd="0" destOrd="0" parTransId="{BA789A53-557E-4D20-B030-AC99CB0FCF81}" sibTransId="{FF72F471-589E-47D9-B60E-C7E052DAFDEF}"/>
    <dgm:cxn modelId="{198C31A4-ACDC-4EE6-A16D-9B407EF9074E}" type="presOf" srcId="{D78173CB-47C8-4ADC-A52A-FD52C473C033}" destId="{F73B71BC-4080-4F4C-B013-46F611F82000}" srcOrd="0" destOrd="0" presId="urn:microsoft.com/office/officeart/2005/8/layout/radial1"/>
    <dgm:cxn modelId="{629438AA-ED1A-4F10-995E-4545949348BB}" type="presOf" srcId="{35930694-C501-494F-A50D-371B7948FE3B}" destId="{2AD24ED9-F46C-4ED7-95C4-8634CBA34BCA}" srcOrd="0" destOrd="0" presId="urn:microsoft.com/office/officeart/2005/8/layout/radial1"/>
    <dgm:cxn modelId="{EA902CAE-8A67-4DB7-9297-54ADF101D1CD}" type="presOf" srcId="{65ABB6D2-BF53-452B-8F20-519B89B90256}" destId="{CE5649D2-34DC-4A38-BB96-4494DFC59B58}" srcOrd="0" destOrd="0" presId="urn:microsoft.com/office/officeart/2005/8/layout/radial1"/>
    <dgm:cxn modelId="{809A8CB1-80E4-4A9D-A6C1-DA84AA51BBF4}" type="presOf" srcId="{401ACF56-263F-4FAF-B1AD-FCF25D2FF6A7}" destId="{3EEB2699-5FCA-4486-B6F7-E6CA861F92B7}" srcOrd="0" destOrd="0" presId="urn:microsoft.com/office/officeart/2005/8/layout/radial1"/>
    <dgm:cxn modelId="{A5E133C5-92C4-49A9-B3FA-73A9BE1D3F7D}" type="presOf" srcId="{DBD65E5D-BD0C-4787-8997-C6BC1EB43AA2}" destId="{ABFC855A-CD22-4804-BE74-E3E65FC6B65C}" srcOrd="0" destOrd="0" presId="urn:microsoft.com/office/officeart/2005/8/layout/radial1"/>
    <dgm:cxn modelId="{08ED86C9-8A1A-4F5B-ACAF-5D77EAB5DCCB}" type="presOf" srcId="{A5E8A1FA-9A3A-4F0A-A9B3-849362A6B5D0}" destId="{199FB224-B552-4308-B2C3-B978E2D12F19}" srcOrd="0" destOrd="0" presId="urn:microsoft.com/office/officeart/2005/8/layout/radial1"/>
    <dgm:cxn modelId="{3DF887D2-A581-49AB-B826-C6C0712100B1}" type="presOf" srcId="{A8192BEF-0D39-4E50-8E35-08448ED4915A}" destId="{7AACFC59-7048-46F2-B32D-266DD5A0E3C8}" srcOrd="1" destOrd="0" presId="urn:microsoft.com/office/officeart/2005/8/layout/radial1"/>
    <dgm:cxn modelId="{E05E15D5-E4E7-4E1D-9E6E-0CC752087128}" type="presOf" srcId="{736668D3-98A9-44AF-BE48-D5FBA098F0CE}" destId="{FB499214-0ECA-49CA-9A83-01508C63E90C}" srcOrd="1" destOrd="0" presId="urn:microsoft.com/office/officeart/2005/8/layout/radial1"/>
    <dgm:cxn modelId="{02FC04DC-3DEF-4FAB-8BEA-AB7A12033CBF}" type="presOf" srcId="{685C7F1A-7CFE-42CB-A2C4-35AFF20B1BEC}" destId="{8FD29738-57F6-4063-9D50-B9CFCA66094A}" srcOrd="0" destOrd="0" presId="urn:microsoft.com/office/officeart/2005/8/layout/radial1"/>
    <dgm:cxn modelId="{45B58FDF-9E81-415B-B9EF-DCBF30B03405}" srcId="{685C7F1A-7CFE-42CB-A2C4-35AFF20B1BEC}" destId="{E0662E49-C251-4526-BB7F-948D77574E9C}" srcOrd="3" destOrd="0" parTransId="{A8192BEF-0D39-4E50-8E35-08448ED4915A}" sibTransId="{DECB1DBA-1557-4B83-880F-BDE5DB055936}"/>
    <dgm:cxn modelId="{C7DC33E2-FAFF-4ED7-94FF-29C3BD7674B2}" srcId="{685C7F1A-7CFE-42CB-A2C4-35AFF20B1BEC}" destId="{44CF876C-5213-4692-A55C-B21675542E49}" srcOrd="4" destOrd="0" parTransId="{736668D3-98A9-44AF-BE48-D5FBA098F0CE}" sibTransId="{7A5637DA-C3B9-4B68-AA22-F41B2C0C08DC}"/>
    <dgm:cxn modelId="{E3994CE4-64D5-4189-8B84-99080C969122}" type="presOf" srcId="{6958F639-8AB0-4E57-89CD-B0ED76398CAD}" destId="{58BC1DBE-C87C-4873-9BC6-DA4C31EF3E63}" srcOrd="0" destOrd="0" presId="urn:microsoft.com/office/officeart/2005/8/layout/radial1"/>
    <dgm:cxn modelId="{30BA50E7-F50E-4C60-B300-6F7227BD43DC}" type="presOf" srcId="{BA789A53-557E-4D20-B030-AC99CB0FCF81}" destId="{45611727-8794-463A-BA77-1A7AFD2616AC}" srcOrd="1" destOrd="0" presId="urn:microsoft.com/office/officeart/2005/8/layout/radial1"/>
    <dgm:cxn modelId="{465F57F2-D787-4F12-BA72-6B8CD7A598D4}" type="presOf" srcId="{E0662E49-C251-4526-BB7F-948D77574E9C}" destId="{56B17E27-1789-43DB-80B1-5CEC9D997DF9}" srcOrd="0" destOrd="0" presId="urn:microsoft.com/office/officeart/2005/8/layout/radial1"/>
    <dgm:cxn modelId="{7F2B55FC-FF32-4D99-8A80-63F64739888B}" srcId="{685C7F1A-7CFE-42CB-A2C4-35AFF20B1BEC}" destId="{35930694-C501-494F-A50D-371B7948FE3B}" srcOrd="2" destOrd="0" parTransId="{DBD65E5D-BD0C-4787-8997-C6BC1EB43AA2}" sibTransId="{672C8B30-B317-4A40-B703-4FE6610B92E6}"/>
    <dgm:cxn modelId="{6B84D1FC-F3F5-4DF2-96A5-993A5FF24BC2}" type="presOf" srcId="{2892A714-622D-412D-9BE3-EFA08458C130}" destId="{16F5B317-6DE4-47D5-89CB-E22AAF490323}" srcOrd="1" destOrd="0" presId="urn:microsoft.com/office/officeart/2005/8/layout/radial1"/>
    <dgm:cxn modelId="{A9728FB7-C8FB-40CF-9E60-321AA695D513}" type="presParOf" srcId="{F73B71BC-4080-4F4C-B013-46F611F82000}" destId="{8FD29738-57F6-4063-9D50-B9CFCA66094A}" srcOrd="0" destOrd="0" presId="urn:microsoft.com/office/officeart/2005/8/layout/radial1"/>
    <dgm:cxn modelId="{C5376B7F-55AC-4AF0-BDA9-6240AE03A048}" type="presParOf" srcId="{F73B71BC-4080-4F4C-B013-46F611F82000}" destId="{97C66832-F1E8-47E9-B359-D7D1ECBC20CC}" srcOrd="1" destOrd="0" presId="urn:microsoft.com/office/officeart/2005/8/layout/radial1"/>
    <dgm:cxn modelId="{FC50F60A-2132-446D-8719-CC8C8E0321F6}" type="presParOf" srcId="{97C66832-F1E8-47E9-B359-D7D1ECBC20CC}" destId="{45611727-8794-463A-BA77-1A7AFD2616AC}" srcOrd="0" destOrd="0" presId="urn:microsoft.com/office/officeart/2005/8/layout/radial1"/>
    <dgm:cxn modelId="{885E2F84-BDAD-474F-B624-6FFE0B10C64E}" type="presParOf" srcId="{F73B71BC-4080-4F4C-B013-46F611F82000}" destId="{E09F1512-BB5A-4FF1-AC8F-3D36FD131E80}" srcOrd="2" destOrd="0" presId="urn:microsoft.com/office/officeart/2005/8/layout/radial1"/>
    <dgm:cxn modelId="{9217A13A-DE27-4EF5-801D-4032C3D07E0A}" type="presParOf" srcId="{F73B71BC-4080-4F4C-B013-46F611F82000}" destId="{562E2F28-AF1B-4BCE-A7B2-D0D0C5FCF07E}" srcOrd="3" destOrd="0" presId="urn:microsoft.com/office/officeart/2005/8/layout/radial1"/>
    <dgm:cxn modelId="{DE7C2AB3-2B48-4331-895D-AE95585347DF}" type="presParOf" srcId="{562E2F28-AF1B-4BCE-A7B2-D0D0C5FCF07E}" destId="{D5F34A2A-4885-4B15-BDB1-3B90A03CE9DB}" srcOrd="0" destOrd="0" presId="urn:microsoft.com/office/officeart/2005/8/layout/radial1"/>
    <dgm:cxn modelId="{8A68A390-DC47-4FEF-B3F8-EDE2B661A9C7}" type="presParOf" srcId="{F73B71BC-4080-4F4C-B013-46F611F82000}" destId="{199FB224-B552-4308-B2C3-B978E2D12F19}" srcOrd="4" destOrd="0" presId="urn:microsoft.com/office/officeart/2005/8/layout/radial1"/>
    <dgm:cxn modelId="{DE1E2492-C209-4544-B9D3-494DA9EC6B94}" type="presParOf" srcId="{F73B71BC-4080-4F4C-B013-46F611F82000}" destId="{ABFC855A-CD22-4804-BE74-E3E65FC6B65C}" srcOrd="5" destOrd="0" presId="urn:microsoft.com/office/officeart/2005/8/layout/radial1"/>
    <dgm:cxn modelId="{07550BC2-6E74-4756-80C0-2C41D880A4E9}" type="presParOf" srcId="{ABFC855A-CD22-4804-BE74-E3E65FC6B65C}" destId="{32184841-2EC0-4BBE-8111-6DA55D334A9B}" srcOrd="0" destOrd="0" presId="urn:microsoft.com/office/officeart/2005/8/layout/radial1"/>
    <dgm:cxn modelId="{7DD06DBE-3391-4D9F-86E0-20920621F1C0}" type="presParOf" srcId="{F73B71BC-4080-4F4C-B013-46F611F82000}" destId="{2AD24ED9-F46C-4ED7-95C4-8634CBA34BCA}" srcOrd="6" destOrd="0" presId="urn:microsoft.com/office/officeart/2005/8/layout/radial1"/>
    <dgm:cxn modelId="{49BC9B37-6860-4627-B2F4-6247AAB121BF}" type="presParOf" srcId="{F73B71BC-4080-4F4C-B013-46F611F82000}" destId="{61F69501-7CA7-4976-B898-74820185F5BE}" srcOrd="7" destOrd="0" presId="urn:microsoft.com/office/officeart/2005/8/layout/radial1"/>
    <dgm:cxn modelId="{36046745-5232-4E8E-BDD1-6ABF995504A4}" type="presParOf" srcId="{61F69501-7CA7-4976-B898-74820185F5BE}" destId="{7AACFC59-7048-46F2-B32D-266DD5A0E3C8}" srcOrd="0" destOrd="0" presId="urn:microsoft.com/office/officeart/2005/8/layout/radial1"/>
    <dgm:cxn modelId="{42574665-EFC3-4E41-9BDB-12D775784721}" type="presParOf" srcId="{F73B71BC-4080-4F4C-B013-46F611F82000}" destId="{56B17E27-1789-43DB-80B1-5CEC9D997DF9}" srcOrd="8" destOrd="0" presId="urn:microsoft.com/office/officeart/2005/8/layout/radial1"/>
    <dgm:cxn modelId="{F21508B2-84DF-4919-91BE-C4054AB0E813}" type="presParOf" srcId="{F73B71BC-4080-4F4C-B013-46F611F82000}" destId="{7ABC286E-7133-49E2-BFF2-B7DA4A866F56}" srcOrd="9" destOrd="0" presId="urn:microsoft.com/office/officeart/2005/8/layout/radial1"/>
    <dgm:cxn modelId="{0AED8125-B53B-4FE3-8CC8-9AD6328D05CB}" type="presParOf" srcId="{7ABC286E-7133-49E2-BFF2-B7DA4A866F56}" destId="{FB499214-0ECA-49CA-9A83-01508C63E90C}" srcOrd="0" destOrd="0" presId="urn:microsoft.com/office/officeart/2005/8/layout/radial1"/>
    <dgm:cxn modelId="{123B8C18-9F48-4C92-B777-1B2DDCD95876}" type="presParOf" srcId="{F73B71BC-4080-4F4C-B013-46F611F82000}" destId="{0F0F3229-B406-4EFE-9CB6-FD75C1F8D56B}" srcOrd="10" destOrd="0" presId="urn:microsoft.com/office/officeart/2005/8/layout/radial1"/>
    <dgm:cxn modelId="{40DB3528-6F85-4A87-9E05-993F6CF3DEFB}" type="presParOf" srcId="{F73B71BC-4080-4F4C-B013-46F611F82000}" destId="{CE5649D2-34DC-4A38-BB96-4494DFC59B58}" srcOrd="11" destOrd="0" presId="urn:microsoft.com/office/officeart/2005/8/layout/radial1"/>
    <dgm:cxn modelId="{D023CB98-21D1-468C-B316-C146A15205AE}" type="presParOf" srcId="{CE5649D2-34DC-4A38-BB96-4494DFC59B58}" destId="{8B247D66-580E-4975-8BF9-DBBBE9DF7F15}" srcOrd="0" destOrd="0" presId="urn:microsoft.com/office/officeart/2005/8/layout/radial1"/>
    <dgm:cxn modelId="{5F25B62B-A988-4B91-AC48-5DEBE330F808}" type="presParOf" srcId="{F73B71BC-4080-4F4C-B013-46F611F82000}" destId="{23B20667-4AE1-460D-8527-B11189AD0B43}" srcOrd="12" destOrd="0" presId="urn:microsoft.com/office/officeart/2005/8/layout/radial1"/>
    <dgm:cxn modelId="{20DA0F8E-2BFC-4526-8460-F8AED92DC257}" type="presParOf" srcId="{F73B71BC-4080-4F4C-B013-46F611F82000}" destId="{3EEB2699-5FCA-4486-B6F7-E6CA861F92B7}" srcOrd="13" destOrd="0" presId="urn:microsoft.com/office/officeart/2005/8/layout/radial1"/>
    <dgm:cxn modelId="{9D183006-BD78-4150-811D-327B14E6B79F}" type="presParOf" srcId="{3EEB2699-5FCA-4486-B6F7-E6CA861F92B7}" destId="{4B5323B3-82F7-431B-B62B-D7FA7612F47C}" srcOrd="0" destOrd="0" presId="urn:microsoft.com/office/officeart/2005/8/layout/radial1"/>
    <dgm:cxn modelId="{2EF6EAB3-9E6C-43C9-8404-5E6017D381DE}" type="presParOf" srcId="{F73B71BC-4080-4F4C-B013-46F611F82000}" destId="{5098DDC7-613A-4BB4-84CA-0E2C5EFDC324}" srcOrd="14" destOrd="0" presId="urn:microsoft.com/office/officeart/2005/8/layout/radial1"/>
    <dgm:cxn modelId="{B73C6D49-D09D-4A0F-8C0F-047D5D86ECF6}" type="presParOf" srcId="{F73B71BC-4080-4F4C-B013-46F611F82000}" destId="{9EEAA4F2-55F5-4CC9-B6FA-A7F42C0F96E3}" srcOrd="15" destOrd="0" presId="urn:microsoft.com/office/officeart/2005/8/layout/radial1"/>
    <dgm:cxn modelId="{BA86386F-AD61-4AA3-87B6-2CC07A8D3624}" type="presParOf" srcId="{9EEAA4F2-55F5-4CC9-B6FA-A7F42C0F96E3}" destId="{16F5B317-6DE4-47D5-89CB-E22AAF490323}" srcOrd="0" destOrd="0" presId="urn:microsoft.com/office/officeart/2005/8/layout/radial1"/>
    <dgm:cxn modelId="{F252A1F8-1D43-4FD0-808B-C0D42968DA14}" type="presParOf" srcId="{F73B71BC-4080-4F4C-B013-46F611F82000}" destId="{58BC1DBE-C87C-4873-9BC6-DA4C31EF3E63}" srcOrd="1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8173CB-47C8-4ADC-A52A-FD52C473C033}"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685C7F1A-7CFE-42CB-A2C4-35AFF20B1BEC}">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100" b="1">
              <a:latin typeface="Calibri" panose="020F0502020204030204" pitchFamily="34" charset="0"/>
              <a:cs typeface="Calibri" panose="020F0502020204030204" pitchFamily="34" charset="0"/>
            </a:rPr>
            <a:t>Natural Language Processing</a:t>
          </a:r>
        </a:p>
      </dgm:t>
    </dgm:pt>
    <dgm:pt modelId="{E8CF033A-8B34-4D90-8E05-6F2B439D4C2B}" type="parTrans" cxnId="{1E828B23-D870-4916-B354-3F77212758AA}">
      <dgm:prSet/>
      <dgm:spPr/>
      <dgm:t>
        <a:bodyPr/>
        <a:lstStyle/>
        <a:p>
          <a:endParaRPr lang="en-US" sz="2400"/>
        </a:p>
      </dgm:t>
    </dgm:pt>
    <dgm:pt modelId="{6EB9D6FC-AA02-46C3-9C7B-7FB88440587E}" type="sibTrans" cxnId="{1E828B23-D870-4916-B354-3F77212758AA}">
      <dgm:prSet/>
      <dgm:spPr/>
      <dgm:t>
        <a:bodyPr/>
        <a:lstStyle/>
        <a:p>
          <a:endParaRPr lang="en-US" sz="2400"/>
        </a:p>
      </dgm:t>
    </dgm:pt>
    <dgm:pt modelId="{3873C4F8-FF3E-4359-BD81-618024F1F144}">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a:t>Text Mining</a:t>
          </a:r>
        </a:p>
      </dgm:t>
    </dgm:pt>
    <dgm:pt modelId="{BA789A53-557E-4D20-B030-AC99CB0FCF81}" type="parTrans" cxnId="{CE9CE39B-91A9-4A0F-8DBA-70B3533E9161}">
      <dgm:prSet custT="1"/>
      <dgm:spPr/>
      <dgm:t>
        <a:bodyPr/>
        <a:lstStyle/>
        <a:p>
          <a:endParaRPr lang="en-US" sz="700"/>
        </a:p>
      </dgm:t>
    </dgm:pt>
    <dgm:pt modelId="{FF72F471-589E-47D9-B60E-C7E052DAFDEF}" type="sibTrans" cxnId="{CE9CE39B-91A9-4A0F-8DBA-70B3533E9161}">
      <dgm:prSet/>
      <dgm:spPr/>
      <dgm:t>
        <a:bodyPr/>
        <a:lstStyle/>
        <a:p>
          <a:endParaRPr lang="en-US" sz="2400"/>
        </a:p>
      </dgm:t>
    </dgm:pt>
    <dgm:pt modelId="{A5E8A1FA-9A3A-4F0A-A9B3-849362A6B5D0}">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900"/>
            <a:t>Content Categorization</a:t>
          </a:r>
        </a:p>
      </dgm:t>
    </dgm:pt>
    <dgm:pt modelId="{B57FC1B9-D9D6-4D71-8EF8-543396EBA286}" type="parTrans" cxnId="{A22EAA4D-E74E-403A-8A78-011BF1F3A063}">
      <dgm:prSet custT="1"/>
      <dgm:spPr/>
      <dgm:t>
        <a:bodyPr/>
        <a:lstStyle/>
        <a:p>
          <a:endParaRPr lang="en-US" sz="700"/>
        </a:p>
      </dgm:t>
    </dgm:pt>
    <dgm:pt modelId="{0B01A680-49B7-4504-93EE-795B993209F0}" type="sibTrans" cxnId="{A22EAA4D-E74E-403A-8A78-011BF1F3A063}">
      <dgm:prSet/>
      <dgm:spPr/>
      <dgm:t>
        <a:bodyPr/>
        <a:lstStyle/>
        <a:p>
          <a:endParaRPr lang="en-US" sz="2400"/>
        </a:p>
      </dgm:t>
    </dgm:pt>
    <dgm:pt modelId="{44CF876C-5213-4692-A55C-B21675542E49}">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a:t>Machine Learning</a:t>
          </a:r>
        </a:p>
      </dgm:t>
    </dgm:pt>
    <dgm:pt modelId="{736668D3-98A9-44AF-BE48-D5FBA098F0CE}" type="parTrans" cxnId="{C7DC33E2-FAFF-4ED7-94FF-29C3BD7674B2}">
      <dgm:prSet custT="1"/>
      <dgm:spPr/>
      <dgm:t>
        <a:bodyPr/>
        <a:lstStyle/>
        <a:p>
          <a:endParaRPr lang="en-US" sz="700"/>
        </a:p>
      </dgm:t>
    </dgm:pt>
    <dgm:pt modelId="{7A5637DA-C3B9-4B68-AA22-F41B2C0C08DC}" type="sibTrans" cxnId="{C7DC33E2-FAFF-4ED7-94FF-29C3BD7674B2}">
      <dgm:prSet/>
      <dgm:spPr/>
      <dgm:t>
        <a:bodyPr/>
        <a:lstStyle/>
        <a:p>
          <a:endParaRPr lang="en-US" sz="2400"/>
        </a:p>
      </dgm:t>
    </dgm:pt>
    <dgm:pt modelId="{EF68033F-2AB9-4737-89EF-FBE5C15499FD}">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900" baseline="0"/>
            <a:t>Summarization</a:t>
          </a:r>
        </a:p>
      </dgm:t>
    </dgm:pt>
    <dgm:pt modelId="{65ABB6D2-BF53-452B-8F20-519B89B90256}" type="parTrans" cxnId="{D8C7E85A-78CD-4E05-87AB-000AC59DD82D}">
      <dgm:prSet custT="1"/>
      <dgm:spPr/>
      <dgm:t>
        <a:bodyPr/>
        <a:lstStyle/>
        <a:p>
          <a:endParaRPr lang="en-US" sz="700"/>
        </a:p>
      </dgm:t>
    </dgm:pt>
    <dgm:pt modelId="{92376DD2-9879-4222-BBE3-B5A2E704E56C}" type="sibTrans" cxnId="{D8C7E85A-78CD-4E05-87AB-000AC59DD82D}">
      <dgm:prSet/>
      <dgm:spPr/>
      <dgm:t>
        <a:bodyPr/>
        <a:lstStyle/>
        <a:p>
          <a:endParaRPr lang="en-US" sz="2400"/>
        </a:p>
      </dgm:t>
    </dgm:pt>
    <dgm:pt modelId="{77CB519C-6CA8-4CBB-8BD2-D9A1C5D5A7A6}">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100"/>
            <a:t>Entity &amp; Fact </a:t>
          </a:r>
          <a:r>
            <a:rPr lang="en-US" sz="1100" baseline="0"/>
            <a:t>Extraction</a:t>
          </a:r>
        </a:p>
      </dgm:t>
    </dgm:pt>
    <dgm:pt modelId="{401ACF56-263F-4FAF-B1AD-FCF25D2FF6A7}" type="parTrans" cxnId="{036EF443-2068-4F88-A80F-E4DE7DAD2946}">
      <dgm:prSet custT="1"/>
      <dgm:spPr/>
      <dgm:t>
        <a:bodyPr/>
        <a:lstStyle/>
        <a:p>
          <a:endParaRPr lang="en-US" sz="700"/>
        </a:p>
      </dgm:t>
    </dgm:pt>
    <dgm:pt modelId="{6462285B-7E14-46BD-8D59-718DAA22E681}" type="sibTrans" cxnId="{036EF443-2068-4F88-A80F-E4DE7DAD2946}">
      <dgm:prSet/>
      <dgm:spPr/>
      <dgm:t>
        <a:bodyPr/>
        <a:lstStyle/>
        <a:p>
          <a:endParaRPr lang="en-US" sz="2400"/>
        </a:p>
      </dgm:t>
    </dgm:pt>
    <dgm:pt modelId="{6958F639-8AB0-4E57-89CD-B0ED76398CAD}">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a:t>Deep Learning</a:t>
          </a:r>
        </a:p>
      </dgm:t>
    </dgm:pt>
    <dgm:pt modelId="{2892A714-622D-412D-9BE3-EFA08458C130}" type="parTrans" cxnId="{EA9D0F6E-183B-43C3-8A9A-6371A067E49D}">
      <dgm:prSet custT="1"/>
      <dgm:spPr/>
      <dgm:t>
        <a:bodyPr/>
        <a:lstStyle/>
        <a:p>
          <a:endParaRPr lang="en-US" sz="700"/>
        </a:p>
      </dgm:t>
    </dgm:pt>
    <dgm:pt modelId="{908B421F-23D9-4A1E-843A-6496084CCC4B}" type="sibTrans" cxnId="{EA9D0F6E-183B-43C3-8A9A-6371A067E49D}">
      <dgm:prSet/>
      <dgm:spPr/>
      <dgm:t>
        <a:bodyPr/>
        <a:lstStyle/>
        <a:p>
          <a:endParaRPr lang="en-US" sz="2400"/>
        </a:p>
      </dgm:t>
    </dgm:pt>
    <dgm:pt modelId="{35930694-C501-494F-A50D-371B7948FE3B}">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200"/>
            <a:t>Sentiment </a:t>
          </a:r>
          <a:r>
            <a:rPr lang="en-US" sz="1200" baseline="0"/>
            <a:t>Analysis</a:t>
          </a:r>
        </a:p>
      </dgm:t>
    </dgm:pt>
    <dgm:pt modelId="{DBD65E5D-BD0C-4787-8997-C6BC1EB43AA2}" type="parTrans" cxnId="{7F2B55FC-FF32-4D99-8A80-63F64739888B}">
      <dgm:prSet custT="1"/>
      <dgm:spPr/>
      <dgm:t>
        <a:bodyPr/>
        <a:lstStyle/>
        <a:p>
          <a:endParaRPr lang="en-US" sz="700"/>
        </a:p>
      </dgm:t>
    </dgm:pt>
    <dgm:pt modelId="{672C8B30-B317-4A40-B703-4FE6610B92E6}" type="sibTrans" cxnId="{7F2B55FC-FF32-4D99-8A80-63F64739888B}">
      <dgm:prSet/>
      <dgm:spPr/>
      <dgm:t>
        <a:bodyPr/>
        <a:lstStyle/>
        <a:p>
          <a:endParaRPr lang="en-US" sz="2400"/>
        </a:p>
      </dgm:t>
    </dgm:pt>
    <dgm:pt modelId="{E0662E49-C251-4526-BB7F-948D77574E9C}">
      <dgm:prSet phldrT="[Text]" custT="1"/>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sz="1400"/>
            <a:t>Search</a:t>
          </a:r>
        </a:p>
      </dgm:t>
    </dgm:pt>
    <dgm:pt modelId="{A8192BEF-0D39-4E50-8E35-08448ED4915A}" type="parTrans" cxnId="{45B58FDF-9E81-415B-B9EF-DCBF30B03405}">
      <dgm:prSet custT="1"/>
      <dgm:spPr/>
      <dgm:t>
        <a:bodyPr/>
        <a:lstStyle/>
        <a:p>
          <a:endParaRPr lang="en-US" sz="700"/>
        </a:p>
      </dgm:t>
    </dgm:pt>
    <dgm:pt modelId="{DECB1DBA-1557-4B83-880F-BDE5DB055936}" type="sibTrans" cxnId="{45B58FDF-9E81-415B-B9EF-DCBF30B03405}">
      <dgm:prSet/>
      <dgm:spPr/>
      <dgm:t>
        <a:bodyPr/>
        <a:lstStyle/>
        <a:p>
          <a:endParaRPr lang="en-US" sz="2400"/>
        </a:p>
      </dgm:t>
    </dgm:pt>
    <dgm:pt modelId="{F73B71BC-4080-4F4C-B013-46F611F82000}" type="pres">
      <dgm:prSet presAssocID="{D78173CB-47C8-4ADC-A52A-FD52C473C033}" presName="cycle" presStyleCnt="0">
        <dgm:presLayoutVars>
          <dgm:chMax val="1"/>
          <dgm:dir/>
          <dgm:animLvl val="ctr"/>
          <dgm:resizeHandles val="exact"/>
        </dgm:presLayoutVars>
      </dgm:prSet>
      <dgm:spPr/>
    </dgm:pt>
    <dgm:pt modelId="{8FD29738-57F6-4063-9D50-B9CFCA66094A}" type="pres">
      <dgm:prSet presAssocID="{685C7F1A-7CFE-42CB-A2C4-35AFF20B1BEC}" presName="centerShape" presStyleLbl="node0" presStyleIdx="0" presStyleCnt="1" custScaleX="133100" custScaleY="133100" custLinFactNeighborX="304"/>
      <dgm:spPr/>
    </dgm:pt>
    <dgm:pt modelId="{97C66832-F1E8-47E9-B359-D7D1ECBC20CC}" type="pres">
      <dgm:prSet presAssocID="{BA789A53-557E-4D20-B030-AC99CB0FCF81}" presName="Name9" presStyleLbl="parChTrans1D2" presStyleIdx="0" presStyleCnt="8"/>
      <dgm:spPr/>
    </dgm:pt>
    <dgm:pt modelId="{45611727-8794-463A-BA77-1A7AFD2616AC}" type="pres">
      <dgm:prSet presAssocID="{BA789A53-557E-4D20-B030-AC99CB0FCF81}" presName="connTx" presStyleLbl="parChTrans1D2" presStyleIdx="0" presStyleCnt="8"/>
      <dgm:spPr/>
    </dgm:pt>
    <dgm:pt modelId="{E09F1512-BB5A-4FF1-AC8F-3D36FD131E80}" type="pres">
      <dgm:prSet presAssocID="{3873C4F8-FF3E-4359-BD81-618024F1F144}" presName="node" presStyleLbl="node1" presStyleIdx="0" presStyleCnt="8" custScaleX="133100" custScaleY="133100" custRadScaleRad="91210" custRadScaleInc="0">
        <dgm:presLayoutVars>
          <dgm:bulletEnabled val="1"/>
        </dgm:presLayoutVars>
      </dgm:prSet>
      <dgm:spPr/>
    </dgm:pt>
    <dgm:pt modelId="{562E2F28-AF1B-4BCE-A7B2-D0D0C5FCF07E}" type="pres">
      <dgm:prSet presAssocID="{B57FC1B9-D9D6-4D71-8EF8-543396EBA286}" presName="Name9" presStyleLbl="parChTrans1D2" presStyleIdx="1" presStyleCnt="8"/>
      <dgm:spPr/>
    </dgm:pt>
    <dgm:pt modelId="{D5F34A2A-4885-4B15-BDB1-3B90A03CE9DB}" type="pres">
      <dgm:prSet presAssocID="{B57FC1B9-D9D6-4D71-8EF8-543396EBA286}" presName="connTx" presStyleLbl="parChTrans1D2" presStyleIdx="1" presStyleCnt="8"/>
      <dgm:spPr/>
    </dgm:pt>
    <dgm:pt modelId="{199FB224-B552-4308-B2C3-B978E2D12F19}" type="pres">
      <dgm:prSet presAssocID="{A5E8A1FA-9A3A-4F0A-A9B3-849362A6B5D0}" presName="node" presStyleLbl="node1" presStyleIdx="1" presStyleCnt="8" custScaleX="133100" custScaleY="133100" custRadScaleRad="102624" custRadScaleInc="80151">
        <dgm:presLayoutVars>
          <dgm:bulletEnabled val="1"/>
        </dgm:presLayoutVars>
      </dgm:prSet>
      <dgm:spPr/>
    </dgm:pt>
    <dgm:pt modelId="{ABFC855A-CD22-4804-BE74-E3E65FC6B65C}" type="pres">
      <dgm:prSet presAssocID="{DBD65E5D-BD0C-4787-8997-C6BC1EB43AA2}" presName="Name9" presStyleLbl="parChTrans1D2" presStyleIdx="2" presStyleCnt="8"/>
      <dgm:spPr/>
    </dgm:pt>
    <dgm:pt modelId="{32184841-2EC0-4BBE-8111-6DA55D334A9B}" type="pres">
      <dgm:prSet presAssocID="{DBD65E5D-BD0C-4787-8997-C6BC1EB43AA2}" presName="connTx" presStyleLbl="parChTrans1D2" presStyleIdx="2" presStyleCnt="8"/>
      <dgm:spPr/>
    </dgm:pt>
    <dgm:pt modelId="{2AD24ED9-F46C-4ED7-95C4-8634CBA34BCA}" type="pres">
      <dgm:prSet presAssocID="{35930694-C501-494F-A50D-371B7948FE3B}" presName="node" presStyleLbl="node1" presStyleIdx="2" presStyleCnt="8" custScaleX="133100" custScaleY="133100" custRadScaleRad="177134" custRadScaleInc="-207">
        <dgm:presLayoutVars>
          <dgm:bulletEnabled val="1"/>
        </dgm:presLayoutVars>
      </dgm:prSet>
      <dgm:spPr/>
    </dgm:pt>
    <dgm:pt modelId="{61F69501-7CA7-4976-B898-74820185F5BE}" type="pres">
      <dgm:prSet presAssocID="{A8192BEF-0D39-4E50-8E35-08448ED4915A}" presName="Name9" presStyleLbl="parChTrans1D2" presStyleIdx="3" presStyleCnt="8"/>
      <dgm:spPr/>
    </dgm:pt>
    <dgm:pt modelId="{7AACFC59-7048-46F2-B32D-266DD5A0E3C8}" type="pres">
      <dgm:prSet presAssocID="{A8192BEF-0D39-4E50-8E35-08448ED4915A}" presName="connTx" presStyleLbl="parChTrans1D2" presStyleIdx="3" presStyleCnt="8"/>
      <dgm:spPr/>
    </dgm:pt>
    <dgm:pt modelId="{56B17E27-1789-43DB-80B1-5CEC9D997DF9}" type="pres">
      <dgm:prSet presAssocID="{E0662E49-C251-4526-BB7F-948D77574E9C}" presName="node" presStyleLbl="node1" presStyleIdx="3" presStyleCnt="8" custScaleX="133100" custScaleY="133100" custRadScaleRad="103760" custRadScaleInc="-80207">
        <dgm:presLayoutVars>
          <dgm:bulletEnabled val="1"/>
        </dgm:presLayoutVars>
      </dgm:prSet>
      <dgm:spPr/>
    </dgm:pt>
    <dgm:pt modelId="{7ABC286E-7133-49E2-BFF2-B7DA4A866F56}" type="pres">
      <dgm:prSet presAssocID="{736668D3-98A9-44AF-BE48-D5FBA098F0CE}" presName="Name9" presStyleLbl="parChTrans1D2" presStyleIdx="4" presStyleCnt="8"/>
      <dgm:spPr/>
    </dgm:pt>
    <dgm:pt modelId="{FB499214-0ECA-49CA-9A83-01508C63E90C}" type="pres">
      <dgm:prSet presAssocID="{736668D3-98A9-44AF-BE48-D5FBA098F0CE}" presName="connTx" presStyleLbl="parChTrans1D2" presStyleIdx="4" presStyleCnt="8"/>
      <dgm:spPr/>
    </dgm:pt>
    <dgm:pt modelId="{0F0F3229-B406-4EFE-9CB6-FD75C1F8D56B}" type="pres">
      <dgm:prSet presAssocID="{44CF876C-5213-4692-A55C-B21675542E49}" presName="node" presStyleLbl="node1" presStyleIdx="4" presStyleCnt="8" custScaleX="133100" custScaleY="133100" custRadScaleRad="89793" custRadScaleInc="0">
        <dgm:presLayoutVars>
          <dgm:bulletEnabled val="1"/>
        </dgm:presLayoutVars>
      </dgm:prSet>
      <dgm:spPr/>
    </dgm:pt>
    <dgm:pt modelId="{CE5649D2-34DC-4A38-BB96-4494DFC59B58}" type="pres">
      <dgm:prSet presAssocID="{65ABB6D2-BF53-452B-8F20-519B89B90256}" presName="Name9" presStyleLbl="parChTrans1D2" presStyleIdx="5" presStyleCnt="8"/>
      <dgm:spPr/>
    </dgm:pt>
    <dgm:pt modelId="{8B247D66-580E-4975-8BF9-DBBBE9DF7F15}" type="pres">
      <dgm:prSet presAssocID="{65ABB6D2-BF53-452B-8F20-519B89B90256}" presName="connTx" presStyleLbl="parChTrans1D2" presStyleIdx="5" presStyleCnt="8"/>
      <dgm:spPr/>
    </dgm:pt>
    <dgm:pt modelId="{23B20667-4AE1-460D-8527-B11189AD0B43}" type="pres">
      <dgm:prSet presAssocID="{EF68033F-2AB9-4737-89EF-FBE5C15499FD}" presName="node" presStyleLbl="node1" presStyleIdx="5" presStyleCnt="8" custScaleX="133100" custScaleY="133100" custRadScaleRad="100988" custRadScaleInc="76639">
        <dgm:presLayoutVars>
          <dgm:bulletEnabled val="1"/>
        </dgm:presLayoutVars>
      </dgm:prSet>
      <dgm:spPr/>
    </dgm:pt>
    <dgm:pt modelId="{3EEB2699-5FCA-4486-B6F7-E6CA861F92B7}" type="pres">
      <dgm:prSet presAssocID="{401ACF56-263F-4FAF-B1AD-FCF25D2FF6A7}" presName="Name9" presStyleLbl="parChTrans1D2" presStyleIdx="6" presStyleCnt="8"/>
      <dgm:spPr/>
    </dgm:pt>
    <dgm:pt modelId="{4B5323B3-82F7-431B-B62B-D7FA7612F47C}" type="pres">
      <dgm:prSet presAssocID="{401ACF56-263F-4FAF-B1AD-FCF25D2FF6A7}" presName="connTx" presStyleLbl="parChTrans1D2" presStyleIdx="6" presStyleCnt="8"/>
      <dgm:spPr/>
    </dgm:pt>
    <dgm:pt modelId="{5098DDC7-613A-4BB4-84CA-0E2C5EFDC324}" type="pres">
      <dgm:prSet presAssocID="{77CB519C-6CA8-4CBB-8BD2-D9A1C5D5A7A6}" presName="node" presStyleLbl="node1" presStyleIdx="6" presStyleCnt="8" custScaleX="133100" custScaleY="133100" custRadScaleRad="177762">
        <dgm:presLayoutVars>
          <dgm:bulletEnabled val="1"/>
        </dgm:presLayoutVars>
      </dgm:prSet>
      <dgm:spPr/>
    </dgm:pt>
    <dgm:pt modelId="{9EEAA4F2-55F5-4CC9-B6FA-A7F42C0F96E3}" type="pres">
      <dgm:prSet presAssocID="{2892A714-622D-412D-9BE3-EFA08458C130}" presName="Name9" presStyleLbl="parChTrans1D2" presStyleIdx="7" presStyleCnt="8"/>
      <dgm:spPr/>
    </dgm:pt>
    <dgm:pt modelId="{16F5B317-6DE4-47D5-89CB-E22AAF490323}" type="pres">
      <dgm:prSet presAssocID="{2892A714-622D-412D-9BE3-EFA08458C130}" presName="connTx" presStyleLbl="parChTrans1D2" presStyleIdx="7" presStyleCnt="8"/>
      <dgm:spPr/>
    </dgm:pt>
    <dgm:pt modelId="{58BC1DBE-C87C-4873-9BC6-DA4C31EF3E63}" type="pres">
      <dgm:prSet presAssocID="{6958F639-8AB0-4E57-89CD-B0ED76398CAD}" presName="node" presStyleLbl="node1" presStyleIdx="7" presStyleCnt="8" custScaleX="133100" custScaleY="133100" custRadScaleRad="102303" custRadScaleInc="-86744">
        <dgm:presLayoutVars>
          <dgm:bulletEnabled val="1"/>
        </dgm:presLayoutVars>
      </dgm:prSet>
      <dgm:spPr/>
    </dgm:pt>
  </dgm:ptLst>
  <dgm:cxnLst>
    <dgm:cxn modelId="{4A032F02-3011-4228-B8D3-B9E87959C638}" type="presOf" srcId="{401ACF56-263F-4FAF-B1AD-FCF25D2FF6A7}" destId="{4B5323B3-82F7-431B-B62B-D7FA7612F47C}" srcOrd="1" destOrd="0" presId="urn:microsoft.com/office/officeart/2005/8/layout/radial1"/>
    <dgm:cxn modelId="{64C64505-D22C-47A8-9B4D-B69472217B22}" type="presOf" srcId="{A8192BEF-0D39-4E50-8E35-08448ED4915A}" destId="{61F69501-7CA7-4976-B898-74820185F5BE}" srcOrd="0" destOrd="0" presId="urn:microsoft.com/office/officeart/2005/8/layout/radial1"/>
    <dgm:cxn modelId="{41093712-69B8-482B-9ED7-2B53936F44FA}" type="presOf" srcId="{EF68033F-2AB9-4737-89EF-FBE5C15499FD}" destId="{23B20667-4AE1-460D-8527-B11189AD0B43}" srcOrd="0" destOrd="0" presId="urn:microsoft.com/office/officeart/2005/8/layout/radial1"/>
    <dgm:cxn modelId="{FD1D0C1B-CDB8-45D6-A941-BE0EF5010604}" type="presOf" srcId="{DBD65E5D-BD0C-4787-8997-C6BC1EB43AA2}" destId="{32184841-2EC0-4BBE-8111-6DA55D334A9B}" srcOrd="1" destOrd="0" presId="urn:microsoft.com/office/officeart/2005/8/layout/radial1"/>
    <dgm:cxn modelId="{1E828B23-D870-4916-B354-3F77212758AA}" srcId="{D78173CB-47C8-4ADC-A52A-FD52C473C033}" destId="{685C7F1A-7CFE-42CB-A2C4-35AFF20B1BEC}" srcOrd="0" destOrd="0" parTransId="{E8CF033A-8B34-4D90-8E05-6F2B439D4C2B}" sibTransId="{6EB9D6FC-AA02-46C3-9C7B-7FB88440587E}"/>
    <dgm:cxn modelId="{C14B9C28-87B0-411C-BE36-38484F97A866}" type="presOf" srcId="{B57FC1B9-D9D6-4D71-8EF8-543396EBA286}" destId="{562E2F28-AF1B-4BCE-A7B2-D0D0C5FCF07E}" srcOrd="0" destOrd="0" presId="urn:microsoft.com/office/officeart/2005/8/layout/radial1"/>
    <dgm:cxn modelId="{41D53C2B-DAF6-4FF7-9168-7B4222480084}" type="presOf" srcId="{65ABB6D2-BF53-452B-8F20-519B89B90256}" destId="{8B247D66-580E-4975-8BF9-DBBBE9DF7F15}" srcOrd="1" destOrd="0" presId="urn:microsoft.com/office/officeart/2005/8/layout/radial1"/>
    <dgm:cxn modelId="{E6EF3B32-D15A-44BD-AD11-B5CF41B7E2B7}" type="presOf" srcId="{77CB519C-6CA8-4CBB-8BD2-D9A1C5D5A7A6}" destId="{5098DDC7-613A-4BB4-84CA-0E2C5EFDC324}" srcOrd="0" destOrd="0" presId="urn:microsoft.com/office/officeart/2005/8/layout/radial1"/>
    <dgm:cxn modelId="{19D9B261-6AFF-40C5-A8C7-B7C3DBBF6F1A}" type="presOf" srcId="{44CF876C-5213-4692-A55C-B21675542E49}" destId="{0F0F3229-B406-4EFE-9CB6-FD75C1F8D56B}" srcOrd="0" destOrd="0" presId="urn:microsoft.com/office/officeart/2005/8/layout/radial1"/>
    <dgm:cxn modelId="{F09CB942-F8BF-4B70-9A98-F4FFB51BD57D}" type="presOf" srcId="{BA789A53-557E-4D20-B030-AC99CB0FCF81}" destId="{97C66832-F1E8-47E9-B359-D7D1ECBC20CC}" srcOrd="0" destOrd="0" presId="urn:microsoft.com/office/officeart/2005/8/layout/radial1"/>
    <dgm:cxn modelId="{036EF443-2068-4F88-A80F-E4DE7DAD2946}" srcId="{685C7F1A-7CFE-42CB-A2C4-35AFF20B1BEC}" destId="{77CB519C-6CA8-4CBB-8BD2-D9A1C5D5A7A6}" srcOrd="6" destOrd="0" parTransId="{401ACF56-263F-4FAF-B1AD-FCF25D2FF6A7}" sibTransId="{6462285B-7E14-46BD-8D59-718DAA22E681}"/>
    <dgm:cxn modelId="{A22EAA4D-E74E-403A-8A78-011BF1F3A063}" srcId="{685C7F1A-7CFE-42CB-A2C4-35AFF20B1BEC}" destId="{A5E8A1FA-9A3A-4F0A-A9B3-849362A6B5D0}" srcOrd="1" destOrd="0" parTransId="{B57FC1B9-D9D6-4D71-8EF8-543396EBA286}" sibTransId="{0B01A680-49B7-4504-93EE-795B993209F0}"/>
    <dgm:cxn modelId="{EA9D0F6E-183B-43C3-8A9A-6371A067E49D}" srcId="{685C7F1A-7CFE-42CB-A2C4-35AFF20B1BEC}" destId="{6958F639-8AB0-4E57-89CD-B0ED76398CAD}" srcOrd="7" destOrd="0" parTransId="{2892A714-622D-412D-9BE3-EFA08458C130}" sibTransId="{908B421F-23D9-4A1E-843A-6496084CCC4B}"/>
    <dgm:cxn modelId="{4E7FF473-45E1-4FA7-A7F2-E10DC9E64FCC}" type="presOf" srcId="{2892A714-622D-412D-9BE3-EFA08458C130}" destId="{9EEAA4F2-55F5-4CC9-B6FA-A7F42C0F96E3}" srcOrd="0" destOrd="0" presId="urn:microsoft.com/office/officeart/2005/8/layout/radial1"/>
    <dgm:cxn modelId="{274B6C59-B1EE-4773-92D4-E4068D09D223}" type="presOf" srcId="{B57FC1B9-D9D6-4D71-8EF8-543396EBA286}" destId="{D5F34A2A-4885-4B15-BDB1-3B90A03CE9DB}" srcOrd="1" destOrd="0" presId="urn:microsoft.com/office/officeart/2005/8/layout/radial1"/>
    <dgm:cxn modelId="{D8C7E85A-78CD-4E05-87AB-000AC59DD82D}" srcId="{685C7F1A-7CFE-42CB-A2C4-35AFF20B1BEC}" destId="{EF68033F-2AB9-4737-89EF-FBE5C15499FD}" srcOrd="5" destOrd="0" parTransId="{65ABB6D2-BF53-452B-8F20-519B89B90256}" sibTransId="{92376DD2-9879-4222-BBE3-B5A2E704E56C}"/>
    <dgm:cxn modelId="{07CB8480-B6C0-4B0E-982B-04D259219CAF}" type="presOf" srcId="{736668D3-98A9-44AF-BE48-D5FBA098F0CE}" destId="{7ABC286E-7133-49E2-BFF2-B7DA4A866F56}" srcOrd="0" destOrd="0" presId="urn:microsoft.com/office/officeart/2005/8/layout/radial1"/>
    <dgm:cxn modelId="{C21B778D-B71F-4A3F-89A2-CA25FEA63272}" type="presOf" srcId="{3873C4F8-FF3E-4359-BD81-618024F1F144}" destId="{E09F1512-BB5A-4FF1-AC8F-3D36FD131E80}" srcOrd="0" destOrd="0" presId="urn:microsoft.com/office/officeart/2005/8/layout/radial1"/>
    <dgm:cxn modelId="{CE9CE39B-91A9-4A0F-8DBA-70B3533E9161}" srcId="{685C7F1A-7CFE-42CB-A2C4-35AFF20B1BEC}" destId="{3873C4F8-FF3E-4359-BD81-618024F1F144}" srcOrd="0" destOrd="0" parTransId="{BA789A53-557E-4D20-B030-AC99CB0FCF81}" sibTransId="{FF72F471-589E-47D9-B60E-C7E052DAFDEF}"/>
    <dgm:cxn modelId="{198C31A4-ACDC-4EE6-A16D-9B407EF9074E}" type="presOf" srcId="{D78173CB-47C8-4ADC-A52A-FD52C473C033}" destId="{F73B71BC-4080-4F4C-B013-46F611F82000}" srcOrd="0" destOrd="0" presId="urn:microsoft.com/office/officeart/2005/8/layout/radial1"/>
    <dgm:cxn modelId="{629438AA-ED1A-4F10-995E-4545949348BB}" type="presOf" srcId="{35930694-C501-494F-A50D-371B7948FE3B}" destId="{2AD24ED9-F46C-4ED7-95C4-8634CBA34BCA}" srcOrd="0" destOrd="0" presId="urn:microsoft.com/office/officeart/2005/8/layout/radial1"/>
    <dgm:cxn modelId="{EA902CAE-8A67-4DB7-9297-54ADF101D1CD}" type="presOf" srcId="{65ABB6D2-BF53-452B-8F20-519B89B90256}" destId="{CE5649D2-34DC-4A38-BB96-4494DFC59B58}" srcOrd="0" destOrd="0" presId="urn:microsoft.com/office/officeart/2005/8/layout/radial1"/>
    <dgm:cxn modelId="{809A8CB1-80E4-4A9D-A6C1-DA84AA51BBF4}" type="presOf" srcId="{401ACF56-263F-4FAF-B1AD-FCF25D2FF6A7}" destId="{3EEB2699-5FCA-4486-B6F7-E6CA861F92B7}" srcOrd="0" destOrd="0" presId="urn:microsoft.com/office/officeart/2005/8/layout/radial1"/>
    <dgm:cxn modelId="{A5E133C5-92C4-49A9-B3FA-73A9BE1D3F7D}" type="presOf" srcId="{DBD65E5D-BD0C-4787-8997-C6BC1EB43AA2}" destId="{ABFC855A-CD22-4804-BE74-E3E65FC6B65C}" srcOrd="0" destOrd="0" presId="urn:microsoft.com/office/officeart/2005/8/layout/radial1"/>
    <dgm:cxn modelId="{08ED86C9-8A1A-4F5B-ACAF-5D77EAB5DCCB}" type="presOf" srcId="{A5E8A1FA-9A3A-4F0A-A9B3-849362A6B5D0}" destId="{199FB224-B552-4308-B2C3-B978E2D12F19}" srcOrd="0" destOrd="0" presId="urn:microsoft.com/office/officeart/2005/8/layout/radial1"/>
    <dgm:cxn modelId="{3DF887D2-A581-49AB-B826-C6C0712100B1}" type="presOf" srcId="{A8192BEF-0D39-4E50-8E35-08448ED4915A}" destId="{7AACFC59-7048-46F2-B32D-266DD5A0E3C8}" srcOrd="1" destOrd="0" presId="urn:microsoft.com/office/officeart/2005/8/layout/radial1"/>
    <dgm:cxn modelId="{E05E15D5-E4E7-4E1D-9E6E-0CC752087128}" type="presOf" srcId="{736668D3-98A9-44AF-BE48-D5FBA098F0CE}" destId="{FB499214-0ECA-49CA-9A83-01508C63E90C}" srcOrd="1" destOrd="0" presId="urn:microsoft.com/office/officeart/2005/8/layout/radial1"/>
    <dgm:cxn modelId="{02FC04DC-3DEF-4FAB-8BEA-AB7A12033CBF}" type="presOf" srcId="{685C7F1A-7CFE-42CB-A2C4-35AFF20B1BEC}" destId="{8FD29738-57F6-4063-9D50-B9CFCA66094A}" srcOrd="0" destOrd="0" presId="urn:microsoft.com/office/officeart/2005/8/layout/radial1"/>
    <dgm:cxn modelId="{45B58FDF-9E81-415B-B9EF-DCBF30B03405}" srcId="{685C7F1A-7CFE-42CB-A2C4-35AFF20B1BEC}" destId="{E0662E49-C251-4526-BB7F-948D77574E9C}" srcOrd="3" destOrd="0" parTransId="{A8192BEF-0D39-4E50-8E35-08448ED4915A}" sibTransId="{DECB1DBA-1557-4B83-880F-BDE5DB055936}"/>
    <dgm:cxn modelId="{C7DC33E2-FAFF-4ED7-94FF-29C3BD7674B2}" srcId="{685C7F1A-7CFE-42CB-A2C4-35AFF20B1BEC}" destId="{44CF876C-5213-4692-A55C-B21675542E49}" srcOrd="4" destOrd="0" parTransId="{736668D3-98A9-44AF-BE48-D5FBA098F0CE}" sibTransId="{7A5637DA-C3B9-4B68-AA22-F41B2C0C08DC}"/>
    <dgm:cxn modelId="{E3994CE4-64D5-4189-8B84-99080C969122}" type="presOf" srcId="{6958F639-8AB0-4E57-89CD-B0ED76398CAD}" destId="{58BC1DBE-C87C-4873-9BC6-DA4C31EF3E63}" srcOrd="0" destOrd="0" presId="urn:microsoft.com/office/officeart/2005/8/layout/radial1"/>
    <dgm:cxn modelId="{30BA50E7-F50E-4C60-B300-6F7227BD43DC}" type="presOf" srcId="{BA789A53-557E-4D20-B030-AC99CB0FCF81}" destId="{45611727-8794-463A-BA77-1A7AFD2616AC}" srcOrd="1" destOrd="0" presId="urn:microsoft.com/office/officeart/2005/8/layout/radial1"/>
    <dgm:cxn modelId="{465F57F2-D787-4F12-BA72-6B8CD7A598D4}" type="presOf" srcId="{E0662E49-C251-4526-BB7F-948D77574E9C}" destId="{56B17E27-1789-43DB-80B1-5CEC9D997DF9}" srcOrd="0" destOrd="0" presId="urn:microsoft.com/office/officeart/2005/8/layout/radial1"/>
    <dgm:cxn modelId="{7F2B55FC-FF32-4D99-8A80-63F64739888B}" srcId="{685C7F1A-7CFE-42CB-A2C4-35AFF20B1BEC}" destId="{35930694-C501-494F-A50D-371B7948FE3B}" srcOrd="2" destOrd="0" parTransId="{DBD65E5D-BD0C-4787-8997-C6BC1EB43AA2}" sibTransId="{672C8B30-B317-4A40-B703-4FE6610B92E6}"/>
    <dgm:cxn modelId="{6B84D1FC-F3F5-4DF2-96A5-993A5FF24BC2}" type="presOf" srcId="{2892A714-622D-412D-9BE3-EFA08458C130}" destId="{16F5B317-6DE4-47D5-89CB-E22AAF490323}" srcOrd="1" destOrd="0" presId="urn:microsoft.com/office/officeart/2005/8/layout/radial1"/>
    <dgm:cxn modelId="{A9728FB7-C8FB-40CF-9E60-321AA695D513}" type="presParOf" srcId="{F73B71BC-4080-4F4C-B013-46F611F82000}" destId="{8FD29738-57F6-4063-9D50-B9CFCA66094A}" srcOrd="0" destOrd="0" presId="urn:microsoft.com/office/officeart/2005/8/layout/radial1"/>
    <dgm:cxn modelId="{C5376B7F-55AC-4AF0-BDA9-6240AE03A048}" type="presParOf" srcId="{F73B71BC-4080-4F4C-B013-46F611F82000}" destId="{97C66832-F1E8-47E9-B359-D7D1ECBC20CC}" srcOrd="1" destOrd="0" presId="urn:microsoft.com/office/officeart/2005/8/layout/radial1"/>
    <dgm:cxn modelId="{FC50F60A-2132-446D-8719-CC8C8E0321F6}" type="presParOf" srcId="{97C66832-F1E8-47E9-B359-D7D1ECBC20CC}" destId="{45611727-8794-463A-BA77-1A7AFD2616AC}" srcOrd="0" destOrd="0" presId="urn:microsoft.com/office/officeart/2005/8/layout/radial1"/>
    <dgm:cxn modelId="{885E2F84-BDAD-474F-B624-6FFE0B10C64E}" type="presParOf" srcId="{F73B71BC-4080-4F4C-B013-46F611F82000}" destId="{E09F1512-BB5A-4FF1-AC8F-3D36FD131E80}" srcOrd="2" destOrd="0" presId="urn:microsoft.com/office/officeart/2005/8/layout/radial1"/>
    <dgm:cxn modelId="{9217A13A-DE27-4EF5-801D-4032C3D07E0A}" type="presParOf" srcId="{F73B71BC-4080-4F4C-B013-46F611F82000}" destId="{562E2F28-AF1B-4BCE-A7B2-D0D0C5FCF07E}" srcOrd="3" destOrd="0" presId="urn:microsoft.com/office/officeart/2005/8/layout/radial1"/>
    <dgm:cxn modelId="{DE7C2AB3-2B48-4331-895D-AE95585347DF}" type="presParOf" srcId="{562E2F28-AF1B-4BCE-A7B2-D0D0C5FCF07E}" destId="{D5F34A2A-4885-4B15-BDB1-3B90A03CE9DB}" srcOrd="0" destOrd="0" presId="urn:microsoft.com/office/officeart/2005/8/layout/radial1"/>
    <dgm:cxn modelId="{8A68A390-DC47-4FEF-B3F8-EDE2B661A9C7}" type="presParOf" srcId="{F73B71BC-4080-4F4C-B013-46F611F82000}" destId="{199FB224-B552-4308-B2C3-B978E2D12F19}" srcOrd="4" destOrd="0" presId="urn:microsoft.com/office/officeart/2005/8/layout/radial1"/>
    <dgm:cxn modelId="{DE1E2492-C209-4544-B9D3-494DA9EC6B94}" type="presParOf" srcId="{F73B71BC-4080-4F4C-B013-46F611F82000}" destId="{ABFC855A-CD22-4804-BE74-E3E65FC6B65C}" srcOrd="5" destOrd="0" presId="urn:microsoft.com/office/officeart/2005/8/layout/radial1"/>
    <dgm:cxn modelId="{07550BC2-6E74-4756-80C0-2C41D880A4E9}" type="presParOf" srcId="{ABFC855A-CD22-4804-BE74-E3E65FC6B65C}" destId="{32184841-2EC0-4BBE-8111-6DA55D334A9B}" srcOrd="0" destOrd="0" presId="urn:microsoft.com/office/officeart/2005/8/layout/radial1"/>
    <dgm:cxn modelId="{7DD06DBE-3391-4D9F-86E0-20920621F1C0}" type="presParOf" srcId="{F73B71BC-4080-4F4C-B013-46F611F82000}" destId="{2AD24ED9-F46C-4ED7-95C4-8634CBA34BCA}" srcOrd="6" destOrd="0" presId="urn:microsoft.com/office/officeart/2005/8/layout/radial1"/>
    <dgm:cxn modelId="{49BC9B37-6860-4627-B2F4-6247AAB121BF}" type="presParOf" srcId="{F73B71BC-4080-4F4C-B013-46F611F82000}" destId="{61F69501-7CA7-4976-B898-74820185F5BE}" srcOrd="7" destOrd="0" presId="urn:microsoft.com/office/officeart/2005/8/layout/radial1"/>
    <dgm:cxn modelId="{36046745-5232-4E8E-BDD1-6ABF995504A4}" type="presParOf" srcId="{61F69501-7CA7-4976-B898-74820185F5BE}" destId="{7AACFC59-7048-46F2-B32D-266DD5A0E3C8}" srcOrd="0" destOrd="0" presId="urn:microsoft.com/office/officeart/2005/8/layout/radial1"/>
    <dgm:cxn modelId="{42574665-EFC3-4E41-9BDB-12D775784721}" type="presParOf" srcId="{F73B71BC-4080-4F4C-B013-46F611F82000}" destId="{56B17E27-1789-43DB-80B1-5CEC9D997DF9}" srcOrd="8" destOrd="0" presId="urn:microsoft.com/office/officeart/2005/8/layout/radial1"/>
    <dgm:cxn modelId="{F21508B2-84DF-4919-91BE-C4054AB0E813}" type="presParOf" srcId="{F73B71BC-4080-4F4C-B013-46F611F82000}" destId="{7ABC286E-7133-49E2-BFF2-B7DA4A866F56}" srcOrd="9" destOrd="0" presId="urn:microsoft.com/office/officeart/2005/8/layout/radial1"/>
    <dgm:cxn modelId="{0AED8125-B53B-4FE3-8CC8-9AD6328D05CB}" type="presParOf" srcId="{7ABC286E-7133-49E2-BFF2-B7DA4A866F56}" destId="{FB499214-0ECA-49CA-9A83-01508C63E90C}" srcOrd="0" destOrd="0" presId="urn:microsoft.com/office/officeart/2005/8/layout/radial1"/>
    <dgm:cxn modelId="{123B8C18-9F48-4C92-B777-1B2DDCD95876}" type="presParOf" srcId="{F73B71BC-4080-4F4C-B013-46F611F82000}" destId="{0F0F3229-B406-4EFE-9CB6-FD75C1F8D56B}" srcOrd="10" destOrd="0" presId="urn:microsoft.com/office/officeart/2005/8/layout/radial1"/>
    <dgm:cxn modelId="{40DB3528-6F85-4A87-9E05-993F6CF3DEFB}" type="presParOf" srcId="{F73B71BC-4080-4F4C-B013-46F611F82000}" destId="{CE5649D2-34DC-4A38-BB96-4494DFC59B58}" srcOrd="11" destOrd="0" presId="urn:microsoft.com/office/officeart/2005/8/layout/radial1"/>
    <dgm:cxn modelId="{D023CB98-21D1-468C-B316-C146A15205AE}" type="presParOf" srcId="{CE5649D2-34DC-4A38-BB96-4494DFC59B58}" destId="{8B247D66-580E-4975-8BF9-DBBBE9DF7F15}" srcOrd="0" destOrd="0" presId="urn:microsoft.com/office/officeart/2005/8/layout/radial1"/>
    <dgm:cxn modelId="{5F25B62B-A988-4B91-AC48-5DEBE330F808}" type="presParOf" srcId="{F73B71BC-4080-4F4C-B013-46F611F82000}" destId="{23B20667-4AE1-460D-8527-B11189AD0B43}" srcOrd="12" destOrd="0" presId="urn:microsoft.com/office/officeart/2005/8/layout/radial1"/>
    <dgm:cxn modelId="{20DA0F8E-2BFC-4526-8460-F8AED92DC257}" type="presParOf" srcId="{F73B71BC-4080-4F4C-B013-46F611F82000}" destId="{3EEB2699-5FCA-4486-B6F7-E6CA861F92B7}" srcOrd="13" destOrd="0" presId="urn:microsoft.com/office/officeart/2005/8/layout/radial1"/>
    <dgm:cxn modelId="{9D183006-BD78-4150-811D-327B14E6B79F}" type="presParOf" srcId="{3EEB2699-5FCA-4486-B6F7-E6CA861F92B7}" destId="{4B5323B3-82F7-431B-B62B-D7FA7612F47C}" srcOrd="0" destOrd="0" presId="urn:microsoft.com/office/officeart/2005/8/layout/radial1"/>
    <dgm:cxn modelId="{2EF6EAB3-9E6C-43C9-8404-5E6017D381DE}" type="presParOf" srcId="{F73B71BC-4080-4F4C-B013-46F611F82000}" destId="{5098DDC7-613A-4BB4-84CA-0E2C5EFDC324}" srcOrd="14" destOrd="0" presId="urn:microsoft.com/office/officeart/2005/8/layout/radial1"/>
    <dgm:cxn modelId="{B73C6D49-D09D-4A0F-8C0F-047D5D86ECF6}" type="presParOf" srcId="{F73B71BC-4080-4F4C-B013-46F611F82000}" destId="{9EEAA4F2-55F5-4CC9-B6FA-A7F42C0F96E3}" srcOrd="15" destOrd="0" presId="urn:microsoft.com/office/officeart/2005/8/layout/radial1"/>
    <dgm:cxn modelId="{BA86386F-AD61-4AA3-87B6-2CC07A8D3624}" type="presParOf" srcId="{9EEAA4F2-55F5-4CC9-B6FA-A7F42C0F96E3}" destId="{16F5B317-6DE4-47D5-89CB-E22AAF490323}" srcOrd="0" destOrd="0" presId="urn:microsoft.com/office/officeart/2005/8/layout/radial1"/>
    <dgm:cxn modelId="{F252A1F8-1D43-4FD0-808B-C0D42968DA14}" type="presParOf" srcId="{F73B71BC-4080-4F4C-B013-46F611F82000}" destId="{58BC1DBE-C87C-4873-9BC6-DA4C31EF3E63}" srcOrd="1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29738-57F6-4063-9D50-B9CFCA66094A}">
      <dsp:nvSpPr>
        <dsp:cNvPr id="0" name=""/>
        <dsp:cNvSpPr/>
      </dsp:nvSpPr>
      <dsp:spPr>
        <a:xfrm>
          <a:off x="4121916" y="1192067"/>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latin typeface="Calibri" panose="020F0502020204030204" pitchFamily="34" charset="0"/>
              <a:cs typeface="Calibri" panose="020F0502020204030204" pitchFamily="34" charset="0"/>
            </a:rPr>
            <a:t>Natural Language Processing</a:t>
          </a:r>
        </a:p>
      </dsp:txBody>
      <dsp:txXfrm>
        <a:off x="4273063" y="1343214"/>
        <a:ext cx="729799" cy="729799"/>
      </dsp:txXfrm>
    </dsp:sp>
    <dsp:sp modelId="{97C66832-F1E8-47E9-B359-D7D1ECBC20CC}">
      <dsp:nvSpPr>
        <dsp:cNvPr id="0" name=""/>
        <dsp:cNvSpPr/>
      </dsp:nvSpPr>
      <dsp:spPr>
        <a:xfrm rot="16177085">
          <a:off x="4549317" y="1099902"/>
          <a:ext cx="169283" cy="15073"/>
        </a:xfrm>
        <a:custGeom>
          <a:avLst/>
          <a:gdLst/>
          <a:ahLst/>
          <a:cxnLst/>
          <a:rect l="0" t="0" r="0" b="0"/>
          <a:pathLst>
            <a:path>
              <a:moveTo>
                <a:pt x="0" y="7536"/>
              </a:moveTo>
              <a:lnTo>
                <a:pt x="169283"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629726" y="1103206"/>
        <a:ext cx="8464" cy="8464"/>
      </dsp:txXfrm>
    </dsp:sp>
    <dsp:sp modelId="{E09F1512-BB5A-4FF1-AC8F-3D36FD131E80}">
      <dsp:nvSpPr>
        <dsp:cNvPr id="0" name=""/>
        <dsp:cNvSpPr/>
      </dsp:nvSpPr>
      <dsp:spPr>
        <a:xfrm>
          <a:off x="4113908" y="-9283"/>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Text Mining</a:t>
          </a:r>
        </a:p>
      </dsp:txBody>
      <dsp:txXfrm>
        <a:off x="4265055" y="141864"/>
        <a:ext cx="729799" cy="729799"/>
      </dsp:txXfrm>
    </dsp:sp>
    <dsp:sp modelId="{562E2F28-AF1B-4BCE-A7B2-D0D0C5FCF07E}">
      <dsp:nvSpPr>
        <dsp:cNvPr id="0" name=""/>
        <dsp:cNvSpPr/>
      </dsp:nvSpPr>
      <dsp:spPr>
        <a:xfrm rot="19972754">
          <a:off x="5080091" y="1394107"/>
          <a:ext cx="312461" cy="15073"/>
        </a:xfrm>
        <a:custGeom>
          <a:avLst/>
          <a:gdLst/>
          <a:ahLst/>
          <a:cxnLst/>
          <a:rect l="0" t="0" r="0" b="0"/>
          <a:pathLst>
            <a:path>
              <a:moveTo>
                <a:pt x="0" y="7536"/>
              </a:moveTo>
              <a:lnTo>
                <a:pt x="312461"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228510" y="1393832"/>
        <a:ext cx="15623" cy="15623"/>
      </dsp:txXfrm>
    </dsp:sp>
    <dsp:sp modelId="{199FB224-B552-4308-B2C3-B978E2D12F19}">
      <dsp:nvSpPr>
        <dsp:cNvPr id="0" name=""/>
        <dsp:cNvSpPr/>
      </dsp:nvSpPr>
      <dsp:spPr>
        <a:xfrm>
          <a:off x="5318634" y="579128"/>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Content Categorization</a:t>
          </a:r>
        </a:p>
      </dsp:txBody>
      <dsp:txXfrm>
        <a:off x="5469781" y="730275"/>
        <a:ext cx="729799" cy="729799"/>
      </dsp:txXfrm>
    </dsp:sp>
    <dsp:sp modelId="{ABFC855A-CD22-4804-BE74-E3E65FC6B65C}">
      <dsp:nvSpPr>
        <dsp:cNvPr id="0" name=""/>
        <dsp:cNvSpPr/>
      </dsp:nvSpPr>
      <dsp:spPr>
        <a:xfrm rot="21597196">
          <a:off x="5154009" y="1699629"/>
          <a:ext cx="1292976" cy="15073"/>
        </a:xfrm>
        <a:custGeom>
          <a:avLst/>
          <a:gdLst/>
          <a:ahLst/>
          <a:cxnLst/>
          <a:rect l="0" t="0" r="0" b="0"/>
          <a:pathLst>
            <a:path>
              <a:moveTo>
                <a:pt x="0" y="7536"/>
              </a:moveTo>
              <a:lnTo>
                <a:pt x="1292976"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768173" y="1674841"/>
        <a:ext cx="64648" cy="64648"/>
      </dsp:txXfrm>
    </dsp:sp>
    <dsp:sp modelId="{2AD24ED9-F46C-4ED7-95C4-8634CBA34BCA}">
      <dsp:nvSpPr>
        <dsp:cNvPr id="0" name=""/>
        <dsp:cNvSpPr/>
      </dsp:nvSpPr>
      <dsp:spPr>
        <a:xfrm>
          <a:off x="6446985" y="1190170"/>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Sentiment </a:t>
          </a:r>
          <a:r>
            <a:rPr lang="en-US" sz="1200" kern="1200" baseline="0"/>
            <a:t>Analysis</a:t>
          </a:r>
        </a:p>
      </dsp:txBody>
      <dsp:txXfrm>
        <a:off x="6598132" y="1341317"/>
        <a:ext cx="729799" cy="729799"/>
      </dsp:txXfrm>
    </dsp:sp>
    <dsp:sp modelId="{61F69501-7CA7-4976-B898-74820185F5BE}">
      <dsp:nvSpPr>
        <dsp:cNvPr id="0" name=""/>
        <dsp:cNvSpPr/>
      </dsp:nvSpPr>
      <dsp:spPr>
        <a:xfrm rot="1626384">
          <a:off x="5079346" y="2010305"/>
          <a:ext cx="327423" cy="15073"/>
        </a:xfrm>
        <a:custGeom>
          <a:avLst/>
          <a:gdLst/>
          <a:ahLst/>
          <a:cxnLst/>
          <a:rect l="0" t="0" r="0" b="0"/>
          <a:pathLst>
            <a:path>
              <a:moveTo>
                <a:pt x="0" y="7536"/>
              </a:moveTo>
              <a:lnTo>
                <a:pt x="327423"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234872" y="2009656"/>
        <a:ext cx="16371" cy="16371"/>
      </dsp:txXfrm>
    </dsp:sp>
    <dsp:sp modelId="{56B17E27-1789-43DB-80B1-5CEC9D997DF9}">
      <dsp:nvSpPr>
        <dsp:cNvPr id="0" name=""/>
        <dsp:cNvSpPr/>
      </dsp:nvSpPr>
      <dsp:spPr>
        <a:xfrm>
          <a:off x="5332106" y="1811523"/>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Search</a:t>
          </a:r>
        </a:p>
      </dsp:txBody>
      <dsp:txXfrm>
        <a:off x="5483253" y="1962670"/>
        <a:ext cx="729799" cy="729799"/>
      </dsp:txXfrm>
    </dsp:sp>
    <dsp:sp modelId="{7ABC286E-7133-49E2-BFF2-B7DA4A866F56}">
      <dsp:nvSpPr>
        <dsp:cNvPr id="0" name=""/>
        <dsp:cNvSpPr/>
      </dsp:nvSpPr>
      <dsp:spPr>
        <a:xfrm rot="5423277">
          <a:off x="4558648" y="2291920"/>
          <a:ext cx="150620" cy="15073"/>
        </a:xfrm>
        <a:custGeom>
          <a:avLst/>
          <a:gdLst/>
          <a:ahLst/>
          <a:cxnLst/>
          <a:rect l="0" t="0" r="0" b="0"/>
          <a:pathLst>
            <a:path>
              <a:moveTo>
                <a:pt x="0" y="7536"/>
              </a:moveTo>
              <a:lnTo>
                <a:pt x="150620"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630193" y="2295691"/>
        <a:ext cx="7531" cy="7531"/>
      </dsp:txXfrm>
    </dsp:sp>
    <dsp:sp modelId="{0F0F3229-B406-4EFE-9CB6-FD75C1F8D56B}">
      <dsp:nvSpPr>
        <dsp:cNvPr id="0" name=""/>
        <dsp:cNvSpPr/>
      </dsp:nvSpPr>
      <dsp:spPr>
        <a:xfrm>
          <a:off x="4113908" y="2374754"/>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Machine Learning</a:t>
          </a:r>
        </a:p>
      </dsp:txBody>
      <dsp:txXfrm>
        <a:off x="4265055" y="2525901"/>
        <a:ext cx="729799" cy="729799"/>
      </dsp:txXfrm>
    </dsp:sp>
    <dsp:sp modelId="{CE5649D2-34DC-4A38-BB96-4494DFC59B58}">
      <dsp:nvSpPr>
        <dsp:cNvPr id="0" name=""/>
        <dsp:cNvSpPr/>
      </dsp:nvSpPr>
      <dsp:spPr>
        <a:xfrm rot="9144214">
          <a:off x="3892845" y="2010307"/>
          <a:ext cx="305137" cy="15073"/>
        </a:xfrm>
        <a:custGeom>
          <a:avLst/>
          <a:gdLst/>
          <a:ahLst/>
          <a:cxnLst/>
          <a:rect l="0" t="0" r="0" b="0"/>
          <a:pathLst>
            <a:path>
              <a:moveTo>
                <a:pt x="0" y="7536"/>
              </a:moveTo>
              <a:lnTo>
                <a:pt x="305137"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037785" y="2010215"/>
        <a:ext cx="15256" cy="15256"/>
      </dsp:txXfrm>
    </dsp:sp>
    <dsp:sp modelId="{23B20667-4AE1-460D-8527-B11189AD0B43}">
      <dsp:nvSpPr>
        <dsp:cNvPr id="0" name=""/>
        <dsp:cNvSpPr/>
      </dsp:nvSpPr>
      <dsp:spPr>
        <a:xfrm>
          <a:off x="2936818" y="1811527"/>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baseline="0"/>
            <a:t>Summarization</a:t>
          </a:r>
        </a:p>
      </dsp:txBody>
      <dsp:txXfrm>
        <a:off x="3087965" y="1962674"/>
        <a:ext cx="729799" cy="729799"/>
      </dsp:txXfrm>
    </dsp:sp>
    <dsp:sp modelId="{3EEB2699-5FCA-4486-B6F7-E6CA861F92B7}">
      <dsp:nvSpPr>
        <dsp:cNvPr id="0" name=""/>
        <dsp:cNvSpPr/>
      </dsp:nvSpPr>
      <dsp:spPr>
        <a:xfrm rot="10800000">
          <a:off x="2804652" y="1700577"/>
          <a:ext cx="1317264" cy="15073"/>
        </a:xfrm>
        <a:custGeom>
          <a:avLst/>
          <a:gdLst/>
          <a:ahLst/>
          <a:cxnLst/>
          <a:rect l="0" t="0" r="0" b="0"/>
          <a:pathLst>
            <a:path>
              <a:moveTo>
                <a:pt x="0" y="7536"/>
              </a:moveTo>
              <a:lnTo>
                <a:pt x="1317264"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3430352" y="1675182"/>
        <a:ext cx="65863" cy="65863"/>
      </dsp:txXfrm>
    </dsp:sp>
    <dsp:sp modelId="{5098DDC7-613A-4BB4-84CA-0E2C5EFDC324}">
      <dsp:nvSpPr>
        <dsp:cNvPr id="0" name=""/>
        <dsp:cNvSpPr/>
      </dsp:nvSpPr>
      <dsp:spPr>
        <a:xfrm>
          <a:off x="1772558" y="1192067"/>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Entity &amp; Fact </a:t>
          </a:r>
          <a:r>
            <a:rPr lang="en-US" sz="1100" kern="1200" baseline="0"/>
            <a:t>Extraction</a:t>
          </a:r>
        </a:p>
      </dsp:txBody>
      <dsp:txXfrm>
        <a:off x="1923705" y="1343214"/>
        <a:ext cx="729799" cy="729799"/>
      </dsp:txXfrm>
    </dsp:sp>
    <dsp:sp modelId="{9EEAA4F2-55F5-4CC9-B6FA-A7F42C0F96E3}">
      <dsp:nvSpPr>
        <dsp:cNvPr id="0" name=""/>
        <dsp:cNvSpPr/>
      </dsp:nvSpPr>
      <dsp:spPr>
        <a:xfrm rot="12320213">
          <a:off x="3864472" y="1410713"/>
          <a:ext cx="322599" cy="15073"/>
        </a:xfrm>
        <a:custGeom>
          <a:avLst/>
          <a:gdLst/>
          <a:ahLst/>
          <a:cxnLst/>
          <a:rect l="0" t="0" r="0" b="0"/>
          <a:pathLst>
            <a:path>
              <a:moveTo>
                <a:pt x="0" y="7536"/>
              </a:moveTo>
              <a:lnTo>
                <a:pt x="322599"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017707" y="1410185"/>
        <a:ext cx="16129" cy="16129"/>
      </dsp:txXfrm>
    </dsp:sp>
    <dsp:sp modelId="{58BC1DBE-C87C-4873-9BC6-DA4C31EF3E63}">
      <dsp:nvSpPr>
        <dsp:cNvPr id="0" name=""/>
        <dsp:cNvSpPr/>
      </dsp:nvSpPr>
      <dsp:spPr>
        <a:xfrm>
          <a:off x="2897535" y="612340"/>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Deep Learning</a:t>
          </a:r>
        </a:p>
      </dsp:txBody>
      <dsp:txXfrm>
        <a:off x="3048682" y="763487"/>
        <a:ext cx="729799" cy="7297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D29738-57F6-4063-9D50-B9CFCA66094A}">
      <dsp:nvSpPr>
        <dsp:cNvPr id="0" name=""/>
        <dsp:cNvSpPr/>
      </dsp:nvSpPr>
      <dsp:spPr>
        <a:xfrm>
          <a:off x="4121916" y="1192067"/>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b="1" kern="1200">
              <a:latin typeface="Calibri" panose="020F0502020204030204" pitchFamily="34" charset="0"/>
              <a:cs typeface="Calibri" panose="020F0502020204030204" pitchFamily="34" charset="0"/>
            </a:rPr>
            <a:t>Natural Language Processing</a:t>
          </a:r>
        </a:p>
      </dsp:txBody>
      <dsp:txXfrm>
        <a:off x="4273063" y="1343214"/>
        <a:ext cx="729799" cy="729799"/>
      </dsp:txXfrm>
    </dsp:sp>
    <dsp:sp modelId="{97C66832-F1E8-47E9-B359-D7D1ECBC20CC}">
      <dsp:nvSpPr>
        <dsp:cNvPr id="0" name=""/>
        <dsp:cNvSpPr/>
      </dsp:nvSpPr>
      <dsp:spPr>
        <a:xfrm rot="16177085">
          <a:off x="4549317" y="1099902"/>
          <a:ext cx="169283" cy="15073"/>
        </a:xfrm>
        <a:custGeom>
          <a:avLst/>
          <a:gdLst/>
          <a:ahLst/>
          <a:cxnLst/>
          <a:rect l="0" t="0" r="0" b="0"/>
          <a:pathLst>
            <a:path>
              <a:moveTo>
                <a:pt x="0" y="7536"/>
              </a:moveTo>
              <a:lnTo>
                <a:pt x="169283"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629726" y="1103206"/>
        <a:ext cx="8464" cy="8464"/>
      </dsp:txXfrm>
    </dsp:sp>
    <dsp:sp modelId="{E09F1512-BB5A-4FF1-AC8F-3D36FD131E80}">
      <dsp:nvSpPr>
        <dsp:cNvPr id="0" name=""/>
        <dsp:cNvSpPr/>
      </dsp:nvSpPr>
      <dsp:spPr>
        <a:xfrm>
          <a:off x="4113908" y="-9283"/>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Text Mining</a:t>
          </a:r>
        </a:p>
      </dsp:txBody>
      <dsp:txXfrm>
        <a:off x="4265055" y="141864"/>
        <a:ext cx="729799" cy="729799"/>
      </dsp:txXfrm>
    </dsp:sp>
    <dsp:sp modelId="{562E2F28-AF1B-4BCE-A7B2-D0D0C5FCF07E}">
      <dsp:nvSpPr>
        <dsp:cNvPr id="0" name=""/>
        <dsp:cNvSpPr/>
      </dsp:nvSpPr>
      <dsp:spPr>
        <a:xfrm rot="19972754">
          <a:off x="5080091" y="1394107"/>
          <a:ext cx="312461" cy="15073"/>
        </a:xfrm>
        <a:custGeom>
          <a:avLst/>
          <a:gdLst/>
          <a:ahLst/>
          <a:cxnLst/>
          <a:rect l="0" t="0" r="0" b="0"/>
          <a:pathLst>
            <a:path>
              <a:moveTo>
                <a:pt x="0" y="7536"/>
              </a:moveTo>
              <a:lnTo>
                <a:pt x="312461"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228510" y="1393832"/>
        <a:ext cx="15623" cy="15623"/>
      </dsp:txXfrm>
    </dsp:sp>
    <dsp:sp modelId="{199FB224-B552-4308-B2C3-B978E2D12F19}">
      <dsp:nvSpPr>
        <dsp:cNvPr id="0" name=""/>
        <dsp:cNvSpPr/>
      </dsp:nvSpPr>
      <dsp:spPr>
        <a:xfrm>
          <a:off x="5318634" y="579128"/>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t>Content Categorization</a:t>
          </a:r>
        </a:p>
      </dsp:txBody>
      <dsp:txXfrm>
        <a:off x="5469781" y="730275"/>
        <a:ext cx="729799" cy="729799"/>
      </dsp:txXfrm>
    </dsp:sp>
    <dsp:sp modelId="{ABFC855A-CD22-4804-BE74-E3E65FC6B65C}">
      <dsp:nvSpPr>
        <dsp:cNvPr id="0" name=""/>
        <dsp:cNvSpPr/>
      </dsp:nvSpPr>
      <dsp:spPr>
        <a:xfrm rot="21597196">
          <a:off x="5154009" y="1699629"/>
          <a:ext cx="1292976" cy="15073"/>
        </a:xfrm>
        <a:custGeom>
          <a:avLst/>
          <a:gdLst/>
          <a:ahLst/>
          <a:cxnLst/>
          <a:rect l="0" t="0" r="0" b="0"/>
          <a:pathLst>
            <a:path>
              <a:moveTo>
                <a:pt x="0" y="7536"/>
              </a:moveTo>
              <a:lnTo>
                <a:pt x="1292976"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768173" y="1674841"/>
        <a:ext cx="64648" cy="64648"/>
      </dsp:txXfrm>
    </dsp:sp>
    <dsp:sp modelId="{2AD24ED9-F46C-4ED7-95C4-8634CBA34BCA}">
      <dsp:nvSpPr>
        <dsp:cNvPr id="0" name=""/>
        <dsp:cNvSpPr/>
      </dsp:nvSpPr>
      <dsp:spPr>
        <a:xfrm>
          <a:off x="6446985" y="1190170"/>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Sentiment </a:t>
          </a:r>
          <a:r>
            <a:rPr lang="en-US" sz="1200" kern="1200" baseline="0"/>
            <a:t>Analysis</a:t>
          </a:r>
        </a:p>
      </dsp:txBody>
      <dsp:txXfrm>
        <a:off x="6598132" y="1341317"/>
        <a:ext cx="729799" cy="729799"/>
      </dsp:txXfrm>
    </dsp:sp>
    <dsp:sp modelId="{61F69501-7CA7-4976-B898-74820185F5BE}">
      <dsp:nvSpPr>
        <dsp:cNvPr id="0" name=""/>
        <dsp:cNvSpPr/>
      </dsp:nvSpPr>
      <dsp:spPr>
        <a:xfrm rot="1626384">
          <a:off x="5079346" y="2010305"/>
          <a:ext cx="327423" cy="15073"/>
        </a:xfrm>
        <a:custGeom>
          <a:avLst/>
          <a:gdLst/>
          <a:ahLst/>
          <a:cxnLst/>
          <a:rect l="0" t="0" r="0" b="0"/>
          <a:pathLst>
            <a:path>
              <a:moveTo>
                <a:pt x="0" y="7536"/>
              </a:moveTo>
              <a:lnTo>
                <a:pt x="327423"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5234872" y="2009656"/>
        <a:ext cx="16371" cy="16371"/>
      </dsp:txXfrm>
    </dsp:sp>
    <dsp:sp modelId="{56B17E27-1789-43DB-80B1-5CEC9D997DF9}">
      <dsp:nvSpPr>
        <dsp:cNvPr id="0" name=""/>
        <dsp:cNvSpPr/>
      </dsp:nvSpPr>
      <dsp:spPr>
        <a:xfrm>
          <a:off x="5332106" y="1811523"/>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Search</a:t>
          </a:r>
        </a:p>
      </dsp:txBody>
      <dsp:txXfrm>
        <a:off x="5483253" y="1962670"/>
        <a:ext cx="729799" cy="729799"/>
      </dsp:txXfrm>
    </dsp:sp>
    <dsp:sp modelId="{7ABC286E-7133-49E2-BFF2-B7DA4A866F56}">
      <dsp:nvSpPr>
        <dsp:cNvPr id="0" name=""/>
        <dsp:cNvSpPr/>
      </dsp:nvSpPr>
      <dsp:spPr>
        <a:xfrm rot="5423277">
          <a:off x="4558648" y="2291920"/>
          <a:ext cx="150620" cy="15073"/>
        </a:xfrm>
        <a:custGeom>
          <a:avLst/>
          <a:gdLst/>
          <a:ahLst/>
          <a:cxnLst/>
          <a:rect l="0" t="0" r="0" b="0"/>
          <a:pathLst>
            <a:path>
              <a:moveTo>
                <a:pt x="0" y="7536"/>
              </a:moveTo>
              <a:lnTo>
                <a:pt x="150620"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630193" y="2295691"/>
        <a:ext cx="7531" cy="7531"/>
      </dsp:txXfrm>
    </dsp:sp>
    <dsp:sp modelId="{0F0F3229-B406-4EFE-9CB6-FD75C1F8D56B}">
      <dsp:nvSpPr>
        <dsp:cNvPr id="0" name=""/>
        <dsp:cNvSpPr/>
      </dsp:nvSpPr>
      <dsp:spPr>
        <a:xfrm>
          <a:off x="4113908" y="2374754"/>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Machine Learning</a:t>
          </a:r>
        </a:p>
      </dsp:txBody>
      <dsp:txXfrm>
        <a:off x="4265055" y="2525901"/>
        <a:ext cx="729799" cy="729799"/>
      </dsp:txXfrm>
    </dsp:sp>
    <dsp:sp modelId="{CE5649D2-34DC-4A38-BB96-4494DFC59B58}">
      <dsp:nvSpPr>
        <dsp:cNvPr id="0" name=""/>
        <dsp:cNvSpPr/>
      </dsp:nvSpPr>
      <dsp:spPr>
        <a:xfrm rot="9144214">
          <a:off x="3892845" y="2010307"/>
          <a:ext cx="305137" cy="15073"/>
        </a:xfrm>
        <a:custGeom>
          <a:avLst/>
          <a:gdLst/>
          <a:ahLst/>
          <a:cxnLst/>
          <a:rect l="0" t="0" r="0" b="0"/>
          <a:pathLst>
            <a:path>
              <a:moveTo>
                <a:pt x="0" y="7536"/>
              </a:moveTo>
              <a:lnTo>
                <a:pt x="305137"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037785" y="2010215"/>
        <a:ext cx="15256" cy="15256"/>
      </dsp:txXfrm>
    </dsp:sp>
    <dsp:sp modelId="{23B20667-4AE1-460D-8527-B11189AD0B43}">
      <dsp:nvSpPr>
        <dsp:cNvPr id="0" name=""/>
        <dsp:cNvSpPr/>
      </dsp:nvSpPr>
      <dsp:spPr>
        <a:xfrm>
          <a:off x="2936818" y="1811527"/>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baseline="0"/>
            <a:t>Summarization</a:t>
          </a:r>
        </a:p>
      </dsp:txBody>
      <dsp:txXfrm>
        <a:off x="3087965" y="1962674"/>
        <a:ext cx="729799" cy="729799"/>
      </dsp:txXfrm>
    </dsp:sp>
    <dsp:sp modelId="{3EEB2699-5FCA-4486-B6F7-E6CA861F92B7}">
      <dsp:nvSpPr>
        <dsp:cNvPr id="0" name=""/>
        <dsp:cNvSpPr/>
      </dsp:nvSpPr>
      <dsp:spPr>
        <a:xfrm rot="10800000">
          <a:off x="2804652" y="1700577"/>
          <a:ext cx="1317264" cy="15073"/>
        </a:xfrm>
        <a:custGeom>
          <a:avLst/>
          <a:gdLst/>
          <a:ahLst/>
          <a:cxnLst/>
          <a:rect l="0" t="0" r="0" b="0"/>
          <a:pathLst>
            <a:path>
              <a:moveTo>
                <a:pt x="0" y="7536"/>
              </a:moveTo>
              <a:lnTo>
                <a:pt x="1317264"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3430352" y="1675182"/>
        <a:ext cx="65863" cy="65863"/>
      </dsp:txXfrm>
    </dsp:sp>
    <dsp:sp modelId="{5098DDC7-613A-4BB4-84CA-0E2C5EFDC324}">
      <dsp:nvSpPr>
        <dsp:cNvPr id="0" name=""/>
        <dsp:cNvSpPr/>
      </dsp:nvSpPr>
      <dsp:spPr>
        <a:xfrm>
          <a:off x="1772558" y="1192067"/>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Entity &amp; Fact </a:t>
          </a:r>
          <a:r>
            <a:rPr lang="en-US" sz="1100" kern="1200" baseline="0"/>
            <a:t>Extraction</a:t>
          </a:r>
        </a:p>
      </dsp:txBody>
      <dsp:txXfrm>
        <a:off x="1923705" y="1343214"/>
        <a:ext cx="729799" cy="729799"/>
      </dsp:txXfrm>
    </dsp:sp>
    <dsp:sp modelId="{9EEAA4F2-55F5-4CC9-B6FA-A7F42C0F96E3}">
      <dsp:nvSpPr>
        <dsp:cNvPr id="0" name=""/>
        <dsp:cNvSpPr/>
      </dsp:nvSpPr>
      <dsp:spPr>
        <a:xfrm rot="12320213">
          <a:off x="3864472" y="1410713"/>
          <a:ext cx="322599" cy="15073"/>
        </a:xfrm>
        <a:custGeom>
          <a:avLst/>
          <a:gdLst/>
          <a:ahLst/>
          <a:cxnLst/>
          <a:rect l="0" t="0" r="0" b="0"/>
          <a:pathLst>
            <a:path>
              <a:moveTo>
                <a:pt x="0" y="7536"/>
              </a:moveTo>
              <a:lnTo>
                <a:pt x="322599" y="75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4017707" y="1410185"/>
        <a:ext cx="16129" cy="16129"/>
      </dsp:txXfrm>
    </dsp:sp>
    <dsp:sp modelId="{58BC1DBE-C87C-4873-9BC6-DA4C31EF3E63}">
      <dsp:nvSpPr>
        <dsp:cNvPr id="0" name=""/>
        <dsp:cNvSpPr/>
      </dsp:nvSpPr>
      <dsp:spPr>
        <a:xfrm>
          <a:off x="2897535" y="612340"/>
          <a:ext cx="1032093" cy="1032093"/>
        </a:xfrm>
        <a:prstGeom prst="ellipse">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Deep Learning</a:t>
          </a:r>
        </a:p>
      </dsp:txBody>
      <dsp:txXfrm>
        <a:off x="3048682" y="763487"/>
        <a:ext cx="729799" cy="729799"/>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88863-483B-FF48-ABC3-A23994E31088}"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BE78C5-5CF1-394E-8F73-26C1BDBC8679}" type="slidenum">
              <a:rPr lang="en-US" smtClean="0"/>
              <a:t>‹#›</a:t>
            </a:fld>
            <a:endParaRPr lang="en-US"/>
          </a:p>
        </p:txBody>
      </p:sp>
    </p:spTree>
    <p:extLst>
      <p:ext uri="{BB962C8B-B14F-4D97-AF65-F5344CB8AC3E}">
        <p14:creationId xmlns:p14="http://schemas.microsoft.com/office/powerpoint/2010/main" val="200495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641F130-193E-C740-A499-2D30A37C8057}" type="slidenum">
              <a:rPr lang="en-US" smtClean="0"/>
              <a:t>5</a:t>
            </a:fld>
            <a:endParaRPr lang="en-US"/>
          </a:p>
        </p:txBody>
      </p:sp>
    </p:spTree>
    <p:extLst>
      <p:ext uri="{BB962C8B-B14F-4D97-AF65-F5344CB8AC3E}">
        <p14:creationId xmlns:p14="http://schemas.microsoft.com/office/powerpoint/2010/main" val="1736614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i="0">
              <a:latin typeface="+mn-lt"/>
              <a:cs typeface="Calibri"/>
            </a:endParaRPr>
          </a:p>
        </p:txBody>
      </p:sp>
      <p:sp>
        <p:nvSpPr>
          <p:cNvPr id="4" name="Slide Number Placeholder 3"/>
          <p:cNvSpPr>
            <a:spLocks noGrp="1"/>
          </p:cNvSpPr>
          <p:nvPr>
            <p:ph type="sldNum" sz="quarter" idx="5"/>
          </p:nvPr>
        </p:nvSpPr>
        <p:spPr/>
        <p:txBody>
          <a:bodyPr/>
          <a:lstStyle/>
          <a:p>
            <a:fld id="{5CFC87B1-79F5-554F-8AB7-93675A907F13}" type="slidenum">
              <a:rPr lang="en-US" smtClean="0"/>
              <a:t>21</a:t>
            </a:fld>
            <a:endParaRPr lang="en-US"/>
          </a:p>
        </p:txBody>
      </p:sp>
    </p:spTree>
    <p:extLst>
      <p:ext uri="{BB962C8B-B14F-4D97-AF65-F5344CB8AC3E}">
        <p14:creationId xmlns:p14="http://schemas.microsoft.com/office/powerpoint/2010/main" val="2302987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22</a:t>
            </a:fld>
            <a:endParaRPr lang="en-US"/>
          </a:p>
        </p:txBody>
      </p:sp>
    </p:spTree>
    <p:extLst>
      <p:ext uri="{BB962C8B-B14F-4D97-AF65-F5344CB8AC3E}">
        <p14:creationId xmlns:p14="http://schemas.microsoft.com/office/powerpoint/2010/main" val="145492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23</a:t>
            </a:fld>
            <a:endParaRPr lang="en-US"/>
          </a:p>
        </p:txBody>
      </p:sp>
    </p:spTree>
    <p:extLst>
      <p:ext uri="{BB962C8B-B14F-4D97-AF65-F5344CB8AC3E}">
        <p14:creationId xmlns:p14="http://schemas.microsoft.com/office/powerpoint/2010/main" val="1708082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24</a:t>
            </a:fld>
            <a:endParaRPr lang="en-US"/>
          </a:p>
        </p:txBody>
      </p:sp>
    </p:spTree>
    <p:extLst>
      <p:ext uri="{BB962C8B-B14F-4D97-AF65-F5344CB8AC3E}">
        <p14:creationId xmlns:p14="http://schemas.microsoft.com/office/powerpoint/2010/main" val="2045309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50" marR="0" algn="l">
              <a:spcBef>
                <a:spcPts val="0"/>
              </a:spcBef>
              <a:spcAft>
                <a:spcPts val="0"/>
              </a:spcAft>
              <a:buFont typeface="Arial" panose="020B0604020202020204" pitchFamily="34" charset="0"/>
              <a:buChar char="•"/>
            </a:pPr>
            <a:endParaRPr lang="en-US"/>
          </a:p>
          <a:p>
            <a:pPr marL="31750" marR="0" algn="l">
              <a:spcBef>
                <a:spcPts val="0"/>
              </a:spcBef>
              <a:spcAft>
                <a:spcPts val="0"/>
              </a:spcAft>
              <a:buFont typeface="Arial" panose="020B0604020202020204" pitchFamily="34" charset="0"/>
              <a:buChar char="•"/>
            </a:pPr>
            <a:endParaRPr lang="en-US"/>
          </a:p>
          <a:p>
            <a:pPr marL="31750" marR="0" algn="l">
              <a:spcBef>
                <a:spcPts val="0"/>
              </a:spcBef>
              <a:spcAft>
                <a:spcPts val="0"/>
              </a:spcAft>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25</a:t>
            </a:fld>
            <a:endParaRPr lang="en-US"/>
          </a:p>
        </p:txBody>
      </p:sp>
    </p:spTree>
    <p:extLst>
      <p:ext uri="{BB962C8B-B14F-4D97-AF65-F5344CB8AC3E}">
        <p14:creationId xmlns:p14="http://schemas.microsoft.com/office/powerpoint/2010/main" val="3083929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1750" marR="0" algn="l">
              <a:spcBef>
                <a:spcPts val="0"/>
              </a:spcBef>
              <a:spcAft>
                <a:spcPts val="0"/>
              </a:spcAft>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26</a:t>
            </a:fld>
            <a:endParaRPr lang="en-US"/>
          </a:p>
        </p:txBody>
      </p:sp>
    </p:spTree>
    <p:extLst>
      <p:ext uri="{BB962C8B-B14F-4D97-AF65-F5344CB8AC3E}">
        <p14:creationId xmlns:p14="http://schemas.microsoft.com/office/powerpoint/2010/main" val="2254574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5400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2DAA48-F769-2747-B507-A54BFA32070E}" type="slidenum">
              <a:rPr lang="en-US" smtClean="0"/>
              <a:t>28</a:t>
            </a:fld>
            <a:endParaRPr lang="en-US"/>
          </a:p>
        </p:txBody>
      </p:sp>
    </p:spTree>
    <p:extLst>
      <p:ext uri="{BB962C8B-B14F-4D97-AF65-F5344CB8AC3E}">
        <p14:creationId xmlns:p14="http://schemas.microsoft.com/office/powerpoint/2010/main" val="1822096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29</a:t>
            </a:fld>
            <a:endParaRPr lang="en-US"/>
          </a:p>
        </p:txBody>
      </p:sp>
    </p:spTree>
    <p:extLst>
      <p:ext uri="{BB962C8B-B14F-4D97-AF65-F5344CB8AC3E}">
        <p14:creationId xmlns:p14="http://schemas.microsoft.com/office/powerpoint/2010/main" val="3714062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i="0">
              <a:latin typeface="+mn-lt"/>
            </a:endParaRPr>
          </a:p>
        </p:txBody>
      </p:sp>
      <p:sp>
        <p:nvSpPr>
          <p:cNvPr id="4" name="Slide Number Placeholder 3"/>
          <p:cNvSpPr>
            <a:spLocks noGrp="1"/>
          </p:cNvSpPr>
          <p:nvPr>
            <p:ph type="sldNum" sz="quarter" idx="5"/>
          </p:nvPr>
        </p:nvSpPr>
        <p:spPr/>
        <p:txBody>
          <a:bodyPr/>
          <a:lstStyle/>
          <a:p>
            <a:fld id="{5CFC87B1-79F5-554F-8AB7-93675A907F13}" type="slidenum">
              <a:rPr lang="en-US" smtClean="0"/>
              <a:t>30</a:t>
            </a:fld>
            <a:endParaRPr lang="en-US"/>
          </a:p>
        </p:txBody>
      </p:sp>
    </p:spTree>
    <p:extLst>
      <p:ext uri="{BB962C8B-B14F-4D97-AF65-F5344CB8AC3E}">
        <p14:creationId xmlns:p14="http://schemas.microsoft.com/office/powerpoint/2010/main" val="3500179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FC87B1-79F5-554F-8AB7-93675A907F13}" type="slidenum">
              <a:rPr lang="en-US" smtClean="0"/>
              <a:t>7</a:t>
            </a:fld>
            <a:endParaRPr lang="en-US"/>
          </a:p>
        </p:txBody>
      </p:sp>
    </p:spTree>
    <p:extLst>
      <p:ext uri="{BB962C8B-B14F-4D97-AF65-F5344CB8AC3E}">
        <p14:creationId xmlns:p14="http://schemas.microsoft.com/office/powerpoint/2010/main" val="1351383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31</a:t>
            </a:fld>
            <a:endParaRPr lang="en-US"/>
          </a:p>
        </p:txBody>
      </p:sp>
    </p:spTree>
    <p:extLst>
      <p:ext uri="{BB962C8B-B14F-4D97-AF65-F5344CB8AC3E}">
        <p14:creationId xmlns:p14="http://schemas.microsoft.com/office/powerpoint/2010/main" val="34471968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32</a:t>
            </a:fld>
            <a:endParaRPr lang="en-US"/>
          </a:p>
        </p:txBody>
      </p:sp>
    </p:spTree>
    <p:extLst>
      <p:ext uri="{BB962C8B-B14F-4D97-AF65-F5344CB8AC3E}">
        <p14:creationId xmlns:p14="http://schemas.microsoft.com/office/powerpoint/2010/main" val="840159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33</a:t>
            </a:fld>
            <a:endParaRPr lang="en-US"/>
          </a:p>
        </p:txBody>
      </p:sp>
    </p:spTree>
    <p:extLst>
      <p:ext uri="{BB962C8B-B14F-4D97-AF65-F5344CB8AC3E}">
        <p14:creationId xmlns:p14="http://schemas.microsoft.com/office/powerpoint/2010/main" val="105800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2DAA48-F769-2747-B507-A54BFA32070E}" type="slidenum">
              <a:rPr lang="en-US" smtClean="0"/>
              <a:t>35</a:t>
            </a:fld>
            <a:endParaRPr lang="en-US"/>
          </a:p>
        </p:txBody>
      </p:sp>
    </p:spTree>
    <p:extLst>
      <p:ext uri="{BB962C8B-B14F-4D97-AF65-F5344CB8AC3E}">
        <p14:creationId xmlns:p14="http://schemas.microsoft.com/office/powerpoint/2010/main" val="326729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36</a:t>
            </a:fld>
            <a:endParaRPr lang="en-US"/>
          </a:p>
        </p:txBody>
      </p:sp>
    </p:spTree>
    <p:extLst>
      <p:ext uri="{BB962C8B-B14F-4D97-AF65-F5344CB8AC3E}">
        <p14:creationId xmlns:p14="http://schemas.microsoft.com/office/powerpoint/2010/main" val="11382398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i="0">
              <a:latin typeface="+mn-lt"/>
            </a:endParaRPr>
          </a:p>
        </p:txBody>
      </p:sp>
      <p:sp>
        <p:nvSpPr>
          <p:cNvPr id="4" name="Slide Number Placeholder 3"/>
          <p:cNvSpPr>
            <a:spLocks noGrp="1"/>
          </p:cNvSpPr>
          <p:nvPr>
            <p:ph type="sldNum" sz="quarter" idx="5"/>
          </p:nvPr>
        </p:nvSpPr>
        <p:spPr/>
        <p:txBody>
          <a:bodyPr/>
          <a:lstStyle/>
          <a:p>
            <a:fld id="{5CFC87B1-79F5-554F-8AB7-93675A907F13}" type="slidenum">
              <a:rPr lang="en-US" smtClean="0"/>
              <a:t>37</a:t>
            </a:fld>
            <a:endParaRPr lang="en-US"/>
          </a:p>
        </p:txBody>
      </p:sp>
    </p:spTree>
    <p:extLst>
      <p:ext uri="{BB962C8B-B14F-4D97-AF65-F5344CB8AC3E}">
        <p14:creationId xmlns:p14="http://schemas.microsoft.com/office/powerpoint/2010/main" val="1500686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38</a:t>
            </a:fld>
            <a:endParaRPr lang="en-US"/>
          </a:p>
        </p:txBody>
      </p:sp>
    </p:spTree>
    <p:extLst>
      <p:ext uri="{BB962C8B-B14F-4D97-AF65-F5344CB8AC3E}">
        <p14:creationId xmlns:p14="http://schemas.microsoft.com/office/powerpoint/2010/main" val="2211382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39</a:t>
            </a:fld>
            <a:endParaRPr lang="en-US"/>
          </a:p>
        </p:txBody>
      </p:sp>
    </p:spTree>
    <p:extLst>
      <p:ext uri="{BB962C8B-B14F-4D97-AF65-F5344CB8AC3E}">
        <p14:creationId xmlns:p14="http://schemas.microsoft.com/office/powerpoint/2010/main" val="2459123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40</a:t>
            </a:fld>
            <a:endParaRPr lang="en-US"/>
          </a:p>
        </p:txBody>
      </p:sp>
    </p:spTree>
    <p:extLst>
      <p:ext uri="{BB962C8B-B14F-4D97-AF65-F5344CB8AC3E}">
        <p14:creationId xmlns:p14="http://schemas.microsoft.com/office/powerpoint/2010/main" val="3668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i="0">
              <a:latin typeface="+mn-lt"/>
            </a:endParaRPr>
          </a:p>
        </p:txBody>
      </p:sp>
      <p:sp>
        <p:nvSpPr>
          <p:cNvPr id="4" name="Slide Number Placeholder 3"/>
          <p:cNvSpPr>
            <a:spLocks noGrp="1"/>
          </p:cNvSpPr>
          <p:nvPr>
            <p:ph type="sldNum" sz="quarter" idx="5"/>
          </p:nvPr>
        </p:nvSpPr>
        <p:spPr/>
        <p:txBody>
          <a:bodyPr/>
          <a:lstStyle/>
          <a:p>
            <a:fld id="{5CFC87B1-79F5-554F-8AB7-93675A907F13}" type="slidenum">
              <a:rPr lang="en-US" smtClean="0"/>
              <a:t>9</a:t>
            </a:fld>
            <a:endParaRPr lang="en-US"/>
          </a:p>
        </p:txBody>
      </p:sp>
    </p:spTree>
    <p:extLst>
      <p:ext uri="{BB962C8B-B14F-4D97-AF65-F5344CB8AC3E}">
        <p14:creationId xmlns:p14="http://schemas.microsoft.com/office/powerpoint/2010/main" val="3624445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FC87B1-79F5-554F-8AB7-93675A907F13}" type="slidenum">
              <a:rPr lang="en-US" smtClean="0"/>
              <a:t>10</a:t>
            </a:fld>
            <a:endParaRPr lang="en-US"/>
          </a:p>
        </p:txBody>
      </p:sp>
    </p:spTree>
    <p:extLst>
      <p:ext uri="{BB962C8B-B14F-4D97-AF65-F5344CB8AC3E}">
        <p14:creationId xmlns:p14="http://schemas.microsoft.com/office/powerpoint/2010/main" val="4233602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i="0">
              <a:latin typeface="+mn-lt"/>
            </a:endParaRPr>
          </a:p>
        </p:txBody>
      </p:sp>
      <p:sp>
        <p:nvSpPr>
          <p:cNvPr id="4" name="Slide Number Placeholder 3"/>
          <p:cNvSpPr>
            <a:spLocks noGrp="1"/>
          </p:cNvSpPr>
          <p:nvPr>
            <p:ph type="sldNum" sz="quarter" idx="5"/>
          </p:nvPr>
        </p:nvSpPr>
        <p:spPr/>
        <p:txBody>
          <a:bodyPr/>
          <a:lstStyle/>
          <a:p>
            <a:fld id="{5CFC87B1-79F5-554F-8AB7-93675A907F13}" type="slidenum">
              <a:rPr lang="en-US" smtClean="0"/>
              <a:t>12</a:t>
            </a:fld>
            <a:endParaRPr lang="en-US"/>
          </a:p>
        </p:txBody>
      </p:sp>
    </p:spTree>
    <p:extLst>
      <p:ext uri="{BB962C8B-B14F-4D97-AF65-F5344CB8AC3E}">
        <p14:creationId xmlns:p14="http://schemas.microsoft.com/office/powerpoint/2010/main" val="2765211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16</a:t>
            </a:fld>
            <a:endParaRPr lang="en-US"/>
          </a:p>
        </p:txBody>
      </p:sp>
    </p:spTree>
    <p:extLst>
      <p:ext uri="{BB962C8B-B14F-4D97-AF65-F5344CB8AC3E}">
        <p14:creationId xmlns:p14="http://schemas.microsoft.com/office/powerpoint/2010/main" val="4010373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9356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b="0" i="1" u="none" strike="noStrike" dirty="0">
                <a:solidFill>
                  <a:schemeClr val="bg1"/>
                </a:solidFill>
                <a:effectLst/>
                <a:latin typeface="Open Sans" panose="020B0606030504020204" pitchFamily="34" charset="0"/>
              </a:rPr>
              <a:t>(Fast Company)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b="0" i="1" u="none" strike="noStrike" dirty="0">
                <a:solidFill>
                  <a:schemeClr val="bg1"/>
                </a:solidFill>
                <a:effectLst/>
                <a:latin typeface="Open Sans" panose="020B0606030504020204" pitchFamily="34" charset="0"/>
              </a:rPr>
              <a:t>https://www.fastcompany.com/90866200/why-digital-twins-will-be-the-building-blocks-of-the-industrial-metaverse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b="0" i="1" u="none" strike="noStrike" dirty="0">
              <a:solidFill>
                <a:schemeClr val="bg1"/>
              </a:solidFill>
              <a:effectLst/>
              <a:latin typeface="Open Sans" panose="020B0606030504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b="0" i="1" u="none" strike="noStrike" dirty="0">
                <a:solidFill>
                  <a:schemeClr val="bg1"/>
                </a:solidFill>
                <a:effectLst/>
                <a:latin typeface="Open Sans" panose="020B0606030504020204" pitchFamily="34" charset="0"/>
              </a:rPr>
              <a:t>(Forbes &amp; Gartner)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b="0" i="1" u="none" strike="noStrike" dirty="0">
                <a:solidFill>
                  <a:schemeClr val="bg1"/>
                </a:solidFill>
                <a:effectLst/>
                <a:latin typeface="Open Sans" panose="020B0606030504020204" pitchFamily="34" charset="0"/>
              </a:rPr>
              <a:t>https://</a:t>
            </a:r>
            <a:r>
              <a:rPr lang="en-US" b="0" i="1" u="none" strike="noStrike" dirty="0" err="1">
                <a:solidFill>
                  <a:schemeClr val="bg1"/>
                </a:solidFill>
                <a:effectLst/>
                <a:latin typeface="Open Sans" panose="020B0606030504020204" pitchFamily="34" charset="0"/>
              </a:rPr>
              <a:t>www.forbes.com</a:t>
            </a:r>
            <a:r>
              <a:rPr lang="en-US" b="0" i="1" u="none" strike="noStrike" dirty="0">
                <a:solidFill>
                  <a:schemeClr val="bg1"/>
                </a:solidFill>
                <a:effectLst/>
                <a:latin typeface="Open Sans" panose="020B0606030504020204" pitchFamily="34" charset="0"/>
              </a:rPr>
              <a:t>/sites/</a:t>
            </a:r>
            <a:r>
              <a:rPr lang="en-US" b="0" i="1" u="none" strike="noStrike" dirty="0" err="1">
                <a:solidFill>
                  <a:schemeClr val="bg1"/>
                </a:solidFill>
                <a:effectLst/>
                <a:latin typeface="Open Sans" panose="020B0606030504020204" pitchFamily="34" charset="0"/>
              </a:rPr>
              <a:t>forbestechcouncil</a:t>
            </a:r>
            <a:r>
              <a:rPr lang="en-US" b="0" i="1" u="none" strike="noStrike" dirty="0">
                <a:solidFill>
                  <a:schemeClr val="bg1"/>
                </a:solidFill>
                <a:effectLst/>
                <a:latin typeface="Open Sans" panose="020B0606030504020204" pitchFamily="34" charset="0"/>
              </a:rPr>
              <a:t>/2022/08/30/how-digital-twins-can-accelerate-healthcare-transformation/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b="0" i="1" u="none" strike="noStrike" dirty="0">
              <a:solidFill>
                <a:schemeClr val="bg1"/>
              </a:solidFill>
              <a:effectLst/>
              <a:latin typeface="Open Sans" panose="020B0606030504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b="0" i="1" u="none" strike="noStrike" dirty="0">
                <a:solidFill>
                  <a:schemeClr val="bg1"/>
                </a:solidFill>
                <a:effectLst/>
                <a:latin typeface="Open Sans" panose="020B0606030504020204" pitchFamily="34" charset="0"/>
              </a:rPr>
              <a:t>(McKinsey)</a:t>
            </a:r>
            <a:endParaRPr lang="en-US" i="1" dirty="0">
              <a:solidFill>
                <a:schemeClr val="bg1"/>
              </a:solidFill>
              <a:effectLst/>
              <a:hlinkClick r:id="">
                <a:extLst>
                  <a:ext uri="{A12FA001-AC4F-418D-AE19-62706E023703}">
                    <ahyp:hlinkClr xmlns:ahyp="http://schemas.microsoft.com/office/drawing/2018/hyperlinkcolor" val="tx"/>
                  </a:ext>
                </a:extLst>
              </a:hlinkClick>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i="1" dirty="0">
                <a:solidFill>
                  <a:schemeClr val="bg1"/>
                </a:solidFill>
                <a:effectLst/>
                <a:hlinkClick r:id="">
                  <a:extLst>
                    <a:ext uri="{A12FA001-AC4F-418D-AE19-62706E023703}">
                      <ahyp:hlinkClr xmlns:ahyp="http://schemas.microsoft.com/office/drawing/2018/hyperlinkcolor" val="tx"/>
                    </a:ext>
                  </a:extLst>
                </a:hlinkClick>
              </a:rPr>
              <a:t>https://www.mckinsey.com/~/media/mckinsey/business%20functions/mckinsey%20digital/our%20insights/iot%20value%20set%20to%20accelerate%20through%202030%20where%20and%20how%20to%20capture%20it/the-internet-of-things-catching-up-to-an-accelerating-opportunity-final.pdf</a:t>
            </a:r>
            <a:r>
              <a:rPr lang="en-US" i="1" dirty="0">
                <a:solidFill>
                  <a:schemeClr val="bg1"/>
                </a:solidFill>
              </a:rPr>
              <a:t> </a:t>
            </a:r>
            <a:endParaRPr lang="en-US" b="0" i="1" u="none" strike="noStrike" dirty="0">
              <a:solidFill>
                <a:schemeClr val="bg1"/>
              </a:solidFill>
              <a:effectLst/>
              <a:latin typeface="Open Sans" panose="020B0606030504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endParaRPr lang="en-US" b="0" i="1" u="none" strike="noStrike" dirty="0">
              <a:solidFill>
                <a:schemeClr val="bg1"/>
              </a:solidFill>
              <a:effectLst/>
              <a:latin typeface="Open Sans" panose="020B0606030504020204" pitchFamily="34" charset="0"/>
            </a:endParaRPr>
          </a:p>
          <a:p>
            <a:pPr algn="l" rtl="0" fontAlgn="base"/>
            <a:endParaRPr lang="en-US" dirty="0"/>
          </a:p>
        </p:txBody>
      </p:sp>
      <p:sp>
        <p:nvSpPr>
          <p:cNvPr id="4" name="Slide Number Placeholder 3"/>
          <p:cNvSpPr>
            <a:spLocks noGrp="1"/>
          </p:cNvSpPr>
          <p:nvPr>
            <p:ph type="sldNum" sz="quarter" idx="5"/>
          </p:nvPr>
        </p:nvSpPr>
        <p:spPr/>
        <p:txBody>
          <a:bodyPr/>
          <a:lstStyle/>
          <a:p>
            <a:fld id="{5CFC87B1-79F5-554F-8AB7-93675A907F13}" type="slidenum">
              <a:rPr lang="en-US" smtClean="0"/>
              <a:t>19</a:t>
            </a:fld>
            <a:endParaRPr lang="en-US"/>
          </a:p>
        </p:txBody>
      </p:sp>
    </p:spTree>
    <p:extLst>
      <p:ext uri="{BB962C8B-B14F-4D97-AF65-F5344CB8AC3E}">
        <p14:creationId xmlns:p14="http://schemas.microsoft.com/office/powerpoint/2010/main" val="1748069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0DC1029-570C-274E-A649-3136A22B3153}" type="slidenum">
              <a:rPr lang="en-US" smtClean="0"/>
              <a:t>20</a:t>
            </a:fld>
            <a:endParaRPr lang="en-US"/>
          </a:p>
        </p:txBody>
      </p:sp>
    </p:spTree>
    <p:extLst>
      <p:ext uri="{BB962C8B-B14F-4D97-AF65-F5344CB8AC3E}">
        <p14:creationId xmlns:p14="http://schemas.microsoft.com/office/powerpoint/2010/main" val="36899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15.xml"/><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16.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2.xml"/><Relationship Id="rId1" Type="http://schemas.openxmlformats.org/officeDocument/2006/relationships/tags" Target="../tags/tag26.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Tree>
    <p:custDataLst>
      <p:tags r:id="rId1"/>
    </p:custDataLst>
    <p:extLst>
      <p:ext uri="{BB962C8B-B14F-4D97-AF65-F5344CB8AC3E}">
        <p14:creationId xmlns:p14="http://schemas.microsoft.com/office/powerpoint/2010/main" val="351997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4" name="TextBox 4">
            <a:extLst>
              <a:ext uri="{FF2B5EF4-FFF2-40B4-BE49-F238E27FC236}">
                <a16:creationId xmlns:a16="http://schemas.microsoft.com/office/drawing/2014/main" id="{FC61EEC8-0C67-4E4B-96F0-B7FBDEF4618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72279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extLst>
      <p:ext uri="{BB962C8B-B14F-4D97-AF65-F5344CB8AC3E}">
        <p14:creationId xmlns:p14="http://schemas.microsoft.com/office/powerpoint/2010/main" val="224491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a:solidFill>
                  <a:schemeClr val="bg1"/>
                </a:solidFill>
                <a:latin typeface="+mj-lt"/>
              </a:rPr>
              <a:t>sas.com</a:t>
            </a:r>
          </a:p>
        </p:txBody>
      </p:sp>
    </p:spTree>
    <p:custDataLst>
      <p:tags r:id="rId1"/>
    </p:custDataLst>
    <p:extLst>
      <p:ext uri="{BB962C8B-B14F-4D97-AF65-F5344CB8AC3E}">
        <p14:creationId xmlns:p14="http://schemas.microsoft.com/office/powerpoint/2010/main" val="44133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Ethics -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tx1"/>
                </a:solidFill>
              </a:defRPr>
            </a:lvl1pPr>
          </a:lstStyle>
          <a:p>
            <a:r>
              <a:rPr lang="en-US"/>
              <a:t>Click to edit Master title style</a:t>
            </a:r>
          </a:p>
        </p:txBody>
      </p:sp>
      <p:grpSp>
        <p:nvGrpSpPr>
          <p:cNvPr id="3" name="Group 2">
            <a:extLst>
              <a:ext uri="{FF2B5EF4-FFF2-40B4-BE49-F238E27FC236}">
                <a16:creationId xmlns:a16="http://schemas.microsoft.com/office/drawing/2014/main" id="{67FACAB9-78CA-49CF-983F-D7594A84CF46}"/>
              </a:ext>
            </a:extLst>
          </p:cNvPr>
          <p:cNvGrpSpPr/>
          <p:nvPr userDrawn="1"/>
        </p:nvGrpSpPr>
        <p:grpSpPr>
          <a:xfrm flipV="1">
            <a:off x="172006" y="3612696"/>
            <a:ext cx="1696752" cy="957528"/>
            <a:chOff x="65067" y="874343"/>
            <a:chExt cx="2448094" cy="1381533"/>
          </a:xfrm>
          <a:solidFill>
            <a:srgbClr val="D4C6FF">
              <a:alpha val="20000"/>
            </a:srgbClr>
          </a:solidFill>
        </p:grpSpPr>
        <p:pic>
          <p:nvPicPr>
            <p:cNvPr id="4" name="Graphic 3">
              <a:extLst>
                <a:ext uri="{FF2B5EF4-FFF2-40B4-BE49-F238E27FC236}">
                  <a16:creationId xmlns:a16="http://schemas.microsoft.com/office/drawing/2014/main" id="{EE5F1CDF-7EE0-4F96-961D-97C9CEADFBDE}"/>
                </a:ext>
              </a:extLst>
            </p:cNvPr>
            <p:cNvPicPr>
              <a:picLocks noChangeAspect="1"/>
            </p:cNvPicPr>
            <p:nvPr userDrawn="1"/>
          </p:nvPicPr>
          <p:blipFill rotWithShape="1">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rcRect l="76903"/>
            <a:stretch/>
          </p:blipFill>
          <p:spPr>
            <a:xfrm>
              <a:off x="123650" y="1285396"/>
              <a:ext cx="667100" cy="970480"/>
            </a:xfrm>
            <a:prstGeom prst="rect">
              <a:avLst/>
            </a:prstGeom>
          </p:spPr>
        </p:pic>
        <p:pic>
          <p:nvPicPr>
            <p:cNvPr id="5" name="Graphic 4">
              <a:extLst>
                <a:ext uri="{FF2B5EF4-FFF2-40B4-BE49-F238E27FC236}">
                  <a16:creationId xmlns:a16="http://schemas.microsoft.com/office/drawing/2014/main" id="{F4C7BA8A-B4F7-41CF-8A58-3932307AF530}"/>
                </a:ext>
              </a:extLst>
            </p:cNvPr>
            <p:cNvPicPr>
              <a:picLocks noChangeAspect="1"/>
            </p:cNvPicPr>
            <p:nvPr userDrawn="1"/>
          </p:nvPicPr>
          <p:blipFill rotWithShape="1">
            <a:blip r:embed="rId5" cstate="screen">
              <a:extLst>
                <a:ext uri="{28A0092B-C50C-407E-A947-70E740481C1C}">
                  <a14:useLocalDpi xmlns:a14="http://schemas.microsoft.com/office/drawing/2010/main" val="0"/>
                </a:ext>
                <a:ext uri="{96DAC541-7B7A-43D3-8B79-37D633B846F1}">
                  <asvg:svgBlip xmlns:asvg="http://schemas.microsoft.com/office/drawing/2016/SVG/main" r:embed="rId6"/>
                </a:ext>
              </a:extLst>
            </a:blip>
            <a:srcRect l="11103" t="83244" r="57415" b="-2332"/>
            <a:stretch/>
          </p:blipFill>
          <p:spPr>
            <a:xfrm>
              <a:off x="65067" y="874343"/>
              <a:ext cx="2448094" cy="343150"/>
            </a:xfrm>
            <a:prstGeom prst="rect">
              <a:avLst/>
            </a:prstGeom>
          </p:spPr>
        </p:pic>
      </p:grpSp>
    </p:spTree>
    <p:custDataLst>
      <p:tags r:id="rId1"/>
    </p:custDataLst>
    <p:extLst>
      <p:ext uri="{BB962C8B-B14F-4D97-AF65-F5344CB8AC3E}">
        <p14:creationId xmlns:p14="http://schemas.microsoft.com/office/powerpoint/2010/main" val="120805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S - 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2286"/>
            <a:ext cx="9144000" cy="514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653872"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0" name="Text Placeholder 34">
            <a:extLst>
              <a:ext uri="{FF2B5EF4-FFF2-40B4-BE49-F238E27FC236}">
                <a16:creationId xmlns:a16="http://schemas.microsoft.com/office/drawing/2014/main" id="{9B949CCB-8408-0B41-9681-4ECA35605A82}"/>
              </a:ext>
            </a:extLst>
          </p:cNvPr>
          <p:cNvSpPr>
            <a:spLocks noGrp="1"/>
          </p:cNvSpPr>
          <p:nvPr>
            <p:ph type="body" sz="quarter" idx="11"/>
          </p:nvPr>
        </p:nvSpPr>
        <p:spPr>
          <a:xfrm>
            <a:off x="1653872"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2286"/>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Tree>
    <p:custDataLst>
      <p:tags r:id="rId1"/>
    </p:custDataLst>
    <p:extLst>
      <p:ext uri="{BB962C8B-B14F-4D97-AF65-F5344CB8AC3E}">
        <p14:creationId xmlns:p14="http://schemas.microsoft.com/office/powerpoint/2010/main" val="15568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211"/>
            <a:ext cx="9144000" cy="51559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
            <a:extLst>
              <a:ext uri="{FF2B5EF4-FFF2-40B4-BE49-F238E27FC236}">
                <a16:creationId xmlns:a16="http://schemas.microsoft.com/office/drawing/2014/main" id="{B0C6AF5C-E29A-9E49-801E-0A1C09DFDE5F}"/>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8" name="Picture 7" descr="A picture containing clock, light, drawing&#10;&#10;Description automatically generated">
            <a:extLst>
              <a:ext uri="{FF2B5EF4-FFF2-40B4-BE49-F238E27FC236}">
                <a16:creationId xmlns:a16="http://schemas.microsoft.com/office/drawing/2014/main" id="{60F9A2CE-31BE-CB49-98C4-EAE0F449CAB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lstStyle>
            <a:lvl1pPr marL="0" indent="0" algn="l">
              <a:buNone/>
              <a:defRPr>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443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334443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98448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Tree>
    <p:custDataLst>
      <p:tags r:id="rId1"/>
    </p:custDataLst>
    <p:extLst>
      <p:ext uri="{BB962C8B-B14F-4D97-AF65-F5344CB8AC3E}">
        <p14:creationId xmlns:p14="http://schemas.microsoft.com/office/powerpoint/2010/main" val="88305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73349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AS - Section Header - Dark Blu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900AF95-1FC8-274C-A784-F831F6B8647F}"/>
              </a:ext>
            </a:extLst>
          </p:cNvPr>
          <p:cNvSpPr/>
          <p:nvPr/>
        </p:nvSpPr>
        <p:spPr>
          <a:xfrm>
            <a:off x="0" y="-6046"/>
            <a:ext cx="9122591" cy="51232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4">
            <a:extLst>
              <a:ext uri="{FF2B5EF4-FFF2-40B4-BE49-F238E27FC236}">
                <a16:creationId xmlns:a16="http://schemas.microsoft.com/office/drawing/2014/main" id="{B0C6AF5C-E29A-9E49-801E-0A1C09DFDE5F}"/>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4" name="Picture 6">
            <a:extLst>
              <a:ext uri="{FF2B5EF4-FFF2-40B4-BE49-F238E27FC236}">
                <a16:creationId xmlns:a16="http://schemas.microsoft.com/office/drawing/2014/main" id="{6BFF7639-E4DF-3741-90C7-2DFCD9D26A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pic>
        <p:nvPicPr>
          <p:cNvPr id="6" name="Picture 5" descr="A picture containing clock, light, drawing&#10;&#10;Description automatically generated">
            <a:extLst>
              <a:ext uri="{FF2B5EF4-FFF2-40B4-BE49-F238E27FC236}">
                <a16:creationId xmlns:a16="http://schemas.microsoft.com/office/drawing/2014/main" id="{43AE3E76-C4CC-8245-858F-A891F08C3E58}"/>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t="23061" r="33611" b="20040"/>
          <a:stretch/>
        </p:blipFill>
        <p:spPr>
          <a:xfrm>
            <a:off x="4561295" y="-6045"/>
            <a:ext cx="4582705" cy="5149545"/>
          </a:xfrm>
          <a:prstGeom prst="rect">
            <a:avLst/>
          </a:prstGeom>
        </p:spPr>
      </p:pic>
      <p:sp>
        <p:nvSpPr>
          <p:cNvPr id="11" name="Text Placeholder 34">
            <a:extLst>
              <a:ext uri="{FF2B5EF4-FFF2-40B4-BE49-F238E27FC236}">
                <a16:creationId xmlns:a16="http://schemas.microsoft.com/office/drawing/2014/main" id="{C8C0CE08-E9A8-3940-A81E-001DC88592F4}"/>
              </a:ext>
            </a:extLst>
          </p:cNvPr>
          <p:cNvSpPr>
            <a:spLocks noGrp="1"/>
          </p:cNvSpPr>
          <p:nvPr>
            <p:ph type="body" sz="quarter" idx="11"/>
          </p:nvPr>
        </p:nvSpPr>
        <p:spPr>
          <a:xfrm>
            <a:off x="620203" y="2484438"/>
            <a:ext cx="6390694" cy="1458912"/>
          </a:xfrm>
        </p:spPr>
        <p:txBody>
          <a:bodyPr>
            <a:normAutofit/>
          </a:bodyPr>
          <a:lstStyle>
            <a:lvl1pPr marL="0" indent="0" algn="l">
              <a:buNone/>
              <a:defRPr sz="2000">
                <a:solidFill>
                  <a:schemeClr val="accent1">
                    <a:lumMod val="60000"/>
                    <a:lumOff val="40000"/>
                  </a:schemeClr>
                </a:solidFill>
                <a:latin typeface="+mj-lt"/>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10" name="Text Placeholder 32">
            <a:extLst>
              <a:ext uri="{FF2B5EF4-FFF2-40B4-BE49-F238E27FC236}">
                <a16:creationId xmlns:a16="http://schemas.microsoft.com/office/drawing/2014/main" id="{D5BF76BC-A168-D846-A33A-DDC741AB2C49}"/>
              </a:ext>
            </a:extLst>
          </p:cNvPr>
          <p:cNvSpPr>
            <a:spLocks noGrp="1"/>
          </p:cNvSpPr>
          <p:nvPr>
            <p:ph type="body" sz="quarter" idx="10"/>
          </p:nvPr>
        </p:nvSpPr>
        <p:spPr>
          <a:xfrm>
            <a:off x="620203" y="875926"/>
            <a:ext cx="6390694" cy="1556124"/>
          </a:xfrm>
        </p:spPr>
        <p:txBody>
          <a:bodyPr anchor="b">
            <a:normAutofit/>
          </a:bodyPr>
          <a:lstStyle>
            <a:lvl1pPr marL="0" indent="0" algn="l">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2615853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50D4204-70D0-4767-A333-0B97E79B59AE}"/>
              </a:ext>
            </a:extLst>
          </p:cNvPr>
          <p:cNvSpPr/>
          <p:nvPr/>
        </p:nvSpPr>
        <p:spPr>
          <a:xfrm>
            <a:off x="0" y="4650624"/>
            <a:ext cx="3193576"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250767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AS - Content with Image">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BA3B1AA2-50A5-4442-A897-3FD0C1BC19F0}"/>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a:solidFill>
                  <a:schemeClr val="bg1"/>
                </a:solidFill>
                <a:latin typeface="+mn-lt"/>
                <a:cs typeface="Arial" pitchFamily="34" charset="0"/>
              </a:rPr>
              <a:t>CONFIDENTIAL  •  DO NOT DISCLOSE</a:t>
            </a:r>
          </a:p>
        </p:txBody>
      </p:sp>
      <p:sp>
        <p:nvSpPr>
          <p:cNvPr id="17" name="Freeform 16">
            <a:extLst>
              <a:ext uri="{FF2B5EF4-FFF2-40B4-BE49-F238E27FC236}">
                <a16:creationId xmlns:a16="http://schemas.microsoft.com/office/drawing/2014/main" id="{B28BF588-A539-E84D-BAE7-8D1EE1761D7B}"/>
              </a:ext>
            </a:extLst>
          </p:cNvPr>
          <p:cNvSpPr/>
          <p:nvPr/>
        </p:nvSpPr>
        <p:spPr>
          <a:xfrm>
            <a:off x="3405809" y="-1"/>
            <a:ext cx="2724336" cy="4651514"/>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a:extLst>
              <a:ext uri="{FF2B5EF4-FFF2-40B4-BE49-F238E27FC236}">
                <a16:creationId xmlns:a16="http://schemas.microsoft.com/office/drawing/2014/main" id="{69FD8B09-C03A-1F47-8E8E-7F5B82C66987}"/>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7" name="Picture Placeholder 2">
            <a:extLst>
              <a:ext uri="{FF2B5EF4-FFF2-40B4-BE49-F238E27FC236}">
                <a16:creationId xmlns:a16="http://schemas.microsoft.com/office/drawing/2014/main" id="{2A0DCB78-264D-144D-A952-10F81BCE055A}"/>
              </a:ext>
            </a:extLst>
          </p:cNvPr>
          <p:cNvSpPr>
            <a:spLocks noGrp="1"/>
          </p:cNvSpPr>
          <p:nvPr>
            <p:ph type="pic" sz="quarter" idx="12"/>
          </p:nvPr>
        </p:nvSpPr>
        <p:spPr>
          <a:xfrm>
            <a:off x="-7058" y="-1"/>
            <a:ext cx="6081885" cy="4654853"/>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397888 w 6081885"/>
              <a:gd name="connsiteY3" fmla="*/ 4653170 h 5143500"/>
              <a:gd name="connsiteX4" fmla="*/ 7057 w 6081885"/>
              <a:gd name="connsiteY4" fmla="*/ 5143500 h 5143500"/>
              <a:gd name="connsiteX0" fmla="*/ 7057 w 6081885"/>
              <a:gd name="connsiteY0" fmla="*/ 4659796 h 4659796"/>
              <a:gd name="connsiteX1" fmla="*/ 0 w 6081885"/>
              <a:gd name="connsiteY1" fmla="*/ 0 h 4659796"/>
              <a:gd name="connsiteX2" fmla="*/ 6081885 w 6081885"/>
              <a:gd name="connsiteY2" fmla="*/ 0 h 4659796"/>
              <a:gd name="connsiteX3" fmla="*/ 3397888 w 6081885"/>
              <a:gd name="connsiteY3" fmla="*/ 4653170 h 4659796"/>
              <a:gd name="connsiteX4" fmla="*/ 7057 w 6081885"/>
              <a:gd name="connsiteY4" fmla="*/ 4659796 h 4659796"/>
              <a:gd name="connsiteX0" fmla="*/ 7057 w 6081885"/>
              <a:gd name="connsiteY0" fmla="*/ 4659796 h 4659796"/>
              <a:gd name="connsiteX1" fmla="*/ 0 w 6081885"/>
              <a:gd name="connsiteY1" fmla="*/ 0 h 4659796"/>
              <a:gd name="connsiteX2" fmla="*/ 6081885 w 6081885"/>
              <a:gd name="connsiteY2" fmla="*/ 0 h 4659796"/>
              <a:gd name="connsiteX3" fmla="*/ 3402831 w 6081885"/>
              <a:gd name="connsiteY3" fmla="*/ 4653170 h 4659796"/>
              <a:gd name="connsiteX4" fmla="*/ 7057 w 6081885"/>
              <a:gd name="connsiteY4" fmla="*/ 4659796 h 4659796"/>
              <a:gd name="connsiteX0" fmla="*/ 2114 w 6081885"/>
              <a:gd name="connsiteY0" fmla="*/ 4654853 h 4654853"/>
              <a:gd name="connsiteX1" fmla="*/ 0 w 6081885"/>
              <a:gd name="connsiteY1" fmla="*/ 0 h 4654853"/>
              <a:gd name="connsiteX2" fmla="*/ 6081885 w 6081885"/>
              <a:gd name="connsiteY2" fmla="*/ 0 h 4654853"/>
              <a:gd name="connsiteX3" fmla="*/ 3402831 w 6081885"/>
              <a:gd name="connsiteY3" fmla="*/ 4653170 h 4654853"/>
              <a:gd name="connsiteX4" fmla="*/ 2114 w 6081885"/>
              <a:gd name="connsiteY4" fmla="*/ 4654853 h 4654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4654853">
                <a:moveTo>
                  <a:pt x="2114" y="4654853"/>
                </a:moveTo>
                <a:cubicBezTo>
                  <a:pt x="-238" y="2940353"/>
                  <a:pt x="2352" y="1714500"/>
                  <a:pt x="0" y="0"/>
                </a:cubicBezTo>
                <a:lnTo>
                  <a:pt x="6081885" y="0"/>
                </a:lnTo>
                <a:lnTo>
                  <a:pt x="3402831" y="4653170"/>
                </a:lnTo>
                <a:lnTo>
                  <a:pt x="2114" y="4654853"/>
                </a:lnTo>
                <a:close/>
              </a:path>
            </a:pathLst>
          </a:custGeom>
        </p:spPr>
        <p:txBody>
          <a:bodyPr/>
          <a:lstStyle/>
          <a:p>
            <a:endParaRPr lang="en-US"/>
          </a:p>
        </p:txBody>
      </p:sp>
    </p:spTree>
    <p:custDataLst>
      <p:tags r:id="rId1"/>
    </p:custDataLst>
    <p:extLst>
      <p:ext uri="{BB962C8B-B14F-4D97-AF65-F5344CB8AC3E}">
        <p14:creationId xmlns:p14="http://schemas.microsoft.com/office/powerpoint/2010/main" val="424646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69682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AS - Image Only - Whit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827EE352-7D2C-A441-A898-DDF88FC2D8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411892" y="4758271"/>
            <a:ext cx="558779" cy="230961"/>
          </a:xfrm>
          <a:prstGeom prst="rect">
            <a:avLst/>
          </a:prstGeom>
        </p:spPr>
      </p:pic>
      <p:sp>
        <p:nvSpPr>
          <p:cNvPr id="4" name="TextBox 4">
            <a:extLst>
              <a:ext uri="{FF2B5EF4-FFF2-40B4-BE49-F238E27FC236}">
                <a16:creationId xmlns:a16="http://schemas.microsoft.com/office/drawing/2014/main" id="{FC61EEC8-0C67-4E4B-96F0-B7FBDEF4618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204266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AS - Black Background">
    <p:bg>
      <p:bgPr>
        <a:solidFill>
          <a:srgbClr val="000000"/>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51AFB0-E8BA-6E40-9F47-B58679E16989}"/>
              </a:ext>
            </a:extLst>
          </p:cNvPr>
          <p:cNvSpPr/>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CC8A4CC-C6DD-674E-9755-C2307DA101AD}"/>
              </a:ext>
            </a:extLst>
          </p:cNvPr>
          <p:cNvGrpSpPr/>
          <p:nvPr/>
        </p:nvGrpSpPr>
        <p:grpSpPr>
          <a:xfrm>
            <a:off x="8427835" y="4765184"/>
            <a:ext cx="526892" cy="220528"/>
            <a:chOff x="6145213" y="4384676"/>
            <a:chExt cx="1582738" cy="649287"/>
          </a:xfrm>
          <a:solidFill>
            <a:schemeClr val="bg2">
              <a:lumMod val="50000"/>
            </a:schemeClr>
          </a:solidFill>
        </p:grpSpPr>
        <p:sp>
          <p:nvSpPr>
            <p:cNvPr id="5" name="Freeform 6">
              <a:extLst>
                <a:ext uri="{FF2B5EF4-FFF2-40B4-BE49-F238E27FC236}">
                  <a16:creationId xmlns:a16="http://schemas.microsoft.com/office/drawing/2014/main" id="{FC0936E0-05D4-D944-94E4-FBA36E861837}"/>
                </a:ext>
              </a:extLst>
            </p:cNvPr>
            <p:cNvSpPr>
              <a:spLocks/>
            </p:cNvSpPr>
            <p:nvPr/>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5">
              <a:extLst>
                <a:ext uri="{FF2B5EF4-FFF2-40B4-BE49-F238E27FC236}">
                  <a16:creationId xmlns:a16="http://schemas.microsoft.com/office/drawing/2014/main" id="{E5ACFC61-8225-8F4F-A539-DCE60FEB039A}"/>
                </a:ext>
              </a:extLst>
            </p:cNvPr>
            <p:cNvSpPr>
              <a:spLocks noEditPoints="1"/>
            </p:cNvSpPr>
            <p:nvPr/>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AB029620-52DD-C540-9F66-FD8586A661D7}"/>
                </a:ext>
              </a:extLst>
            </p:cNvPr>
            <p:cNvSpPr>
              <a:spLocks/>
            </p:cNvSpPr>
            <p:nvPr/>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7">
              <a:extLst>
                <a:ext uri="{FF2B5EF4-FFF2-40B4-BE49-F238E27FC236}">
                  <a16:creationId xmlns:a16="http://schemas.microsoft.com/office/drawing/2014/main" id="{5F2C8F16-8DA0-6A49-A6A6-F8C208B72416}"/>
                </a:ext>
              </a:extLst>
            </p:cNvPr>
            <p:cNvSpPr>
              <a:spLocks/>
            </p:cNvSpPr>
            <p:nvPr/>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8">
              <a:extLst>
                <a:ext uri="{FF2B5EF4-FFF2-40B4-BE49-F238E27FC236}">
                  <a16:creationId xmlns:a16="http://schemas.microsoft.com/office/drawing/2014/main" id="{3F51FBB3-DAAD-0546-AF4C-840293C90D95}"/>
                </a:ext>
              </a:extLst>
            </p:cNvPr>
            <p:cNvSpPr>
              <a:spLocks/>
            </p:cNvSpPr>
            <p:nvPr/>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9">
              <a:extLst>
                <a:ext uri="{FF2B5EF4-FFF2-40B4-BE49-F238E27FC236}">
                  <a16:creationId xmlns:a16="http://schemas.microsoft.com/office/drawing/2014/main" id="{ED4644BB-791F-6241-8C89-AFA3C1325C38}"/>
                </a:ext>
              </a:extLst>
            </p:cNvPr>
            <p:cNvSpPr>
              <a:spLocks noEditPoints="1"/>
            </p:cNvSpPr>
            <p:nvPr/>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0">
              <a:extLst>
                <a:ext uri="{FF2B5EF4-FFF2-40B4-BE49-F238E27FC236}">
                  <a16:creationId xmlns:a16="http://schemas.microsoft.com/office/drawing/2014/main" id="{2DAE9313-7E29-324E-B411-25184A85F9E3}"/>
                </a:ext>
              </a:extLst>
            </p:cNvPr>
            <p:cNvSpPr>
              <a:spLocks noEditPoints="1"/>
            </p:cNvSpPr>
            <p:nvPr/>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2" name="TextBox 3">
            <a:extLst>
              <a:ext uri="{FF2B5EF4-FFF2-40B4-BE49-F238E27FC236}">
                <a16:creationId xmlns:a16="http://schemas.microsoft.com/office/drawing/2014/main" id="{ACAC6727-2088-4147-A38A-47850B89BAF6}"/>
              </a:ext>
            </a:extLst>
          </p:cNvPr>
          <p:cNvSpPr txBox="1">
            <a:spLocks noChangeAspect="1"/>
          </p:cNvSpPr>
          <p:nvPr/>
        </p:nvSpPr>
        <p:spPr>
          <a:xfrm>
            <a:off x="3310128" y="4864608"/>
            <a:ext cx="2514600" cy="246221"/>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Company Confidential – For Internal Use Only</a:t>
            </a:r>
          </a:p>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2">
                    <a:lumMod val="50000"/>
                  </a:schemeClr>
                </a:solidFill>
                <a:effectLst/>
                <a:uLnTx/>
                <a:uFillTx/>
                <a:latin typeface="+mn-lt"/>
                <a:ea typeface="Calibri" charset="0"/>
                <a:cs typeface="Arial" panose="020B0604020202020204" pitchFamily="34" charset="0"/>
              </a:rPr>
              <a:t>Copyright © SAS Institute Inc. All rights reserved.</a:t>
            </a:r>
          </a:p>
        </p:txBody>
      </p:sp>
    </p:spTree>
    <p:custDataLst>
      <p:tags r:id="rId1"/>
    </p:custDataLst>
    <p:extLst>
      <p:ext uri="{BB962C8B-B14F-4D97-AF65-F5344CB8AC3E}">
        <p14:creationId xmlns:p14="http://schemas.microsoft.com/office/powerpoint/2010/main" val="131726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losing SAS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F640452-C0E9-BB4A-8CF5-CE4FAA54E306}"/>
              </a:ext>
            </a:extLst>
          </p:cNvPr>
          <p:cNvSpPr/>
          <p:nvPr/>
        </p:nvSpPr>
        <p:spPr>
          <a:xfrm>
            <a:off x="0" y="-6047"/>
            <a:ext cx="9144000" cy="5217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logo&#10;&#10;Description automatically generated">
            <a:extLst>
              <a:ext uri="{FF2B5EF4-FFF2-40B4-BE49-F238E27FC236}">
                <a16:creationId xmlns:a16="http://schemas.microsoft.com/office/drawing/2014/main" id="{55DCED66-1892-224F-B3AD-DC1323E4C9A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0"/>
            <a:ext cx="2228850" cy="5143500"/>
          </a:xfrm>
          <a:prstGeom prst="rect">
            <a:avLst/>
          </a:prstGeom>
        </p:spPr>
      </p:pic>
      <p:sp>
        <p:nvSpPr>
          <p:cNvPr id="9" name="Text Placeholder 32">
            <a:extLst>
              <a:ext uri="{FF2B5EF4-FFF2-40B4-BE49-F238E27FC236}">
                <a16:creationId xmlns:a16="http://schemas.microsoft.com/office/drawing/2014/main" id="{1231D9FA-7877-D144-875E-EB15705E83A1}"/>
              </a:ext>
            </a:extLst>
          </p:cNvPr>
          <p:cNvSpPr>
            <a:spLocks noGrp="1"/>
          </p:cNvSpPr>
          <p:nvPr>
            <p:ph type="body" sz="quarter" idx="10"/>
          </p:nvPr>
        </p:nvSpPr>
        <p:spPr>
          <a:xfrm>
            <a:off x="1376653" y="1793688"/>
            <a:ext cx="6390694" cy="1556124"/>
          </a:xfrm>
        </p:spPr>
        <p:txBody>
          <a:bodyPr anchor="ctr">
            <a:normAutofit/>
          </a:bodyPr>
          <a:lstStyle>
            <a:lvl1pPr marL="0" indent="0" algn="ctr">
              <a:buNone/>
              <a:defRPr lang="en-US" sz="3000" b="1" kern="1200" dirty="0">
                <a:solidFill>
                  <a:schemeClr val="bg1"/>
                </a:solidFill>
                <a:latin typeface="Calibri" panose="020F0502020204030204" pitchFamily="34" charset="0"/>
                <a:ea typeface="+mn-ea"/>
                <a:cs typeface="Calibri" panose="020F0502020204030204" pitchFamily="34" charset="0"/>
              </a:defRPr>
            </a:lvl1pPr>
          </a:lstStyle>
          <a:p>
            <a:pPr lvl="0"/>
            <a:r>
              <a:rPr lang="en-US"/>
              <a:t>Click to edit Master text styles</a:t>
            </a:r>
          </a:p>
        </p:txBody>
      </p:sp>
      <p:sp>
        <p:nvSpPr>
          <p:cNvPr id="11" name="Rectangle 10">
            <a:extLst>
              <a:ext uri="{FF2B5EF4-FFF2-40B4-BE49-F238E27FC236}">
                <a16:creationId xmlns:a16="http://schemas.microsoft.com/office/drawing/2014/main" id="{60F2F4D0-EB0E-3842-9785-6EF69081820E}"/>
              </a:ext>
            </a:extLst>
          </p:cNvPr>
          <p:cNvSpPr/>
          <p:nvPr/>
        </p:nvSpPr>
        <p:spPr>
          <a:xfrm>
            <a:off x="0" y="0"/>
            <a:ext cx="2405925" cy="5148072"/>
          </a:xfrm>
          <a:prstGeom prst="rect">
            <a:avLst/>
          </a:prstGeom>
          <a:gradFill flip="none" rotWithShape="1">
            <a:gsLst>
              <a:gs pos="2000">
                <a:schemeClr val="tx2">
                  <a:alpha val="0"/>
                </a:schemeClr>
              </a:gs>
              <a:gs pos="100000">
                <a:schemeClr val="tx2">
                  <a:alpha val="36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4">
            <a:extLst>
              <a:ext uri="{FF2B5EF4-FFF2-40B4-BE49-F238E27FC236}">
                <a16:creationId xmlns:a16="http://schemas.microsoft.com/office/drawing/2014/main" id="{64A8B58C-CD7F-6F4B-B6E8-178EEF4B15DC}"/>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pic>
        <p:nvPicPr>
          <p:cNvPr id="15" name="Picture 14">
            <a:extLst>
              <a:ext uri="{FF2B5EF4-FFF2-40B4-BE49-F238E27FC236}">
                <a16:creationId xmlns:a16="http://schemas.microsoft.com/office/drawing/2014/main" id="{BDDF8B79-0449-724D-9AE1-DD5080E11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6635" y="4475284"/>
            <a:ext cx="1112368" cy="618852"/>
          </a:xfrm>
          <a:prstGeom prst="rect">
            <a:avLst/>
          </a:prstGeom>
        </p:spPr>
      </p:pic>
      <p:sp>
        <p:nvSpPr>
          <p:cNvPr id="2" name="TextBox 1">
            <a:extLst>
              <a:ext uri="{FF2B5EF4-FFF2-40B4-BE49-F238E27FC236}">
                <a16:creationId xmlns:a16="http://schemas.microsoft.com/office/drawing/2014/main" id="{503DB4AB-A9DE-4660-939A-CBDF75AC178E}"/>
              </a:ext>
            </a:extLst>
          </p:cNvPr>
          <p:cNvSpPr txBox="1"/>
          <p:nvPr/>
        </p:nvSpPr>
        <p:spPr>
          <a:xfrm>
            <a:off x="4078010" y="4138459"/>
            <a:ext cx="1009314" cy="400110"/>
          </a:xfrm>
          <a:prstGeom prst="rect">
            <a:avLst/>
          </a:prstGeom>
          <a:noFill/>
        </p:spPr>
        <p:txBody>
          <a:bodyPr wrap="none" rtlCol="0">
            <a:spAutoFit/>
          </a:bodyPr>
          <a:lstStyle/>
          <a:p>
            <a:pPr algn="ctr"/>
            <a:r>
              <a:rPr lang="en-US" sz="2000">
                <a:solidFill>
                  <a:schemeClr val="bg1"/>
                </a:solidFill>
                <a:latin typeface="+mj-lt"/>
              </a:rPr>
              <a:t>sas.com</a:t>
            </a:r>
          </a:p>
        </p:txBody>
      </p:sp>
    </p:spTree>
    <p:custDataLst>
      <p:tags r:id="rId1"/>
    </p:custDataLst>
    <p:extLst>
      <p:ext uri="{BB962C8B-B14F-4D97-AF65-F5344CB8AC3E}">
        <p14:creationId xmlns:p14="http://schemas.microsoft.com/office/powerpoint/2010/main" val="42737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AS - Content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bg2"/>
              </a:buClr>
              <a:defRPr>
                <a:solidFill>
                  <a:schemeClr val="bg1"/>
                </a:solidFill>
                <a:latin typeface="+mj-lt"/>
              </a:defRPr>
            </a:lvl1pPr>
            <a:lvl2pPr>
              <a:buClr>
                <a:schemeClr val="bg2"/>
              </a:buClr>
              <a:defRPr>
                <a:solidFill>
                  <a:schemeClr val="bg1"/>
                </a:solidFill>
                <a:latin typeface="+mj-lt"/>
              </a:defRPr>
            </a:lvl2pPr>
            <a:lvl3pPr>
              <a:buClr>
                <a:schemeClr val="bg2"/>
              </a:buClr>
              <a:defRPr>
                <a:solidFill>
                  <a:schemeClr val="bg1"/>
                </a:solidFill>
                <a:latin typeface="+mj-lt"/>
              </a:defRPr>
            </a:lvl3pPr>
            <a:lvl4pPr>
              <a:buClr>
                <a:schemeClr val="bg2"/>
              </a:buClr>
              <a:defRPr>
                <a:solidFill>
                  <a:schemeClr val="bg1"/>
                </a:solidFill>
                <a:latin typeface="+mj-lt"/>
              </a:defRPr>
            </a:lvl4pPr>
            <a:lvl5pPr>
              <a:buClr>
                <a:schemeClr val="bg2"/>
              </a:buCl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424739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S - Title &amp; Subtitle -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5" name="Text Placeholder 4">
            <a:extLst>
              <a:ext uri="{FF2B5EF4-FFF2-40B4-BE49-F238E27FC236}">
                <a16:creationId xmlns:a16="http://schemas.microsoft.com/office/drawing/2014/main" id="{0040EF35-062A-4CF7-B99A-D6EF688F370B}"/>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100290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S - Title Only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t>Click to edit Master title style</a:t>
            </a:r>
          </a:p>
        </p:txBody>
      </p:sp>
    </p:spTree>
    <p:custDataLst>
      <p:tags r:id="rId1"/>
    </p:custDataLst>
    <p:extLst>
      <p:ext uri="{BB962C8B-B14F-4D97-AF65-F5344CB8AC3E}">
        <p14:creationId xmlns:p14="http://schemas.microsoft.com/office/powerpoint/2010/main" val="68589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AS - Comparison -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629150" y="1369219"/>
            <a:ext cx="3886200" cy="3263504"/>
          </a:xfrm>
        </p:spPr>
        <p:txBody>
          <a:bodyPr/>
          <a:lstStyle>
            <a:lvl1pPr>
              <a:buClr>
                <a:schemeClr val="bg2"/>
              </a:buClr>
              <a:defRPr/>
            </a:lvl1pPr>
            <a:lvl2pPr>
              <a:buClr>
                <a:schemeClr val="bg2"/>
              </a:buClr>
              <a:defRPr/>
            </a:lvl2pPr>
            <a:lvl3pPr>
              <a:buClr>
                <a:schemeClr val="bg2"/>
              </a:buClr>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5" name="Text Placeholder 4">
            <a:extLst>
              <a:ext uri="{FF2B5EF4-FFF2-40B4-BE49-F238E27FC236}">
                <a16:creationId xmlns:a16="http://schemas.microsoft.com/office/drawing/2014/main" id="{EFE90ADF-F9C8-471B-A694-7C0B48436B41}"/>
              </a:ext>
            </a:extLst>
          </p:cNvPr>
          <p:cNvSpPr>
            <a:spLocks noGrp="1"/>
          </p:cNvSpPr>
          <p:nvPr>
            <p:ph type="body" sz="quarter" idx="10"/>
          </p:nvPr>
        </p:nvSpPr>
        <p:spPr>
          <a:xfrm>
            <a:off x="628650" y="731838"/>
            <a:ext cx="7886700" cy="457200"/>
          </a:xfrm>
        </p:spPr>
        <p:txBody>
          <a:bodyPr anchor="t"/>
          <a:lstStyle>
            <a:lvl1pPr marL="0" indent="0" algn="ctr">
              <a:buNone/>
              <a:defRPr>
                <a:solidFill>
                  <a:schemeClr val="accent1">
                    <a:lumMod val="60000"/>
                    <a:lumOff val="40000"/>
                  </a:schemeClr>
                </a:solidFill>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216730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AS - Content with Caption -">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E60C6F-E980-EE42-AE99-4BF9E126C012}"/>
              </a:ext>
            </a:extLst>
          </p:cNvPr>
          <p:cNvSpPr/>
          <p:nvPr/>
        </p:nvSpPr>
        <p:spPr>
          <a:xfrm>
            <a:off x="0" y="0"/>
            <a:ext cx="3127248" cy="5143500"/>
          </a:xfrm>
          <a:prstGeom prst="rect">
            <a:avLst/>
          </a:prstGeom>
          <a:gradFill flip="none" rotWithShape="1">
            <a:gsLst>
              <a:gs pos="0">
                <a:schemeClr val="tx2">
                  <a:lumMod val="90000"/>
                  <a:lumOff val="10000"/>
                </a:schemeClr>
              </a:gs>
              <a:gs pos="100000">
                <a:schemeClr val="tx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2F2FC9C-401F-5C4C-88BC-0A45460C4F9C}"/>
              </a:ext>
            </a:extLst>
          </p:cNvPr>
          <p:cNvSpPr>
            <a:spLocks noGrp="1"/>
          </p:cNvSpPr>
          <p:nvPr>
            <p:ph type="title" hasCustomPrompt="1"/>
          </p:nvPr>
        </p:nvSpPr>
        <p:spPr>
          <a:xfrm>
            <a:off x="0" y="228887"/>
            <a:ext cx="3127248" cy="341632"/>
          </a:xfrm>
        </p:spPr>
        <p:txBody>
          <a:bodyPr lIns="91440" rIns="91440" anchor="t" anchorCtr="0">
            <a:spAutoFit/>
          </a:bodyPr>
          <a:lstStyle>
            <a:lvl1pPr algn="ctr" defTabSz="182880">
              <a:spcBef>
                <a:spcPts val="0"/>
              </a:spcBef>
              <a:defRPr sz="1800" baseline="0">
                <a:solidFill>
                  <a:schemeClr val="accent1">
                    <a:lumMod val="60000"/>
                    <a:lumOff val="40000"/>
                  </a:schemeClr>
                </a:solidFill>
                <a:effectLst/>
                <a:latin typeface="+mj-lt"/>
              </a:defRPr>
            </a:lvl1pPr>
          </a:lstStyle>
          <a:p>
            <a:r>
              <a:rPr lang="en-US"/>
              <a:t>Click to add title</a:t>
            </a:r>
          </a:p>
        </p:txBody>
      </p:sp>
      <p:sp>
        <p:nvSpPr>
          <p:cNvPr id="4" name="Text Placeholder 4">
            <a:extLst>
              <a:ext uri="{FF2B5EF4-FFF2-40B4-BE49-F238E27FC236}">
                <a16:creationId xmlns:a16="http://schemas.microsoft.com/office/drawing/2014/main" id="{0ADB52DD-F50B-834D-99B3-5D1C55A9E47D}"/>
              </a:ext>
            </a:extLst>
          </p:cNvPr>
          <p:cNvSpPr>
            <a:spLocks noGrp="1"/>
          </p:cNvSpPr>
          <p:nvPr>
            <p:ph type="body" sz="quarter" idx="13" hasCustomPrompt="1"/>
          </p:nvPr>
        </p:nvSpPr>
        <p:spPr>
          <a:xfrm>
            <a:off x="411480" y="996694"/>
            <a:ext cx="2304288" cy="615553"/>
          </a:xfrm>
        </p:spPr>
        <p:txBody>
          <a:bodyPr wrap="square" anchor="t" anchorCtr="0">
            <a:spAutoFit/>
          </a:bodyPr>
          <a:lstStyle>
            <a:lvl1pPr marL="0" indent="-182880" algn="l">
              <a:buFont typeface="Arial" pitchFamily="34" charset="0"/>
              <a:buNone/>
              <a:defRPr sz="2000" b="0" cap="none" baseline="0">
                <a:solidFill>
                  <a:schemeClr val="bg1">
                    <a:lumMod val="85000"/>
                  </a:schemeClr>
                </a:solidFill>
                <a:effectLst/>
                <a:latin typeface="+mn-lt"/>
              </a:defRPr>
            </a:lvl1pPr>
          </a:lstStyle>
          <a:p>
            <a:pPr lvl="0"/>
            <a:r>
              <a:rPr lang="en-US"/>
              <a:t>Click to edit caption text</a:t>
            </a:r>
          </a:p>
        </p:txBody>
      </p:sp>
      <p:sp>
        <p:nvSpPr>
          <p:cNvPr id="6" name="Text Placeholder 2">
            <a:extLst>
              <a:ext uri="{FF2B5EF4-FFF2-40B4-BE49-F238E27FC236}">
                <a16:creationId xmlns:a16="http://schemas.microsoft.com/office/drawing/2014/main" id="{AC4D2804-3DAD-EE40-936A-43F13F80C8DF}"/>
              </a:ext>
            </a:extLst>
          </p:cNvPr>
          <p:cNvSpPr>
            <a:spLocks noGrp="1"/>
          </p:cNvSpPr>
          <p:nvPr>
            <p:ph type="body" sz="quarter" idx="11" hasCustomPrompt="1"/>
          </p:nvPr>
        </p:nvSpPr>
        <p:spPr>
          <a:xfrm>
            <a:off x="3127248" y="637660"/>
            <a:ext cx="6016752" cy="274320"/>
          </a:xfrm>
        </p:spPr>
        <p:txBody>
          <a:bodyPr wrap="square" lIns="182880" rIns="182880" anchor="ctr" anchorCtr="0">
            <a:noAutofit/>
          </a:bodyPr>
          <a:lstStyle>
            <a:lvl1pPr marL="0" indent="0" algn="ctr">
              <a:lnSpc>
                <a:spcPct val="100000"/>
              </a:lnSpc>
              <a:spcBef>
                <a:spcPts val="0"/>
              </a:spcBef>
              <a:buFont typeface="Arial" pitchFamily="34" charset="0"/>
              <a:buNone/>
              <a:defRPr sz="1800" b="0" cap="none" baseline="0">
                <a:solidFill>
                  <a:schemeClr val="accent1">
                    <a:lumMod val="60000"/>
                    <a:lumOff val="40000"/>
                  </a:schemeClr>
                </a:solidFill>
                <a:effectLst/>
                <a:latin typeface="+mj-lt"/>
              </a:defRPr>
            </a:lvl1pPr>
          </a:lstStyle>
          <a:p>
            <a:pPr lvl="0"/>
            <a:r>
              <a:rPr lang="en-US"/>
              <a:t>Click to add subtitle</a:t>
            </a:r>
          </a:p>
        </p:txBody>
      </p:sp>
      <p:sp>
        <p:nvSpPr>
          <p:cNvPr id="7" name="Content Placeholder 3">
            <a:extLst>
              <a:ext uri="{FF2B5EF4-FFF2-40B4-BE49-F238E27FC236}">
                <a16:creationId xmlns:a16="http://schemas.microsoft.com/office/drawing/2014/main" id="{6A0DAF33-5110-D340-8044-FA8F4990F845}"/>
              </a:ext>
            </a:extLst>
          </p:cNvPr>
          <p:cNvSpPr>
            <a:spLocks noGrp="1"/>
          </p:cNvSpPr>
          <p:nvPr>
            <p:ph sz="quarter" idx="15" hasCustomPrompt="1"/>
          </p:nvPr>
        </p:nvSpPr>
        <p:spPr>
          <a:xfrm>
            <a:off x="3127248" y="920337"/>
            <a:ext cx="6016752" cy="4215653"/>
          </a:xfrm>
        </p:spPr>
        <p:txBody>
          <a:bodyPr wrap="square" lIns="365760" rIns="274320" bIns="91440" anchor="t" anchorCtr="0">
            <a:normAutofit/>
          </a:bodyPr>
          <a:lstStyle>
            <a:lvl1pPr>
              <a:buClr>
                <a:schemeClr val="bg2"/>
              </a:buClr>
              <a:defRPr sz="2000" baseline="0">
                <a:solidFill>
                  <a:schemeClr val="bg1"/>
                </a:solidFill>
              </a:defRPr>
            </a:lvl1pPr>
            <a:lvl2pPr>
              <a:buClr>
                <a:schemeClr val="bg2"/>
              </a:buClr>
              <a:defRPr baseline="0">
                <a:solidFill>
                  <a:schemeClr val="bg1">
                    <a:lumMod val="75000"/>
                  </a:schemeClr>
                </a:solidFill>
              </a:defRPr>
            </a:lvl2pPr>
            <a:lvl3pPr>
              <a:buClr>
                <a:schemeClr val="bg2"/>
              </a:buClr>
              <a:defRPr baseline="0">
                <a:solidFill>
                  <a:schemeClr val="bg1">
                    <a:lumMod val="75000"/>
                  </a:schemeClr>
                </a:solidFill>
              </a:defRPr>
            </a:lvl3pPr>
            <a:lvl4pPr>
              <a:defRPr baseline="0"/>
            </a:lvl4pPr>
            <a:lvl5pPr>
              <a:defRPr baseline="0"/>
            </a:lvl5pPr>
          </a:lstStyle>
          <a:p>
            <a:pPr lvl="0"/>
            <a:r>
              <a:rPr lang="en-US"/>
              <a:t>Click to add text or click an icon to add other content types.</a:t>
            </a:r>
          </a:p>
          <a:p>
            <a:pPr lvl="1"/>
            <a:r>
              <a:rPr lang="en-US"/>
              <a:t>Second level</a:t>
            </a:r>
          </a:p>
          <a:p>
            <a:pPr lvl="2"/>
            <a:r>
              <a:rPr lang="en-US"/>
              <a:t>Third level</a:t>
            </a:r>
          </a:p>
        </p:txBody>
      </p:sp>
      <p:sp>
        <p:nvSpPr>
          <p:cNvPr id="15" name="Text Placeholder 14">
            <a:extLst>
              <a:ext uri="{FF2B5EF4-FFF2-40B4-BE49-F238E27FC236}">
                <a16:creationId xmlns:a16="http://schemas.microsoft.com/office/drawing/2014/main" id="{6841ED34-FEB5-C146-83AC-389AC6CD9768}"/>
              </a:ext>
            </a:extLst>
          </p:cNvPr>
          <p:cNvSpPr>
            <a:spLocks noGrp="1"/>
          </p:cNvSpPr>
          <p:nvPr>
            <p:ph type="body" sz="quarter" idx="16" hasCustomPrompt="1"/>
          </p:nvPr>
        </p:nvSpPr>
        <p:spPr>
          <a:xfrm>
            <a:off x="3127375" y="228887"/>
            <a:ext cx="6016625" cy="409575"/>
          </a:xfrm>
        </p:spPr>
        <p:txBody>
          <a:bodyPr>
            <a:noAutofit/>
          </a:bodyPr>
          <a:lstStyle>
            <a:lvl1pPr marL="0" indent="0" algn="ctr">
              <a:buNone/>
              <a:defRPr sz="2800" b="1">
                <a:latin typeface="+mn-lt"/>
              </a:defRPr>
            </a:lvl1pPr>
          </a:lstStyle>
          <a:p>
            <a:pPr lvl="0"/>
            <a:r>
              <a:rPr lang="en-US"/>
              <a:t>Click to add title</a:t>
            </a:r>
          </a:p>
        </p:txBody>
      </p:sp>
      <p:grpSp>
        <p:nvGrpSpPr>
          <p:cNvPr id="16" name="Group 15">
            <a:extLst>
              <a:ext uri="{FF2B5EF4-FFF2-40B4-BE49-F238E27FC236}">
                <a16:creationId xmlns:a16="http://schemas.microsoft.com/office/drawing/2014/main" id="{9E23137D-5031-B540-810B-5B5014DDB875}"/>
              </a:ext>
            </a:extLst>
          </p:cNvPr>
          <p:cNvGrpSpPr/>
          <p:nvPr/>
        </p:nvGrpSpPr>
        <p:grpSpPr>
          <a:xfrm>
            <a:off x="100130" y="3903136"/>
            <a:ext cx="1843588" cy="1108928"/>
            <a:chOff x="92670" y="3892522"/>
            <a:chExt cx="1843588" cy="1108928"/>
          </a:xfrm>
        </p:grpSpPr>
        <p:sp>
          <p:nvSpPr>
            <p:cNvPr id="17" name="Freeform 16">
              <a:extLst>
                <a:ext uri="{FF2B5EF4-FFF2-40B4-BE49-F238E27FC236}">
                  <a16:creationId xmlns:a16="http://schemas.microsoft.com/office/drawing/2014/main" id="{84F2A5B7-99AC-BD49-8594-6DAE464CF372}"/>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E995F31-A398-C943-8027-FFECF81903AA}"/>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60762E83-CF17-2247-AB0C-CDF3C02BC0D7}"/>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067A16E5-88F6-E34C-ADB8-42534BE72FC5}"/>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7822DD3-7A44-584E-8FDE-044968D0AF24}"/>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CC0BCCA-D6DE-DD4E-8026-E1C841BE8CA7}"/>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E8AED6F9-E6A3-EB4A-A55C-0740537659D6}"/>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D44A5219-46D3-9D49-A8CC-36711F2BF6DB}"/>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4628D6A-430F-AD46-B90A-8331A948822D}"/>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F0B47CCF-EFB3-B44B-9884-4494451C2D72}"/>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2A0D0CC0-B494-924D-8C7F-13E6CFA6A115}"/>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1A103DE1-86D1-CC40-BC8E-F37870113828}"/>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F85B7FDA-2A3D-5148-882C-7F5FD28C86D6}"/>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319DB66-4056-974A-B568-9BE51C46D6DB}"/>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7D9D4266-26E2-A649-B58A-BBD393D3909A}"/>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5792925-8473-D74D-AD5F-C84AAB25EA9D}"/>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0FFE52ED-3497-1048-86AD-9D9A6F52BF03}"/>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9AE3BE6B-1DF9-664B-8C6A-831ED119861F}"/>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313220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AS - Content with Imag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D6492C8-F2B6-994C-93E7-13EF75C493AC}"/>
              </a:ext>
            </a:extLst>
          </p:cNvPr>
          <p:cNvSpPr>
            <a:spLocks noGrp="1"/>
          </p:cNvSpPr>
          <p:nvPr>
            <p:ph type="body" sz="quarter" idx="11"/>
          </p:nvPr>
        </p:nvSpPr>
        <p:spPr>
          <a:xfrm>
            <a:off x="5394152" y="1751961"/>
            <a:ext cx="3357562" cy="1022310"/>
          </a:xfrm>
        </p:spPr>
        <p:txBody>
          <a:bodyPr/>
          <a:lstStyle>
            <a:lvl1pPr marL="0" indent="0">
              <a:buNone/>
              <a:defRPr/>
            </a:lvl1pPr>
            <a:lvl2pPr marL="182880" indent="0">
              <a:buNone/>
              <a:defRPr/>
            </a:lvl2pPr>
            <a:lvl3pPr marL="365760" indent="0">
              <a:buNone/>
              <a:defRPr/>
            </a:lvl3pPr>
            <a:lvl4pPr marL="1028700" indent="0">
              <a:buNone/>
              <a:defRPr/>
            </a:lvl4pPr>
            <a:lvl5pPr marL="1371600" indent="0">
              <a:buNone/>
              <a:defRPr/>
            </a:lvl5pPr>
          </a:lstStyle>
          <a:p>
            <a:pPr lvl="0"/>
            <a:r>
              <a:rPr lang="en-US"/>
              <a:t>Click to edit Master text styles</a:t>
            </a:r>
          </a:p>
        </p:txBody>
      </p:sp>
      <p:sp>
        <p:nvSpPr>
          <p:cNvPr id="17" name="Freeform 16">
            <a:extLst>
              <a:ext uri="{FF2B5EF4-FFF2-40B4-BE49-F238E27FC236}">
                <a16:creationId xmlns:a16="http://schemas.microsoft.com/office/drawing/2014/main" id="{B28BF588-A539-E84D-BAE7-8D1EE1761D7B}"/>
              </a:ext>
            </a:extLst>
          </p:cNvPr>
          <p:cNvSpPr/>
          <p:nvPr/>
        </p:nvSpPr>
        <p:spPr>
          <a:xfrm>
            <a:off x="3125188" y="-1"/>
            <a:ext cx="3004957" cy="5143500"/>
          </a:xfrm>
          <a:custGeom>
            <a:avLst/>
            <a:gdLst>
              <a:gd name="connsiteX0" fmla="*/ 2952243 w 3004957"/>
              <a:gd name="connsiteY0" fmla="*/ 0 h 5143500"/>
              <a:gd name="connsiteX1" fmla="*/ 3004957 w 3004957"/>
              <a:gd name="connsiteY1" fmla="*/ 0 h 5143500"/>
              <a:gd name="connsiteX2" fmla="*/ 52714 w 3004957"/>
              <a:gd name="connsiteY2" fmla="*/ 5143500 h 5143500"/>
              <a:gd name="connsiteX3" fmla="*/ 0 w 3004957"/>
              <a:gd name="connsiteY3" fmla="*/ 5143500 h 5143500"/>
              <a:gd name="connsiteX4" fmla="*/ 2952243 w 3004957"/>
              <a:gd name="connsiteY4" fmla="*/ 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4957" h="5143500">
                <a:moveTo>
                  <a:pt x="2952243" y="0"/>
                </a:moveTo>
                <a:lnTo>
                  <a:pt x="3004957" y="0"/>
                </a:lnTo>
                <a:lnTo>
                  <a:pt x="52714" y="5143500"/>
                </a:lnTo>
                <a:lnTo>
                  <a:pt x="0" y="5143500"/>
                </a:lnTo>
                <a:lnTo>
                  <a:pt x="2952243" y="0"/>
                </a:lnTo>
                <a:close/>
              </a:path>
            </a:pathLst>
          </a:custGeom>
          <a:gradFill flip="none" rotWithShape="1">
            <a:gsLst>
              <a:gs pos="30000">
                <a:srgbClr val="3D5AAE"/>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a:extLst>
              <a:ext uri="{FF2B5EF4-FFF2-40B4-BE49-F238E27FC236}">
                <a16:creationId xmlns:a16="http://schemas.microsoft.com/office/drawing/2014/main" id="{2E8F94DC-1ACF-544C-BF1F-4C5126BC465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6" name="TextBox 4">
            <a:extLst>
              <a:ext uri="{FF2B5EF4-FFF2-40B4-BE49-F238E27FC236}">
                <a16:creationId xmlns:a16="http://schemas.microsoft.com/office/drawing/2014/main" id="{310B4187-0EBC-5A45-8561-21E3AF78A755}"/>
              </a:ext>
            </a:extLst>
          </p:cNvPr>
          <p:cNvSpPr txBox="1"/>
          <p:nvPr userDrawn="1"/>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
        <p:nvSpPr>
          <p:cNvPr id="3" name="Picture Placeholder 2">
            <a:extLst>
              <a:ext uri="{FF2B5EF4-FFF2-40B4-BE49-F238E27FC236}">
                <a16:creationId xmlns:a16="http://schemas.microsoft.com/office/drawing/2014/main" id="{9290C0E4-ECBA-5946-9BAC-DC37C672894D}"/>
              </a:ext>
            </a:extLst>
          </p:cNvPr>
          <p:cNvSpPr>
            <a:spLocks noGrp="1"/>
          </p:cNvSpPr>
          <p:nvPr>
            <p:ph type="pic" sz="quarter" idx="12"/>
          </p:nvPr>
        </p:nvSpPr>
        <p:spPr>
          <a:xfrm>
            <a:off x="-7058" y="0"/>
            <a:ext cx="6081885" cy="5143500"/>
          </a:xfrm>
          <a:custGeom>
            <a:avLst/>
            <a:gdLst>
              <a:gd name="connsiteX0" fmla="*/ 0 w 3125788"/>
              <a:gd name="connsiteY0" fmla="*/ 5143500 h 5143500"/>
              <a:gd name="connsiteX1" fmla="*/ 781447 w 3125788"/>
              <a:gd name="connsiteY1" fmla="*/ 0 h 5143500"/>
              <a:gd name="connsiteX2" fmla="*/ 2344341 w 3125788"/>
              <a:gd name="connsiteY2" fmla="*/ 0 h 5143500"/>
              <a:gd name="connsiteX3" fmla="*/ 3125788 w 3125788"/>
              <a:gd name="connsiteY3" fmla="*/ 5143500 h 5143500"/>
              <a:gd name="connsiteX4" fmla="*/ 0 w 3125788"/>
              <a:gd name="connsiteY4" fmla="*/ 5143500 h 5143500"/>
              <a:gd name="connsiteX0" fmla="*/ 0 w 6074828"/>
              <a:gd name="connsiteY0" fmla="*/ 5143500 h 5143500"/>
              <a:gd name="connsiteX1" fmla="*/ 781447 w 6074828"/>
              <a:gd name="connsiteY1" fmla="*/ 0 h 5143500"/>
              <a:gd name="connsiteX2" fmla="*/ 6074828 w 6074828"/>
              <a:gd name="connsiteY2" fmla="*/ 0 h 5143500"/>
              <a:gd name="connsiteX3" fmla="*/ 3125788 w 6074828"/>
              <a:gd name="connsiteY3" fmla="*/ 5143500 h 5143500"/>
              <a:gd name="connsiteX4" fmla="*/ 0 w 6074828"/>
              <a:gd name="connsiteY4" fmla="*/ 5143500 h 5143500"/>
              <a:gd name="connsiteX0" fmla="*/ 7057 w 6081885"/>
              <a:gd name="connsiteY0" fmla="*/ 5143500 h 5143500"/>
              <a:gd name="connsiteX1" fmla="*/ 0 w 6081885"/>
              <a:gd name="connsiteY1" fmla="*/ 0 h 5143500"/>
              <a:gd name="connsiteX2" fmla="*/ 6081885 w 6081885"/>
              <a:gd name="connsiteY2" fmla="*/ 0 h 5143500"/>
              <a:gd name="connsiteX3" fmla="*/ 3132845 w 6081885"/>
              <a:gd name="connsiteY3" fmla="*/ 5143500 h 5143500"/>
              <a:gd name="connsiteX4" fmla="*/ 7057 w 6081885"/>
              <a:gd name="connsiteY4" fmla="*/ 5143500 h 514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885" h="5143500">
                <a:moveTo>
                  <a:pt x="7057" y="5143500"/>
                </a:moveTo>
                <a:cubicBezTo>
                  <a:pt x="4705" y="3429000"/>
                  <a:pt x="2352" y="1714500"/>
                  <a:pt x="0" y="0"/>
                </a:cubicBezTo>
                <a:lnTo>
                  <a:pt x="6081885" y="0"/>
                </a:lnTo>
                <a:lnTo>
                  <a:pt x="3132845" y="5143500"/>
                </a:lnTo>
                <a:lnTo>
                  <a:pt x="7057" y="5143500"/>
                </a:lnTo>
                <a:close/>
              </a:path>
            </a:pathLst>
          </a:custGeom>
        </p:spPr>
        <p:txBody>
          <a:bodyPr/>
          <a:lstStyle/>
          <a:p>
            <a:r>
              <a:rPr lang="en-US"/>
              <a:t>Click icon to add picture</a:t>
            </a:r>
          </a:p>
        </p:txBody>
      </p:sp>
    </p:spTree>
    <p:custDataLst>
      <p:tags r:id="rId1"/>
    </p:custDataLst>
    <p:extLst>
      <p:ext uri="{BB962C8B-B14F-4D97-AF65-F5344CB8AC3E}">
        <p14:creationId xmlns:p14="http://schemas.microsoft.com/office/powerpoint/2010/main" val="1969013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AS - Blue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74484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ags" Target="../tags/tag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17" name="TextBox 4">
            <a:extLst>
              <a:ext uri="{FF2B5EF4-FFF2-40B4-BE49-F238E27FC236}">
                <a16:creationId xmlns:a16="http://schemas.microsoft.com/office/drawing/2014/main" id="{1E37FEA7-CA51-4399-92F6-AB705B7FF650}"/>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1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10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78" name="Freeform 177">
            <a:extLst>
              <a:ext uri="{FF2B5EF4-FFF2-40B4-BE49-F238E27FC236}">
                <a16:creationId xmlns:a16="http://schemas.microsoft.com/office/drawing/2014/main" id="{285D0C28-DCE9-1946-93BF-94EBD76B7959}"/>
              </a:ext>
            </a:extLst>
          </p:cNvPr>
          <p:cNvSpPr/>
          <p:nvPr/>
        </p:nvSpPr>
        <p:spPr>
          <a:xfrm>
            <a:off x="1844259"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95097"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45936"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96775"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96775"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7614"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96775"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7614"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8452" y="4899787"/>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9291" y="489978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100130"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9291" y="465062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9291"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100130" y="4401461"/>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9291" y="4152298"/>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0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9291" y="390313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8452" y="4152298"/>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34797" y="4886970"/>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10000"/>
            </a:srgbClr>
          </a:solidFill>
          <a:ln w="2052" cap="flat">
            <a:noFill/>
            <a:prstDash val="solid"/>
            <a:miter/>
          </a:ln>
        </p:spPr>
        <p:txBody>
          <a:bodyPr rtlCol="0" anchor="ctr"/>
          <a:lstStyle/>
          <a:p>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Tree>
    <p:custDataLst>
      <p:tags r:id="rId15"/>
    </p:custDataLst>
    <p:extLst>
      <p:ext uri="{BB962C8B-B14F-4D97-AF65-F5344CB8AC3E}">
        <p14:creationId xmlns:p14="http://schemas.microsoft.com/office/powerpoint/2010/main" val="30423165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9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32010F-8301-433C-B0B4-B249A9403DAC}"/>
              </a:ext>
            </a:extLst>
          </p:cNvPr>
          <p:cNvSpPr/>
          <p:nvPr/>
        </p:nvSpPr>
        <p:spPr>
          <a:xfrm>
            <a:off x="0" y="4650624"/>
            <a:ext cx="9144000" cy="4928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6">
            <a:extLst>
              <a:ext uri="{FF2B5EF4-FFF2-40B4-BE49-F238E27FC236}">
                <a16:creationId xmlns:a16="http://schemas.microsoft.com/office/drawing/2014/main" id="{50908C7C-E096-4B50-9AD8-7AF3F5E717F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411892" y="4746756"/>
            <a:ext cx="558779" cy="253991"/>
          </a:xfrm>
          <a:prstGeom prst="rect">
            <a:avLst/>
          </a:prstGeom>
        </p:spPr>
      </p:pic>
      <p:sp>
        <p:nvSpPr>
          <p:cNvPr id="17" name="TextBox 4">
            <a:extLst>
              <a:ext uri="{FF2B5EF4-FFF2-40B4-BE49-F238E27FC236}">
                <a16:creationId xmlns:a16="http://schemas.microsoft.com/office/drawing/2014/main" id="{1E37FEA7-CA51-4399-92F6-AB705B7FF650}"/>
              </a:ext>
            </a:extLst>
          </p:cNvPr>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a:ln>
                  <a:noFill/>
                </a:ln>
                <a:solidFill>
                  <a:schemeClr val="bg1"/>
                </a:solidFill>
                <a:effectLst/>
                <a:uLnTx/>
                <a:uFillTx/>
                <a:latin typeface="+mn-lt"/>
                <a:ea typeface="Calibri" charset="0"/>
                <a:cs typeface="Arial" panose="020B0604020202020204" pitchFamily="34" charset="0"/>
              </a:rPr>
              <a:t>Copyright © SAS Institute Inc. All rights reserved.</a:t>
            </a:r>
          </a:p>
        </p:txBody>
      </p:sp>
      <p:grpSp>
        <p:nvGrpSpPr>
          <p:cNvPr id="205" name="Group 204">
            <a:extLst>
              <a:ext uri="{FF2B5EF4-FFF2-40B4-BE49-F238E27FC236}">
                <a16:creationId xmlns:a16="http://schemas.microsoft.com/office/drawing/2014/main" id="{CEEE07FD-FB9A-5146-86A7-7AE8BC7B637F}"/>
              </a:ext>
            </a:extLst>
          </p:cNvPr>
          <p:cNvGrpSpPr/>
          <p:nvPr/>
        </p:nvGrpSpPr>
        <p:grpSpPr>
          <a:xfrm>
            <a:off x="6717170" y="66989"/>
            <a:ext cx="2316790" cy="1108928"/>
            <a:chOff x="6717170" y="66989"/>
            <a:chExt cx="2316790" cy="1108928"/>
          </a:xfrm>
        </p:grpSpPr>
        <p:sp>
          <p:nvSpPr>
            <p:cNvPr id="81" name="Freeform 80">
              <a:extLst>
                <a:ext uri="{FF2B5EF4-FFF2-40B4-BE49-F238E27FC236}">
                  <a16:creationId xmlns:a16="http://schemas.microsoft.com/office/drawing/2014/main" id="{28E9C9DB-EB60-FD4A-AB5D-86A6DDF93363}"/>
                </a:ext>
              </a:extLst>
            </p:cNvPr>
            <p:cNvSpPr/>
            <p:nvPr/>
          </p:nvSpPr>
          <p:spPr>
            <a:xfrm>
              <a:off x="6717170"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72DA3650-6307-5742-A8B7-F65D2E045EF9}"/>
                </a:ext>
              </a:extLst>
            </p:cNvPr>
            <p:cNvSpPr/>
            <p:nvPr/>
          </p:nvSpPr>
          <p:spPr>
            <a:xfrm>
              <a:off x="6966332"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5D71E475-0C72-0A4B-9E83-D4F8682CCF9E}"/>
                </a:ext>
              </a:extLst>
            </p:cNvPr>
            <p:cNvSpPr/>
            <p:nvPr/>
          </p:nvSpPr>
          <p:spPr>
            <a:xfrm>
              <a:off x="7215493"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119E67ED-5612-6E4C-9FEB-97F8BF6D2FB2}"/>
                </a:ext>
              </a:extLst>
            </p:cNvPr>
            <p:cNvSpPr/>
            <p:nvPr/>
          </p:nvSpPr>
          <p:spPr>
            <a:xfrm>
              <a:off x="7464654"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7F786CC9-2F25-734F-983E-AFCA587D626B}"/>
                </a:ext>
              </a:extLst>
            </p:cNvPr>
            <p:cNvSpPr/>
            <p:nvPr/>
          </p:nvSpPr>
          <p:spPr>
            <a:xfrm>
              <a:off x="6966332"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259F8CA0-60EE-8647-AF4F-6B77D6C4B963}"/>
                </a:ext>
              </a:extLst>
            </p:cNvPr>
            <p:cNvSpPr/>
            <p:nvPr/>
          </p:nvSpPr>
          <p:spPr>
            <a:xfrm>
              <a:off x="7464654"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F02A52DA-8B8C-264F-877F-42F66B1C30F6}"/>
                </a:ext>
              </a:extLst>
            </p:cNvPr>
            <p:cNvSpPr/>
            <p:nvPr/>
          </p:nvSpPr>
          <p:spPr>
            <a:xfrm rot="16753102">
              <a:off x="7713703" y="329004"/>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6000"/>
              </a:srgbClr>
            </a:solidFill>
            <a:ln w="2052" cap="flat">
              <a:no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D2036A5F-121A-E149-BAB9-6E06E0E39343}"/>
                </a:ext>
              </a:extLst>
            </p:cNvPr>
            <p:cNvSpPr/>
            <p:nvPr/>
          </p:nvSpPr>
          <p:spPr>
            <a:xfrm>
              <a:off x="7464654"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BCF0DED3-D5D0-CF4A-9C2B-7DFE2A602AEE}"/>
                </a:ext>
              </a:extLst>
            </p:cNvPr>
            <p:cNvSpPr/>
            <p:nvPr/>
          </p:nvSpPr>
          <p:spPr>
            <a:xfrm rot="16753102">
              <a:off x="7713706" y="578170"/>
              <a:ext cx="99460" cy="99461"/>
            </a:xfrm>
            <a:custGeom>
              <a:avLst/>
              <a:gdLst>
                <a:gd name="connsiteX0" fmla="*/ 99461 w 99460"/>
                <a:gd name="connsiteY0" fmla="*/ 49731 h 99461"/>
                <a:gd name="connsiteX1" fmla="*/ 49730 w 99460"/>
                <a:gd name="connsiteY1" fmla="*/ 99462 h 99461"/>
                <a:gd name="connsiteX2" fmla="*/ 0 w 99460"/>
                <a:gd name="connsiteY2" fmla="*/ 49731 h 99461"/>
                <a:gd name="connsiteX3" fmla="*/ 49730 w 99460"/>
                <a:gd name="connsiteY3" fmla="*/ 0 h 99461"/>
                <a:gd name="connsiteX4" fmla="*/ 99461 w 99460"/>
                <a:gd name="connsiteY4" fmla="*/ 49731 h 99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60" h="99461">
                  <a:moveTo>
                    <a:pt x="99461" y="49731"/>
                  </a:moveTo>
                  <a:cubicBezTo>
                    <a:pt x="99461" y="77196"/>
                    <a:pt x="77196" y="99462"/>
                    <a:pt x="49730" y="99462"/>
                  </a:cubicBezTo>
                  <a:cubicBezTo>
                    <a:pt x="22265" y="99462"/>
                    <a:pt x="0" y="77196"/>
                    <a:pt x="0" y="49731"/>
                  </a:cubicBezTo>
                  <a:cubicBezTo>
                    <a:pt x="0" y="22265"/>
                    <a:pt x="22265" y="0"/>
                    <a:pt x="49730" y="0"/>
                  </a:cubicBezTo>
                  <a:cubicBezTo>
                    <a:pt x="77196" y="0"/>
                    <a:pt x="99461" y="22265"/>
                    <a:pt x="99461" y="49731"/>
                  </a:cubicBezTo>
                  <a:close/>
                </a:path>
              </a:pathLst>
            </a:custGeom>
            <a:solidFill>
              <a:srgbClr val="5CB5FF">
                <a:alpha val="4000"/>
              </a:srgbClr>
            </a:solidFill>
            <a:ln w="2052" cap="flat">
              <a:no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5B174D9-5533-0241-B420-5CDE83187945}"/>
                </a:ext>
              </a:extLst>
            </p:cNvPr>
            <p:cNvSpPr/>
            <p:nvPr/>
          </p:nvSpPr>
          <p:spPr>
            <a:xfrm>
              <a:off x="7962977"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E5E8A156-1317-3742-B05E-569311DF62A5}"/>
                </a:ext>
              </a:extLst>
            </p:cNvPr>
            <p:cNvSpPr/>
            <p:nvPr/>
          </p:nvSpPr>
          <p:spPr>
            <a:xfrm>
              <a:off x="8212138"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ED64574D-EFC6-364B-997D-3822C78B7DDA}"/>
                </a:ext>
              </a:extLst>
            </p:cNvPr>
            <p:cNvSpPr/>
            <p:nvPr/>
          </p:nvSpPr>
          <p:spPr>
            <a:xfrm>
              <a:off x="871046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2E32684E-45ED-F540-B6E1-CA9A46C85404}"/>
                </a:ext>
              </a:extLst>
            </p:cNvPr>
            <p:cNvSpPr/>
            <p:nvPr/>
          </p:nvSpPr>
          <p:spPr>
            <a:xfrm>
              <a:off x="8461299"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FAF9B900-34B5-D04E-A2B0-680BCAE79708}"/>
                </a:ext>
              </a:extLst>
            </p:cNvPr>
            <p:cNvSpPr/>
            <p:nvPr/>
          </p:nvSpPr>
          <p:spPr>
            <a:xfrm>
              <a:off x="8212138"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69BB02AA-00B1-4D4A-AFD8-68A4BE0B04FE}"/>
                </a:ext>
              </a:extLst>
            </p:cNvPr>
            <p:cNvSpPr/>
            <p:nvPr/>
          </p:nvSpPr>
          <p:spPr>
            <a:xfrm>
              <a:off x="8212138"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04F0CC8-D44B-AB45-AA17-D3AD761A08A8}"/>
                </a:ext>
              </a:extLst>
            </p:cNvPr>
            <p:cNvSpPr/>
            <p:nvPr/>
          </p:nvSpPr>
          <p:spPr>
            <a:xfrm>
              <a:off x="8461299"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4"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1773D5B2-17F9-3F4D-8BBE-C2EA05C60813}"/>
                </a:ext>
              </a:extLst>
            </p:cNvPr>
            <p:cNvSpPr/>
            <p:nvPr/>
          </p:nvSpPr>
          <p:spPr>
            <a:xfrm>
              <a:off x="8710461" y="57813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F398E671-8204-9D4A-B924-0745B00504F1}"/>
                </a:ext>
              </a:extLst>
            </p:cNvPr>
            <p:cNvSpPr/>
            <p:nvPr/>
          </p:nvSpPr>
          <p:spPr>
            <a:xfrm>
              <a:off x="8212138"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DA042452-BCFC-5F46-ABEF-0923CA3AF459}"/>
                </a:ext>
              </a:extLst>
            </p:cNvPr>
            <p:cNvSpPr/>
            <p:nvPr/>
          </p:nvSpPr>
          <p:spPr>
            <a:xfrm>
              <a:off x="8212138" y="107645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06351593-861B-E04C-B112-38D55ED1A2EE}"/>
                </a:ext>
              </a:extLst>
            </p:cNvPr>
            <p:cNvSpPr/>
            <p:nvPr/>
          </p:nvSpPr>
          <p:spPr>
            <a:xfrm>
              <a:off x="8698156" y="814990"/>
              <a:ext cx="124067" cy="124068"/>
            </a:xfrm>
            <a:custGeom>
              <a:avLst/>
              <a:gdLst>
                <a:gd name="connsiteX0" fmla="*/ 124068 w 124067"/>
                <a:gd name="connsiteY0" fmla="*/ 62034 h 124068"/>
                <a:gd name="connsiteX1" fmla="*/ 62034 w 124067"/>
                <a:gd name="connsiteY1" fmla="*/ 124069 h 124068"/>
                <a:gd name="connsiteX2" fmla="*/ 0 w 124067"/>
                <a:gd name="connsiteY2" fmla="*/ 62034 h 124068"/>
                <a:gd name="connsiteX3" fmla="*/ 62034 w 124067"/>
                <a:gd name="connsiteY3" fmla="*/ 0 h 124068"/>
                <a:gd name="connsiteX4" fmla="*/ 124068 w 124067"/>
                <a:gd name="connsiteY4" fmla="*/ 62034 h 124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67" h="124068">
                  <a:moveTo>
                    <a:pt x="124068" y="62034"/>
                  </a:moveTo>
                  <a:cubicBezTo>
                    <a:pt x="124068" y="96295"/>
                    <a:pt x="96294" y="124069"/>
                    <a:pt x="62034" y="124069"/>
                  </a:cubicBezTo>
                  <a:cubicBezTo>
                    <a:pt x="27773" y="124069"/>
                    <a:pt x="0" y="96295"/>
                    <a:pt x="0" y="62034"/>
                  </a:cubicBezTo>
                  <a:cubicBezTo>
                    <a:pt x="0" y="27774"/>
                    <a:pt x="27773" y="0"/>
                    <a:pt x="62034" y="0"/>
                  </a:cubicBezTo>
                  <a:cubicBezTo>
                    <a:pt x="96294" y="0"/>
                    <a:pt x="124068" y="27774"/>
                    <a:pt x="124068" y="62034"/>
                  </a:cubicBezTo>
                  <a:close/>
                </a:path>
              </a:pathLst>
            </a:custGeom>
            <a:solidFill>
              <a:srgbClr val="5CB5FF">
                <a:alpha val="24000"/>
              </a:srgbClr>
            </a:solidFill>
            <a:ln w="2052" cap="flat">
              <a:no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D3399C5D-791D-8C43-8239-04E408AB56AA}"/>
                </a:ext>
              </a:extLst>
            </p:cNvPr>
            <p:cNvSpPr/>
            <p:nvPr/>
          </p:nvSpPr>
          <p:spPr>
            <a:xfrm>
              <a:off x="7962977" y="82729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4000"/>
              </a:srgbClr>
            </a:solidFill>
            <a:ln w="2052" cap="flat">
              <a:no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99F779EA-6472-FF42-885F-A0B8DB934CC7}"/>
                </a:ext>
              </a:extLst>
            </p:cNvPr>
            <p:cNvSpPr/>
            <p:nvPr/>
          </p:nvSpPr>
          <p:spPr>
            <a:xfrm>
              <a:off x="7700999" y="66989"/>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3000"/>
              </a:srgbClr>
            </a:solidFill>
            <a:ln w="2052" cap="flat">
              <a:noFill/>
              <a:prstDash val="solid"/>
              <a:miter/>
            </a:ln>
          </p:spPr>
          <p:txBody>
            <a:bodyPr rtlCol="0" anchor="ctr"/>
            <a:lstStyle/>
            <a:p>
              <a:endParaRPr lang="en-US"/>
            </a:p>
          </p:txBody>
        </p:sp>
        <p:sp>
          <p:nvSpPr>
            <p:cNvPr id="124" name="Freeform 123">
              <a:extLst>
                <a:ext uri="{FF2B5EF4-FFF2-40B4-BE49-F238E27FC236}">
                  <a16:creationId xmlns:a16="http://schemas.microsoft.com/office/drawing/2014/main" id="{FC8CCAED-F8CD-AE4A-86B3-CF9C9523B962}"/>
                </a:ext>
              </a:extLst>
            </p:cNvPr>
            <p:cNvSpPr/>
            <p:nvPr/>
          </p:nvSpPr>
          <p:spPr>
            <a:xfrm>
              <a:off x="8934501" y="328969"/>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C7E879DF-EE44-AA45-AE05-DD5B4FA49205}"/>
                </a:ext>
              </a:extLst>
            </p:cNvPr>
            <p:cNvSpPr/>
            <p:nvPr/>
          </p:nvSpPr>
          <p:spPr>
            <a:xfrm>
              <a:off x="8934501" y="79806"/>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5000"/>
              </a:srgbClr>
            </a:solidFill>
            <a:ln w="2052" cap="flat">
              <a:noFill/>
              <a:prstDash val="solid"/>
              <a:miter/>
            </a:ln>
          </p:spPr>
          <p:txBody>
            <a:bodyPr rtlCol="0" anchor="ctr"/>
            <a:lstStyle/>
            <a:p>
              <a:endParaRPr lang="en-US"/>
            </a:p>
          </p:txBody>
        </p:sp>
      </p:grpSp>
      <p:grpSp>
        <p:nvGrpSpPr>
          <p:cNvPr id="204" name="Group 203">
            <a:extLst>
              <a:ext uri="{FF2B5EF4-FFF2-40B4-BE49-F238E27FC236}">
                <a16:creationId xmlns:a16="http://schemas.microsoft.com/office/drawing/2014/main" id="{98C6D2D3-238B-EB4D-B8B4-6CA49DB6AA18}"/>
              </a:ext>
            </a:extLst>
          </p:cNvPr>
          <p:cNvGrpSpPr/>
          <p:nvPr/>
        </p:nvGrpSpPr>
        <p:grpSpPr>
          <a:xfrm>
            <a:off x="100130" y="3903136"/>
            <a:ext cx="1843588" cy="1108928"/>
            <a:chOff x="92670" y="3892522"/>
            <a:chExt cx="1843588" cy="1108928"/>
          </a:xfrm>
        </p:grpSpPr>
        <p:sp>
          <p:nvSpPr>
            <p:cNvPr id="178" name="Freeform 177">
              <a:extLst>
                <a:ext uri="{FF2B5EF4-FFF2-40B4-BE49-F238E27FC236}">
                  <a16:creationId xmlns:a16="http://schemas.microsoft.com/office/drawing/2014/main" id="{285D0C28-DCE9-1946-93BF-94EBD76B7959}"/>
                </a:ext>
              </a:extLst>
            </p:cNvPr>
            <p:cNvSpPr/>
            <p:nvPr/>
          </p:nvSpPr>
          <p:spPr>
            <a:xfrm>
              <a:off x="1836799"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80" name="Freeform 179">
              <a:extLst>
                <a:ext uri="{FF2B5EF4-FFF2-40B4-BE49-F238E27FC236}">
                  <a16:creationId xmlns:a16="http://schemas.microsoft.com/office/drawing/2014/main" id="{293133EB-DE7C-8D41-8FFA-DD26B577D8C1}"/>
                </a:ext>
              </a:extLst>
            </p:cNvPr>
            <p:cNvSpPr/>
            <p:nvPr/>
          </p:nvSpPr>
          <p:spPr>
            <a:xfrm>
              <a:off x="1587637"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1" name="Freeform 180">
              <a:extLst>
                <a:ext uri="{FF2B5EF4-FFF2-40B4-BE49-F238E27FC236}">
                  <a16:creationId xmlns:a16="http://schemas.microsoft.com/office/drawing/2014/main" id="{34550379-B92D-8241-B540-0627AA0A921B}"/>
                </a:ext>
              </a:extLst>
            </p:cNvPr>
            <p:cNvSpPr/>
            <p:nvPr/>
          </p:nvSpPr>
          <p:spPr>
            <a:xfrm>
              <a:off x="1338476"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2" name="Freeform 181">
              <a:extLst>
                <a:ext uri="{FF2B5EF4-FFF2-40B4-BE49-F238E27FC236}">
                  <a16:creationId xmlns:a16="http://schemas.microsoft.com/office/drawing/2014/main" id="{C33ECA2F-821B-5F44-80D3-EA291967F056}"/>
                </a:ext>
              </a:extLst>
            </p:cNvPr>
            <p:cNvSpPr/>
            <p:nvPr/>
          </p:nvSpPr>
          <p:spPr>
            <a:xfrm>
              <a:off x="1089315"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3" name="Freeform 182">
              <a:extLst>
                <a:ext uri="{FF2B5EF4-FFF2-40B4-BE49-F238E27FC236}">
                  <a16:creationId xmlns:a16="http://schemas.microsoft.com/office/drawing/2014/main" id="{DF4643A6-1BE6-854C-9B0E-F821AD1BA95B}"/>
                </a:ext>
              </a:extLst>
            </p:cNvPr>
            <p:cNvSpPr/>
            <p:nvPr/>
          </p:nvSpPr>
          <p:spPr>
            <a:xfrm>
              <a:off x="1089315"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4" name="Freeform 183">
              <a:extLst>
                <a:ext uri="{FF2B5EF4-FFF2-40B4-BE49-F238E27FC236}">
                  <a16:creationId xmlns:a16="http://schemas.microsoft.com/office/drawing/2014/main" id="{6EE82805-A90B-A042-95FE-EDAEC75607FC}"/>
                </a:ext>
              </a:extLst>
            </p:cNvPr>
            <p:cNvSpPr/>
            <p:nvPr/>
          </p:nvSpPr>
          <p:spPr>
            <a:xfrm>
              <a:off x="840154"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5" name="Freeform 184">
              <a:extLst>
                <a:ext uri="{FF2B5EF4-FFF2-40B4-BE49-F238E27FC236}">
                  <a16:creationId xmlns:a16="http://schemas.microsoft.com/office/drawing/2014/main" id="{E0F43706-4963-5541-8BA1-5360C57199BD}"/>
                </a:ext>
              </a:extLst>
            </p:cNvPr>
            <p:cNvSpPr/>
            <p:nvPr/>
          </p:nvSpPr>
          <p:spPr>
            <a:xfrm>
              <a:off x="1089315"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4" y="99460"/>
                    <a:pt x="0" y="77195"/>
                    <a:pt x="0" y="49730"/>
                  </a:cubicBezTo>
                  <a:cubicBezTo>
                    <a:pt x="0" y="22265"/>
                    <a:pt x="22264" y="0"/>
                    <a:pt x="49730" y="0"/>
                  </a:cubicBezTo>
                  <a:cubicBezTo>
                    <a:pt x="77195" y="0"/>
                    <a:pt x="99459" y="22265"/>
                    <a:pt x="99459" y="49730"/>
                  </a:cubicBezTo>
                  <a:close/>
                </a:path>
              </a:pathLst>
            </a:custGeom>
            <a:solidFill>
              <a:srgbClr val="5CB5FF">
                <a:alpha val="3000"/>
              </a:srgbClr>
            </a:solidFill>
            <a:ln w="2052" cap="flat">
              <a:noFill/>
              <a:prstDash val="solid"/>
              <a:miter/>
            </a:ln>
          </p:spPr>
          <p:txBody>
            <a:bodyPr rtlCol="0" anchor="ctr"/>
            <a:lstStyle/>
            <a:p>
              <a:endParaRPr lang="en-US"/>
            </a:p>
          </p:txBody>
        </p:sp>
        <p:sp>
          <p:nvSpPr>
            <p:cNvPr id="186" name="Freeform 185">
              <a:extLst>
                <a:ext uri="{FF2B5EF4-FFF2-40B4-BE49-F238E27FC236}">
                  <a16:creationId xmlns:a16="http://schemas.microsoft.com/office/drawing/2014/main" id="{9CF17A4F-24D1-414E-85A4-79CAB802EDFE}"/>
                </a:ext>
              </a:extLst>
            </p:cNvPr>
            <p:cNvSpPr/>
            <p:nvPr/>
          </p:nvSpPr>
          <p:spPr>
            <a:xfrm>
              <a:off x="840154"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87" name="Freeform 186">
              <a:extLst>
                <a:ext uri="{FF2B5EF4-FFF2-40B4-BE49-F238E27FC236}">
                  <a16:creationId xmlns:a16="http://schemas.microsoft.com/office/drawing/2014/main" id="{F8D99D0D-2A3B-754A-909E-B11A8D9C982E}"/>
                </a:ext>
              </a:extLst>
            </p:cNvPr>
            <p:cNvSpPr/>
            <p:nvPr/>
          </p:nvSpPr>
          <p:spPr>
            <a:xfrm>
              <a:off x="590992" y="4889173"/>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88" name="Freeform 187">
              <a:extLst>
                <a:ext uri="{FF2B5EF4-FFF2-40B4-BE49-F238E27FC236}">
                  <a16:creationId xmlns:a16="http://schemas.microsoft.com/office/drawing/2014/main" id="{7A063DF6-3D26-8746-96A9-A68F23AC46EB}"/>
                </a:ext>
              </a:extLst>
            </p:cNvPr>
            <p:cNvSpPr/>
            <p:nvPr/>
          </p:nvSpPr>
          <p:spPr>
            <a:xfrm>
              <a:off x="341831" y="4889173"/>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0" name="Freeform 189">
              <a:extLst>
                <a:ext uri="{FF2B5EF4-FFF2-40B4-BE49-F238E27FC236}">
                  <a16:creationId xmlns:a16="http://schemas.microsoft.com/office/drawing/2014/main" id="{BFBD2FDE-BC73-8A4B-9055-8144DB5167A6}"/>
                </a:ext>
              </a:extLst>
            </p:cNvPr>
            <p:cNvSpPr/>
            <p:nvPr/>
          </p:nvSpPr>
          <p:spPr>
            <a:xfrm>
              <a:off x="92670"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1" name="Freeform 190">
              <a:extLst>
                <a:ext uri="{FF2B5EF4-FFF2-40B4-BE49-F238E27FC236}">
                  <a16:creationId xmlns:a16="http://schemas.microsoft.com/office/drawing/2014/main" id="{F21114F7-8C53-0C46-8032-4A441EFEC029}"/>
                </a:ext>
              </a:extLst>
            </p:cNvPr>
            <p:cNvSpPr/>
            <p:nvPr/>
          </p:nvSpPr>
          <p:spPr>
            <a:xfrm>
              <a:off x="341831" y="4640010"/>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192" name="Freeform 191">
              <a:extLst>
                <a:ext uri="{FF2B5EF4-FFF2-40B4-BE49-F238E27FC236}">
                  <a16:creationId xmlns:a16="http://schemas.microsoft.com/office/drawing/2014/main" id="{802624AF-2E76-4848-B378-0F6CA56E5D64}"/>
                </a:ext>
              </a:extLst>
            </p:cNvPr>
            <p:cNvSpPr/>
            <p:nvPr/>
          </p:nvSpPr>
          <p:spPr>
            <a:xfrm>
              <a:off x="341831"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3" name="Freeform 192">
              <a:extLst>
                <a:ext uri="{FF2B5EF4-FFF2-40B4-BE49-F238E27FC236}">
                  <a16:creationId xmlns:a16="http://schemas.microsoft.com/office/drawing/2014/main" id="{8D92ACBB-C8A4-F041-8849-AA788332613E}"/>
                </a:ext>
              </a:extLst>
            </p:cNvPr>
            <p:cNvSpPr/>
            <p:nvPr/>
          </p:nvSpPr>
          <p:spPr>
            <a:xfrm>
              <a:off x="92670" y="4390847"/>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16000"/>
              </a:srgbClr>
            </a:solidFill>
            <a:ln w="2052" cap="flat">
              <a:noFill/>
              <a:prstDash val="solid"/>
              <a:miter/>
            </a:ln>
          </p:spPr>
          <p:txBody>
            <a:bodyPr rtlCol="0" anchor="ctr"/>
            <a:lstStyle/>
            <a:p>
              <a:endParaRPr lang="en-US"/>
            </a:p>
          </p:txBody>
        </p:sp>
        <p:sp>
          <p:nvSpPr>
            <p:cNvPr id="195" name="Freeform 194">
              <a:extLst>
                <a:ext uri="{FF2B5EF4-FFF2-40B4-BE49-F238E27FC236}">
                  <a16:creationId xmlns:a16="http://schemas.microsoft.com/office/drawing/2014/main" id="{48879B34-D83A-D449-BC84-AF089636A307}"/>
                </a:ext>
              </a:extLst>
            </p:cNvPr>
            <p:cNvSpPr/>
            <p:nvPr/>
          </p:nvSpPr>
          <p:spPr>
            <a:xfrm>
              <a:off x="341831" y="4141684"/>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8000"/>
              </a:srgbClr>
            </a:solidFill>
            <a:ln w="2052" cap="flat">
              <a:noFill/>
              <a:prstDash val="solid"/>
              <a:miter/>
            </a:ln>
          </p:spPr>
          <p:txBody>
            <a:bodyPr rtlCol="0" anchor="ctr"/>
            <a:lstStyle/>
            <a:p>
              <a:endParaRPr lang="en-US"/>
            </a:p>
          </p:txBody>
        </p:sp>
        <p:sp>
          <p:nvSpPr>
            <p:cNvPr id="196" name="Freeform 195">
              <a:extLst>
                <a:ext uri="{FF2B5EF4-FFF2-40B4-BE49-F238E27FC236}">
                  <a16:creationId xmlns:a16="http://schemas.microsoft.com/office/drawing/2014/main" id="{6C9D0334-9555-DC43-96F0-34E1A057E2AC}"/>
                </a:ext>
              </a:extLst>
            </p:cNvPr>
            <p:cNvSpPr/>
            <p:nvPr/>
          </p:nvSpPr>
          <p:spPr>
            <a:xfrm>
              <a:off x="341831" y="3892522"/>
              <a:ext cx="99459" cy="99460"/>
            </a:xfrm>
            <a:custGeom>
              <a:avLst/>
              <a:gdLst>
                <a:gd name="connsiteX0" fmla="*/ 99459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59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59" y="49730"/>
                  </a:moveTo>
                  <a:cubicBezTo>
                    <a:pt x="99459" y="77195"/>
                    <a:pt x="77195" y="99460"/>
                    <a:pt x="49730" y="99460"/>
                  </a:cubicBezTo>
                  <a:cubicBezTo>
                    <a:pt x="22265" y="99460"/>
                    <a:pt x="0" y="77195"/>
                    <a:pt x="0" y="49730"/>
                  </a:cubicBezTo>
                  <a:cubicBezTo>
                    <a:pt x="0" y="22265"/>
                    <a:pt x="22265" y="0"/>
                    <a:pt x="49730" y="0"/>
                  </a:cubicBezTo>
                  <a:cubicBezTo>
                    <a:pt x="77195" y="0"/>
                    <a:pt x="99459" y="22265"/>
                    <a:pt x="99459" y="49730"/>
                  </a:cubicBezTo>
                  <a:close/>
                </a:path>
              </a:pathLst>
            </a:custGeom>
            <a:solidFill>
              <a:srgbClr val="5CB5FF">
                <a:alpha val="4000"/>
              </a:srgbClr>
            </a:solidFill>
            <a:ln w="2052" cap="flat">
              <a:noFill/>
              <a:prstDash val="solid"/>
              <a:miter/>
            </a:ln>
          </p:spPr>
          <p:txBody>
            <a:bodyPr rtlCol="0" anchor="ctr"/>
            <a:lstStyle/>
            <a:p>
              <a:endParaRPr lang="en-US"/>
            </a:p>
          </p:txBody>
        </p:sp>
        <p:sp>
          <p:nvSpPr>
            <p:cNvPr id="198" name="Freeform 197">
              <a:extLst>
                <a:ext uri="{FF2B5EF4-FFF2-40B4-BE49-F238E27FC236}">
                  <a16:creationId xmlns:a16="http://schemas.microsoft.com/office/drawing/2014/main" id="{885549F4-767E-C847-874B-3624FA050C9A}"/>
                </a:ext>
              </a:extLst>
            </p:cNvPr>
            <p:cNvSpPr/>
            <p:nvPr/>
          </p:nvSpPr>
          <p:spPr>
            <a:xfrm>
              <a:off x="590992" y="4141684"/>
              <a:ext cx="99459" cy="99460"/>
            </a:xfrm>
            <a:custGeom>
              <a:avLst/>
              <a:gdLst>
                <a:gd name="connsiteX0" fmla="*/ 99460 w 99459"/>
                <a:gd name="connsiteY0" fmla="*/ 49730 h 99460"/>
                <a:gd name="connsiteX1" fmla="*/ 49730 w 99459"/>
                <a:gd name="connsiteY1" fmla="*/ 99460 h 99460"/>
                <a:gd name="connsiteX2" fmla="*/ 0 w 99459"/>
                <a:gd name="connsiteY2" fmla="*/ 49730 h 99460"/>
                <a:gd name="connsiteX3" fmla="*/ 49730 w 99459"/>
                <a:gd name="connsiteY3" fmla="*/ 0 h 99460"/>
                <a:gd name="connsiteX4" fmla="*/ 99460 w 99459"/>
                <a:gd name="connsiteY4" fmla="*/ 49730 h 99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59" h="99460">
                  <a:moveTo>
                    <a:pt x="99460" y="49730"/>
                  </a:moveTo>
                  <a:cubicBezTo>
                    <a:pt x="99460" y="77195"/>
                    <a:pt x="77195" y="99460"/>
                    <a:pt x="49730" y="99460"/>
                  </a:cubicBezTo>
                  <a:cubicBezTo>
                    <a:pt x="22265" y="99460"/>
                    <a:pt x="0" y="77195"/>
                    <a:pt x="0" y="49730"/>
                  </a:cubicBezTo>
                  <a:cubicBezTo>
                    <a:pt x="0" y="22265"/>
                    <a:pt x="22265" y="0"/>
                    <a:pt x="49730" y="0"/>
                  </a:cubicBezTo>
                  <a:cubicBezTo>
                    <a:pt x="77195" y="0"/>
                    <a:pt x="99460" y="22265"/>
                    <a:pt x="99460" y="49730"/>
                  </a:cubicBezTo>
                  <a:close/>
                </a:path>
              </a:pathLst>
            </a:custGeom>
            <a:solidFill>
              <a:srgbClr val="5CB5FF">
                <a:alpha val="24000"/>
              </a:srgbClr>
            </a:solidFill>
            <a:ln w="2052" cap="flat">
              <a:noFill/>
              <a:prstDash val="solid"/>
              <a:miter/>
            </a:ln>
          </p:spPr>
          <p:txBody>
            <a:bodyPr rtlCol="0" anchor="ctr"/>
            <a:lstStyle/>
            <a:p>
              <a:endParaRPr lang="en-US"/>
            </a:p>
          </p:txBody>
        </p:sp>
        <p:sp>
          <p:nvSpPr>
            <p:cNvPr id="203" name="Freeform 202">
              <a:extLst>
                <a:ext uri="{FF2B5EF4-FFF2-40B4-BE49-F238E27FC236}">
                  <a16:creationId xmlns:a16="http://schemas.microsoft.com/office/drawing/2014/main" id="{E078AB53-08B6-5D4B-949A-B8FE2F42C2EB}"/>
                </a:ext>
              </a:extLst>
            </p:cNvPr>
            <p:cNvSpPr/>
            <p:nvPr/>
          </p:nvSpPr>
          <p:spPr>
            <a:xfrm>
              <a:off x="827337" y="4876356"/>
              <a:ext cx="125093" cy="125094"/>
            </a:xfrm>
            <a:custGeom>
              <a:avLst/>
              <a:gdLst>
                <a:gd name="connsiteX0" fmla="*/ 125093 w 125093"/>
                <a:gd name="connsiteY0" fmla="*/ 62547 h 125094"/>
                <a:gd name="connsiteX1" fmla="*/ 62547 w 125093"/>
                <a:gd name="connsiteY1" fmla="*/ 125094 h 125094"/>
                <a:gd name="connsiteX2" fmla="*/ 0 w 125093"/>
                <a:gd name="connsiteY2" fmla="*/ 62547 h 125094"/>
                <a:gd name="connsiteX3" fmla="*/ 62547 w 125093"/>
                <a:gd name="connsiteY3" fmla="*/ 0 h 125094"/>
                <a:gd name="connsiteX4" fmla="*/ 125093 w 125093"/>
                <a:gd name="connsiteY4" fmla="*/ 62547 h 1250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93" h="125094">
                  <a:moveTo>
                    <a:pt x="125093" y="62547"/>
                  </a:moveTo>
                  <a:cubicBezTo>
                    <a:pt x="125093" y="97091"/>
                    <a:pt x="97090" y="125094"/>
                    <a:pt x="62547" y="125094"/>
                  </a:cubicBezTo>
                  <a:cubicBezTo>
                    <a:pt x="28003" y="125094"/>
                    <a:pt x="0" y="97091"/>
                    <a:pt x="0" y="62547"/>
                  </a:cubicBezTo>
                  <a:cubicBezTo>
                    <a:pt x="0" y="28003"/>
                    <a:pt x="28003" y="0"/>
                    <a:pt x="62547" y="0"/>
                  </a:cubicBezTo>
                  <a:cubicBezTo>
                    <a:pt x="97090" y="0"/>
                    <a:pt x="125093" y="28003"/>
                    <a:pt x="125093" y="62547"/>
                  </a:cubicBezTo>
                  <a:close/>
                </a:path>
              </a:pathLst>
            </a:custGeom>
            <a:solidFill>
              <a:srgbClr val="5CB5FF">
                <a:alpha val="25000"/>
              </a:srgbClr>
            </a:solidFill>
            <a:ln w="2052" cap="flat">
              <a:noFill/>
              <a:prstDash val="solid"/>
              <a:miter/>
            </a:ln>
          </p:spPr>
          <p:txBody>
            <a:bodyPr rtlCol="0" anchor="ctr"/>
            <a:lstStyle/>
            <a:p>
              <a:endParaRPr lang="en-US"/>
            </a:p>
          </p:txBody>
        </p:sp>
      </p:gr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2" name="Title Placeholder 1"/>
          <p:cNvSpPr>
            <a:spLocks noGrp="1"/>
          </p:cNvSpPr>
          <p:nvPr>
            <p:ph type="title"/>
          </p:nvPr>
        </p:nvSpPr>
        <p:spPr>
          <a:xfrm>
            <a:off x="628650" y="273844"/>
            <a:ext cx="7886700" cy="457200"/>
          </a:xfrm>
          <a:prstGeom prst="rect">
            <a:avLst/>
          </a:prstGeom>
        </p:spPr>
        <p:txBody>
          <a:bodyPr vert="horz" lIns="91440" tIns="45720" rIns="91440" bIns="45720" rtlCol="0" anchor="ctr">
            <a:normAutofit/>
          </a:bodyPr>
          <a:lstStyle/>
          <a:p>
            <a:r>
              <a:rPr lang="en-US"/>
              <a:t>Click to edit Master title style</a:t>
            </a:r>
          </a:p>
        </p:txBody>
      </p:sp>
      <p:sp>
        <p:nvSpPr>
          <p:cNvPr id="50" name="TextBox 3">
            <a:extLst>
              <a:ext uri="{FF2B5EF4-FFF2-40B4-BE49-F238E27FC236}">
                <a16:creationId xmlns:a16="http://schemas.microsoft.com/office/drawing/2014/main" id="{C88B77EA-AF9E-4DC9-A94D-E41E58552877}"/>
              </a:ext>
            </a:extLst>
          </p:cNvPr>
          <p:cNvSpPr txBox="1"/>
          <p:nvPr/>
        </p:nvSpPr>
        <p:spPr>
          <a:xfrm>
            <a:off x="2230628" y="4679818"/>
            <a:ext cx="4673600" cy="297454"/>
          </a:xfrm>
          <a:prstGeom prst="rect">
            <a:avLst/>
          </a:prstGeom>
          <a:noFill/>
        </p:spPr>
        <p:txBody>
          <a:bodyPr wrap="square" rtlCol="0" anchor="ctr">
            <a:spAutoFit/>
          </a:bodyPr>
          <a:lstStyle/>
          <a:p>
            <a:pPr algn="ctr" defTabSz="243834"/>
            <a:r>
              <a:rPr lang="en-US" sz="1333" b="0" cap="all" spc="0" baseline="0">
                <a:solidFill>
                  <a:schemeClr val="bg1"/>
                </a:solidFill>
                <a:latin typeface="+mn-lt"/>
                <a:cs typeface="Arial" pitchFamily="34" charset="0"/>
              </a:rPr>
              <a:t>CONFIDENTIAL  •  DO NOT DISCLOSE</a:t>
            </a:r>
          </a:p>
        </p:txBody>
      </p:sp>
    </p:spTree>
    <p:custDataLst>
      <p:tags r:id="rId14"/>
    </p:custDataLst>
    <p:extLst>
      <p:ext uri="{BB962C8B-B14F-4D97-AF65-F5344CB8AC3E}">
        <p14:creationId xmlns:p14="http://schemas.microsoft.com/office/powerpoint/2010/main" val="192017571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94" r:id="rId8"/>
    <p:sldLayoutId id="2147483790" r:id="rId9"/>
    <p:sldLayoutId id="2147483791" r:id="rId10"/>
    <p:sldLayoutId id="2147483792" r:id="rId11"/>
    <p:sldLayoutId id="2147483793"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685800" rtl="0" eaLnBrk="1" latinLnBrk="0" hangingPunct="1">
        <a:lnSpc>
          <a:spcPct val="90000"/>
        </a:lnSpc>
        <a:spcBef>
          <a:spcPct val="0"/>
        </a:spcBef>
        <a:buNone/>
        <a:defRPr sz="2800" b="1" kern="1200">
          <a:solidFill>
            <a:schemeClr val="bg1"/>
          </a:solidFill>
          <a:latin typeface="+mn-lt"/>
          <a:ea typeface="+mj-ea"/>
          <a:cs typeface="+mj-cs"/>
        </a:defRPr>
      </a:lvl1pPr>
    </p:titleStyle>
    <p:bodyStyle>
      <a:lvl1pPr marL="182880" indent="-182880" algn="l" defTabSz="685800" rtl="0" eaLnBrk="1" latinLnBrk="0" hangingPunct="1">
        <a:lnSpc>
          <a:spcPct val="85000"/>
        </a:lnSpc>
        <a:spcBef>
          <a:spcPts val="800"/>
        </a:spcBef>
        <a:buFont typeface="Arial" panose="020B0604020202020204" pitchFamily="34" charset="0"/>
        <a:buChar char="•"/>
        <a:defRPr sz="2100" kern="1200">
          <a:solidFill>
            <a:schemeClr val="bg1"/>
          </a:solidFill>
          <a:latin typeface="+mj-lt"/>
          <a:ea typeface="+mn-ea"/>
          <a:cs typeface="+mn-cs"/>
        </a:defRPr>
      </a:lvl1pPr>
      <a:lvl2pPr marL="365760" indent="-182880" algn="l" defTabSz="685800" rtl="0" eaLnBrk="1" latinLnBrk="0" hangingPunct="1">
        <a:lnSpc>
          <a:spcPct val="85000"/>
        </a:lnSpc>
        <a:spcBef>
          <a:spcPts val="800"/>
        </a:spcBef>
        <a:buFont typeface="Calibri Light" panose="020F0302020204030204" pitchFamily="34" charset="0"/>
        <a:buChar char="–"/>
        <a:defRPr sz="1800" kern="1200">
          <a:solidFill>
            <a:schemeClr val="bg1"/>
          </a:solidFill>
          <a:latin typeface="+mj-lt"/>
          <a:ea typeface="+mn-ea"/>
          <a:cs typeface="+mn-cs"/>
        </a:defRPr>
      </a:lvl2pPr>
      <a:lvl3pPr marL="548640" indent="-182880" algn="l" defTabSz="685800" rtl="0" eaLnBrk="1" latinLnBrk="0" hangingPunct="1">
        <a:lnSpc>
          <a:spcPct val="85000"/>
        </a:lnSpc>
        <a:spcBef>
          <a:spcPts val="800"/>
        </a:spcBef>
        <a:buFont typeface="Arial" panose="020B0604020202020204" pitchFamily="34" charset="0"/>
        <a:buChar char="•"/>
        <a:defRPr sz="1500" kern="1200">
          <a:solidFill>
            <a:schemeClr val="bg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2"/>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5.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www.sas.com/en_sg/customers/georgia-pacific.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hyperlink" Target="https://www.sas.com/en_us/customers/usg.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sas.com/en_us/company-information/discover/lockheed-martin.html" TargetMode="External"/><Relationship Id="rId5" Type="http://schemas.openxmlformats.org/officeDocument/2006/relationships/hyperlink" Target="https://blogs.sas.com/content/operations/2014/12/04/using-simulation-to-help-duke-hospitals-tiniest-patients/" TargetMode="External"/><Relationship Id="rId4" Type="http://schemas.openxmlformats.org/officeDocument/2006/relationships/image" Target="../media/image21.svg"/></Relationships>
</file>

<file path=ppt/slides/_rels/slide27.xml.rels><?xml version="1.0" encoding="UTF-8" standalone="yes"?>
<Relationships xmlns="http://schemas.openxmlformats.org/package/2006/relationships"><Relationship Id="rId3" Type="http://schemas.openxmlformats.org/officeDocument/2006/relationships/hyperlink" Target="https://metaverse-standards.org/" TargetMode="External"/><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hyperlink" Target="https://www.oma3.org/" TargetMode="Externa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7.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go.documentation.sas.com/doc/en/pgmsascdc/v_038/casactml/casactml_langmodel_toc.htm" TargetMode="External"/><Relationship Id="rId2" Type="http://schemas.openxmlformats.org/officeDocument/2006/relationships/hyperlink" Target="https://go.documentation.sas.com/doc/en/pgmsascdc/v_038/casvtapg/cas-textclassifier-TblOfActions.htm" TargetMode="Externa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7.sv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go.documentation.sas.com/doc/en/pgmsascdc/v_038/casactml/casactml_langmodel_toc.htm" TargetMode="External"/><Relationship Id="rId2" Type="http://schemas.openxmlformats.org/officeDocument/2006/relationships/hyperlink" Target="https://go.documentation.sas.com/doc/en/pgmsascdc/v_038/casvtapg/cas-textclassifier-TblOfActions.htm" TargetMode="Externa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922E20-F83F-47CA-BD3B-A363F79934CB}"/>
              </a:ext>
            </a:extLst>
          </p:cNvPr>
          <p:cNvSpPr>
            <a:spLocks noGrp="1"/>
          </p:cNvSpPr>
          <p:nvPr>
            <p:ph type="body" sz="quarter" idx="10"/>
          </p:nvPr>
        </p:nvSpPr>
        <p:spPr>
          <a:xfrm>
            <a:off x="1653872" y="1090242"/>
            <a:ext cx="6390694" cy="1556124"/>
          </a:xfrm>
        </p:spPr>
        <p:txBody>
          <a:bodyPr>
            <a:normAutofit fontScale="85000" lnSpcReduction="10000"/>
          </a:bodyPr>
          <a:lstStyle/>
          <a:p>
            <a:r>
              <a:rPr lang="en-US" sz="4000"/>
              <a:t>Generative AI 101:</a:t>
            </a:r>
          </a:p>
          <a:p>
            <a:r>
              <a:rPr lang="en-US" sz="4000">
                <a:latin typeface="Calibri"/>
                <a:cs typeface="Calibri"/>
              </a:rPr>
              <a:t>Natural Language Processing (NLP) </a:t>
            </a:r>
            <a:br>
              <a:rPr lang="en-US" sz="4000">
                <a:latin typeface="Calibri"/>
                <a:cs typeface="Calibri"/>
              </a:rPr>
            </a:br>
            <a:r>
              <a:rPr lang="en-US" sz="4000">
                <a:latin typeface="Calibri"/>
                <a:cs typeface="Calibri"/>
              </a:rPr>
              <a:t>&amp; Large Language Models (LLM)</a:t>
            </a:r>
            <a:endParaRPr lang="en-US" sz="4000"/>
          </a:p>
        </p:txBody>
      </p:sp>
      <p:sp>
        <p:nvSpPr>
          <p:cNvPr id="3" name="Text Placeholder 2">
            <a:extLst>
              <a:ext uri="{FF2B5EF4-FFF2-40B4-BE49-F238E27FC236}">
                <a16:creationId xmlns:a16="http://schemas.microsoft.com/office/drawing/2014/main" id="{7CB5983F-48B7-484D-95A4-081A3A2C9B70}"/>
              </a:ext>
            </a:extLst>
          </p:cNvPr>
          <p:cNvSpPr>
            <a:spLocks noGrp="1"/>
          </p:cNvSpPr>
          <p:nvPr>
            <p:ph type="body" sz="quarter" idx="11"/>
          </p:nvPr>
        </p:nvSpPr>
        <p:spPr>
          <a:xfrm>
            <a:off x="1653872" y="2705898"/>
            <a:ext cx="6390694" cy="1458912"/>
          </a:xfrm>
        </p:spPr>
        <p:txBody>
          <a:bodyPr/>
          <a:lstStyle/>
          <a:p>
            <a:r>
              <a:rPr lang="en-US"/>
              <a:t>SAS GAI Community of Practice</a:t>
            </a:r>
          </a:p>
        </p:txBody>
      </p:sp>
      <p:sp>
        <p:nvSpPr>
          <p:cNvPr id="4" name="TextBox 3">
            <a:extLst>
              <a:ext uri="{FF2B5EF4-FFF2-40B4-BE49-F238E27FC236}">
                <a16:creationId xmlns:a16="http://schemas.microsoft.com/office/drawing/2014/main" id="{50C9D6D0-AC91-E4B0-11AA-486B80CF1FC7}"/>
              </a:ext>
            </a:extLst>
          </p:cNvPr>
          <p:cNvSpPr txBox="1"/>
          <p:nvPr/>
        </p:nvSpPr>
        <p:spPr>
          <a:xfrm>
            <a:off x="1653872" y="3144453"/>
            <a:ext cx="6475716" cy="332079"/>
          </a:xfrm>
          <a:prstGeom prst="rect">
            <a:avLst/>
          </a:prstGeom>
          <a:noFill/>
        </p:spPr>
        <p:txBody>
          <a:bodyPr wrap="square" lIns="91440" tIns="45720" rIns="91440" bIns="45720" anchor="t">
            <a:spAutoFit/>
          </a:bodyPr>
          <a:lstStyle/>
          <a:p>
            <a:pPr>
              <a:lnSpc>
                <a:spcPts val="1980"/>
              </a:lnSpc>
            </a:pPr>
            <a:r>
              <a:rPr lang="en-US" sz="1400" b="0" i="1">
                <a:solidFill>
                  <a:schemeClr val="accent2"/>
                </a:solidFill>
                <a:effectLst/>
                <a:latin typeface="+mj-lt"/>
              </a:rPr>
              <a:t>Questions: Contact </a:t>
            </a:r>
            <a:r>
              <a:rPr lang="en-US" sz="1400" i="1">
                <a:solidFill>
                  <a:schemeClr val="accent2"/>
                </a:solidFill>
                <a:latin typeface="+mj-lt"/>
              </a:rPr>
              <a:t>Mary Osborne</a:t>
            </a:r>
            <a:r>
              <a:rPr lang="en-US" sz="1400" b="0" i="1">
                <a:solidFill>
                  <a:schemeClr val="accent2"/>
                </a:solidFill>
                <a:effectLst/>
                <a:latin typeface="+mj-lt"/>
              </a:rPr>
              <a:t>, Sr Product Manager for </a:t>
            </a:r>
            <a:r>
              <a:rPr lang="en-US" sz="1400" i="1">
                <a:solidFill>
                  <a:schemeClr val="accent2"/>
                </a:solidFill>
                <a:latin typeface="+mj-lt"/>
              </a:rPr>
              <a:t>Natural Language Processing</a:t>
            </a:r>
            <a:endParaRPr lang="en-US" sz="1400" b="0" i="1">
              <a:solidFill>
                <a:schemeClr val="accent2"/>
              </a:solidFill>
              <a:effectLst/>
              <a:latin typeface="+mj-lt"/>
              <a:cs typeface="Calibri Light"/>
            </a:endParaRPr>
          </a:p>
        </p:txBody>
      </p:sp>
      <p:grpSp>
        <p:nvGrpSpPr>
          <p:cNvPr id="6" name="Group 5">
            <a:extLst>
              <a:ext uri="{FF2B5EF4-FFF2-40B4-BE49-F238E27FC236}">
                <a16:creationId xmlns:a16="http://schemas.microsoft.com/office/drawing/2014/main" id="{EC8C6E5A-9C7E-21CB-C17B-8B255C2EB09C}"/>
              </a:ext>
            </a:extLst>
          </p:cNvPr>
          <p:cNvGrpSpPr/>
          <p:nvPr/>
        </p:nvGrpSpPr>
        <p:grpSpPr>
          <a:xfrm>
            <a:off x="6713837" y="-148591"/>
            <a:ext cx="2430163" cy="1209067"/>
            <a:chOff x="6713837" y="-148591"/>
            <a:chExt cx="2430163" cy="1209067"/>
          </a:xfrm>
        </p:grpSpPr>
        <p:sp>
          <p:nvSpPr>
            <p:cNvPr id="7" name="Rectangle 6">
              <a:extLst>
                <a:ext uri="{FF2B5EF4-FFF2-40B4-BE49-F238E27FC236}">
                  <a16:creationId xmlns:a16="http://schemas.microsoft.com/office/drawing/2014/main" id="{179AFE75-3A90-1259-3A64-5E17A8A90B0F}"/>
                </a:ext>
              </a:extLst>
            </p:cNvPr>
            <p:cNvSpPr/>
            <p:nvPr/>
          </p:nvSpPr>
          <p:spPr>
            <a:xfrm>
              <a:off x="8548255" y="134539"/>
              <a:ext cx="595745" cy="5166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Bookmark with solid fill">
              <a:extLst>
                <a:ext uri="{FF2B5EF4-FFF2-40B4-BE49-F238E27FC236}">
                  <a16:creationId xmlns:a16="http://schemas.microsoft.com/office/drawing/2014/main" id="{7E3C34B3-29D8-2563-B1A0-D42EC0E971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6686293" y="-121047"/>
              <a:ext cx="1209067" cy="1153980"/>
            </a:xfrm>
            <a:prstGeom prst="rect">
              <a:avLst/>
            </a:prstGeom>
          </p:spPr>
        </p:pic>
        <p:sp>
          <p:nvSpPr>
            <p:cNvPr id="9" name="Rounded Rectangle 8">
              <a:extLst>
                <a:ext uri="{FF2B5EF4-FFF2-40B4-BE49-F238E27FC236}">
                  <a16:creationId xmlns:a16="http://schemas.microsoft.com/office/drawing/2014/main" id="{657D570E-FB5C-5CD7-866E-57E752AC191E}"/>
                </a:ext>
              </a:extLst>
            </p:cNvPr>
            <p:cNvSpPr/>
            <p:nvPr/>
          </p:nvSpPr>
          <p:spPr>
            <a:xfrm>
              <a:off x="7187381" y="135062"/>
              <a:ext cx="1859638" cy="516625"/>
            </a:xfrm>
            <a:prstGeom prst="roundRect">
              <a:avLst>
                <a:gd name="adj" fmla="val 977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5FC1ADC-E7C5-397D-05E5-C65E7020ABDA}"/>
                </a:ext>
              </a:extLst>
            </p:cNvPr>
            <p:cNvSpPr txBox="1"/>
            <p:nvPr/>
          </p:nvSpPr>
          <p:spPr>
            <a:xfrm>
              <a:off x="6871854" y="151539"/>
              <a:ext cx="2272145" cy="477054"/>
            </a:xfrm>
            <a:prstGeom prst="rect">
              <a:avLst/>
            </a:prstGeom>
            <a:noFill/>
          </p:spPr>
          <p:txBody>
            <a:bodyPr wrap="square" rtlCol="0">
              <a:spAutoFit/>
            </a:bodyPr>
            <a:lstStyle/>
            <a:p>
              <a:pPr algn="r"/>
              <a:r>
                <a:rPr lang="en-US" sz="900" b="1" i="1" dirty="0"/>
                <a:t>Last updated May 10, 2023</a:t>
              </a:r>
              <a:br>
                <a:rPr lang="en-US" sz="900" i="1" dirty="0">
                  <a:latin typeface="+mj-lt"/>
                </a:rPr>
              </a:br>
              <a:r>
                <a:rPr lang="en-US" sz="800" i="1" dirty="0"/>
                <a:t>Given the evolving nature of Generative AI,</a:t>
              </a:r>
              <a:br>
                <a:rPr lang="en-US" sz="800" i="1" dirty="0"/>
              </a:br>
              <a:r>
                <a:rPr lang="en-US" sz="800" i="1" dirty="0"/>
                <a:t>check back regularly for updates</a:t>
              </a:r>
            </a:p>
          </p:txBody>
        </p:sp>
      </p:grpSp>
    </p:spTree>
    <p:extLst>
      <p:ext uri="{BB962C8B-B14F-4D97-AF65-F5344CB8AC3E}">
        <p14:creationId xmlns:p14="http://schemas.microsoft.com/office/powerpoint/2010/main" val="3233635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8729E-FEA7-6379-A213-49CF382F7616}"/>
              </a:ext>
            </a:extLst>
          </p:cNvPr>
          <p:cNvSpPr txBox="1"/>
          <p:nvPr/>
        </p:nvSpPr>
        <p:spPr>
          <a:xfrm>
            <a:off x="0" y="350981"/>
            <a:ext cx="9144000" cy="369332"/>
          </a:xfrm>
          <a:prstGeom prst="rect">
            <a:avLst/>
          </a:prstGeom>
          <a:noFill/>
        </p:spPr>
        <p:txBody>
          <a:bodyPr wrap="square" rtlCol="0">
            <a:spAutoFit/>
          </a:bodyPr>
          <a:lstStyle/>
          <a:p>
            <a:pPr algn="ctr"/>
            <a:r>
              <a:rPr lang="en-US" b="1">
                <a:solidFill>
                  <a:schemeClr val="bg1"/>
                </a:solidFill>
              </a:rPr>
              <a:t>Synthetic data generation is a gamechanger</a:t>
            </a:r>
          </a:p>
        </p:txBody>
      </p:sp>
      <p:sp>
        <p:nvSpPr>
          <p:cNvPr id="2" name="TextBox 1">
            <a:extLst>
              <a:ext uri="{FF2B5EF4-FFF2-40B4-BE49-F238E27FC236}">
                <a16:creationId xmlns:a16="http://schemas.microsoft.com/office/drawing/2014/main" id="{14467359-972E-5325-16C9-8686D5A414F7}"/>
              </a:ext>
            </a:extLst>
          </p:cNvPr>
          <p:cNvSpPr txBox="1"/>
          <p:nvPr/>
        </p:nvSpPr>
        <p:spPr>
          <a:xfrm>
            <a:off x="249382" y="1888451"/>
            <a:ext cx="4193309" cy="957570"/>
          </a:xfrm>
          <a:prstGeom prst="rect">
            <a:avLst/>
          </a:prstGeom>
          <a:noFill/>
        </p:spPr>
        <p:txBody>
          <a:bodyPr wrap="square">
            <a:spAutoFit/>
          </a:bodyPr>
          <a:lstStyle/>
          <a:p>
            <a:pPr marL="0" marR="0" algn="ctr">
              <a:lnSpc>
                <a:spcPts val="2320"/>
              </a:lnSpc>
              <a:spcBef>
                <a:spcPts val="0"/>
              </a:spcBef>
              <a:spcAft>
                <a:spcPts val="1200"/>
              </a:spcAft>
            </a:pPr>
            <a:r>
              <a:rPr lang="en-US" sz="1600" i="1">
                <a:solidFill>
                  <a:schemeClr val="bg1"/>
                </a:solidFill>
                <a:latin typeface="Calibri Light" panose="020F0302020204030204" pitchFamily="34" charset="0"/>
                <a:cs typeface="Calibri Light" panose="020F0302020204030204" pitchFamily="34" charset="0"/>
              </a:rPr>
              <a:t>By 2024, 60% of the data used for the development of AI and analytics projects</a:t>
            </a:r>
            <a:br>
              <a:rPr lang="en-US" sz="1600" i="1">
                <a:solidFill>
                  <a:schemeClr val="bg1"/>
                </a:solidFill>
                <a:latin typeface="Calibri Light" panose="020F0302020204030204" pitchFamily="34" charset="0"/>
                <a:cs typeface="Calibri Light" panose="020F0302020204030204" pitchFamily="34" charset="0"/>
              </a:rPr>
            </a:br>
            <a:r>
              <a:rPr lang="en-US" sz="1600" i="1">
                <a:solidFill>
                  <a:schemeClr val="bg1"/>
                </a:solidFill>
                <a:latin typeface="Calibri Light" panose="020F0302020204030204" pitchFamily="34" charset="0"/>
                <a:cs typeface="Calibri Light" panose="020F0302020204030204" pitchFamily="34" charset="0"/>
              </a:rPr>
              <a:t>will be synthetically generated.</a:t>
            </a:r>
          </a:p>
        </p:txBody>
      </p:sp>
      <p:sp>
        <p:nvSpPr>
          <p:cNvPr id="6" name="TextBox 5">
            <a:extLst>
              <a:ext uri="{FF2B5EF4-FFF2-40B4-BE49-F238E27FC236}">
                <a16:creationId xmlns:a16="http://schemas.microsoft.com/office/drawing/2014/main" id="{73B86ABC-7DD9-6682-3B0B-E6FEBD77683F}"/>
              </a:ext>
            </a:extLst>
          </p:cNvPr>
          <p:cNvSpPr txBox="1"/>
          <p:nvPr/>
        </p:nvSpPr>
        <p:spPr>
          <a:xfrm>
            <a:off x="249382" y="2887675"/>
            <a:ext cx="4090792" cy="400110"/>
          </a:xfrm>
          <a:prstGeom prst="rect">
            <a:avLst/>
          </a:prstGeom>
          <a:noFill/>
        </p:spPr>
        <p:txBody>
          <a:bodyPr wrap="square">
            <a:spAutoFit/>
          </a:bodyPr>
          <a:lstStyle/>
          <a:p>
            <a:pPr marL="0" marR="0" algn="ctr">
              <a:spcBef>
                <a:spcPts val="0"/>
              </a:spcBef>
              <a:spcAft>
                <a:spcPts val="1200"/>
              </a:spcAft>
            </a:pPr>
            <a:r>
              <a:rPr lang="en-US" sz="1950" i="1">
                <a:solidFill>
                  <a:schemeClr val="tx2">
                    <a:lumMod val="50000"/>
                    <a:lumOff val="50000"/>
                  </a:schemeClr>
                </a:solidFill>
                <a:latin typeface="+mj-lt"/>
                <a:cs typeface="Calibri Light" panose="020F0302020204030204" pitchFamily="34" charset="0"/>
              </a:rPr>
              <a:t>– Gartner</a:t>
            </a:r>
          </a:p>
        </p:txBody>
      </p:sp>
      <p:sp>
        <p:nvSpPr>
          <p:cNvPr id="8" name="TextBox 7">
            <a:extLst>
              <a:ext uri="{FF2B5EF4-FFF2-40B4-BE49-F238E27FC236}">
                <a16:creationId xmlns:a16="http://schemas.microsoft.com/office/drawing/2014/main" id="{226D6701-28F3-1B4A-B73D-0DF23D02E5A4}"/>
              </a:ext>
            </a:extLst>
          </p:cNvPr>
          <p:cNvSpPr txBox="1"/>
          <p:nvPr/>
        </p:nvSpPr>
        <p:spPr>
          <a:xfrm>
            <a:off x="444853" y="1660607"/>
            <a:ext cx="297051" cy="769441"/>
          </a:xfrm>
          <a:prstGeom prst="rect">
            <a:avLst/>
          </a:prstGeom>
          <a:noFill/>
        </p:spPr>
        <p:txBody>
          <a:bodyPr wrap="square">
            <a:spAutoFit/>
          </a:bodyPr>
          <a:lstStyle/>
          <a:p>
            <a:pPr marL="0" marR="0" algn="ctr">
              <a:spcBef>
                <a:spcPts val="0"/>
              </a:spcBef>
              <a:spcAft>
                <a:spcPts val="1200"/>
              </a:spcAft>
            </a:pPr>
            <a:r>
              <a:rPr lang="en-US" sz="4400" i="1">
                <a:solidFill>
                  <a:schemeClr val="tx2">
                    <a:lumMod val="50000"/>
                    <a:lumOff val="50000"/>
                  </a:schemeClr>
                </a:solidFill>
                <a:latin typeface="+mj-lt"/>
                <a:cs typeface="Calibri Light" panose="020F0302020204030204" pitchFamily="34" charset="0"/>
              </a:rPr>
              <a:t>“</a:t>
            </a:r>
          </a:p>
        </p:txBody>
      </p:sp>
      <p:sp>
        <p:nvSpPr>
          <p:cNvPr id="9" name="TextBox 8">
            <a:extLst>
              <a:ext uri="{FF2B5EF4-FFF2-40B4-BE49-F238E27FC236}">
                <a16:creationId xmlns:a16="http://schemas.microsoft.com/office/drawing/2014/main" id="{1924F413-319B-2F61-14A7-52F1EE5E1275}"/>
              </a:ext>
            </a:extLst>
          </p:cNvPr>
          <p:cNvSpPr txBox="1"/>
          <p:nvPr/>
        </p:nvSpPr>
        <p:spPr>
          <a:xfrm>
            <a:off x="3617920" y="2533183"/>
            <a:ext cx="297051" cy="769441"/>
          </a:xfrm>
          <a:prstGeom prst="rect">
            <a:avLst/>
          </a:prstGeom>
          <a:noFill/>
        </p:spPr>
        <p:txBody>
          <a:bodyPr wrap="square">
            <a:spAutoFit/>
          </a:bodyPr>
          <a:lstStyle/>
          <a:p>
            <a:pPr marL="0" marR="0" algn="ctr">
              <a:spcBef>
                <a:spcPts val="0"/>
              </a:spcBef>
              <a:spcAft>
                <a:spcPts val="1200"/>
              </a:spcAft>
            </a:pPr>
            <a:r>
              <a:rPr lang="en-US" sz="4400" i="1">
                <a:solidFill>
                  <a:schemeClr val="tx2">
                    <a:lumMod val="50000"/>
                    <a:lumOff val="50000"/>
                  </a:schemeClr>
                </a:solidFill>
                <a:latin typeface="+mj-lt"/>
                <a:cs typeface="Calibri Light" panose="020F0302020204030204" pitchFamily="34" charset="0"/>
              </a:rPr>
              <a:t>”</a:t>
            </a:r>
          </a:p>
        </p:txBody>
      </p:sp>
      <p:sp>
        <p:nvSpPr>
          <p:cNvPr id="13" name="Rectangle 12">
            <a:extLst>
              <a:ext uri="{FF2B5EF4-FFF2-40B4-BE49-F238E27FC236}">
                <a16:creationId xmlns:a16="http://schemas.microsoft.com/office/drawing/2014/main" id="{98E8142A-536C-F854-0174-5A9B54A56E2F}"/>
              </a:ext>
            </a:extLst>
          </p:cNvPr>
          <p:cNvSpPr/>
          <p:nvPr/>
        </p:nvSpPr>
        <p:spPr>
          <a:xfrm>
            <a:off x="249382" y="1660607"/>
            <a:ext cx="4193309" cy="1765494"/>
          </a:xfrm>
          <a:prstGeom prst="rect">
            <a:avLst/>
          </a:prstGeom>
          <a:noFill/>
          <a:ln>
            <a:gradFill>
              <a:gsLst>
                <a:gs pos="0">
                  <a:schemeClr val="accent1"/>
                </a:gs>
                <a:gs pos="100000">
                  <a:schemeClr val="accent2"/>
                </a:gs>
              </a:gsLst>
              <a:lin ang="189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B677C81-79A8-CEE4-D305-37B45577C16C}"/>
              </a:ext>
            </a:extLst>
          </p:cNvPr>
          <p:cNvSpPr txBox="1"/>
          <p:nvPr/>
        </p:nvSpPr>
        <p:spPr>
          <a:xfrm>
            <a:off x="4638162" y="1888451"/>
            <a:ext cx="4193309" cy="1252522"/>
          </a:xfrm>
          <a:prstGeom prst="rect">
            <a:avLst/>
          </a:prstGeom>
          <a:noFill/>
        </p:spPr>
        <p:txBody>
          <a:bodyPr wrap="square">
            <a:spAutoFit/>
          </a:bodyPr>
          <a:lstStyle/>
          <a:p>
            <a:pPr marL="0" marR="0" algn="ctr">
              <a:lnSpc>
                <a:spcPts val="2320"/>
              </a:lnSpc>
              <a:spcBef>
                <a:spcPts val="0"/>
              </a:spcBef>
              <a:spcAft>
                <a:spcPts val="0"/>
              </a:spcAft>
            </a:pPr>
            <a:r>
              <a:rPr lang="en-US" sz="1600" i="1">
                <a:solidFill>
                  <a:schemeClr val="bg1"/>
                </a:solidFill>
                <a:latin typeface="Calibri Light" panose="020F0302020204030204" pitchFamily="34" charset="0"/>
                <a:cs typeface="Calibri Light" panose="020F0302020204030204" pitchFamily="34" charset="0"/>
              </a:rPr>
              <a:t>The rise of synthetic data will completely transform the economics, ownership, strategic dynamics, even (geo)politics of data.</a:t>
            </a:r>
            <a:br>
              <a:rPr lang="en-US" sz="1600" i="1">
                <a:solidFill>
                  <a:schemeClr val="bg1"/>
                </a:solidFill>
                <a:latin typeface="Calibri Light" panose="020F0302020204030204" pitchFamily="34" charset="0"/>
                <a:cs typeface="Calibri Light" panose="020F0302020204030204" pitchFamily="34" charset="0"/>
              </a:rPr>
            </a:br>
            <a:endParaRPr lang="en-US" sz="1600" i="1">
              <a:solidFill>
                <a:schemeClr val="bg1"/>
              </a:solidFill>
              <a:latin typeface="Calibri Light" panose="020F0302020204030204" pitchFamily="34" charset="0"/>
              <a:cs typeface="Calibri Light" panose="020F0302020204030204" pitchFamily="34" charset="0"/>
            </a:endParaRPr>
          </a:p>
        </p:txBody>
      </p:sp>
      <p:sp>
        <p:nvSpPr>
          <p:cNvPr id="22" name="TextBox 21">
            <a:extLst>
              <a:ext uri="{FF2B5EF4-FFF2-40B4-BE49-F238E27FC236}">
                <a16:creationId xmlns:a16="http://schemas.microsoft.com/office/drawing/2014/main" id="{C64A59EC-49F4-AE54-FA22-EE1A80DB1A6F}"/>
              </a:ext>
            </a:extLst>
          </p:cNvPr>
          <p:cNvSpPr txBox="1"/>
          <p:nvPr/>
        </p:nvSpPr>
        <p:spPr>
          <a:xfrm>
            <a:off x="4638162" y="2887675"/>
            <a:ext cx="4090792" cy="400110"/>
          </a:xfrm>
          <a:prstGeom prst="rect">
            <a:avLst/>
          </a:prstGeom>
          <a:noFill/>
        </p:spPr>
        <p:txBody>
          <a:bodyPr wrap="square">
            <a:spAutoFit/>
          </a:bodyPr>
          <a:lstStyle/>
          <a:p>
            <a:pPr marL="0" marR="0" algn="ctr">
              <a:spcBef>
                <a:spcPts val="0"/>
              </a:spcBef>
              <a:spcAft>
                <a:spcPts val="1200"/>
              </a:spcAft>
            </a:pPr>
            <a:r>
              <a:rPr lang="en-US" sz="1950" i="1">
                <a:solidFill>
                  <a:schemeClr val="tx2">
                    <a:lumMod val="50000"/>
                    <a:lumOff val="50000"/>
                  </a:schemeClr>
                </a:solidFill>
                <a:latin typeface="+mj-lt"/>
                <a:cs typeface="Calibri Light" panose="020F0302020204030204" pitchFamily="34" charset="0"/>
              </a:rPr>
              <a:t>– Forbes</a:t>
            </a:r>
          </a:p>
        </p:txBody>
      </p:sp>
      <p:sp>
        <p:nvSpPr>
          <p:cNvPr id="23" name="TextBox 22">
            <a:extLst>
              <a:ext uri="{FF2B5EF4-FFF2-40B4-BE49-F238E27FC236}">
                <a16:creationId xmlns:a16="http://schemas.microsoft.com/office/drawing/2014/main" id="{F4066BB2-4D89-D917-602E-F18C35C20B81}"/>
              </a:ext>
            </a:extLst>
          </p:cNvPr>
          <p:cNvSpPr txBox="1"/>
          <p:nvPr/>
        </p:nvSpPr>
        <p:spPr>
          <a:xfrm>
            <a:off x="4722800" y="1660607"/>
            <a:ext cx="297051" cy="769441"/>
          </a:xfrm>
          <a:prstGeom prst="rect">
            <a:avLst/>
          </a:prstGeom>
          <a:noFill/>
        </p:spPr>
        <p:txBody>
          <a:bodyPr wrap="square">
            <a:spAutoFit/>
          </a:bodyPr>
          <a:lstStyle/>
          <a:p>
            <a:pPr marL="0" marR="0" algn="ctr">
              <a:spcBef>
                <a:spcPts val="0"/>
              </a:spcBef>
              <a:spcAft>
                <a:spcPts val="1200"/>
              </a:spcAft>
            </a:pPr>
            <a:r>
              <a:rPr lang="en-US" sz="4400" i="1">
                <a:solidFill>
                  <a:schemeClr val="tx2">
                    <a:lumMod val="50000"/>
                    <a:lumOff val="50000"/>
                  </a:schemeClr>
                </a:solidFill>
                <a:latin typeface="+mj-lt"/>
                <a:cs typeface="Calibri Light" panose="020F0302020204030204" pitchFamily="34" charset="0"/>
              </a:rPr>
              <a:t>“</a:t>
            </a:r>
          </a:p>
        </p:txBody>
      </p:sp>
      <p:sp>
        <p:nvSpPr>
          <p:cNvPr id="24" name="TextBox 23">
            <a:extLst>
              <a:ext uri="{FF2B5EF4-FFF2-40B4-BE49-F238E27FC236}">
                <a16:creationId xmlns:a16="http://schemas.microsoft.com/office/drawing/2014/main" id="{869F7E30-47C9-9D75-0B7E-0A541781F20D}"/>
              </a:ext>
            </a:extLst>
          </p:cNvPr>
          <p:cNvSpPr txBox="1"/>
          <p:nvPr/>
        </p:nvSpPr>
        <p:spPr>
          <a:xfrm>
            <a:off x="8246844" y="2533183"/>
            <a:ext cx="297051" cy="769441"/>
          </a:xfrm>
          <a:prstGeom prst="rect">
            <a:avLst/>
          </a:prstGeom>
          <a:noFill/>
        </p:spPr>
        <p:txBody>
          <a:bodyPr wrap="square">
            <a:spAutoFit/>
          </a:bodyPr>
          <a:lstStyle/>
          <a:p>
            <a:pPr marL="0" marR="0" algn="ctr">
              <a:spcBef>
                <a:spcPts val="0"/>
              </a:spcBef>
              <a:spcAft>
                <a:spcPts val="1200"/>
              </a:spcAft>
            </a:pPr>
            <a:r>
              <a:rPr lang="en-US" sz="4400" i="1">
                <a:solidFill>
                  <a:schemeClr val="tx2">
                    <a:lumMod val="50000"/>
                    <a:lumOff val="50000"/>
                  </a:schemeClr>
                </a:solidFill>
                <a:latin typeface="+mj-lt"/>
                <a:cs typeface="Calibri Light" panose="020F0302020204030204" pitchFamily="34" charset="0"/>
              </a:rPr>
              <a:t>”</a:t>
            </a:r>
          </a:p>
        </p:txBody>
      </p:sp>
      <p:sp>
        <p:nvSpPr>
          <p:cNvPr id="25" name="Rectangle 24">
            <a:extLst>
              <a:ext uri="{FF2B5EF4-FFF2-40B4-BE49-F238E27FC236}">
                <a16:creationId xmlns:a16="http://schemas.microsoft.com/office/drawing/2014/main" id="{F3B9274A-6980-5977-959B-3701284A4F77}"/>
              </a:ext>
            </a:extLst>
          </p:cNvPr>
          <p:cNvSpPr/>
          <p:nvPr/>
        </p:nvSpPr>
        <p:spPr>
          <a:xfrm>
            <a:off x="4638162" y="1660607"/>
            <a:ext cx="4193309" cy="1765494"/>
          </a:xfrm>
          <a:prstGeom prst="rect">
            <a:avLst/>
          </a:prstGeom>
          <a:noFill/>
          <a:ln>
            <a:gradFill>
              <a:gsLst>
                <a:gs pos="0">
                  <a:schemeClr val="accent1"/>
                </a:gs>
                <a:gs pos="100000">
                  <a:schemeClr val="accent2"/>
                </a:gs>
              </a:gsLst>
              <a:lin ang="189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1E179671-978D-A535-9174-96A2B21EAFD3}"/>
              </a:ext>
            </a:extLst>
          </p:cNvPr>
          <p:cNvSpPr/>
          <p:nvPr/>
        </p:nvSpPr>
        <p:spPr>
          <a:xfrm>
            <a:off x="6536531" y="53667"/>
            <a:ext cx="2507390" cy="276999"/>
          </a:xfrm>
          <a:prstGeom prst="roundRect">
            <a:avLst>
              <a:gd name="adj" fmla="val 50000"/>
            </a:avLst>
          </a:prstGeom>
          <a:solidFill>
            <a:srgbClr val="E2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Synthetic Data Generation</a:t>
            </a:r>
          </a:p>
        </p:txBody>
      </p:sp>
    </p:spTree>
    <p:extLst>
      <p:ext uri="{BB962C8B-B14F-4D97-AF65-F5344CB8AC3E}">
        <p14:creationId xmlns:p14="http://schemas.microsoft.com/office/powerpoint/2010/main" val="383174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318A40-D284-1320-341E-05B5A0FC4B60}"/>
              </a:ext>
            </a:extLst>
          </p:cNvPr>
          <p:cNvSpPr txBox="1"/>
          <p:nvPr/>
        </p:nvSpPr>
        <p:spPr>
          <a:xfrm>
            <a:off x="1" y="1038130"/>
            <a:ext cx="9143999" cy="3195940"/>
          </a:xfrm>
          <a:prstGeom prst="rect">
            <a:avLst/>
          </a:prstGeom>
          <a:noFill/>
        </p:spPr>
        <p:txBody>
          <a:bodyPr wrap="square">
            <a:spAutoFit/>
          </a:bodyPr>
          <a:lstStyle/>
          <a:p>
            <a:pPr algn="ctr">
              <a:lnSpc>
                <a:spcPts val="2800"/>
              </a:lnSpc>
              <a:spcAft>
                <a:spcPts val="1000"/>
              </a:spcAft>
            </a:pPr>
            <a:r>
              <a:rPr lang="en-US">
                <a:solidFill>
                  <a:srgbClr val="E30065"/>
                </a:solidFill>
                <a:latin typeface="+mj-lt"/>
                <a:cs typeface="Calibri" panose="020F0502020204030204" pitchFamily="34" charset="0"/>
              </a:rPr>
              <a:t>Synthetic data </a:t>
            </a:r>
            <a:r>
              <a:rPr lang="en-US">
                <a:solidFill>
                  <a:srgbClr val="E30065"/>
                </a:solidFill>
                <a:latin typeface="+mj-lt"/>
                <a:cs typeface="Calibri Light" panose="020F0302020204030204" pitchFamily="34" charset="0"/>
              </a:rPr>
              <a:t>is </a:t>
            </a:r>
            <a:r>
              <a:rPr lang="en-US">
                <a:solidFill>
                  <a:schemeClr val="bg1"/>
                </a:solidFill>
                <a:latin typeface="+mj-lt"/>
                <a:cs typeface="Calibri Light" panose="020F0302020204030204" pitchFamily="34" charset="0"/>
              </a:rPr>
              <a:t>on demand, self-service, or automated data</a:t>
            </a:r>
            <a:br>
              <a:rPr lang="en-US">
                <a:solidFill>
                  <a:schemeClr val="bg1"/>
                </a:solidFill>
                <a:latin typeface="+mj-lt"/>
                <a:cs typeface="Calibri Light" panose="020F0302020204030204" pitchFamily="34" charset="0"/>
              </a:rPr>
            </a:br>
            <a:r>
              <a:rPr lang="en-US">
                <a:solidFill>
                  <a:schemeClr val="bg1"/>
                </a:solidFill>
                <a:latin typeface="+mj-lt"/>
                <a:cs typeface="Calibri Light" panose="020F0302020204030204" pitchFamily="34" charset="0"/>
              </a:rPr>
              <a:t>generated by algorithms or rules, vs gathered in the real world,</a:t>
            </a:r>
            <a:br>
              <a:rPr lang="en-US">
                <a:solidFill>
                  <a:schemeClr val="bg1"/>
                </a:solidFill>
                <a:latin typeface="+mj-lt"/>
                <a:cs typeface="Calibri Light" panose="020F0302020204030204" pitchFamily="34" charset="0"/>
              </a:rPr>
            </a:br>
            <a:r>
              <a:rPr lang="en-US">
                <a:solidFill>
                  <a:schemeClr val="bg1"/>
                </a:solidFill>
                <a:latin typeface="+mj-lt"/>
                <a:cs typeface="Calibri Light" panose="020F0302020204030204" pitchFamily="34" charset="0"/>
              </a:rPr>
              <a:t>to meet conditions that may be lacking in real-world data.</a:t>
            </a:r>
          </a:p>
          <a:p>
            <a:pPr algn="ctr">
              <a:lnSpc>
                <a:spcPts val="2800"/>
              </a:lnSpc>
              <a:spcAft>
                <a:spcPts val="1000"/>
              </a:spcAft>
            </a:pPr>
            <a:r>
              <a:rPr lang="en-US">
                <a:solidFill>
                  <a:schemeClr val="bg1"/>
                </a:solidFill>
                <a:latin typeface="+mj-lt"/>
                <a:cs typeface="Calibri Light" panose="020F0302020204030204" pitchFamily="34" charset="0"/>
              </a:rPr>
              <a:t>Synthetic data reproduces the same</a:t>
            </a:r>
            <a:br>
              <a:rPr lang="en-US">
                <a:solidFill>
                  <a:schemeClr val="bg1"/>
                </a:solidFill>
                <a:latin typeface="+mj-lt"/>
                <a:cs typeface="Calibri Light" panose="020F0302020204030204" pitchFamily="34" charset="0"/>
              </a:rPr>
            </a:br>
            <a:r>
              <a:rPr lang="en-US">
                <a:solidFill>
                  <a:schemeClr val="bg1"/>
                </a:solidFill>
                <a:latin typeface="+mj-lt"/>
                <a:cs typeface="Calibri Light" panose="020F0302020204030204" pitchFamily="34" charset="0"/>
              </a:rPr>
              <a:t>statistical properties, probability, patterns, and characteristics</a:t>
            </a:r>
            <a:br>
              <a:rPr lang="en-US">
                <a:solidFill>
                  <a:schemeClr val="bg1"/>
                </a:solidFill>
                <a:latin typeface="+mj-lt"/>
                <a:cs typeface="Calibri Light" panose="020F0302020204030204" pitchFamily="34" charset="0"/>
              </a:rPr>
            </a:br>
            <a:r>
              <a:rPr lang="en-US">
                <a:solidFill>
                  <a:schemeClr val="bg1"/>
                </a:solidFill>
                <a:latin typeface="+mj-lt"/>
                <a:cs typeface="Calibri Light" panose="020F0302020204030204" pitchFamily="34" charset="0"/>
              </a:rPr>
              <a:t>of the real-world dataset from which the synthetic data is trained.</a:t>
            </a:r>
          </a:p>
          <a:p>
            <a:pPr algn="ctr">
              <a:lnSpc>
                <a:spcPts val="2800"/>
              </a:lnSpc>
              <a:spcAft>
                <a:spcPts val="1000"/>
              </a:spcAft>
            </a:pPr>
            <a:r>
              <a:rPr lang="en-US">
                <a:solidFill>
                  <a:srgbClr val="E30066"/>
                </a:solidFill>
                <a:latin typeface="+mj-lt"/>
                <a:cs typeface="Calibri Light" panose="020F0302020204030204" pitchFamily="34" charset="0"/>
              </a:rPr>
              <a:t>Synthetic data is considered to be a privacy preservation enabler.</a:t>
            </a:r>
            <a:br>
              <a:rPr lang="en-US">
                <a:solidFill>
                  <a:srgbClr val="E30066"/>
                </a:solidFill>
                <a:latin typeface="+mj-lt"/>
                <a:cs typeface="Calibri Light" panose="020F0302020204030204" pitchFamily="34" charset="0"/>
              </a:rPr>
            </a:br>
            <a:r>
              <a:rPr lang="en-US">
                <a:solidFill>
                  <a:schemeClr val="bg1"/>
                </a:solidFill>
                <a:latin typeface="+mj-lt"/>
                <a:cs typeface="Calibri Light" panose="020F0302020204030204" pitchFamily="34" charset="0"/>
              </a:rPr>
              <a:t>Many regulated industries are interested in using synthetic data.</a:t>
            </a:r>
          </a:p>
        </p:txBody>
      </p:sp>
      <p:sp>
        <p:nvSpPr>
          <p:cNvPr id="4" name="TextBox 3">
            <a:extLst>
              <a:ext uri="{FF2B5EF4-FFF2-40B4-BE49-F238E27FC236}">
                <a16:creationId xmlns:a16="http://schemas.microsoft.com/office/drawing/2014/main" id="{5448729E-FEA7-6379-A213-49CF382F7616}"/>
              </a:ext>
            </a:extLst>
          </p:cNvPr>
          <p:cNvSpPr txBox="1"/>
          <p:nvPr/>
        </p:nvSpPr>
        <p:spPr>
          <a:xfrm>
            <a:off x="0" y="350981"/>
            <a:ext cx="9144000" cy="369332"/>
          </a:xfrm>
          <a:prstGeom prst="rect">
            <a:avLst/>
          </a:prstGeom>
          <a:noFill/>
        </p:spPr>
        <p:txBody>
          <a:bodyPr wrap="square" rtlCol="0">
            <a:spAutoFit/>
          </a:bodyPr>
          <a:lstStyle/>
          <a:p>
            <a:pPr algn="ctr"/>
            <a:r>
              <a:rPr lang="en-US" b="1">
                <a:solidFill>
                  <a:schemeClr val="bg1"/>
                </a:solidFill>
              </a:rPr>
              <a:t>Synthetic data is…</a:t>
            </a:r>
          </a:p>
        </p:txBody>
      </p:sp>
      <p:sp>
        <p:nvSpPr>
          <p:cNvPr id="5" name="Rounded Rectangle 4">
            <a:extLst>
              <a:ext uri="{FF2B5EF4-FFF2-40B4-BE49-F238E27FC236}">
                <a16:creationId xmlns:a16="http://schemas.microsoft.com/office/drawing/2014/main" id="{7A75BBB0-40BA-897A-82DE-5A65DE3D6152}"/>
              </a:ext>
            </a:extLst>
          </p:cNvPr>
          <p:cNvSpPr/>
          <p:nvPr/>
        </p:nvSpPr>
        <p:spPr>
          <a:xfrm>
            <a:off x="6536531" y="53667"/>
            <a:ext cx="2507390" cy="276999"/>
          </a:xfrm>
          <a:prstGeom prst="roundRect">
            <a:avLst>
              <a:gd name="adj" fmla="val 50000"/>
            </a:avLst>
          </a:prstGeom>
          <a:solidFill>
            <a:srgbClr val="E2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Synthetic Data Generation</a:t>
            </a:r>
          </a:p>
        </p:txBody>
      </p:sp>
      <p:sp>
        <p:nvSpPr>
          <p:cNvPr id="6" name="TextBox 5">
            <a:extLst>
              <a:ext uri="{FF2B5EF4-FFF2-40B4-BE49-F238E27FC236}">
                <a16:creationId xmlns:a16="http://schemas.microsoft.com/office/drawing/2014/main" id="{61077F68-E095-AD02-748A-BB581D32E5B4}"/>
              </a:ext>
            </a:extLst>
          </p:cNvPr>
          <p:cNvSpPr txBox="1"/>
          <p:nvPr/>
        </p:nvSpPr>
        <p:spPr>
          <a:xfrm>
            <a:off x="-1" y="4551887"/>
            <a:ext cx="9143999" cy="388696"/>
          </a:xfrm>
          <a:prstGeom prst="rect">
            <a:avLst/>
          </a:prstGeom>
          <a:noFill/>
        </p:spPr>
        <p:txBody>
          <a:bodyPr wrap="square">
            <a:spAutoFit/>
          </a:bodyPr>
          <a:lstStyle/>
          <a:p>
            <a:pPr algn="ctr">
              <a:lnSpc>
                <a:spcPts val="2800"/>
              </a:lnSpc>
              <a:spcAft>
                <a:spcPts val="1600"/>
              </a:spcAft>
            </a:pPr>
            <a:r>
              <a:rPr lang="en-US" sz="800">
                <a:solidFill>
                  <a:schemeClr val="accent1"/>
                </a:solidFill>
                <a:latin typeface="+mj-lt"/>
                <a:cs typeface="Calibri" panose="020F0502020204030204" pitchFamily="34" charset="0"/>
              </a:rPr>
              <a:t>Source</a:t>
            </a:r>
            <a:r>
              <a:rPr lang="en-US" sz="800">
                <a:solidFill>
                  <a:schemeClr val="bg2"/>
                </a:solidFill>
                <a:latin typeface="+mj-lt"/>
                <a:cs typeface="Calibri" panose="020F0502020204030204" pitchFamily="34" charset="0"/>
              </a:rPr>
              <a:t>: Leigh Cullen, SAS &amp; MIT Sloan Management Review</a:t>
            </a:r>
            <a:endParaRPr lang="en-US" sz="800">
              <a:solidFill>
                <a:schemeClr val="bg2"/>
              </a:solidFill>
              <a:latin typeface="+mj-lt"/>
              <a:cs typeface="Calibri Light" panose="020F0302020204030204" pitchFamily="34" charset="0"/>
            </a:endParaRPr>
          </a:p>
        </p:txBody>
      </p:sp>
    </p:spTree>
    <p:extLst>
      <p:ext uri="{BB962C8B-B14F-4D97-AF65-F5344CB8AC3E}">
        <p14:creationId xmlns:p14="http://schemas.microsoft.com/office/powerpoint/2010/main" val="265553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152508-D0C5-196D-0B26-B1BBAA8B6C8F}"/>
              </a:ext>
            </a:extLst>
          </p:cNvPr>
          <p:cNvSpPr/>
          <p:nvPr/>
        </p:nvSpPr>
        <p:spPr>
          <a:xfrm>
            <a:off x="1052285" y="899443"/>
            <a:ext cx="7024914" cy="109720"/>
          </a:xfrm>
          <a:prstGeom prst="rect">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 name="TextBox 9">
            <a:extLst>
              <a:ext uri="{FF2B5EF4-FFF2-40B4-BE49-F238E27FC236}">
                <a16:creationId xmlns:a16="http://schemas.microsoft.com/office/drawing/2014/main" id="{48EDF67B-0CB0-20E0-ABF0-5F3378D98FD3}"/>
              </a:ext>
            </a:extLst>
          </p:cNvPr>
          <p:cNvSpPr txBox="1"/>
          <p:nvPr/>
        </p:nvSpPr>
        <p:spPr>
          <a:xfrm>
            <a:off x="1052286" y="1004107"/>
            <a:ext cx="7024914" cy="1567844"/>
          </a:xfrm>
          <a:prstGeom prst="rect">
            <a:avLst/>
          </a:prstGeom>
          <a:solidFill>
            <a:srgbClr val="E30065">
              <a:alpha val="23922"/>
            </a:srgb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41" name="TextBox 40">
            <a:extLst>
              <a:ext uri="{FF2B5EF4-FFF2-40B4-BE49-F238E27FC236}">
                <a16:creationId xmlns:a16="http://schemas.microsoft.com/office/drawing/2014/main" id="{47281A44-200D-4217-7849-B14460557380}"/>
              </a:ext>
            </a:extLst>
          </p:cNvPr>
          <p:cNvSpPr txBox="1"/>
          <p:nvPr/>
        </p:nvSpPr>
        <p:spPr>
          <a:xfrm>
            <a:off x="1093220" y="1161470"/>
            <a:ext cx="6892329" cy="1111073"/>
          </a:xfrm>
          <a:prstGeom prst="rect">
            <a:avLst/>
          </a:prstGeom>
          <a:noFill/>
        </p:spPr>
        <p:txBody>
          <a:bodyPr wrap="square">
            <a:spAutoFit/>
          </a:bodyPr>
          <a:lstStyle/>
          <a:p>
            <a:pPr algn="ctr">
              <a:lnSpc>
                <a:spcPts val="2100"/>
              </a:lnSpc>
              <a:spcAft>
                <a:spcPts val="900"/>
              </a:spcAft>
            </a:pPr>
            <a:r>
              <a:rPr lang="en-US" sz="1400">
                <a:solidFill>
                  <a:schemeClr val="bg1"/>
                </a:solidFill>
                <a:latin typeface="+mj-lt"/>
                <a:cs typeface="Calibri Light" panose="020F0302020204030204" pitchFamily="34" charset="0"/>
              </a:rPr>
              <a:t>Generative algorithms, like Generative Adversarial Networks (GANs), are used </a:t>
            </a:r>
            <a:r>
              <a:rPr lang="en-US" sz="1400">
                <a:solidFill>
                  <a:srgbClr val="E30066"/>
                </a:solidFill>
                <a:latin typeface="+mj-lt"/>
                <a:cs typeface="Calibri Light" panose="020F0302020204030204" pitchFamily="34" charset="0"/>
              </a:rPr>
              <a:t>to generate</a:t>
            </a:r>
            <a:endParaRPr lang="en-US" sz="1400">
              <a:solidFill>
                <a:srgbClr val="E30065"/>
              </a:solidFill>
              <a:latin typeface="+mj-lt"/>
              <a:cs typeface="Calibri Light" panose="020F0302020204030204" pitchFamily="34" charset="0"/>
            </a:endParaRPr>
          </a:p>
          <a:p>
            <a:pPr marL="285750" indent="-285750" algn="ctr">
              <a:lnSpc>
                <a:spcPts val="2100"/>
              </a:lnSpc>
              <a:spcAft>
                <a:spcPts val="900"/>
              </a:spcAft>
              <a:buFont typeface="Arial" panose="020B0604020202020204" pitchFamily="34" charset="0"/>
              <a:buChar char="•"/>
            </a:pPr>
            <a:r>
              <a:rPr lang="en-US" sz="1400">
                <a:solidFill>
                  <a:schemeClr val="bg1"/>
                </a:solidFill>
                <a:latin typeface="+mj-lt"/>
                <a:cs typeface="Calibri Light" panose="020F0302020204030204" pitchFamily="34" charset="0"/>
              </a:rPr>
              <a:t>synthetic data where real-world data is not available, or not accessible</a:t>
            </a:r>
          </a:p>
          <a:p>
            <a:pPr marL="285750" indent="-285750" algn="ctr">
              <a:lnSpc>
                <a:spcPts val="2100"/>
              </a:lnSpc>
              <a:spcAft>
                <a:spcPts val="900"/>
              </a:spcAft>
              <a:buFont typeface="Arial" panose="020B0604020202020204" pitchFamily="34" charset="0"/>
              <a:buChar char="•"/>
            </a:pPr>
            <a:r>
              <a:rPr lang="en-US" sz="1400">
                <a:solidFill>
                  <a:schemeClr val="bg1"/>
                </a:solidFill>
                <a:latin typeface="+mj-lt"/>
                <a:cs typeface="Calibri Light" panose="020F0302020204030204" pitchFamily="34" charset="0"/>
              </a:rPr>
              <a:t>new insights where insights were previously difficult, or not possible, to mine</a:t>
            </a:r>
          </a:p>
        </p:txBody>
      </p:sp>
      <p:sp>
        <p:nvSpPr>
          <p:cNvPr id="5" name="TextBox 4">
            <a:extLst>
              <a:ext uri="{FF2B5EF4-FFF2-40B4-BE49-F238E27FC236}">
                <a16:creationId xmlns:a16="http://schemas.microsoft.com/office/drawing/2014/main" id="{E2B11FCE-0F1D-066A-CE31-3333F6387E1C}"/>
              </a:ext>
            </a:extLst>
          </p:cNvPr>
          <p:cNvSpPr txBox="1"/>
          <p:nvPr/>
        </p:nvSpPr>
        <p:spPr>
          <a:xfrm>
            <a:off x="1247524" y="2753094"/>
            <a:ext cx="3331934" cy="618183"/>
          </a:xfrm>
          <a:prstGeom prst="rect">
            <a:avLst/>
          </a:prstGeom>
          <a:noFill/>
        </p:spPr>
        <p:txBody>
          <a:bodyPr wrap="square">
            <a:spAutoFit/>
          </a:bodyPr>
          <a:lstStyle/>
          <a:p>
            <a:pPr>
              <a:lnSpc>
                <a:spcPts val="1400"/>
              </a:lnSpc>
              <a:spcAft>
                <a:spcPts val="600"/>
              </a:spcAft>
            </a:pPr>
            <a:r>
              <a:rPr lang="en-US" sz="950">
                <a:solidFill>
                  <a:srgbClr val="E30065"/>
                </a:solidFill>
                <a:latin typeface="+mj-lt"/>
                <a:cs typeface="Calibri Light" panose="020F0302020204030204" pitchFamily="34" charset="0"/>
              </a:rPr>
              <a:t>Generate </a:t>
            </a:r>
            <a:r>
              <a:rPr lang="en-US" sz="950">
                <a:solidFill>
                  <a:schemeClr val="bg1"/>
                </a:solidFill>
                <a:latin typeface="+mj-lt"/>
                <a:cs typeface="Calibri Light" panose="020F0302020204030204" pitchFamily="34" charset="0"/>
              </a:rPr>
              <a:t>synthetic data to enable the E2E enterprise analytics lifecycle – to ideate business use cases, explore data, develop and train models, scale insights, &amp; mine new insights  </a:t>
            </a:r>
          </a:p>
        </p:txBody>
      </p:sp>
      <p:sp>
        <p:nvSpPr>
          <p:cNvPr id="4" name="TextBox 3">
            <a:extLst>
              <a:ext uri="{FF2B5EF4-FFF2-40B4-BE49-F238E27FC236}">
                <a16:creationId xmlns:a16="http://schemas.microsoft.com/office/drawing/2014/main" id="{33021440-9EB4-D4D2-F8FD-0E93A440C724}"/>
              </a:ext>
            </a:extLst>
          </p:cNvPr>
          <p:cNvSpPr txBox="1"/>
          <p:nvPr/>
        </p:nvSpPr>
        <p:spPr>
          <a:xfrm>
            <a:off x="0" y="350981"/>
            <a:ext cx="9144000" cy="369332"/>
          </a:xfrm>
          <a:prstGeom prst="rect">
            <a:avLst/>
          </a:prstGeom>
          <a:noFill/>
        </p:spPr>
        <p:txBody>
          <a:bodyPr wrap="square" rtlCol="0">
            <a:spAutoFit/>
          </a:bodyPr>
          <a:lstStyle/>
          <a:p>
            <a:pPr algn="ctr"/>
            <a:r>
              <a:rPr lang="en-US" b="1">
                <a:solidFill>
                  <a:schemeClr val="bg1"/>
                </a:solidFill>
              </a:rPr>
              <a:t>SAS considers </a:t>
            </a:r>
            <a:r>
              <a:rPr lang="en-US" b="1">
                <a:solidFill>
                  <a:srgbClr val="E30066"/>
                </a:solidFill>
              </a:rPr>
              <a:t>synthetic data generation</a:t>
            </a:r>
            <a:r>
              <a:rPr lang="en-US" b="1">
                <a:solidFill>
                  <a:schemeClr val="bg1"/>
                </a:solidFill>
              </a:rPr>
              <a:t> to be generative in nature given…</a:t>
            </a:r>
          </a:p>
        </p:txBody>
      </p:sp>
      <p:grpSp>
        <p:nvGrpSpPr>
          <p:cNvPr id="11" name="Group 10">
            <a:extLst>
              <a:ext uri="{FF2B5EF4-FFF2-40B4-BE49-F238E27FC236}">
                <a16:creationId xmlns:a16="http://schemas.microsoft.com/office/drawing/2014/main" id="{BD647C46-93E3-6584-C7F3-FD4E737BC7C9}"/>
              </a:ext>
            </a:extLst>
          </p:cNvPr>
          <p:cNvGrpSpPr/>
          <p:nvPr/>
        </p:nvGrpSpPr>
        <p:grpSpPr>
          <a:xfrm>
            <a:off x="188962" y="1484301"/>
            <a:ext cx="1275269" cy="801138"/>
            <a:chOff x="942702" y="1341648"/>
            <a:chExt cx="1217816" cy="765046"/>
          </a:xfrm>
        </p:grpSpPr>
        <p:pic>
          <p:nvPicPr>
            <p:cNvPr id="12" name="Graphic 11" descr="Table with solid fill">
              <a:extLst>
                <a:ext uri="{FF2B5EF4-FFF2-40B4-BE49-F238E27FC236}">
                  <a16:creationId xmlns:a16="http://schemas.microsoft.com/office/drawing/2014/main" id="{317DB67C-8614-F5A8-B08F-2A40389389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5472" y="1341648"/>
              <a:ext cx="765046" cy="765046"/>
            </a:xfrm>
            <a:prstGeom prst="rect">
              <a:avLst/>
            </a:prstGeom>
          </p:spPr>
        </p:pic>
        <p:grpSp>
          <p:nvGrpSpPr>
            <p:cNvPr id="13" name="Group 12">
              <a:extLst>
                <a:ext uri="{FF2B5EF4-FFF2-40B4-BE49-F238E27FC236}">
                  <a16:creationId xmlns:a16="http://schemas.microsoft.com/office/drawing/2014/main" id="{6021C374-EA3A-BA76-B5C2-EEB86CBD0875}"/>
                </a:ext>
              </a:extLst>
            </p:cNvPr>
            <p:cNvGrpSpPr/>
            <p:nvPr/>
          </p:nvGrpSpPr>
          <p:grpSpPr>
            <a:xfrm rot="12051691">
              <a:off x="942702" y="1348168"/>
              <a:ext cx="577716" cy="544804"/>
              <a:chOff x="431445" y="1631648"/>
              <a:chExt cx="721242" cy="680154"/>
            </a:xfrm>
          </p:grpSpPr>
          <p:sp>
            <p:nvSpPr>
              <p:cNvPr id="14" name="Triangle 13">
                <a:extLst>
                  <a:ext uri="{FF2B5EF4-FFF2-40B4-BE49-F238E27FC236}">
                    <a16:creationId xmlns:a16="http://schemas.microsoft.com/office/drawing/2014/main" id="{6191CC26-8E73-AB8F-FFA7-D38850D7BB15}"/>
                  </a:ext>
                </a:extLst>
              </p:cNvPr>
              <p:cNvSpPr/>
              <p:nvPr/>
            </p:nvSpPr>
            <p:spPr>
              <a:xfrm rot="3648990">
                <a:off x="695712" y="1926672"/>
                <a:ext cx="268049" cy="241595"/>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0452D9E5-3DD5-C6C7-EA58-D6A4E46D0936}"/>
                  </a:ext>
                </a:extLst>
              </p:cNvPr>
              <p:cNvGrpSpPr/>
              <p:nvPr/>
            </p:nvGrpSpPr>
            <p:grpSpPr>
              <a:xfrm>
                <a:off x="431445" y="1631648"/>
                <a:ext cx="721242" cy="680154"/>
                <a:chOff x="431445" y="1631648"/>
                <a:chExt cx="721242" cy="680154"/>
              </a:xfrm>
            </p:grpSpPr>
            <p:sp>
              <p:nvSpPr>
                <p:cNvPr id="16" name="Triangle 15">
                  <a:extLst>
                    <a:ext uri="{FF2B5EF4-FFF2-40B4-BE49-F238E27FC236}">
                      <a16:creationId xmlns:a16="http://schemas.microsoft.com/office/drawing/2014/main" id="{199DDDDB-D318-D086-1BBF-8E9D5A4845B7}"/>
                    </a:ext>
                  </a:extLst>
                </p:cNvPr>
                <p:cNvSpPr/>
                <p:nvPr/>
              </p:nvSpPr>
              <p:spPr>
                <a:xfrm>
                  <a:off x="523875" y="1705998"/>
                  <a:ext cx="542925" cy="52288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F49421-C7A4-987F-2A22-46C5B72ED175}"/>
                    </a:ext>
                  </a:extLst>
                </p:cNvPr>
                <p:cNvSpPr/>
                <p:nvPr/>
              </p:nvSpPr>
              <p:spPr>
                <a:xfrm>
                  <a:off x="974660" y="2129172"/>
                  <a:ext cx="178027" cy="178027"/>
                </a:xfrm>
                <a:prstGeom prst="ellipse">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437101C-EF63-F0D7-56F1-80124677E05E}"/>
                    </a:ext>
                  </a:extLst>
                </p:cNvPr>
                <p:cNvSpPr/>
                <p:nvPr/>
              </p:nvSpPr>
              <p:spPr>
                <a:xfrm>
                  <a:off x="560354" y="1889909"/>
                  <a:ext cx="178027" cy="178027"/>
                </a:xfrm>
                <a:prstGeom prst="ellipse">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6742B64-7012-30F5-BB6B-9E507C8C6809}"/>
                    </a:ext>
                  </a:extLst>
                </p:cNvPr>
                <p:cNvSpPr/>
                <p:nvPr/>
              </p:nvSpPr>
              <p:spPr>
                <a:xfrm>
                  <a:off x="703240" y="2131763"/>
                  <a:ext cx="178027" cy="178027"/>
                </a:xfrm>
                <a:prstGeom prst="ellipse">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7DC1D785-D954-BCBC-4482-A185E95AF2F3}"/>
                    </a:ext>
                  </a:extLst>
                </p:cNvPr>
                <p:cNvCxnSpPr>
                  <a:stCxn id="21" idx="0"/>
                  <a:endCxn id="19" idx="0"/>
                </p:cNvCxnSpPr>
                <p:nvPr/>
              </p:nvCxnSpPr>
              <p:spPr>
                <a:xfrm flipH="1">
                  <a:off x="792254" y="1631648"/>
                  <a:ext cx="3083" cy="5001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0F2EFC5F-04A9-4332-200B-A1B69B8E7667}"/>
                    </a:ext>
                  </a:extLst>
                </p:cNvPr>
                <p:cNvSpPr/>
                <p:nvPr/>
              </p:nvSpPr>
              <p:spPr>
                <a:xfrm>
                  <a:off x="706323" y="1631648"/>
                  <a:ext cx="178027" cy="178027"/>
                </a:xfrm>
                <a:prstGeom prst="ellipse">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78F500FA-458D-B463-38A5-DE7CD1291DCD}"/>
                    </a:ext>
                  </a:extLst>
                </p:cNvPr>
                <p:cNvCxnSpPr>
                  <a:cxnSpLocks/>
                  <a:stCxn id="25" idx="7"/>
                  <a:endCxn id="23" idx="3"/>
                </p:cNvCxnSpPr>
                <p:nvPr/>
              </p:nvCxnSpPr>
              <p:spPr>
                <a:xfrm flipH="1">
                  <a:off x="457516" y="1918820"/>
                  <a:ext cx="534681" cy="366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DF5C1562-8396-B7B6-2AB6-C910CEEA0020}"/>
                    </a:ext>
                  </a:extLst>
                </p:cNvPr>
                <p:cNvSpPr/>
                <p:nvPr/>
              </p:nvSpPr>
              <p:spPr>
                <a:xfrm>
                  <a:off x="431445" y="2133775"/>
                  <a:ext cx="178027" cy="178027"/>
                </a:xfrm>
                <a:prstGeom prst="ellipse">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462190C-530E-C2A3-8CFD-F3D5E1C75D43}"/>
                    </a:ext>
                  </a:extLst>
                </p:cNvPr>
                <p:cNvSpPr/>
                <p:nvPr/>
              </p:nvSpPr>
              <p:spPr>
                <a:xfrm>
                  <a:off x="840241" y="1892749"/>
                  <a:ext cx="178027" cy="178027"/>
                </a:xfrm>
                <a:prstGeom prst="ellipse">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26" name="Cross 25">
            <a:extLst>
              <a:ext uri="{FF2B5EF4-FFF2-40B4-BE49-F238E27FC236}">
                <a16:creationId xmlns:a16="http://schemas.microsoft.com/office/drawing/2014/main" id="{3E3F4659-7A71-9800-CD43-318EEA875F46}"/>
              </a:ext>
            </a:extLst>
          </p:cNvPr>
          <p:cNvSpPr/>
          <p:nvPr/>
        </p:nvSpPr>
        <p:spPr>
          <a:xfrm>
            <a:off x="1060817" y="2973002"/>
            <a:ext cx="210579" cy="210497"/>
          </a:xfrm>
          <a:prstGeom prst="plus">
            <a:avLst>
              <a:gd name="adj" fmla="val 45954"/>
            </a:avLst>
          </a:prstGeom>
          <a:solidFill>
            <a:srgbClr val="E3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32" name="TextBox 31">
            <a:extLst>
              <a:ext uri="{FF2B5EF4-FFF2-40B4-BE49-F238E27FC236}">
                <a16:creationId xmlns:a16="http://schemas.microsoft.com/office/drawing/2014/main" id="{54C99FBC-B47B-F677-E2F1-7FF45F93FA50}"/>
              </a:ext>
            </a:extLst>
          </p:cNvPr>
          <p:cNvSpPr txBox="1"/>
          <p:nvPr/>
        </p:nvSpPr>
        <p:spPr>
          <a:xfrm>
            <a:off x="4890744" y="4102218"/>
            <a:ext cx="3322368" cy="438646"/>
          </a:xfrm>
          <a:prstGeom prst="rect">
            <a:avLst/>
          </a:prstGeom>
          <a:noFill/>
        </p:spPr>
        <p:txBody>
          <a:bodyPr wrap="square">
            <a:spAutoFit/>
          </a:bodyPr>
          <a:lstStyle/>
          <a:p>
            <a:pPr>
              <a:lnSpc>
                <a:spcPts val="1400"/>
              </a:lnSpc>
              <a:spcAft>
                <a:spcPts val="600"/>
              </a:spcAft>
            </a:pPr>
            <a:r>
              <a:rPr lang="en-US" sz="950">
                <a:solidFill>
                  <a:srgbClr val="E30066"/>
                </a:solidFill>
                <a:latin typeface="+mj-lt"/>
                <a:cs typeface="Calibri Light" panose="020F0302020204030204" pitchFamily="34" charset="0"/>
              </a:rPr>
              <a:t>Generate / boost </a:t>
            </a:r>
            <a:r>
              <a:rPr lang="en-US" sz="950">
                <a:solidFill>
                  <a:schemeClr val="bg1"/>
                </a:solidFill>
                <a:latin typeface="+mj-lt"/>
                <a:cs typeface="Calibri Light" panose="020F0302020204030204" pitchFamily="34" charset="0"/>
              </a:rPr>
              <a:t>signal in synthetic data where signal in </a:t>
            </a:r>
            <a:br>
              <a:rPr lang="en-US" sz="950">
                <a:solidFill>
                  <a:schemeClr val="bg1"/>
                </a:solidFill>
                <a:latin typeface="+mj-lt"/>
                <a:cs typeface="Calibri Light" panose="020F0302020204030204" pitchFamily="34" charset="0"/>
              </a:rPr>
            </a:br>
            <a:r>
              <a:rPr lang="en-US" sz="950">
                <a:solidFill>
                  <a:schemeClr val="bg1"/>
                </a:solidFill>
                <a:latin typeface="+mj-lt"/>
                <a:cs typeface="Calibri Light" panose="020F0302020204030204" pitchFamily="34" charset="0"/>
              </a:rPr>
              <a:t>real-world data is rare or unprecedented</a:t>
            </a:r>
          </a:p>
        </p:txBody>
      </p:sp>
      <p:sp>
        <p:nvSpPr>
          <p:cNvPr id="34" name="TextBox 33">
            <a:extLst>
              <a:ext uri="{FF2B5EF4-FFF2-40B4-BE49-F238E27FC236}">
                <a16:creationId xmlns:a16="http://schemas.microsoft.com/office/drawing/2014/main" id="{68AF7AFA-6302-E2DC-B995-3BE348D2318B}"/>
              </a:ext>
            </a:extLst>
          </p:cNvPr>
          <p:cNvSpPr txBox="1"/>
          <p:nvPr/>
        </p:nvSpPr>
        <p:spPr>
          <a:xfrm>
            <a:off x="4872761" y="3419194"/>
            <a:ext cx="3331933" cy="618183"/>
          </a:xfrm>
          <a:prstGeom prst="rect">
            <a:avLst/>
          </a:prstGeom>
          <a:noFill/>
        </p:spPr>
        <p:txBody>
          <a:bodyPr wrap="square">
            <a:spAutoFit/>
          </a:bodyPr>
          <a:lstStyle/>
          <a:p>
            <a:pPr>
              <a:lnSpc>
                <a:spcPts val="1400"/>
              </a:lnSpc>
              <a:spcAft>
                <a:spcPts val="600"/>
              </a:spcAft>
            </a:pPr>
            <a:r>
              <a:rPr lang="en-US" sz="950">
                <a:solidFill>
                  <a:srgbClr val="E30066"/>
                </a:solidFill>
                <a:latin typeface="+mj-lt"/>
                <a:cs typeface="Calibri Light" panose="020F0302020204030204" pitchFamily="34" charset="0"/>
              </a:rPr>
              <a:t>Generate / augment </a:t>
            </a:r>
            <a:r>
              <a:rPr lang="en-US" sz="950">
                <a:solidFill>
                  <a:schemeClr val="bg1"/>
                </a:solidFill>
                <a:latin typeface="+mj-lt"/>
                <a:cs typeface="Calibri Light" panose="020F0302020204030204" pitchFamily="34" charset="0"/>
              </a:rPr>
              <a:t>real-world datasets with synthetic data in the case of not enough real-world data &amp; to reduce cost loss related to the manual collection of real-world data</a:t>
            </a:r>
          </a:p>
        </p:txBody>
      </p:sp>
      <p:sp>
        <p:nvSpPr>
          <p:cNvPr id="36" name="TextBox 35">
            <a:extLst>
              <a:ext uri="{FF2B5EF4-FFF2-40B4-BE49-F238E27FC236}">
                <a16:creationId xmlns:a16="http://schemas.microsoft.com/office/drawing/2014/main" id="{3026320E-D41D-8177-CF68-BC1D0A79F6CA}"/>
              </a:ext>
            </a:extLst>
          </p:cNvPr>
          <p:cNvSpPr txBox="1"/>
          <p:nvPr/>
        </p:nvSpPr>
        <p:spPr>
          <a:xfrm>
            <a:off x="4890745" y="2753536"/>
            <a:ext cx="3186454" cy="618183"/>
          </a:xfrm>
          <a:prstGeom prst="rect">
            <a:avLst/>
          </a:prstGeom>
          <a:noFill/>
        </p:spPr>
        <p:txBody>
          <a:bodyPr wrap="square">
            <a:spAutoFit/>
          </a:bodyPr>
          <a:lstStyle/>
          <a:p>
            <a:pPr>
              <a:lnSpc>
                <a:spcPts val="1400"/>
              </a:lnSpc>
              <a:spcAft>
                <a:spcPts val="600"/>
              </a:spcAft>
            </a:pPr>
            <a:r>
              <a:rPr lang="en-US" sz="950">
                <a:solidFill>
                  <a:srgbClr val="E30066"/>
                </a:solidFill>
                <a:latin typeface="+mj-lt"/>
                <a:cs typeface="Calibri Light" panose="020F0302020204030204" pitchFamily="34" charset="0"/>
              </a:rPr>
              <a:t>Generate / create  </a:t>
            </a:r>
            <a:r>
              <a:rPr lang="en-US" sz="950">
                <a:solidFill>
                  <a:schemeClr val="bg1"/>
                </a:solidFill>
                <a:latin typeface="+mj-lt"/>
                <a:cs typeface="Calibri Light" panose="020F0302020204030204" pitchFamily="34" charset="0"/>
              </a:rPr>
              <a:t>virtual simulations of new product, system, or process ideas to test viability prior to investing time, resource, &amp; materials into physical implementation </a:t>
            </a:r>
          </a:p>
        </p:txBody>
      </p:sp>
      <p:sp>
        <p:nvSpPr>
          <p:cNvPr id="38" name="TextBox 37">
            <a:extLst>
              <a:ext uri="{FF2B5EF4-FFF2-40B4-BE49-F238E27FC236}">
                <a16:creationId xmlns:a16="http://schemas.microsoft.com/office/drawing/2014/main" id="{F31D7A4B-4C85-0B41-A0CF-2A59E0843C79}"/>
              </a:ext>
            </a:extLst>
          </p:cNvPr>
          <p:cNvSpPr txBox="1"/>
          <p:nvPr/>
        </p:nvSpPr>
        <p:spPr>
          <a:xfrm>
            <a:off x="1247523" y="4081347"/>
            <a:ext cx="3251589" cy="438646"/>
          </a:xfrm>
          <a:prstGeom prst="rect">
            <a:avLst/>
          </a:prstGeom>
          <a:noFill/>
        </p:spPr>
        <p:txBody>
          <a:bodyPr wrap="square" lIns="91440" tIns="45720" rIns="91440" bIns="45720" anchor="t">
            <a:spAutoFit/>
          </a:bodyPr>
          <a:lstStyle/>
          <a:p>
            <a:pPr>
              <a:lnSpc>
                <a:spcPts val="1400"/>
              </a:lnSpc>
              <a:spcAft>
                <a:spcPts val="600"/>
              </a:spcAft>
            </a:pPr>
            <a:r>
              <a:rPr lang="en-US" sz="950" dirty="0">
                <a:solidFill>
                  <a:srgbClr val="E30065"/>
                </a:solidFill>
                <a:latin typeface="+mj-lt"/>
                <a:cs typeface="Calibri Light"/>
              </a:rPr>
              <a:t>Generate / balance out</a:t>
            </a:r>
            <a:r>
              <a:rPr lang="en-US" sz="950" dirty="0">
                <a:solidFill>
                  <a:schemeClr val="bg1"/>
                </a:solidFill>
                <a:latin typeface="+mj-lt"/>
                <a:cs typeface="Calibri Light"/>
              </a:rPr>
              <a:t> underrepresented segments or groups </a:t>
            </a:r>
            <a:r>
              <a:rPr lang="en-US" sz="950">
                <a:solidFill>
                  <a:schemeClr val="bg1"/>
                </a:solidFill>
                <a:latin typeface="+mj-lt"/>
                <a:cs typeface="Calibri Light"/>
              </a:rPr>
              <a:t>to mitigate bias in real-world data  </a:t>
            </a:r>
            <a:endParaRPr lang="en-US" sz="950">
              <a:solidFill>
                <a:schemeClr val="bg1"/>
              </a:solidFill>
              <a:latin typeface="+mj-lt"/>
              <a:cs typeface="Calibri Light" panose="020F0302020204030204" pitchFamily="34" charset="0"/>
            </a:endParaRPr>
          </a:p>
        </p:txBody>
      </p:sp>
      <p:sp>
        <p:nvSpPr>
          <p:cNvPr id="45" name="TextBox 44">
            <a:extLst>
              <a:ext uri="{FF2B5EF4-FFF2-40B4-BE49-F238E27FC236}">
                <a16:creationId xmlns:a16="http://schemas.microsoft.com/office/drawing/2014/main" id="{D3B5BDAD-3AB4-61E1-85D9-1A6F94C03C0B}"/>
              </a:ext>
            </a:extLst>
          </p:cNvPr>
          <p:cNvSpPr txBox="1"/>
          <p:nvPr/>
        </p:nvSpPr>
        <p:spPr>
          <a:xfrm>
            <a:off x="1240066" y="3416170"/>
            <a:ext cx="3461871" cy="618183"/>
          </a:xfrm>
          <a:prstGeom prst="rect">
            <a:avLst/>
          </a:prstGeom>
          <a:noFill/>
        </p:spPr>
        <p:txBody>
          <a:bodyPr wrap="square">
            <a:spAutoFit/>
          </a:bodyPr>
          <a:lstStyle/>
          <a:p>
            <a:pPr>
              <a:lnSpc>
                <a:spcPts val="1400"/>
              </a:lnSpc>
              <a:spcAft>
                <a:spcPts val="600"/>
              </a:spcAft>
            </a:pPr>
            <a:r>
              <a:rPr lang="en-US" sz="950">
                <a:solidFill>
                  <a:srgbClr val="E30065"/>
                </a:solidFill>
                <a:latin typeface="+mj-lt"/>
                <a:cs typeface="Calibri Light" panose="020F0302020204030204" pitchFamily="34" charset="0"/>
              </a:rPr>
              <a:t>Generate / scale </a:t>
            </a:r>
            <a:r>
              <a:rPr lang="en-US" sz="950">
                <a:solidFill>
                  <a:schemeClr val="bg1"/>
                </a:solidFill>
                <a:latin typeface="+mj-lt"/>
                <a:cs typeface="Calibri Light" panose="020F0302020204030204" pitchFamily="34" charset="0"/>
              </a:rPr>
              <a:t>new insights by customizing privacy preservation thresholds, per use case &amp; per enterprise, to synthetic data to enable data sharing where data sharing was not previously possible</a:t>
            </a:r>
          </a:p>
        </p:txBody>
      </p:sp>
      <p:sp>
        <p:nvSpPr>
          <p:cNvPr id="48" name="Cross 47">
            <a:extLst>
              <a:ext uri="{FF2B5EF4-FFF2-40B4-BE49-F238E27FC236}">
                <a16:creationId xmlns:a16="http://schemas.microsoft.com/office/drawing/2014/main" id="{1361AE3F-0F0E-0F20-71EB-FF2FD75AF3AC}"/>
              </a:ext>
            </a:extLst>
          </p:cNvPr>
          <p:cNvSpPr/>
          <p:nvPr/>
        </p:nvSpPr>
        <p:spPr>
          <a:xfrm>
            <a:off x="1060817" y="3636836"/>
            <a:ext cx="210579" cy="210497"/>
          </a:xfrm>
          <a:prstGeom prst="plus">
            <a:avLst>
              <a:gd name="adj" fmla="val 45954"/>
            </a:avLst>
          </a:prstGeom>
          <a:solidFill>
            <a:srgbClr val="E3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49" name="Cross 48">
            <a:extLst>
              <a:ext uri="{FF2B5EF4-FFF2-40B4-BE49-F238E27FC236}">
                <a16:creationId xmlns:a16="http://schemas.microsoft.com/office/drawing/2014/main" id="{10CE9997-E0C7-9BE4-4030-1FD731E4D5C7}"/>
              </a:ext>
            </a:extLst>
          </p:cNvPr>
          <p:cNvSpPr/>
          <p:nvPr/>
        </p:nvSpPr>
        <p:spPr>
          <a:xfrm>
            <a:off x="4693511" y="3633729"/>
            <a:ext cx="210579" cy="210497"/>
          </a:xfrm>
          <a:prstGeom prst="plus">
            <a:avLst>
              <a:gd name="adj" fmla="val 45954"/>
            </a:avLst>
          </a:prstGeom>
          <a:solidFill>
            <a:srgbClr val="E3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50" name="Cross 49">
            <a:extLst>
              <a:ext uri="{FF2B5EF4-FFF2-40B4-BE49-F238E27FC236}">
                <a16:creationId xmlns:a16="http://schemas.microsoft.com/office/drawing/2014/main" id="{569BB524-30C1-42E2-68EE-55F86E3A0AB9}"/>
              </a:ext>
            </a:extLst>
          </p:cNvPr>
          <p:cNvSpPr/>
          <p:nvPr/>
        </p:nvSpPr>
        <p:spPr>
          <a:xfrm>
            <a:off x="4701938" y="2965069"/>
            <a:ext cx="210579" cy="210497"/>
          </a:xfrm>
          <a:prstGeom prst="plus">
            <a:avLst>
              <a:gd name="adj" fmla="val 45954"/>
            </a:avLst>
          </a:prstGeom>
          <a:solidFill>
            <a:srgbClr val="E3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51" name="Cross 50">
            <a:extLst>
              <a:ext uri="{FF2B5EF4-FFF2-40B4-BE49-F238E27FC236}">
                <a16:creationId xmlns:a16="http://schemas.microsoft.com/office/drawing/2014/main" id="{D40372EF-4E6F-7BD0-BDD9-84B5394E8F0F}"/>
              </a:ext>
            </a:extLst>
          </p:cNvPr>
          <p:cNvSpPr/>
          <p:nvPr/>
        </p:nvSpPr>
        <p:spPr>
          <a:xfrm>
            <a:off x="4701937" y="4244363"/>
            <a:ext cx="210579" cy="210497"/>
          </a:xfrm>
          <a:prstGeom prst="plus">
            <a:avLst>
              <a:gd name="adj" fmla="val 45954"/>
            </a:avLst>
          </a:prstGeom>
          <a:solidFill>
            <a:srgbClr val="E3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2" name="Cross 1">
            <a:extLst>
              <a:ext uri="{FF2B5EF4-FFF2-40B4-BE49-F238E27FC236}">
                <a16:creationId xmlns:a16="http://schemas.microsoft.com/office/drawing/2014/main" id="{F93A8615-333A-9467-266E-F95CFA4A6FA1}"/>
              </a:ext>
            </a:extLst>
          </p:cNvPr>
          <p:cNvSpPr/>
          <p:nvPr/>
        </p:nvSpPr>
        <p:spPr>
          <a:xfrm>
            <a:off x="1048516" y="4197330"/>
            <a:ext cx="210579" cy="210497"/>
          </a:xfrm>
          <a:prstGeom prst="plus">
            <a:avLst>
              <a:gd name="adj" fmla="val 45954"/>
            </a:avLst>
          </a:prstGeom>
          <a:solidFill>
            <a:srgbClr val="E3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6" name="Rounded Rectangle 5">
            <a:extLst>
              <a:ext uri="{FF2B5EF4-FFF2-40B4-BE49-F238E27FC236}">
                <a16:creationId xmlns:a16="http://schemas.microsoft.com/office/drawing/2014/main" id="{A1A872B9-6E73-4183-F636-C641AA1F7286}"/>
              </a:ext>
            </a:extLst>
          </p:cNvPr>
          <p:cNvSpPr/>
          <p:nvPr/>
        </p:nvSpPr>
        <p:spPr>
          <a:xfrm>
            <a:off x="6536531" y="53667"/>
            <a:ext cx="2507390" cy="276999"/>
          </a:xfrm>
          <a:prstGeom prst="roundRect">
            <a:avLst>
              <a:gd name="adj" fmla="val 50000"/>
            </a:avLst>
          </a:prstGeom>
          <a:solidFill>
            <a:srgbClr val="E2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Synthetic Data Generation</a:t>
            </a:r>
          </a:p>
        </p:txBody>
      </p:sp>
    </p:spTree>
    <p:extLst>
      <p:ext uri="{BB962C8B-B14F-4D97-AF65-F5344CB8AC3E}">
        <p14:creationId xmlns:p14="http://schemas.microsoft.com/office/powerpoint/2010/main" val="1635098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8729E-FEA7-6379-A213-49CF382F7616}"/>
              </a:ext>
            </a:extLst>
          </p:cNvPr>
          <p:cNvSpPr txBox="1"/>
          <p:nvPr/>
        </p:nvSpPr>
        <p:spPr>
          <a:xfrm>
            <a:off x="0" y="101381"/>
            <a:ext cx="9144000" cy="923330"/>
          </a:xfrm>
          <a:prstGeom prst="rect">
            <a:avLst/>
          </a:prstGeom>
          <a:noFill/>
        </p:spPr>
        <p:txBody>
          <a:bodyPr wrap="square" rtlCol="0">
            <a:spAutoFit/>
          </a:bodyPr>
          <a:lstStyle/>
          <a:p>
            <a:pPr algn="ctr"/>
            <a:br>
              <a:rPr lang="en-US" b="1">
                <a:solidFill>
                  <a:schemeClr val="accent1"/>
                </a:solidFill>
              </a:rPr>
            </a:br>
            <a:r>
              <a:rPr lang="en-US" b="1">
                <a:solidFill>
                  <a:schemeClr val="bg1"/>
                </a:solidFill>
              </a:rPr>
              <a:t>Real-world data often presents significant challenges to enterprises.</a:t>
            </a:r>
          </a:p>
          <a:p>
            <a:pPr algn="ctr"/>
            <a:r>
              <a:rPr lang="en-US" b="1">
                <a:solidFill>
                  <a:schemeClr val="bg1"/>
                </a:solidFill>
              </a:rPr>
              <a:t>Synthetic data helps close these gaps.</a:t>
            </a:r>
          </a:p>
        </p:txBody>
      </p:sp>
      <p:sp>
        <p:nvSpPr>
          <p:cNvPr id="21" name="Rectangle 20">
            <a:extLst>
              <a:ext uri="{FF2B5EF4-FFF2-40B4-BE49-F238E27FC236}">
                <a16:creationId xmlns:a16="http://schemas.microsoft.com/office/drawing/2014/main" id="{885B6F9F-7F19-EF22-B498-779AEB067591}"/>
              </a:ext>
            </a:extLst>
          </p:cNvPr>
          <p:cNvSpPr/>
          <p:nvPr/>
        </p:nvSpPr>
        <p:spPr>
          <a:xfrm>
            <a:off x="1106162" y="1345942"/>
            <a:ext cx="92174" cy="400110"/>
          </a:xfrm>
          <a:prstGeom prst="rect">
            <a:avLst/>
          </a:prstGeom>
          <a:solidFill>
            <a:srgbClr val="E300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6" name="TextBox 25">
            <a:extLst>
              <a:ext uri="{FF2B5EF4-FFF2-40B4-BE49-F238E27FC236}">
                <a16:creationId xmlns:a16="http://schemas.microsoft.com/office/drawing/2014/main" id="{0FA40551-8DF7-83F2-0D17-7F7B7A6BF792}"/>
              </a:ext>
            </a:extLst>
          </p:cNvPr>
          <p:cNvSpPr txBox="1"/>
          <p:nvPr/>
        </p:nvSpPr>
        <p:spPr>
          <a:xfrm>
            <a:off x="1198336" y="1384146"/>
            <a:ext cx="7106325" cy="323165"/>
          </a:xfrm>
          <a:prstGeom prst="rect">
            <a:avLst/>
          </a:prstGeom>
          <a:noFill/>
        </p:spPr>
        <p:txBody>
          <a:bodyPr wrap="square">
            <a:spAutoFit/>
          </a:bodyPr>
          <a:lstStyle/>
          <a:p>
            <a:pPr marR="0" lvl="0">
              <a:lnSpc>
                <a:spcPts val="1800"/>
              </a:lnSpc>
              <a:spcBef>
                <a:spcPts val="0"/>
              </a:spcBef>
              <a:spcAft>
                <a:spcPts val="600"/>
              </a:spcAft>
              <a:buClr>
                <a:srgbClr val="000000"/>
              </a:buClr>
            </a:pPr>
            <a:r>
              <a:rPr lang="en-US" sz="1400">
                <a:solidFill>
                  <a:schemeClr val="bg1"/>
                </a:solidFill>
                <a:latin typeface="+mj-lt"/>
              </a:rPr>
              <a:t>Internal / external privacy controls restrict access to, usage of, and sharing of real data.</a:t>
            </a:r>
          </a:p>
        </p:txBody>
      </p:sp>
      <p:sp>
        <p:nvSpPr>
          <p:cNvPr id="33" name="Rectangle 32">
            <a:extLst>
              <a:ext uri="{FF2B5EF4-FFF2-40B4-BE49-F238E27FC236}">
                <a16:creationId xmlns:a16="http://schemas.microsoft.com/office/drawing/2014/main" id="{20B06A9E-42D7-D369-D994-ED2E999AC237}"/>
              </a:ext>
            </a:extLst>
          </p:cNvPr>
          <p:cNvSpPr/>
          <p:nvPr/>
        </p:nvSpPr>
        <p:spPr>
          <a:xfrm>
            <a:off x="1106162" y="1829030"/>
            <a:ext cx="92174" cy="4001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4" name="TextBox 33">
            <a:extLst>
              <a:ext uri="{FF2B5EF4-FFF2-40B4-BE49-F238E27FC236}">
                <a16:creationId xmlns:a16="http://schemas.microsoft.com/office/drawing/2014/main" id="{70EEAB11-956B-EE3B-9DB1-58C0950D9D65}"/>
              </a:ext>
            </a:extLst>
          </p:cNvPr>
          <p:cNvSpPr txBox="1"/>
          <p:nvPr/>
        </p:nvSpPr>
        <p:spPr>
          <a:xfrm>
            <a:off x="1198336" y="1867234"/>
            <a:ext cx="7106325" cy="323165"/>
          </a:xfrm>
          <a:prstGeom prst="rect">
            <a:avLst/>
          </a:prstGeom>
          <a:noFill/>
        </p:spPr>
        <p:txBody>
          <a:bodyPr wrap="square">
            <a:spAutoFit/>
          </a:bodyPr>
          <a:lstStyle/>
          <a:p>
            <a:pPr marR="0" lvl="0">
              <a:lnSpc>
                <a:spcPts val="1800"/>
              </a:lnSpc>
              <a:spcBef>
                <a:spcPts val="0"/>
              </a:spcBef>
              <a:spcAft>
                <a:spcPts val="600"/>
              </a:spcAft>
              <a:buClr>
                <a:srgbClr val="000000"/>
              </a:buClr>
            </a:pPr>
            <a:r>
              <a:rPr lang="en-US" sz="1400">
                <a:solidFill>
                  <a:schemeClr val="bg1"/>
                </a:solidFill>
                <a:latin typeface="+mj-lt"/>
              </a:rPr>
              <a:t>The cost to invest in real data, or to collect data from the real world, is prohibitive.</a:t>
            </a:r>
          </a:p>
        </p:txBody>
      </p:sp>
      <p:sp>
        <p:nvSpPr>
          <p:cNvPr id="35" name="Rectangle 34">
            <a:extLst>
              <a:ext uri="{FF2B5EF4-FFF2-40B4-BE49-F238E27FC236}">
                <a16:creationId xmlns:a16="http://schemas.microsoft.com/office/drawing/2014/main" id="{EB7B9408-F819-6332-DBC7-B8DFD71EEECA}"/>
              </a:ext>
            </a:extLst>
          </p:cNvPr>
          <p:cNvSpPr/>
          <p:nvPr/>
        </p:nvSpPr>
        <p:spPr>
          <a:xfrm>
            <a:off x="1106162" y="2311570"/>
            <a:ext cx="92174" cy="4001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TextBox 35">
            <a:extLst>
              <a:ext uri="{FF2B5EF4-FFF2-40B4-BE49-F238E27FC236}">
                <a16:creationId xmlns:a16="http://schemas.microsoft.com/office/drawing/2014/main" id="{B8FFDE26-3A6E-01F6-94FF-300604274447}"/>
              </a:ext>
            </a:extLst>
          </p:cNvPr>
          <p:cNvSpPr txBox="1"/>
          <p:nvPr/>
        </p:nvSpPr>
        <p:spPr>
          <a:xfrm>
            <a:off x="1198336" y="2349774"/>
            <a:ext cx="7571195" cy="297517"/>
          </a:xfrm>
          <a:prstGeom prst="rect">
            <a:avLst/>
          </a:prstGeom>
          <a:noFill/>
        </p:spPr>
        <p:txBody>
          <a:bodyPr wrap="square">
            <a:spAutoFit/>
          </a:bodyPr>
          <a:lstStyle/>
          <a:p>
            <a:pPr marR="0" lvl="0">
              <a:lnSpc>
                <a:spcPts val="1600"/>
              </a:lnSpc>
              <a:spcBef>
                <a:spcPts val="0"/>
              </a:spcBef>
              <a:spcAft>
                <a:spcPts val="600"/>
              </a:spcAft>
              <a:buClr>
                <a:srgbClr val="000000"/>
              </a:buClr>
            </a:pPr>
            <a:r>
              <a:rPr lang="en-US" sz="1400">
                <a:solidFill>
                  <a:schemeClr val="bg1"/>
                </a:solidFill>
                <a:latin typeface="+mj-lt"/>
              </a:rPr>
              <a:t>Real data must be labeled by hand, a highly manual, time-intensive, and error-prone process.</a:t>
            </a:r>
          </a:p>
        </p:txBody>
      </p:sp>
      <p:sp>
        <p:nvSpPr>
          <p:cNvPr id="39" name="Rectangle 38">
            <a:extLst>
              <a:ext uri="{FF2B5EF4-FFF2-40B4-BE49-F238E27FC236}">
                <a16:creationId xmlns:a16="http://schemas.microsoft.com/office/drawing/2014/main" id="{4174784C-5281-6F97-7924-E7D078B29DDE}"/>
              </a:ext>
            </a:extLst>
          </p:cNvPr>
          <p:cNvSpPr/>
          <p:nvPr/>
        </p:nvSpPr>
        <p:spPr>
          <a:xfrm>
            <a:off x="1106162" y="2796831"/>
            <a:ext cx="92174" cy="400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0" name="TextBox 39">
            <a:extLst>
              <a:ext uri="{FF2B5EF4-FFF2-40B4-BE49-F238E27FC236}">
                <a16:creationId xmlns:a16="http://schemas.microsoft.com/office/drawing/2014/main" id="{EC2DE098-9421-10CA-A50E-42DB989F2CBD}"/>
              </a:ext>
            </a:extLst>
          </p:cNvPr>
          <p:cNvSpPr txBox="1"/>
          <p:nvPr/>
        </p:nvSpPr>
        <p:spPr>
          <a:xfrm>
            <a:off x="1198336" y="2756654"/>
            <a:ext cx="7106325" cy="512320"/>
          </a:xfrm>
          <a:prstGeom prst="rect">
            <a:avLst/>
          </a:prstGeom>
          <a:noFill/>
        </p:spPr>
        <p:txBody>
          <a:bodyPr wrap="square">
            <a:spAutoFit/>
          </a:bodyPr>
          <a:lstStyle/>
          <a:p>
            <a:pPr marR="0" lvl="0">
              <a:lnSpc>
                <a:spcPts val="1600"/>
              </a:lnSpc>
              <a:spcBef>
                <a:spcPts val="0"/>
              </a:spcBef>
              <a:spcAft>
                <a:spcPts val="600"/>
              </a:spcAft>
              <a:buClr>
                <a:srgbClr val="000000"/>
              </a:buClr>
            </a:pPr>
            <a:r>
              <a:rPr lang="en-US" sz="1400">
                <a:solidFill>
                  <a:schemeClr val="bg1"/>
                </a:solidFill>
                <a:effectLst/>
                <a:latin typeface="+mj-lt"/>
                <a:ea typeface="Calibri" panose="020F0502020204030204" pitchFamily="34" charset="0"/>
                <a:cs typeface="Times New Roman" panose="02020603050405020304" pitchFamily="18" charset="0"/>
              </a:rPr>
              <a:t>Bias or imbalance exists in real data. – Sufficient representation among groups or segments, especially sensitive variables, can be lacking.</a:t>
            </a:r>
          </a:p>
        </p:txBody>
      </p:sp>
      <p:sp>
        <p:nvSpPr>
          <p:cNvPr id="41" name="Rectangle 40">
            <a:extLst>
              <a:ext uri="{FF2B5EF4-FFF2-40B4-BE49-F238E27FC236}">
                <a16:creationId xmlns:a16="http://schemas.microsoft.com/office/drawing/2014/main" id="{F23C3BC0-4FEC-0166-8B1A-EC010D15EDAD}"/>
              </a:ext>
            </a:extLst>
          </p:cNvPr>
          <p:cNvSpPr/>
          <p:nvPr/>
        </p:nvSpPr>
        <p:spPr>
          <a:xfrm>
            <a:off x="1106162" y="3279919"/>
            <a:ext cx="92174" cy="40011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2" name="TextBox 41">
            <a:extLst>
              <a:ext uri="{FF2B5EF4-FFF2-40B4-BE49-F238E27FC236}">
                <a16:creationId xmlns:a16="http://schemas.microsoft.com/office/drawing/2014/main" id="{4AB45EBA-D0CC-7125-2649-1B81D438D0FF}"/>
              </a:ext>
            </a:extLst>
          </p:cNvPr>
          <p:cNvSpPr txBox="1"/>
          <p:nvPr/>
        </p:nvSpPr>
        <p:spPr>
          <a:xfrm>
            <a:off x="1198336" y="3318123"/>
            <a:ext cx="7106325" cy="307135"/>
          </a:xfrm>
          <a:prstGeom prst="rect">
            <a:avLst/>
          </a:prstGeom>
          <a:noFill/>
        </p:spPr>
        <p:txBody>
          <a:bodyPr wrap="square">
            <a:spAutoFit/>
          </a:bodyPr>
          <a:lstStyle/>
          <a:p>
            <a:pPr marR="0" lvl="0">
              <a:lnSpc>
                <a:spcPts val="1600"/>
              </a:lnSpc>
              <a:spcBef>
                <a:spcPts val="0"/>
              </a:spcBef>
              <a:spcAft>
                <a:spcPts val="600"/>
              </a:spcAft>
              <a:buClr>
                <a:srgbClr val="000000"/>
              </a:buClr>
            </a:pPr>
            <a:r>
              <a:rPr lang="en-US" sz="1400">
                <a:solidFill>
                  <a:schemeClr val="bg1"/>
                </a:solidFill>
                <a:latin typeface="+mj-lt"/>
              </a:rPr>
              <a:t>Not enough real data exists to train and validate machine learning models.</a:t>
            </a:r>
          </a:p>
        </p:txBody>
      </p:sp>
      <p:sp>
        <p:nvSpPr>
          <p:cNvPr id="43" name="Rectangle 42">
            <a:extLst>
              <a:ext uri="{FF2B5EF4-FFF2-40B4-BE49-F238E27FC236}">
                <a16:creationId xmlns:a16="http://schemas.microsoft.com/office/drawing/2014/main" id="{96815A3B-8753-8FCB-527F-8C36FDADFC9B}"/>
              </a:ext>
            </a:extLst>
          </p:cNvPr>
          <p:cNvSpPr/>
          <p:nvPr/>
        </p:nvSpPr>
        <p:spPr>
          <a:xfrm>
            <a:off x="1106162" y="3762459"/>
            <a:ext cx="92174" cy="400110"/>
          </a:xfrm>
          <a:prstGeom prst="rect">
            <a:avLst/>
          </a:prstGeom>
          <a:solidFill>
            <a:srgbClr val="9854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4" name="TextBox 43">
            <a:extLst>
              <a:ext uri="{FF2B5EF4-FFF2-40B4-BE49-F238E27FC236}">
                <a16:creationId xmlns:a16="http://schemas.microsoft.com/office/drawing/2014/main" id="{39F199AF-9B24-60DC-207A-AA13DDFC0297}"/>
              </a:ext>
            </a:extLst>
          </p:cNvPr>
          <p:cNvSpPr txBox="1"/>
          <p:nvPr/>
        </p:nvSpPr>
        <p:spPr>
          <a:xfrm>
            <a:off x="1198336" y="3800663"/>
            <a:ext cx="7571195" cy="307135"/>
          </a:xfrm>
          <a:prstGeom prst="rect">
            <a:avLst/>
          </a:prstGeom>
          <a:noFill/>
        </p:spPr>
        <p:txBody>
          <a:bodyPr wrap="square">
            <a:spAutoFit/>
          </a:bodyPr>
          <a:lstStyle/>
          <a:p>
            <a:pPr marR="0" lvl="0">
              <a:lnSpc>
                <a:spcPts val="1600"/>
              </a:lnSpc>
              <a:spcBef>
                <a:spcPts val="0"/>
              </a:spcBef>
              <a:spcAft>
                <a:spcPts val="600"/>
              </a:spcAft>
              <a:buClr>
                <a:srgbClr val="000000"/>
              </a:buClr>
            </a:pPr>
            <a:r>
              <a:rPr lang="en-US" sz="1400">
                <a:solidFill>
                  <a:schemeClr val="bg1"/>
                </a:solidFill>
                <a:latin typeface="+mj-lt"/>
              </a:rPr>
              <a:t>Minimal to no data exists for rare, unprecedented scenarios.</a:t>
            </a:r>
          </a:p>
        </p:txBody>
      </p:sp>
      <p:sp>
        <p:nvSpPr>
          <p:cNvPr id="2" name="Rounded Rectangle 1">
            <a:extLst>
              <a:ext uri="{FF2B5EF4-FFF2-40B4-BE49-F238E27FC236}">
                <a16:creationId xmlns:a16="http://schemas.microsoft.com/office/drawing/2014/main" id="{87FBBBE0-C71E-B67F-AC3D-D6D176D871D7}"/>
              </a:ext>
            </a:extLst>
          </p:cNvPr>
          <p:cNvSpPr/>
          <p:nvPr/>
        </p:nvSpPr>
        <p:spPr>
          <a:xfrm>
            <a:off x="6536531" y="53667"/>
            <a:ext cx="2507390" cy="276999"/>
          </a:xfrm>
          <a:prstGeom prst="roundRect">
            <a:avLst>
              <a:gd name="adj" fmla="val 50000"/>
            </a:avLst>
          </a:prstGeom>
          <a:solidFill>
            <a:srgbClr val="E2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Synthetic Data Generation</a:t>
            </a:r>
          </a:p>
        </p:txBody>
      </p:sp>
    </p:spTree>
    <p:extLst>
      <p:ext uri="{BB962C8B-B14F-4D97-AF65-F5344CB8AC3E}">
        <p14:creationId xmlns:p14="http://schemas.microsoft.com/office/powerpoint/2010/main" val="316523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F22A6CD-8C82-8066-8116-784F7847E063}"/>
              </a:ext>
            </a:extLst>
          </p:cNvPr>
          <p:cNvGrpSpPr/>
          <p:nvPr/>
        </p:nvGrpSpPr>
        <p:grpSpPr>
          <a:xfrm>
            <a:off x="3993126" y="1550198"/>
            <a:ext cx="4686531" cy="2536031"/>
            <a:chOff x="3757612" y="1214437"/>
            <a:chExt cx="4611159" cy="2836069"/>
          </a:xfrm>
        </p:grpSpPr>
        <p:grpSp>
          <p:nvGrpSpPr>
            <p:cNvPr id="9" name="Group 8">
              <a:extLst>
                <a:ext uri="{FF2B5EF4-FFF2-40B4-BE49-F238E27FC236}">
                  <a16:creationId xmlns:a16="http://schemas.microsoft.com/office/drawing/2014/main" id="{5C2F9147-C8FD-7F60-D69B-186E6EA8FD9E}"/>
                </a:ext>
              </a:extLst>
            </p:cNvPr>
            <p:cNvGrpSpPr/>
            <p:nvPr/>
          </p:nvGrpSpPr>
          <p:grpSpPr>
            <a:xfrm>
              <a:off x="3757612" y="1214437"/>
              <a:ext cx="1046430" cy="2836069"/>
              <a:chOff x="4014787" y="1307306"/>
              <a:chExt cx="1257300" cy="3407575"/>
            </a:xfrm>
          </p:grpSpPr>
          <p:sp>
            <p:nvSpPr>
              <p:cNvPr id="4" name="Rounded Rectangle 3">
                <a:extLst>
                  <a:ext uri="{FF2B5EF4-FFF2-40B4-BE49-F238E27FC236}">
                    <a16:creationId xmlns:a16="http://schemas.microsoft.com/office/drawing/2014/main" id="{7D89E6F6-6DE2-01F0-3DD8-8C422AE03059}"/>
                  </a:ext>
                </a:extLst>
              </p:cNvPr>
              <p:cNvSpPr/>
              <p:nvPr/>
            </p:nvSpPr>
            <p:spPr>
              <a:xfrm>
                <a:off x="4014787" y="1307306"/>
                <a:ext cx="1257300" cy="550068"/>
              </a:xfrm>
              <a:prstGeom prst="roundRect">
                <a:avLst>
                  <a:gd name="adj" fmla="val 8875"/>
                </a:avLst>
              </a:prstGeom>
              <a:solidFill>
                <a:srgbClr val="0FC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NONE</a:t>
                </a:r>
              </a:p>
            </p:txBody>
          </p:sp>
          <p:sp>
            <p:nvSpPr>
              <p:cNvPr id="5" name="Rounded Rectangle 4">
                <a:extLst>
                  <a:ext uri="{FF2B5EF4-FFF2-40B4-BE49-F238E27FC236}">
                    <a16:creationId xmlns:a16="http://schemas.microsoft.com/office/drawing/2014/main" id="{322B2229-8D93-79CB-225B-F457256A9882}"/>
                  </a:ext>
                </a:extLst>
              </p:cNvPr>
              <p:cNvSpPr/>
              <p:nvPr/>
            </p:nvSpPr>
            <p:spPr>
              <a:xfrm>
                <a:off x="4014787" y="2021682"/>
                <a:ext cx="1257300" cy="550068"/>
              </a:xfrm>
              <a:prstGeom prst="roundRect">
                <a:avLst>
                  <a:gd name="adj" fmla="val 8875"/>
                </a:avLst>
              </a:prstGeom>
              <a:solidFill>
                <a:srgbClr val="AC0050"/>
              </a:solidFill>
              <a:ln>
                <a:solidFill>
                  <a:srgbClr val="AC0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HIGH</a:t>
                </a:r>
              </a:p>
            </p:txBody>
          </p:sp>
          <p:sp>
            <p:nvSpPr>
              <p:cNvPr id="6" name="Rounded Rectangle 5">
                <a:extLst>
                  <a:ext uri="{FF2B5EF4-FFF2-40B4-BE49-F238E27FC236}">
                    <a16:creationId xmlns:a16="http://schemas.microsoft.com/office/drawing/2014/main" id="{E127BB6A-EDC4-D53C-ECE9-DAF25A9E4677}"/>
                  </a:ext>
                </a:extLst>
              </p:cNvPr>
              <p:cNvSpPr/>
              <p:nvPr/>
            </p:nvSpPr>
            <p:spPr>
              <a:xfrm>
                <a:off x="4014787" y="2736059"/>
                <a:ext cx="1257300" cy="550068"/>
              </a:xfrm>
              <a:prstGeom prst="roundRect">
                <a:avLst>
                  <a:gd name="adj" fmla="val 8875"/>
                </a:avLst>
              </a:prstGeom>
              <a:solidFill>
                <a:srgbClr val="AC0050"/>
              </a:solidFill>
              <a:ln>
                <a:solidFill>
                  <a:srgbClr val="AC0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HIGH</a:t>
                </a:r>
              </a:p>
            </p:txBody>
          </p:sp>
          <p:sp>
            <p:nvSpPr>
              <p:cNvPr id="7" name="Rounded Rectangle 6">
                <a:extLst>
                  <a:ext uri="{FF2B5EF4-FFF2-40B4-BE49-F238E27FC236}">
                    <a16:creationId xmlns:a16="http://schemas.microsoft.com/office/drawing/2014/main" id="{F03B2E92-43E4-9EE2-5054-BCD93AD8D979}"/>
                  </a:ext>
                </a:extLst>
              </p:cNvPr>
              <p:cNvSpPr/>
              <p:nvPr/>
            </p:nvSpPr>
            <p:spPr>
              <a:xfrm>
                <a:off x="4014787" y="3450436"/>
                <a:ext cx="1257300" cy="550068"/>
              </a:xfrm>
              <a:prstGeom prst="roundRect">
                <a:avLst>
                  <a:gd name="adj" fmla="val 88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LOW</a:t>
                </a:r>
              </a:p>
            </p:txBody>
          </p:sp>
          <p:sp>
            <p:nvSpPr>
              <p:cNvPr id="8" name="Rounded Rectangle 7">
                <a:extLst>
                  <a:ext uri="{FF2B5EF4-FFF2-40B4-BE49-F238E27FC236}">
                    <a16:creationId xmlns:a16="http://schemas.microsoft.com/office/drawing/2014/main" id="{1A765110-EA45-354A-DBFE-C6D8A32B38D6}"/>
                  </a:ext>
                </a:extLst>
              </p:cNvPr>
              <p:cNvSpPr/>
              <p:nvPr/>
            </p:nvSpPr>
            <p:spPr>
              <a:xfrm>
                <a:off x="4014787" y="4164813"/>
                <a:ext cx="1257300" cy="550068"/>
              </a:xfrm>
              <a:prstGeom prst="roundRect">
                <a:avLst>
                  <a:gd name="adj" fmla="val 8875"/>
                </a:avLst>
              </a:prstGeom>
              <a:solidFill>
                <a:srgbClr val="E3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VERY HIGH</a:t>
                </a:r>
              </a:p>
            </p:txBody>
          </p:sp>
        </p:grpSp>
        <p:grpSp>
          <p:nvGrpSpPr>
            <p:cNvPr id="10" name="Group 9">
              <a:extLst>
                <a:ext uri="{FF2B5EF4-FFF2-40B4-BE49-F238E27FC236}">
                  <a16:creationId xmlns:a16="http://schemas.microsoft.com/office/drawing/2014/main" id="{AF194DB9-0420-FBBE-2BDE-8233F65ADBE8}"/>
                </a:ext>
              </a:extLst>
            </p:cNvPr>
            <p:cNvGrpSpPr/>
            <p:nvPr/>
          </p:nvGrpSpPr>
          <p:grpSpPr>
            <a:xfrm>
              <a:off x="4945855" y="1214437"/>
              <a:ext cx="1046430" cy="2836069"/>
              <a:chOff x="4014787" y="1307306"/>
              <a:chExt cx="1257300" cy="3407575"/>
            </a:xfrm>
          </p:grpSpPr>
          <p:sp>
            <p:nvSpPr>
              <p:cNvPr id="11" name="Rounded Rectangle 10">
                <a:extLst>
                  <a:ext uri="{FF2B5EF4-FFF2-40B4-BE49-F238E27FC236}">
                    <a16:creationId xmlns:a16="http://schemas.microsoft.com/office/drawing/2014/main" id="{F910757C-355C-E51C-FD3A-30F3940877B0}"/>
                  </a:ext>
                </a:extLst>
              </p:cNvPr>
              <p:cNvSpPr/>
              <p:nvPr/>
            </p:nvSpPr>
            <p:spPr>
              <a:xfrm>
                <a:off x="4014787" y="1307306"/>
                <a:ext cx="1257300" cy="550068"/>
              </a:xfrm>
              <a:prstGeom prst="roundRect">
                <a:avLst>
                  <a:gd name="adj" fmla="val 8875"/>
                </a:avLst>
              </a:prstGeom>
              <a:solidFill>
                <a:srgbClr val="0FC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HIGH</a:t>
                </a:r>
              </a:p>
            </p:txBody>
          </p:sp>
          <p:sp>
            <p:nvSpPr>
              <p:cNvPr id="12" name="Rounded Rectangle 11">
                <a:extLst>
                  <a:ext uri="{FF2B5EF4-FFF2-40B4-BE49-F238E27FC236}">
                    <a16:creationId xmlns:a16="http://schemas.microsoft.com/office/drawing/2014/main" id="{A5202B31-6DC5-99C3-8123-AD4DB5D84F24}"/>
                  </a:ext>
                </a:extLst>
              </p:cNvPr>
              <p:cNvSpPr/>
              <p:nvPr/>
            </p:nvSpPr>
            <p:spPr>
              <a:xfrm>
                <a:off x="4014787" y="2021682"/>
                <a:ext cx="1257300" cy="550068"/>
              </a:xfrm>
              <a:prstGeom prst="roundRect">
                <a:avLst>
                  <a:gd name="adj" fmla="val 887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MEDIUM</a:t>
                </a:r>
              </a:p>
            </p:txBody>
          </p:sp>
          <p:sp>
            <p:nvSpPr>
              <p:cNvPr id="13" name="Rounded Rectangle 12">
                <a:extLst>
                  <a:ext uri="{FF2B5EF4-FFF2-40B4-BE49-F238E27FC236}">
                    <a16:creationId xmlns:a16="http://schemas.microsoft.com/office/drawing/2014/main" id="{01EFBD6B-8917-91C7-5846-31374BF74A78}"/>
                  </a:ext>
                </a:extLst>
              </p:cNvPr>
              <p:cNvSpPr/>
              <p:nvPr/>
            </p:nvSpPr>
            <p:spPr>
              <a:xfrm>
                <a:off x="4014787" y="2736059"/>
                <a:ext cx="1257300" cy="550068"/>
              </a:xfrm>
              <a:prstGeom prst="roundRect">
                <a:avLst>
                  <a:gd name="adj" fmla="val 8875"/>
                </a:avLst>
              </a:prstGeom>
              <a:solidFill>
                <a:srgbClr val="0FC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HIGH</a:t>
                </a:r>
              </a:p>
            </p:txBody>
          </p:sp>
          <p:sp>
            <p:nvSpPr>
              <p:cNvPr id="14" name="Rounded Rectangle 13">
                <a:extLst>
                  <a:ext uri="{FF2B5EF4-FFF2-40B4-BE49-F238E27FC236}">
                    <a16:creationId xmlns:a16="http://schemas.microsoft.com/office/drawing/2014/main" id="{94B6E51B-F71A-DD22-5117-1502D0103AD3}"/>
                  </a:ext>
                </a:extLst>
              </p:cNvPr>
              <p:cNvSpPr/>
              <p:nvPr/>
            </p:nvSpPr>
            <p:spPr>
              <a:xfrm>
                <a:off x="4014787" y="3450436"/>
                <a:ext cx="1257300" cy="550068"/>
              </a:xfrm>
              <a:prstGeom prst="roundRect">
                <a:avLst>
                  <a:gd name="adj" fmla="val 8875"/>
                </a:avLst>
              </a:prstGeom>
              <a:solidFill>
                <a:srgbClr val="AC0050"/>
              </a:solidFill>
              <a:ln>
                <a:solidFill>
                  <a:srgbClr val="AC0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LOW</a:t>
                </a:r>
              </a:p>
            </p:txBody>
          </p:sp>
          <p:sp>
            <p:nvSpPr>
              <p:cNvPr id="15" name="Rounded Rectangle 14">
                <a:extLst>
                  <a:ext uri="{FF2B5EF4-FFF2-40B4-BE49-F238E27FC236}">
                    <a16:creationId xmlns:a16="http://schemas.microsoft.com/office/drawing/2014/main" id="{8CFE9546-520F-D230-68D9-2496B45C17A7}"/>
                  </a:ext>
                </a:extLst>
              </p:cNvPr>
              <p:cNvSpPr/>
              <p:nvPr/>
            </p:nvSpPr>
            <p:spPr>
              <a:xfrm>
                <a:off x="4014787" y="4164813"/>
                <a:ext cx="1257300" cy="550068"/>
              </a:xfrm>
              <a:prstGeom prst="roundRect">
                <a:avLst>
                  <a:gd name="adj" fmla="val 8875"/>
                </a:avLst>
              </a:prstGeom>
              <a:solidFill>
                <a:srgbClr val="0FC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HIGH</a:t>
                </a:r>
              </a:p>
            </p:txBody>
          </p:sp>
        </p:grpSp>
        <p:grpSp>
          <p:nvGrpSpPr>
            <p:cNvPr id="16" name="Group 15">
              <a:extLst>
                <a:ext uri="{FF2B5EF4-FFF2-40B4-BE49-F238E27FC236}">
                  <a16:creationId xmlns:a16="http://schemas.microsoft.com/office/drawing/2014/main" id="{CD250EB2-5EF1-49EB-DB19-2A04EF9B09A1}"/>
                </a:ext>
              </a:extLst>
            </p:cNvPr>
            <p:cNvGrpSpPr/>
            <p:nvPr/>
          </p:nvGrpSpPr>
          <p:grpSpPr>
            <a:xfrm>
              <a:off x="6134098" y="1214437"/>
              <a:ext cx="1046430" cy="2836069"/>
              <a:chOff x="4014787" y="1307306"/>
              <a:chExt cx="1257300" cy="3407575"/>
            </a:xfrm>
          </p:grpSpPr>
          <p:sp>
            <p:nvSpPr>
              <p:cNvPr id="17" name="Rounded Rectangle 16">
                <a:extLst>
                  <a:ext uri="{FF2B5EF4-FFF2-40B4-BE49-F238E27FC236}">
                    <a16:creationId xmlns:a16="http://schemas.microsoft.com/office/drawing/2014/main" id="{22765D39-D11B-88F3-2EF5-1179E379086F}"/>
                  </a:ext>
                </a:extLst>
              </p:cNvPr>
              <p:cNvSpPr/>
              <p:nvPr/>
            </p:nvSpPr>
            <p:spPr>
              <a:xfrm>
                <a:off x="4014787" y="1307306"/>
                <a:ext cx="1257300" cy="550068"/>
              </a:xfrm>
              <a:prstGeom prst="roundRect">
                <a:avLst>
                  <a:gd name="adj" fmla="val 8875"/>
                </a:avLst>
              </a:prstGeom>
              <a:solidFill>
                <a:srgbClr val="0FC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HIGH</a:t>
                </a:r>
              </a:p>
            </p:txBody>
          </p:sp>
          <p:sp>
            <p:nvSpPr>
              <p:cNvPr id="18" name="Rounded Rectangle 17">
                <a:extLst>
                  <a:ext uri="{FF2B5EF4-FFF2-40B4-BE49-F238E27FC236}">
                    <a16:creationId xmlns:a16="http://schemas.microsoft.com/office/drawing/2014/main" id="{1D161BF7-83BD-6E59-1347-CD0A442A609B}"/>
                  </a:ext>
                </a:extLst>
              </p:cNvPr>
              <p:cNvSpPr/>
              <p:nvPr/>
            </p:nvSpPr>
            <p:spPr>
              <a:xfrm>
                <a:off x="4014787" y="2021682"/>
                <a:ext cx="1257300" cy="550068"/>
              </a:xfrm>
              <a:prstGeom prst="roundRect">
                <a:avLst>
                  <a:gd name="adj" fmla="val 8875"/>
                </a:avLst>
              </a:prstGeom>
              <a:solidFill>
                <a:srgbClr val="AC0050"/>
              </a:solidFill>
              <a:ln>
                <a:solidFill>
                  <a:srgbClr val="AC0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LOW</a:t>
                </a:r>
              </a:p>
            </p:txBody>
          </p:sp>
          <p:sp>
            <p:nvSpPr>
              <p:cNvPr id="19" name="Rounded Rectangle 18">
                <a:extLst>
                  <a:ext uri="{FF2B5EF4-FFF2-40B4-BE49-F238E27FC236}">
                    <a16:creationId xmlns:a16="http://schemas.microsoft.com/office/drawing/2014/main" id="{EBE00D52-8053-20F3-5D6A-39B72A073C72}"/>
                  </a:ext>
                </a:extLst>
              </p:cNvPr>
              <p:cNvSpPr/>
              <p:nvPr/>
            </p:nvSpPr>
            <p:spPr>
              <a:xfrm>
                <a:off x="4014787" y="2736059"/>
                <a:ext cx="1257300" cy="550068"/>
              </a:xfrm>
              <a:prstGeom prst="roundRect">
                <a:avLst>
                  <a:gd name="adj" fmla="val 8875"/>
                </a:avLst>
              </a:prstGeom>
              <a:solidFill>
                <a:srgbClr val="E3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VERY LOW</a:t>
                </a:r>
              </a:p>
            </p:txBody>
          </p:sp>
          <p:sp>
            <p:nvSpPr>
              <p:cNvPr id="20" name="Rounded Rectangle 19">
                <a:extLst>
                  <a:ext uri="{FF2B5EF4-FFF2-40B4-BE49-F238E27FC236}">
                    <a16:creationId xmlns:a16="http://schemas.microsoft.com/office/drawing/2014/main" id="{83F18F2C-FB15-A5E3-21D7-F6FD220D6DDA}"/>
                  </a:ext>
                </a:extLst>
              </p:cNvPr>
              <p:cNvSpPr/>
              <p:nvPr/>
            </p:nvSpPr>
            <p:spPr>
              <a:xfrm>
                <a:off x="4014787" y="3450436"/>
                <a:ext cx="1257300" cy="550068"/>
              </a:xfrm>
              <a:prstGeom prst="roundRect">
                <a:avLst>
                  <a:gd name="adj" fmla="val 8875"/>
                </a:avLst>
              </a:prstGeom>
              <a:solidFill>
                <a:srgbClr val="AC0050"/>
              </a:solidFill>
              <a:ln>
                <a:solidFill>
                  <a:srgbClr val="AC0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LOW</a:t>
                </a:r>
              </a:p>
            </p:txBody>
          </p:sp>
          <p:sp>
            <p:nvSpPr>
              <p:cNvPr id="21" name="Rounded Rectangle 20">
                <a:extLst>
                  <a:ext uri="{FF2B5EF4-FFF2-40B4-BE49-F238E27FC236}">
                    <a16:creationId xmlns:a16="http://schemas.microsoft.com/office/drawing/2014/main" id="{BEAA110F-8498-4C07-3A9C-BEF91062AB93}"/>
                  </a:ext>
                </a:extLst>
              </p:cNvPr>
              <p:cNvSpPr/>
              <p:nvPr/>
            </p:nvSpPr>
            <p:spPr>
              <a:xfrm>
                <a:off x="4014787" y="4164813"/>
                <a:ext cx="1257300" cy="550068"/>
              </a:xfrm>
              <a:prstGeom prst="roundRect">
                <a:avLst>
                  <a:gd name="adj" fmla="val 8875"/>
                </a:avLst>
              </a:prstGeom>
              <a:solidFill>
                <a:srgbClr val="0FC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HIGH</a:t>
                </a:r>
              </a:p>
            </p:txBody>
          </p:sp>
        </p:grpSp>
        <p:grpSp>
          <p:nvGrpSpPr>
            <p:cNvPr id="22" name="Group 21">
              <a:extLst>
                <a:ext uri="{FF2B5EF4-FFF2-40B4-BE49-F238E27FC236}">
                  <a16:creationId xmlns:a16="http://schemas.microsoft.com/office/drawing/2014/main" id="{2CEC3687-E3EC-CC8B-C122-729D8507EDC4}"/>
                </a:ext>
              </a:extLst>
            </p:cNvPr>
            <p:cNvGrpSpPr/>
            <p:nvPr/>
          </p:nvGrpSpPr>
          <p:grpSpPr>
            <a:xfrm>
              <a:off x="7322341" y="1214437"/>
              <a:ext cx="1046430" cy="2836069"/>
              <a:chOff x="4014787" y="1307306"/>
              <a:chExt cx="1257300" cy="3407575"/>
            </a:xfrm>
          </p:grpSpPr>
          <p:sp>
            <p:nvSpPr>
              <p:cNvPr id="23" name="Rounded Rectangle 22">
                <a:extLst>
                  <a:ext uri="{FF2B5EF4-FFF2-40B4-BE49-F238E27FC236}">
                    <a16:creationId xmlns:a16="http://schemas.microsoft.com/office/drawing/2014/main" id="{1C0C9683-5D02-80DE-918D-C6133D793CAE}"/>
                  </a:ext>
                </a:extLst>
              </p:cNvPr>
              <p:cNvSpPr/>
              <p:nvPr/>
            </p:nvSpPr>
            <p:spPr>
              <a:xfrm>
                <a:off x="4014787" y="1307306"/>
                <a:ext cx="1257300" cy="550068"/>
              </a:xfrm>
              <a:prstGeom prst="roundRect">
                <a:avLst>
                  <a:gd name="adj" fmla="val 8875"/>
                </a:avLst>
              </a:prstGeom>
              <a:solidFill>
                <a:srgbClr val="0FC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HIGH</a:t>
                </a:r>
              </a:p>
            </p:txBody>
          </p:sp>
          <p:sp>
            <p:nvSpPr>
              <p:cNvPr id="24" name="Rounded Rectangle 23">
                <a:extLst>
                  <a:ext uri="{FF2B5EF4-FFF2-40B4-BE49-F238E27FC236}">
                    <a16:creationId xmlns:a16="http://schemas.microsoft.com/office/drawing/2014/main" id="{30B49838-DF98-43CD-7C0C-C37CC10E4A87}"/>
                  </a:ext>
                </a:extLst>
              </p:cNvPr>
              <p:cNvSpPr/>
              <p:nvPr/>
            </p:nvSpPr>
            <p:spPr>
              <a:xfrm>
                <a:off x="4014787" y="2021682"/>
                <a:ext cx="1257300" cy="550068"/>
              </a:xfrm>
              <a:prstGeom prst="roundRect">
                <a:avLst>
                  <a:gd name="adj" fmla="val 8875"/>
                </a:avLst>
              </a:prstGeom>
              <a:solidFill>
                <a:srgbClr val="AC0050"/>
              </a:solidFill>
              <a:ln>
                <a:solidFill>
                  <a:srgbClr val="AC0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LOW</a:t>
                </a:r>
              </a:p>
            </p:txBody>
          </p:sp>
          <p:sp>
            <p:nvSpPr>
              <p:cNvPr id="25" name="Rounded Rectangle 24">
                <a:extLst>
                  <a:ext uri="{FF2B5EF4-FFF2-40B4-BE49-F238E27FC236}">
                    <a16:creationId xmlns:a16="http://schemas.microsoft.com/office/drawing/2014/main" id="{8C497D28-1F8D-904F-6D10-DDCC987CC155}"/>
                  </a:ext>
                </a:extLst>
              </p:cNvPr>
              <p:cNvSpPr/>
              <p:nvPr/>
            </p:nvSpPr>
            <p:spPr>
              <a:xfrm>
                <a:off x="4014787" y="2736059"/>
                <a:ext cx="1257300" cy="550068"/>
              </a:xfrm>
              <a:prstGeom prst="roundRect">
                <a:avLst>
                  <a:gd name="adj" fmla="val 8875"/>
                </a:avLst>
              </a:prstGeom>
              <a:solidFill>
                <a:srgbClr val="E3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VERY LOW</a:t>
                </a:r>
              </a:p>
            </p:txBody>
          </p:sp>
          <p:sp>
            <p:nvSpPr>
              <p:cNvPr id="26" name="Rounded Rectangle 25">
                <a:extLst>
                  <a:ext uri="{FF2B5EF4-FFF2-40B4-BE49-F238E27FC236}">
                    <a16:creationId xmlns:a16="http://schemas.microsoft.com/office/drawing/2014/main" id="{ED3480E7-255D-A20E-7A73-1BBA9581489C}"/>
                  </a:ext>
                </a:extLst>
              </p:cNvPr>
              <p:cNvSpPr/>
              <p:nvPr/>
            </p:nvSpPr>
            <p:spPr>
              <a:xfrm>
                <a:off x="4014787" y="3450436"/>
                <a:ext cx="1257300" cy="550068"/>
              </a:xfrm>
              <a:prstGeom prst="roundRect">
                <a:avLst>
                  <a:gd name="adj" fmla="val 8875"/>
                </a:avLst>
              </a:prstGeom>
              <a:solidFill>
                <a:srgbClr val="AC0050"/>
              </a:solidFill>
              <a:ln>
                <a:solidFill>
                  <a:srgbClr val="AC0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LOW</a:t>
                </a:r>
              </a:p>
            </p:txBody>
          </p:sp>
          <p:sp>
            <p:nvSpPr>
              <p:cNvPr id="27" name="Rounded Rectangle 26">
                <a:extLst>
                  <a:ext uri="{FF2B5EF4-FFF2-40B4-BE49-F238E27FC236}">
                    <a16:creationId xmlns:a16="http://schemas.microsoft.com/office/drawing/2014/main" id="{4542426D-B9E6-43BE-6744-687BBC1CEEA2}"/>
                  </a:ext>
                </a:extLst>
              </p:cNvPr>
              <p:cNvSpPr/>
              <p:nvPr/>
            </p:nvSpPr>
            <p:spPr>
              <a:xfrm>
                <a:off x="4014787" y="4164813"/>
                <a:ext cx="1257300" cy="550068"/>
              </a:xfrm>
              <a:prstGeom prst="roundRect">
                <a:avLst>
                  <a:gd name="adj" fmla="val 8875"/>
                </a:avLst>
              </a:prstGeom>
              <a:solidFill>
                <a:srgbClr val="0FC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 b="1">
                    <a:solidFill>
                      <a:schemeClr val="tx1"/>
                    </a:solidFill>
                  </a:rPr>
                  <a:t>HIGH</a:t>
                </a:r>
              </a:p>
            </p:txBody>
          </p:sp>
        </p:grpSp>
      </p:grpSp>
      <p:sp>
        <p:nvSpPr>
          <p:cNvPr id="29" name="TextBox 28">
            <a:extLst>
              <a:ext uri="{FF2B5EF4-FFF2-40B4-BE49-F238E27FC236}">
                <a16:creationId xmlns:a16="http://schemas.microsoft.com/office/drawing/2014/main" id="{3D592887-EF74-86D5-0394-F63C2810899A}"/>
              </a:ext>
            </a:extLst>
          </p:cNvPr>
          <p:cNvSpPr txBox="1"/>
          <p:nvPr/>
        </p:nvSpPr>
        <p:spPr>
          <a:xfrm>
            <a:off x="3843338" y="1129164"/>
            <a:ext cx="1363844" cy="390428"/>
          </a:xfrm>
          <a:prstGeom prst="rect">
            <a:avLst/>
          </a:prstGeom>
          <a:noFill/>
        </p:spPr>
        <p:txBody>
          <a:bodyPr wrap="square" rtlCol="0">
            <a:spAutoFit/>
          </a:bodyPr>
          <a:lstStyle/>
          <a:p>
            <a:pPr algn="ctr">
              <a:lnSpc>
                <a:spcPts val="1180"/>
              </a:lnSpc>
            </a:pPr>
            <a:r>
              <a:rPr lang="en-US" sz="800" spc="100">
                <a:solidFill>
                  <a:schemeClr val="bg1"/>
                </a:solidFill>
              </a:rPr>
              <a:t>RE-IDENTIFICATION RISK</a:t>
            </a:r>
          </a:p>
        </p:txBody>
      </p:sp>
      <p:sp>
        <p:nvSpPr>
          <p:cNvPr id="30" name="TextBox 29">
            <a:extLst>
              <a:ext uri="{FF2B5EF4-FFF2-40B4-BE49-F238E27FC236}">
                <a16:creationId xmlns:a16="http://schemas.microsoft.com/office/drawing/2014/main" id="{27BEB819-B4E1-2FA7-7142-7B399AAE7895}"/>
              </a:ext>
            </a:extLst>
          </p:cNvPr>
          <p:cNvSpPr txBox="1"/>
          <p:nvPr/>
        </p:nvSpPr>
        <p:spPr>
          <a:xfrm>
            <a:off x="5163871" y="1129164"/>
            <a:ext cx="1099485" cy="390428"/>
          </a:xfrm>
          <a:prstGeom prst="rect">
            <a:avLst/>
          </a:prstGeom>
          <a:noFill/>
        </p:spPr>
        <p:txBody>
          <a:bodyPr wrap="square" rtlCol="0">
            <a:spAutoFit/>
          </a:bodyPr>
          <a:lstStyle/>
          <a:p>
            <a:pPr algn="ctr">
              <a:lnSpc>
                <a:spcPts val="1180"/>
              </a:lnSpc>
            </a:pPr>
            <a:r>
              <a:rPr lang="en-US" sz="800" spc="100">
                <a:solidFill>
                  <a:schemeClr val="bg1"/>
                </a:solidFill>
              </a:rPr>
              <a:t>FEATURE</a:t>
            </a:r>
            <a:br>
              <a:rPr lang="en-US" sz="800" spc="100">
                <a:solidFill>
                  <a:schemeClr val="bg1"/>
                </a:solidFill>
              </a:rPr>
            </a:br>
            <a:r>
              <a:rPr lang="en-US" sz="800" spc="100">
                <a:solidFill>
                  <a:schemeClr val="bg1"/>
                </a:solidFill>
              </a:rPr>
              <a:t>STATISTICS</a:t>
            </a:r>
          </a:p>
        </p:txBody>
      </p:sp>
      <p:sp>
        <p:nvSpPr>
          <p:cNvPr id="31" name="TextBox 30">
            <a:extLst>
              <a:ext uri="{FF2B5EF4-FFF2-40B4-BE49-F238E27FC236}">
                <a16:creationId xmlns:a16="http://schemas.microsoft.com/office/drawing/2014/main" id="{7B50F3CA-1F3C-09A4-8664-CD4E06CAD4FE}"/>
              </a:ext>
            </a:extLst>
          </p:cNvPr>
          <p:cNvSpPr txBox="1"/>
          <p:nvPr/>
        </p:nvSpPr>
        <p:spPr>
          <a:xfrm>
            <a:off x="427582" y="2271164"/>
            <a:ext cx="2189553" cy="1201098"/>
          </a:xfrm>
          <a:prstGeom prst="rect">
            <a:avLst/>
          </a:prstGeom>
          <a:noFill/>
        </p:spPr>
        <p:txBody>
          <a:bodyPr wrap="square">
            <a:spAutoFit/>
          </a:bodyPr>
          <a:lstStyle/>
          <a:p>
            <a:pPr algn="ctr">
              <a:lnSpc>
                <a:spcPts val="2240"/>
              </a:lnSpc>
            </a:pPr>
            <a:r>
              <a:rPr lang="en-US" sz="1400" i="1">
                <a:solidFill>
                  <a:schemeClr val="bg1"/>
                </a:solidFill>
              </a:rPr>
              <a:t>63% of the US population is uniquely identifiable by combining their gender,</a:t>
            </a:r>
            <a:br>
              <a:rPr lang="en-US" sz="1400" i="1">
                <a:solidFill>
                  <a:schemeClr val="bg1"/>
                </a:solidFill>
              </a:rPr>
            </a:br>
            <a:r>
              <a:rPr lang="en-US" sz="1400" i="1">
                <a:solidFill>
                  <a:schemeClr val="bg1"/>
                </a:solidFill>
              </a:rPr>
              <a:t>DOB &amp; zip code alone…</a:t>
            </a:r>
          </a:p>
        </p:txBody>
      </p:sp>
      <p:sp>
        <p:nvSpPr>
          <p:cNvPr id="32" name="Rectangle 31">
            <a:extLst>
              <a:ext uri="{FF2B5EF4-FFF2-40B4-BE49-F238E27FC236}">
                <a16:creationId xmlns:a16="http://schemas.microsoft.com/office/drawing/2014/main" id="{C864E9B5-D54B-85B5-7823-9777B18E094E}"/>
              </a:ext>
            </a:extLst>
          </p:cNvPr>
          <p:cNvSpPr/>
          <p:nvPr/>
        </p:nvSpPr>
        <p:spPr>
          <a:xfrm>
            <a:off x="331134" y="2081860"/>
            <a:ext cx="2393284" cy="1516983"/>
          </a:xfrm>
          <a:prstGeom prst="rect">
            <a:avLst/>
          </a:prstGeom>
          <a:noFill/>
          <a:ln>
            <a:solidFill>
              <a:srgbClr val="E300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Warning with solid fill">
            <a:extLst>
              <a:ext uri="{FF2B5EF4-FFF2-40B4-BE49-F238E27FC236}">
                <a16:creationId xmlns:a16="http://schemas.microsoft.com/office/drawing/2014/main" id="{9B1619E9-B10B-A3EE-1AAC-D1C18ED4C1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0568" y="1708896"/>
            <a:ext cx="583580" cy="583580"/>
          </a:xfrm>
          <a:prstGeom prst="rect">
            <a:avLst/>
          </a:prstGeom>
        </p:spPr>
      </p:pic>
      <p:sp>
        <p:nvSpPr>
          <p:cNvPr id="34" name="TextBox 33">
            <a:extLst>
              <a:ext uri="{FF2B5EF4-FFF2-40B4-BE49-F238E27FC236}">
                <a16:creationId xmlns:a16="http://schemas.microsoft.com/office/drawing/2014/main" id="{7D575683-BC52-5947-633C-DB2984C50766}"/>
              </a:ext>
            </a:extLst>
          </p:cNvPr>
          <p:cNvSpPr txBox="1"/>
          <p:nvPr/>
        </p:nvSpPr>
        <p:spPr>
          <a:xfrm>
            <a:off x="-1" y="4551887"/>
            <a:ext cx="9143999" cy="388696"/>
          </a:xfrm>
          <a:prstGeom prst="rect">
            <a:avLst/>
          </a:prstGeom>
          <a:noFill/>
        </p:spPr>
        <p:txBody>
          <a:bodyPr wrap="square">
            <a:spAutoFit/>
          </a:bodyPr>
          <a:lstStyle/>
          <a:p>
            <a:pPr algn="ctr">
              <a:lnSpc>
                <a:spcPts val="2800"/>
              </a:lnSpc>
              <a:spcAft>
                <a:spcPts val="1600"/>
              </a:spcAft>
            </a:pPr>
            <a:r>
              <a:rPr lang="en-US" sz="800">
                <a:solidFill>
                  <a:schemeClr val="accent1"/>
                </a:solidFill>
                <a:latin typeface="+mj-lt"/>
                <a:cs typeface="Calibri" panose="020F0502020204030204" pitchFamily="34" charset="0"/>
              </a:rPr>
              <a:t>Source</a:t>
            </a:r>
            <a:r>
              <a:rPr lang="en-US" sz="800">
                <a:solidFill>
                  <a:schemeClr val="bg2"/>
                </a:solidFill>
                <a:latin typeface="+mj-lt"/>
                <a:cs typeface="Calibri" panose="020F0502020204030204" pitchFamily="34" charset="0"/>
              </a:rPr>
              <a:t>: </a:t>
            </a:r>
            <a:r>
              <a:rPr lang="en-US" sz="800" err="1">
                <a:solidFill>
                  <a:schemeClr val="bg2"/>
                </a:solidFill>
                <a:latin typeface="+mj-lt"/>
                <a:cs typeface="Calibri" panose="020F0502020204030204" pitchFamily="34" charset="0"/>
              </a:rPr>
              <a:t>Mostly.AI</a:t>
            </a:r>
            <a:endParaRPr lang="en-US" sz="800">
              <a:solidFill>
                <a:schemeClr val="bg2"/>
              </a:solidFill>
              <a:latin typeface="+mj-lt"/>
              <a:cs typeface="Calibri Light" panose="020F0302020204030204" pitchFamily="34" charset="0"/>
            </a:endParaRPr>
          </a:p>
        </p:txBody>
      </p:sp>
      <p:sp>
        <p:nvSpPr>
          <p:cNvPr id="35" name="TextBox 34">
            <a:extLst>
              <a:ext uri="{FF2B5EF4-FFF2-40B4-BE49-F238E27FC236}">
                <a16:creationId xmlns:a16="http://schemas.microsoft.com/office/drawing/2014/main" id="{754878DA-4940-C026-BC76-9D8EEDE490D3}"/>
              </a:ext>
            </a:extLst>
          </p:cNvPr>
          <p:cNvSpPr txBox="1"/>
          <p:nvPr/>
        </p:nvSpPr>
        <p:spPr>
          <a:xfrm>
            <a:off x="6412359" y="1117150"/>
            <a:ext cx="1099485" cy="390428"/>
          </a:xfrm>
          <a:prstGeom prst="rect">
            <a:avLst/>
          </a:prstGeom>
          <a:noFill/>
        </p:spPr>
        <p:txBody>
          <a:bodyPr wrap="square" rtlCol="0">
            <a:spAutoFit/>
          </a:bodyPr>
          <a:lstStyle/>
          <a:p>
            <a:pPr algn="ctr">
              <a:lnSpc>
                <a:spcPts val="1180"/>
              </a:lnSpc>
            </a:pPr>
            <a:r>
              <a:rPr lang="en-US" sz="800" spc="100">
                <a:solidFill>
                  <a:schemeClr val="bg1"/>
                </a:solidFill>
              </a:rPr>
              <a:t>FEATURE</a:t>
            </a:r>
            <a:br>
              <a:rPr lang="en-US" sz="800" spc="100">
                <a:solidFill>
                  <a:schemeClr val="bg1"/>
                </a:solidFill>
              </a:rPr>
            </a:br>
            <a:r>
              <a:rPr lang="en-US" sz="800" spc="100">
                <a:solidFill>
                  <a:schemeClr val="bg1"/>
                </a:solidFill>
              </a:rPr>
              <a:t>CORRELATIONS</a:t>
            </a:r>
          </a:p>
        </p:txBody>
      </p:sp>
      <p:sp>
        <p:nvSpPr>
          <p:cNvPr id="36" name="TextBox 35">
            <a:extLst>
              <a:ext uri="{FF2B5EF4-FFF2-40B4-BE49-F238E27FC236}">
                <a16:creationId xmlns:a16="http://schemas.microsoft.com/office/drawing/2014/main" id="{1970EF8D-EE9C-5382-C684-1F7F2E1BA4C7}"/>
              </a:ext>
            </a:extLst>
          </p:cNvPr>
          <p:cNvSpPr txBox="1"/>
          <p:nvPr/>
        </p:nvSpPr>
        <p:spPr>
          <a:xfrm>
            <a:off x="7616123" y="1097717"/>
            <a:ext cx="1063534" cy="390428"/>
          </a:xfrm>
          <a:prstGeom prst="rect">
            <a:avLst/>
          </a:prstGeom>
          <a:noFill/>
        </p:spPr>
        <p:txBody>
          <a:bodyPr wrap="square" rtlCol="0">
            <a:spAutoFit/>
          </a:bodyPr>
          <a:lstStyle/>
          <a:p>
            <a:pPr algn="ctr">
              <a:lnSpc>
                <a:spcPts val="1180"/>
              </a:lnSpc>
            </a:pPr>
            <a:r>
              <a:rPr lang="en-US" sz="800" spc="100">
                <a:solidFill>
                  <a:schemeClr val="bg1"/>
                </a:solidFill>
              </a:rPr>
              <a:t>USABILITY IN</a:t>
            </a:r>
            <a:br>
              <a:rPr lang="en-US" sz="800" spc="100">
                <a:solidFill>
                  <a:schemeClr val="bg1"/>
                </a:solidFill>
              </a:rPr>
            </a:br>
            <a:r>
              <a:rPr lang="en-US" sz="800" spc="100">
                <a:solidFill>
                  <a:schemeClr val="bg1"/>
                </a:solidFill>
              </a:rPr>
              <a:t>ML MODELS</a:t>
            </a:r>
          </a:p>
        </p:txBody>
      </p:sp>
      <p:sp>
        <p:nvSpPr>
          <p:cNvPr id="38" name="TextBox 37">
            <a:extLst>
              <a:ext uri="{FF2B5EF4-FFF2-40B4-BE49-F238E27FC236}">
                <a16:creationId xmlns:a16="http://schemas.microsoft.com/office/drawing/2014/main" id="{5D78BA69-3C48-E81E-26CE-77AA54019A90}"/>
              </a:ext>
            </a:extLst>
          </p:cNvPr>
          <p:cNvSpPr txBox="1"/>
          <p:nvPr/>
        </p:nvSpPr>
        <p:spPr>
          <a:xfrm>
            <a:off x="2557216" y="1572047"/>
            <a:ext cx="1363844" cy="388696"/>
          </a:xfrm>
          <a:prstGeom prst="rect">
            <a:avLst/>
          </a:prstGeom>
          <a:noFill/>
        </p:spPr>
        <p:txBody>
          <a:bodyPr wrap="square" rtlCol="0">
            <a:spAutoFit/>
          </a:bodyPr>
          <a:lstStyle/>
          <a:p>
            <a:pPr algn="r">
              <a:lnSpc>
                <a:spcPts val="1180"/>
              </a:lnSpc>
            </a:pPr>
            <a:r>
              <a:rPr lang="en-US" sz="800" spc="100">
                <a:solidFill>
                  <a:schemeClr val="bg1"/>
                </a:solidFill>
              </a:rPr>
              <a:t>Synthetic Data Generation</a:t>
            </a:r>
          </a:p>
        </p:txBody>
      </p:sp>
      <p:sp>
        <p:nvSpPr>
          <p:cNvPr id="39" name="TextBox 38">
            <a:extLst>
              <a:ext uri="{FF2B5EF4-FFF2-40B4-BE49-F238E27FC236}">
                <a16:creationId xmlns:a16="http://schemas.microsoft.com/office/drawing/2014/main" id="{3759E5D7-46BC-E971-8806-5B324325D16B}"/>
              </a:ext>
            </a:extLst>
          </p:cNvPr>
          <p:cNvSpPr txBox="1"/>
          <p:nvPr/>
        </p:nvSpPr>
        <p:spPr>
          <a:xfrm>
            <a:off x="2598761" y="2184408"/>
            <a:ext cx="1363844" cy="234808"/>
          </a:xfrm>
          <a:prstGeom prst="rect">
            <a:avLst/>
          </a:prstGeom>
          <a:noFill/>
        </p:spPr>
        <p:txBody>
          <a:bodyPr wrap="square" rtlCol="0">
            <a:spAutoFit/>
          </a:bodyPr>
          <a:lstStyle/>
          <a:p>
            <a:pPr algn="r">
              <a:lnSpc>
                <a:spcPts val="1180"/>
              </a:lnSpc>
            </a:pPr>
            <a:r>
              <a:rPr lang="en-US" sz="800" spc="100">
                <a:solidFill>
                  <a:schemeClr val="bg1"/>
                </a:solidFill>
              </a:rPr>
              <a:t>Randomization</a:t>
            </a:r>
          </a:p>
        </p:txBody>
      </p:sp>
      <p:sp>
        <p:nvSpPr>
          <p:cNvPr id="40" name="TextBox 39">
            <a:extLst>
              <a:ext uri="{FF2B5EF4-FFF2-40B4-BE49-F238E27FC236}">
                <a16:creationId xmlns:a16="http://schemas.microsoft.com/office/drawing/2014/main" id="{AEF1A139-5FE4-A0FD-EA1A-A03D2D0E08E6}"/>
              </a:ext>
            </a:extLst>
          </p:cNvPr>
          <p:cNvSpPr txBox="1"/>
          <p:nvPr/>
        </p:nvSpPr>
        <p:spPr>
          <a:xfrm>
            <a:off x="2598761" y="2702659"/>
            <a:ext cx="1363844" cy="234808"/>
          </a:xfrm>
          <a:prstGeom prst="rect">
            <a:avLst/>
          </a:prstGeom>
          <a:noFill/>
        </p:spPr>
        <p:txBody>
          <a:bodyPr wrap="square" rtlCol="0">
            <a:spAutoFit/>
          </a:bodyPr>
          <a:lstStyle/>
          <a:p>
            <a:pPr algn="r">
              <a:lnSpc>
                <a:spcPts val="1180"/>
              </a:lnSpc>
            </a:pPr>
            <a:r>
              <a:rPr lang="en-US" sz="800" spc="100">
                <a:solidFill>
                  <a:schemeClr val="bg1"/>
                </a:solidFill>
              </a:rPr>
              <a:t>Permutation</a:t>
            </a:r>
          </a:p>
        </p:txBody>
      </p:sp>
      <p:sp>
        <p:nvSpPr>
          <p:cNvPr id="41" name="TextBox 40">
            <a:extLst>
              <a:ext uri="{FF2B5EF4-FFF2-40B4-BE49-F238E27FC236}">
                <a16:creationId xmlns:a16="http://schemas.microsoft.com/office/drawing/2014/main" id="{D7D9DF1B-378B-048A-3C8E-75278E5D7ED4}"/>
              </a:ext>
            </a:extLst>
          </p:cNvPr>
          <p:cNvSpPr txBox="1"/>
          <p:nvPr/>
        </p:nvSpPr>
        <p:spPr>
          <a:xfrm>
            <a:off x="2598761" y="3227627"/>
            <a:ext cx="1363844" cy="234808"/>
          </a:xfrm>
          <a:prstGeom prst="rect">
            <a:avLst/>
          </a:prstGeom>
          <a:noFill/>
        </p:spPr>
        <p:txBody>
          <a:bodyPr wrap="square" rtlCol="0">
            <a:spAutoFit/>
          </a:bodyPr>
          <a:lstStyle/>
          <a:p>
            <a:pPr algn="r">
              <a:lnSpc>
                <a:spcPts val="1180"/>
              </a:lnSpc>
            </a:pPr>
            <a:r>
              <a:rPr lang="en-US" sz="800" spc="100">
                <a:solidFill>
                  <a:schemeClr val="bg1"/>
                </a:solidFill>
              </a:rPr>
              <a:t>Generalization</a:t>
            </a:r>
          </a:p>
        </p:txBody>
      </p:sp>
      <p:sp>
        <p:nvSpPr>
          <p:cNvPr id="42" name="TextBox 41">
            <a:extLst>
              <a:ext uri="{FF2B5EF4-FFF2-40B4-BE49-F238E27FC236}">
                <a16:creationId xmlns:a16="http://schemas.microsoft.com/office/drawing/2014/main" id="{8DF75CD7-F722-C1BF-5E57-97D7561D1ABA}"/>
              </a:ext>
            </a:extLst>
          </p:cNvPr>
          <p:cNvSpPr txBox="1"/>
          <p:nvPr/>
        </p:nvSpPr>
        <p:spPr>
          <a:xfrm>
            <a:off x="2598761" y="3731680"/>
            <a:ext cx="1363844" cy="234808"/>
          </a:xfrm>
          <a:prstGeom prst="rect">
            <a:avLst/>
          </a:prstGeom>
          <a:noFill/>
        </p:spPr>
        <p:txBody>
          <a:bodyPr wrap="square" rtlCol="0">
            <a:spAutoFit/>
          </a:bodyPr>
          <a:lstStyle/>
          <a:p>
            <a:pPr algn="r">
              <a:lnSpc>
                <a:spcPts val="1180"/>
              </a:lnSpc>
            </a:pPr>
            <a:r>
              <a:rPr lang="en-US" sz="800" spc="100">
                <a:solidFill>
                  <a:schemeClr val="bg1"/>
                </a:solidFill>
              </a:rPr>
              <a:t>Pseudonymization</a:t>
            </a:r>
          </a:p>
        </p:txBody>
      </p:sp>
      <p:sp>
        <p:nvSpPr>
          <p:cNvPr id="43" name="TextBox 42">
            <a:extLst>
              <a:ext uri="{FF2B5EF4-FFF2-40B4-BE49-F238E27FC236}">
                <a16:creationId xmlns:a16="http://schemas.microsoft.com/office/drawing/2014/main" id="{F94DF108-A5FE-CA64-F2A9-378B01B34726}"/>
              </a:ext>
            </a:extLst>
          </p:cNvPr>
          <p:cNvSpPr txBox="1"/>
          <p:nvPr/>
        </p:nvSpPr>
        <p:spPr>
          <a:xfrm>
            <a:off x="2817290" y="1128908"/>
            <a:ext cx="1363844" cy="234808"/>
          </a:xfrm>
          <a:prstGeom prst="rect">
            <a:avLst/>
          </a:prstGeom>
          <a:noFill/>
        </p:spPr>
        <p:txBody>
          <a:bodyPr wrap="square" rtlCol="0">
            <a:spAutoFit/>
          </a:bodyPr>
          <a:lstStyle/>
          <a:p>
            <a:pPr algn="ctr">
              <a:lnSpc>
                <a:spcPts val="1180"/>
              </a:lnSpc>
            </a:pPr>
            <a:r>
              <a:rPr lang="en-US" sz="800" spc="100">
                <a:solidFill>
                  <a:schemeClr val="bg1"/>
                </a:solidFill>
              </a:rPr>
              <a:t>METHOD</a:t>
            </a:r>
          </a:p>
        </p:txBody>
      </p:sp>
      <p:sp>
        <p:nvSpPr>
          <p:cNvPr id="45" name="TextBox 44">
            <a:extLst>
              <a:ext uri="{FF2B5EF4-FFF2-40B4-BE49-F238E27FC236}">
                <a16:creationId xmlns:a16="http://schemas.microsoft.com/office/drawing/2014/main" id="{F05DC2D7-61D4-026B-8AF4-C2D9170E0F3E}"/>
              </a:ext>
            </a:extLst>
          </p:cNvPr>
          <p:cNvSpPr txBox="1"/>
          <p:nvPr/>
        </p:nvSpPr>
        <p:spPr>
          <a:xfrm>
            <a:off x="3943350" y="4137218"/>
            <a:ext cx="4922044" cy="369332"/>
          </a:xfrm>
          <a:prstGeom prst="rect">
            <a:avLst/>
          </a:prstGeom>
          <a:noFill/>
        </p:spPr>
        <p:txBody>
          <a:bodyPr wrap="square">
            <a:spAutoFit/>
          </a:bodyPr>
          <a:lstStyle/>
          <a:p>
            <a:r>
              <a:rPr lang="en-US" sz="900" i="1">
                <a:solidFill>
                  <a:schemeClr val="bg2"/>
                </a:solidFill>
                <a:latin typeface="+mj-lt"/>
              </a:rPr>
              <a:t>Table: How each method affects the value of raw data – how statistics of each feature (column in dataset) &amp; correlations between features are retained, &amp; what the usability of such data is in ML models</a:t>
            </a:r>
          </a:p>
        </p:txBody>
      </p:sp>
      <p:sp>
        <p:nvSpPr>
          <p:cNvPr id="46" name="TextBox 45">
            <a:extLst>
              <a:ext uri="{FF2B5EF4-FFF2-40B4-BE49-F238E27FC236}">
                <a16:creationId xmlns:a16="http://schemas.microsoft.com/office/drawing/2014/main" id="{BCD6EDE7-5EA9-7773-3568-A34ECDCC7A2F}"/>
              </a:ext>
            </a:extLst>
          </p:cNvPr>
          <p:cNvSpPr txBox="1"/>
          <p:nvPr/>
        </p:nvSpPr>
        <p:spPr>
          <a:xfrm>
            <a:off x="0" y="350981"/>
            <a:ext cx="9144000" cy="646331"/>
          </a:xfrm>
          <a:prstGeom prst="rect">
            <a:avLst/>
          </a:prstGeom>
          <a:noFill/>
        </p:spPr>
        <p:txBody>
          <a:bodyPr wrap="square" rtlCol="0">
            <a:spAutoFit/>
          </a:bodyPr>
          <a:lstStyle/>
          <a:p>
            <a:pPr algn="ctr"/>
            <a:r>
              <a:rPr lang="en-US" b="1">
                <a:solidFill>
                  <a:schemeClr val="bg1"/>
                </a:solidFill>
              </a:rPr>
              <a:t>Synthetic data generation is critical</a:t>
            </a:r>
            <a:br>
              <a:rPr lang="en-US" b="1">
                <a:solidFill>
                  <a:schemeClr val="bg1"/>
                </a:solidFill>
              </a:rPr>
            </a:br>
            <a:r>
              <a:rPr lang="en-US" b="1">
                <a:solidFill>
                  <a:schemeClr val="bg1"/>
                </a:solidFill>
              </a:rPr>
              <a:t>given traditional anonymization techniques present re-identification risk</a:t>
            </a:r>
          </a:p>
        </p:txBody>
      </p:sp>
      <p:sp>
        <p:nvSpPr>
          <p:cNvPr id="47" name="Rounded Rectangle 46">
            <a:extLst>
              <a:ext uri="{FF2B5EF4-FFF2-40B4-BE49-F238E27FC236}">
                <a16:creationId xmlns:a16="http://schemas.microsoft.com/office/drawing/2014/main" id="{B6158DE4-D9F0-56CF-B942-4435419B9B61}"/>
              </a:ext>
            </a:extLst>
          </p:cNvPr>
          <p:cNvSpPr/>
          <p:nvPr/>
        </p:nvSpPr>
        <p:spPr>
          <a:xfrm>
            <a:off x="6536531" y="53667"/>
            <a:ext cx="2507390" cy="276999"/>
          </a:xfrm>
          <a:prstGeom prst="roundRect">
            <a:avLst>
              <a:gd name="adj" fmla="val 50000"/>
            </a:avLst>
          </a:prstGeom>
          <a:solidFill>
            <a:srgbClr val="E2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Synthetic Data Generation</a:t>
            </a:r>
          </a:p>
        </p:txBody>
      </p:sp>
    </p:spTree>
    <p:extLst>
      <p:ext uri="{BB962C8B-B14F-4D97-AF65-F5344CB8AC3E}">
        <p14:creationId xmlns:p14="http://schemas.microsoft.com/office/powerpoint/2010/main" val="120489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9" name="Group 598">
            <a:extLst>
              <a:ext uri="{FF2B5EF4-FFF2-40B4-BE49-F238E27FC236}">
                <a16:creationId xmlns:a16="http://schemas.microsoft.com/office/drawing/2014/main" id="{73D11266-529A-503E-3045-B915976CB270}"/>
              </a:ext>
            </a:extLst>
          </p:cNvPr>
          <p:cNvGrpSpPr/>
          <p:nvPr/>
        </p:nvGrpSpPr>
        <p:grpSpPr>
          <a:xfrm>
            <a:off x="997352" y="1629389"/>
            <a:ext cx="6912507" cy="2427861"/>
            <a:chOff x="1359138" y="1445762"/>
            <a:chExt cx="6428630" cy="2257910"/>
          </a:xfrm>
        </p:grpSpPr>
        <p:sp>
          <p:nvSpPr>
            <p:cNvPr id="384" name="Freeform 383">
              <a:extLst>
                <a:ext uri="{FF2B5EF4-FFF2-40B4-BE49-F238E27FC236}">
                  <a16:creationId xmlns:a16="http://schemas.microsoft.com/office/drawing/2014/main" id="{0A95675C-B844-0C30-67A0-E86CC955C589}"/>
                </a:ext>
              </a:extLst>
            </p:cNvPr>
            <p:cNvSpPr/>
            <p:nvPr/>
          </p:nvSpPr>
          <p:spPr>
            <a:xfrm>
              <a:off x="1359138" y="1500835"/>
              <a:ext cx="2141710" cy="2141709"/>
            </a:xfrm>
            <a:custGeom>
              <a:avLst/>
              <a:gdLst>
                <a:gd name="connsiteX0" fmla="*/ 0 w 2141710"/>
                <a:gd name="connsiteY0" fmla="*/ 1070855 h 2141709"/>
                <a:gd name="connsiteX1" fmla="*/ 1070855 w 2141710"/>
                <a:gd name="connsiteY1" fmla="*/ 0 h 2141709"/>
                <a:gd name="connsiteX2" fmla="*/ 2141710 w 2141710"/>
                <a:gd name="connsiteY2" fmla="*/ 1070855 h 2141709"/>
                <a:gd name="connsiteX3" fmla="*/ 1070855 w 2141710"/>
                <a:gd name="connsiteY3" fmla="*/ 2141710 h 2141709"/>
                <a:gd name="connsiteX4" fmla="*/ 0 w 2141710"/>
                <a:gd name="connsiteY4" fmla="*/ 1070855 h 2141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710" h="2141709">
                  <a:moveTo>
                    <a:pt x="0" y="1070855"/>
                  </a:moveTo>
                  <a:cubicBezTo>
                    <a:pt x="0" y="479463"/>
                    <a:pt x="479404" y="0"/>
                    <a:pt x="1070855" y="0"/>
                  </a:cubicBezTo>
                  <a:cubicBezTo>
                    <a:pt x="1662306" y="0"/>
                    <a:pt x="2141710" y="479404"/>
                    <a:pt x="2141710" y="1070855"/>
                  </a:cubicBezTo>
                  <a:cubicBezTo>
                    <a:pt x="2141710" y="1662306"/>
                    <a:pt x="1662306" y="2141710"/>
                    <a:pt x="1070855" y="2141710"/>
                  </a:cubicBezTo>
                  <a:cubicBezTo>
                    <a:pt x="479404" y="2141710"/>
                    <a:pt x="0" y="1662306"/>
                    <a:pt x="0" y="1070855"/>
                  </a:cubicBezTo>
                </a:path>
              </a:pathLst>
            </a:custGeom>
            <a:noFill/>
            <a:ln w="248989" cap="flat">
              <a:solidFill>
                <a:srgbClr val="043772"/>
              </a:solidFill>
              <a:prstDash val="solid"/>
              <a:miter/>
            </a:ln>
          </p:spPr>
          <p:txBody>
            <a:bodyPr rtlCol="0" anchor="ctr"/>
            <a:lstStyle/>
            <a:p>
              <a:endParaRPr lang="en-US"/>
            </a:p>
          </p:txBody>
        </p:sp>
        <p:sp>
          <p:nvSpPr>
            <p:cNvPr id="385" name="Freeform 384">
              <a:extLst>
                <a:ext uri="{FF2B5EF4-FFF2-40B4-BE49-F238E27FC236}">
                  <a16:creationId xmlns:a16="http://schemas.microsoft.com/office/drawing/2014/main" id="{D23729A0-5236-66A6-539E-FE8649019A86}"/>
                </a:ext>
              </a:extLst>
            </p:cNvPr>
            <p:cNvSpPr/>
            <p:nvPr/>
          </p:nvSpPr>
          <p:spPr>
            <a:xfrm>
              <a:off x="3499602" y="1499649"/>
              <a:ext cx="2144083" cy="2144083"/>
            </a:xfrm>
            <a:custGeom>
              <a:avLst/>
              <a:gdLst>
                <a:gd name="connsiteX0" fmla="*/ 2144084 w 2144083"/>
                <a:gd name="connsiteY0" fmla="*/ 1072042 h 2144083"/>
                <a:gd name="connsiteX1" fmla="*/ 1072042 w 2144083"/>
                <a:gd name="connsiteY1" fmla="*/ 2144083 h 2144083"/>
                <a:gd name="connsiteX2" fmla="*/ 0 w 2144083"/>
                <a:gd name="connsiteY2" fmla="*/ 1072042 h 2144083"/>
                <a:gd name="connsiteX3" fmla="*/ 1072042 w 2144083"/>
                <a:gd name="connsiteY3" fmla="*/ 0 h 2144083"/>
                <a:gd name="connsiteX4" fmla="*/ 2144084 w 2144083"/>
                <a:gd name="connsiteY4" fmla="*/ 1072042 h 2144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4083" h="2144083">
                  <a:moveTo>
                    <a:pt x="2144084" y="1072042"/>
                  </a:moveTo>
                  <a:cubicBezTo>
                    <a:pt x="2144084" y="1664114"/>
                    <a:pt x="1664114" y="2144083"/>
                    <a:pt x="1072042" y="2144083"/>
                  </a:cubicBezTo>
                  <a:cubicBezTo>
                    <a:pt x="479970" y="2144083"/>
                    <a:pt x="0" y="1664114"/>
                    <a:pt x="0" y="1072042"/>
                  </a:cubicBezTo>
                  <a:cubicBezTo>
                    <a:pt x="0" y="479969"/>
                    <a:pt x="479970" y="0"/>
                    <a:pt x="1072042" y="0"/>
                  </a:cubicBezTo>
                  <a:cubicBezTo>
                    <a:pt x="1664114" y="0"/>
                    <a:pt x="2144084" y="479969"/>
                    <a:pt x="2144084" y="1072042"/>
                  </a:cubicBezTo>
                  <a:close/>
                </a:path>
              </a:pathLst>
            </a:custGeom>
            <a:noFill/>
            <a:ln w="248989" cap="flat">
              <a:solidFill>
                <a:srgbClr val="043772"/>
              </a:solidFill>
              <a:prstDash val="solid"/>
              <a:miter/>
            </a:ln>
          </p:spPr>
          <p:txBody>
            <a:bodyPr rtlCol="0" anchor="ctr"/>
            <a:lstStyle/>
            <a:p>
              <a:endParaRPr lang="en-US"/>
            </a:p>
          </p:txBody>
        </p:sp>
        <p:sp>
          <p:nvSpPr>
            <p:cNvPr id="386" name="Freeform 385">
              <a:extLst>
                <a:ext uri="{FF2B5EF4-FFF2-40B4-BE49-F238E27FC236}">
                  <a16:creationId xmlns:a16="http://schemas.microsoft.com/office/drawing/2014/main" id="{28DADE99-B9EE-D982-3E37-3C7E6ED30ECB}"/>
                </a:ext>
              </a:extLst>
            </p:cNvPr>
            <p:cNvSpPr/>
            <p:nvPr/>
          </p:nvSpPr>
          <p:spPr>
            <a:xfrm>
              <a:off x="5643685" y="1499649"/>
              <a:ext cx="2144083" cy="2144083"/>
            </a:xfrm>
            <a:custGeom>
              <a:avLst/>
              <a:gdLst>
                <a:gd name="connsiteX0" fmla="*/ 2144084 w 2144083"/>
                <a:gd name="connsiteY0" fmla="*/ 1072042 h 2144083"/>
                <a:gd name="connsiteX1" fmla="*/ 1072042 w 2144083"/>
                <a:gd name="connsiteY1" fmla="*/ 2144083 h 2144083"/>
                <a:gd name="connsiteX2" fmla="*/ 0 w 2144083"/>
                <a:gd name="connsiteY2" fmla="*/ 1072042 h 2144083"/>
                <a:gd name="connsiteX3" fmla="*/ 1072042 w 2144083"/>
                <a:gd name="connsiteY3" fmla="*/ 0 h 2144083"/>
                <a:gd name="connsiteX4" fmla="*/ 2144084 w 2144083"/>
                <a:gd name="connsiteY4" fmla="*/ 1072042 h 21440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4083" h="2144083">
                  <a:moveTo>
                    <a:pt x="2144084" y="1072042"/>
                  </a:moveTo>
                  <a:cubicBezTo>
                    <a:pt x="2144084" y="1664114"/>
                    <a:pt x="1664115" y="2144083"/>
                    <a:pt x="1072042" y="2144083"/>
                  </a:cubicBezTo>
                  <a:cubicBezTo>
                    <a:pt x="479969" y="2144083"/>
                    <a:pt x="0" y="1664114"/>
                    <a:pt x="0" y="1072042"/>
                  </a:cubicBezTo>
                  <a:cubicBezTo>
                    <a:pt x="0" y="479969"/>
                    <a:pt x="479969" y="0"/>
                    <a:pt x="1072042" y="0"/>
                  </a:cubicBezTo>
                  <a:cubicBezTo>
                    <a:pt x="1664115" y="0"/>
                    <a:pt x="2144084" y="479969"/>
                    <a:pt x="2144084" y="1072042"/>
                  </a:cubicBezTo>
                  <a:close/>
                </a:path>
              </a:pathLst>
            </a:custGeom>
            <a:noFill/>
            <a:ln w="248989" cap="flat">
              <a:solidFill>
                <a:srgbClr val="043772"/>
              </a:solidFill>
              <a:prstDash val="solid"/>
              <a:miter/>
            </a:ln>
          </p:spPr>
          <p:txBody>
            <a:bodyPr rtlCol="0" anchor="ctr"/>
            <a:lstStyle/>
            <a:p>
              <a:endParaRPr lang="en-US"/>
            </a:p>
          </p:txBody>
        </p:sp>
        <p:sp>
          <p:nvSpPr>
            <p:cNvPr id="387" name="Freeform 386">
              <a:extLst>
                <a:ext uri="{FF2B5EF4-FFF2-40B4-BE49-F238E27FC236}">
                  <a16:creationId xmlns:a16="http://schemas.microsoft.com/office/drawing/2014/main" id="{C10946CB-1277-AC88-BCF7-C5FD64DE0FF5}"/>
                </a:ext>
              </a:extLst>
            </p:cNvPr>
            <p:cNvSpPr/>
            <p:nvPr/>
          </p:nvSpPr>
          <p:spPr>
            <a:xfrm>
              <a:off x="1359138" y="1500835"/>
              <a:ext cx="6425011" cy="2141709"/>
            </a:xfrm>
            <a:custGeom>
              <a:avLst/>
              <a:gdLst>
                <a:gd name="connsiteX0" fmla="*/ 6425011 w 6425011"/>
                <a:gd name="connsiteY0" fmla="*/ 1070855 h 2141709"/>
                <a:gd name="connsiteX1" fmla="*/ 5354156 w 6425011"/>
                <a:gd name="connsiteY1" fmla="*/ 0 h 2141709"/>
                <a:gd name="connsiteX2" fmla="*/ 4283301 w 6425011"/>
                <a:gd name="connsiteY2" fmla="*/ 1070855 h 2141709"/>
                <a:gd name="connsiteX3" fmla="*/ 3212446 w 6425011"/>
                <a:gd name="connsiteY3" fmla="*/ 2141710 h 2141709"/>
                <a:gd name="connsiteX4" fmla="*/ 2141591 w 6425011"/>
                <a:gd name="connsiteY4" fmla="*/ 1070855 h 2141709"/>
                <a:gd name="connsiteX5" fmla="*/ 1070855 w 6425011"/>
                <a:gd name="connsiteY5" fmla="*/ 59 h 2141709"/>
                <a:gd name="connsiteX6" fmla="*/ 0 w 6425011"/>
                <a:gd name="connsiteY6" fmla="*/ 1070855 h 2141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5011" h="2141709">
                  <a:moveTo>
                    <a:pt x="6425011" y="1070855"/>
                  </a:moveTo>
                  <a:cubicBezTo>
                    <a:pt x="6425011" y="479463"/>
                    <a:pt x="5945607" y="0"/>
                    <a:pt x="5354156" y="0"/>
                  </a:cubicBezTo>
                  <a:cubicBezTo>
                    <a:pt x="4762706" y="0"/>
                    <a:pt x="4283301" y="479404"/>
                    <a:pt x="4283301" y="1070855"/>
                  </a:cubicBezTo>
                  <a:cubicBezTo>
                    <a:pt x="4283301" y="1662306"/>
                    <a:pt x="3803897" y="2141710"/>
                    <a:pt x="3212446" y="2141710"/>
                  </a:cubicBezTo>
                  <a:cubicBezTo>
                    <a:pt x="2620996" y="2141710"/>
                    <a:pt x="2141591" y="1662306"/>
                    <a:pt x="2141591" y="1070855"/>
                  </a:cubicBezTo>
                  <a:cubicBezTo>
                    <a:pt x="2141591" y="479404"/>
                    <a:pt x="1662247" y="59"/>
                    <a:pt x="1070855" y="59"/>
                  </a:cubicBezTo>
                  <a:cubicBezTo>
                    <a:pt x="479463" y="59"/>
                    <a:pt x="0" y="479463"/>
                    <a:pt x="0" y="1070855"/>
                  </a:cubicBezTo>
                </a:path>
              </a:pathLst>
            </a:custGeom>
            <a:noFill/>
            <a:ln w="248989" cap="rnd">
              <a:gradFill>
                <a:gsLst>
                  <a:gs pos="2000">
                    <a:srgbClr val="0773E9"/>
                  </a:gs>
                  <a:gs pos="100000">
                    <a:srgbClr val="AF2C70"/>
                  </a:gs>
                </a:gsLst>
                <a:lin ang="0" scaled="1"/>
              </a:gradFill>
              <a:prstDash val="solid"/>
              <a:miter/>
            </a:ln>
          </p:spPr>
          <p:txBody>
            <a:bodyPr rtlCol="0" anchor="ctr"/>
            <a:lstStyle/>
            <a:p>
              <a:endParaRPr lang="en-US"/>
            </a:p>
          </p:txBody>
        </p:sp>
        <p:grpSp>
          <p:nvGrpSpPr>
            <p:cNvPr id="388" name="Graphic 381">
              <a:extLst>
                <a:ext uri="{FF2B5EF4-FFF2-40B4-BE49-F238E27FC236}">
                  <a16:creationId xmlns:a16="http://schemas.microsoft.com/office/drawing/2014/main" id="{5ECB90D1-B509-5292-E976-233697CD6EF2}"/>
                </a:ext>
              </a:extLst>
            </p:cNvPr>
            <p:cNvGrpSpPr/>
            <p:nvPr/>
          </p:nvGrpSpPr>
          <p:grpSpPr>
            <a:xfrm>
              <a:off x="5791400" y="1445762"/>
              <a:ext cx="1839890" cy="589611"/>
              <a:chOff x="5791400" y="1445762"/>
              <a:chExt cx="1839890" cy="589611"/>
            </a:xfrm>
            <a:solidFill>
              <a:srgbClr val="001F35"/>
            </a:solidFill>
          </p:grpSpPr>
          <p:sp>
            <p:nvSpPr>
              <p:cNvPr id="389" name="Freeform 388">
                <a:extLst>
                  <a:ext uri="{FF2B5EF4-FFF2-40B4-BE49-F238E27FC236}">
                    <a16:creationId xmlns:a16="http://schemas.microsoft.com/office/drawing/2014/main" id="{26BEA898-8757-5BC3-958E-3155C9FB8E32}"/>
                  </a:ext>
                </a:extLst>
              </p:cNvPr>
              <p:cNvSpPr/>
              <p:nvPr/>
            </p:nvSpPr>
            <p:spPr>
              <a:xfrm>
                <a:off x="5791400" y="1921961"/>
                <a:ext cx="121602" cy="109198"/>
              </a:xfrm>
              <a:custGeom>
                <a:avLst/>
                <a:gdLst>
                  <a:gd name="connsiteX0" fmla="*/ 68012 w 121602"/>
                  <a:gd name="connsiteY0" fmla="*/ 101186 h 109198"/>
                  <a:gd name="connsiteX1" fmla="*/ 62433 w 121602"/>
                  <a:gd name="connsiteY1" fmla="*/ 109198 h 109198"/>
                  <a:gd name="connsiteX2" fmla="*/ 0 w 121602"/>
                  <a:gd name="connsiteY2" fmla="*/ 7240 h 109198"/>
                  <a:gd name="connsiteX3" fmla="*/ 5045 w 121602"/>
                  <a:gd name="connsiteY3" fmla="*/ 0 h 109198"/>
                  <a:gd name="connsiteX4" fmla="*/ 121602 w 121602"/>
                  <a:gd name="connsiteY4" fmla="*/ 24866 h 109198"/>
                  <a:gd name="connsiteX5" fmla="*/ 115964 w 121602"/>
                  <a:gd name="connsiteY5" fmla="*/ 32878 h 109198"/>
                  <a:gd name="connsiteX6" fmla="*/ 84629 w 121602"/>
                  <a:gd name="connsiteY6" fmla="*/ 25994 h 109198"/>
                  <a:gd name="connsiteX7" fmla="*/ 50860 w 121602"/>
                  <a:gd name="connsiteY7" fmla="*/ 74065 h 109198"/>
                  <a:gd name="connsiteX8" fmla="*/ 67952 w 121602"/>
                  <a:gd name="connsiteY8" fmla="*/ 101186 h 109198"/>
                  <a:gd name="connsiteX9" fmla="*/ 46172 w 121602"/>
                  <a:gd name="connsiteY9" fmla="*/ 66765 h 109198"/>
                  <a:gd name="connsiteX10" fmla="*/ 76142 w 121602"/>
                  <a:gd name="connsiteY10" fmla="*/ 24035 h 109198"/>
                  <a:gd name="connsiteX11" fmla="*/ 9911 w 121602"/>
                  <a:gd name="connsiteY11" fmla="*/ 9139 h 109198"/>
                  <a:gd name="connsiteX12" fmla="*/ 46113 w 121602"/>
                  <a:gd name="connsiteY12" fmla="*/ 66765 h 109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602" h="109198">
                    <a:moveTo>
                      <a:pt x="68012" y="101186"/>
                    </a:moveTo>
                    <a:lnTo>
                      <a:pt x="62433" y="109198"/>
                    </a:lnTo>
                    <a:lnTo>
                      <a:pt x="0" y="7240"/>
                    </a:lnTo>
                    <a:lnTo>
                      <a:pt x="5045" y="0"/>
                    </a:lnTo>
                    <a:lnTo>
                      <a:pt x="121602" y="24866"/>
                    </a:lnTo>
                    <a:lnTo>
                      <a:pt x="115964" y="32878"/>
                    </a:lnTo>
                    <a:lnTo>
                      <a:pt x="84629" y="25994"/>
                    </a:lnTo>
                    <a:lnTo>
                      <a:pt x="50860" y="74065"/>
                    </a:lnTo>
                    <a:lnTo>
                      <a:pt x="67952" y="101186"/>
                    </a:lnTo>
                    <a:close/>
                    <a:moveTo>
                      <a:pt x="46172" y="66765"/>
                    </a:moveTo>
                    <a:lnTo>
                      <a:pt x="76142" y="24035"/>
                    </a:lnTo>
                    <a:lnTo>
                      <a:pt x="9911" y="9139"/>
                    </a:lnTo>
                    <a:lnTo>
                      <a:pt x="46113" y="66765"/>
                    </a:lnTo>
                    <a:close/>
                  </a:path>
                </a:pathLst>
              </a:custGeom>
              <a:grpFill/>
              <a:ln w="5928" cap="flat">
                <a:noFill/>
                <a:prstDash val="solid"/>
                <a:miter/>
              </a:ln>
            </p:spPr>
            <p:txBody>
              <a:bodyPr rtlCol="0" anchor="ctr"/>
              <a:lstStyle/>
              <a:p>
                <a:endParaRPr lang="en-US"/>
              </a:p>
            </p:txBody>
          </p:sp>
          <p:sp>
            <p:nvSpPr>
              <p:cNvPr id="390" name="Freeform 389">
                <a:extLst>
                  <a:ext uri="{FF2B5EF4-FFF2-40B4-BE49-F238E27FC236}">
                    <a16:creationId xmlns:a16="http://schemas.microsoft.com/office/drawing/2014/main" id="{82CE1E35-E5C0-6BB4-2EED-ADB5F4FCDCCB}"/>
                  </a:ext>
                </a:extLst>
              </p:cNvPr>
              <p:cNvSpPr/>
              <p:nvPr/>
            </p:nvSpPr>
            <p:spPr>
              <a:xfrm>
                <a:off x="5864099" y="1846828"/>
                <a:ext cx="95192" cy="84126"/>
              </a:xfrm>
              <a:custGeom>
                <a:avLst/>
                <a:gdLst>
                  <a:gd name="connsiteX0" fmla="*/ 89792 w 95192"/>
                  <a:gd name="connsiteY0" fmla="*/ 52285 h 84126"/>
                  <a:gd name="connsiteX1" fmla="*/ 78516 w 95192"/>
                  <a:gd name="connsiteY1" fmla="*/ 43561 h 84126"/>
                  <a:gd name="connsiteX2" fmla="*/ 78338 w 95192"/>
                  <a:gd name="connsiteY2" fmla="*/ 43798 h 84126"/>
                  <a:gd name="connsiteX3" fmla="*/ 74184 w 95192"/>
                  <a:gd name="connsiteY3" fmla="*/ 73946 h 84126"/>
                  <a:gd name="connsiteX4" fmla="*/ 33709 w 95192"/>
                  <a:gd name="connsiteY4" fmla="*/ 75252 h 84126"/>
                  <a:gd name="connsiteX5" fmla="*/ 0 w 95192"/>
                  <a:gd name="connsiteY5" fmla="*/ 46765 h 84126"/>
                  <a:gd name="connsiteX6" fmla="*/ 5520 w 95192"/>
                  <a:gd name="connsiteY6" fmla="*/ 40237 h 84126"/>
                  <a:gd name="connsiteX7" fmla="*/ 36795 w 95192"/>
                  <a:gd name="connsiteY7" fmla="*/ 66647 h 84126"/>
                  <a:gd name="connsiteX8" fmla="*/ 69970 w 95192"/>
                  <a:gd name="connsiteY8" fmla="*/ 67893 h 84126"/>
                  <a:gd name="connsiteX9" fmla="*/ 62196 w 95192"/>
                  <a:gd name="connsiteY9" fmla="*/ 30089 h 84126"/>
                  <a:gd name="connsiteX10" fmla="*/ 34124 w 95192"/>
                  <a:gd name="connsiteY10" fmla="*/ 6409 h 84126"/>
                  <a:gd name="connsiteX11" fmla="*/ 39525 w 95192"/>
                  <a:gd name="connsiteY11" fmla="*/ 0 h 84126"/>
                  <a:gd name="connsiteX12" fmla="*/ 82017 w 95192"/>
                  <a:gd name="connsiteY12" fmla="*/ 35905 h 84126"/>
                  <a:gd name="connsiteX13" fmla="*/ 95193 w 95192"/>
                  <a:gd name="connsiteY13" fmla="*/ 45994 h 84126"/>
                  <a:gd name="connsiteX14" fmla="*/ 89911 w 95192"/>
                  <a:gd name="connsiteY14" fmla="*/ 52285 h 84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5192" h="84126">
                    <a:moveTo>
                      <a:pt x="89792" y="52285"/>
                    </a:moveTo>
                    <a:cubicBezTo>
                      <a:pt x="86647" y="50029"/>
                      <a:pt x="81365" y="45934"/>
                      <a:pt x="78516" y="43561"/>
                    </a:cubicBezTo>
                    <a:lnTo>
                      <a:pt x="78338" y="43798"/>
                    </a:lnTo>
                    <a:cubicBezTo>
                      <a:pt x="83204" y="53175"/>
                      <a:pt x="81187" y="65638"/>
                      <a:pt x="74184" y="73946"/>
                    </a:cubicBezTo>
                    <a:cubicBezTo>
                      <a:pt x="61958" y="88367"/>
                      <a:pt x="46765" y="86231"/>
                      <a:pt x="33709" y="75252"/>
                    </a:cubicBezTo>
                    <a:lnTo>
                      <a:pt x="0" y="46765"/>
                    </a:lnTo>
                    <a:lnTo>
                      <a:pt x="5520" y="40237"/>
                    </a:lnTo>
                    <a:lnTo>
                      <a:pt x="36795" y="66647"/>
                    </a:lnTo>
                    <a:cubicBezTo>
                      <a:pt x="47656" y="75845"/>
                      <a:pt x="59584" y="80237"/>
                      <a:pt x="69970" y="67893"/>
                    </a:cubicBezTo>
                    <a:cubicBezTo>
                      <a:pt x="77982" y="58397"/>
                      <a:pt x="77566" y="43086"/>
                      <a:pt x="62196" y="30089"/>
                    </a:cubicBezTo>
                    <a:lnTo>
                      <a:pt x="34124" y="6409"/>
                    </a:lnTo>
                    <a:lnTo>
                      <a:pt x="39525" y="0"/>
                    </a:lnTo>
                    <a:lnTo>
                      <a:pt x="82017" y="35905"/>
                    </a:lnTo>
                    <a:cubicBezTo>
                      <a:pt x="85104" y="38516"/>
                      <a:pt x="91335" y="43383"/>
                      <a:pt x="95193" y="45994"/>
                    </a:cubicBezTo>
                    <a:lnTo>
                      <a:pt x="89911" y="52285"/>
                    </a:lnTo>
                    <a:close/>
                  </a:path>
                </a:pathLst>
              </a:custGeom>
              <a:grpFill/>
              <a:ln w="5928" cap="flat">
                <a:noFill/>
                <a:prstDash val="solid"/>
                <a:miter/>
              </a:ln>
            </p:spPr>
            <p:txBody>
              <a:bodyPr rtlCol="0" anchor="ctr"/>
              <a:lstStyle/>
              <a:p>
                <a:endParaRPr lang="en-US"/>
              </a:p>
            </p:txBody>
          </p:sp>
          <p:sp>
            <p:nvSpPr>
              <p:cNvPr id="391" name="Freeform 390">
                <a:extLst>
                  <a:ext uri="{FF2B5EF4-FFF2-40B4-BE49-F238E27FC236}">
                    <a16:creationId xmlns:a16="http://schemas.microsoft.com/office/drawing/2014/main" id="{62289894-0329-7AB7-CD51-ED1F42EF9AF7}"/>
                  </a:ext>
                </a:extLst>
              </p:cNvPr>
              <p:cNvSpPr/>
              <p:nvPr/>
            </p:nvSpPr>
            <p:spPr>
              <a:xfrm>
                <a:off x="5911221" y="1802080"/>
                <a:ext cx="86527" cy="65068"/>
              </a:xfrm>
              <a:custGeom>
                <a:avLst/>
                <a:gdLst>
                  <a:gd name="connsiteX0" fmla="*/ 40059 w 86527"/>
                  <a:gd name="connsiteY0" fmla="*/ 4985 h 65068"/>
                  <a:gd name="connsiteX1" fmla="*/ 25757 w 86527"/>
                  <a:gd name="connsiteY1" fmla="*/ 19822 h 65068"/>
                  <a:gd name="connsiteX2" fmla="*/ 58694 w 86527"/>
                  <a:gd name="connsiteY2" fmla="*/ 51513 h 65068"/>
                  <a:gd name="connsiteX3" fmla="*/ 76261 w 86527"/>
                  <a:gd name="connsiteY3" fmla="*/ 52463 h 65068"/>
                  <a:gd name="connsiteX4" fmla="*/ 80949 w 86527"/>
                  <a:gd name="connsiteY4" fmla="*/ 44688 h 65068"/>
                  <a:gd name="connsiteX5" fmla="*/ 86528 w 86527"/>
                  <a:gd name="connsiteY5" fmla="*/ 49377 h 65068"/>
                  <a:gd name="connsiteX6" fmla="*/ 80059 w 86527"/>
                  <a:gd name="connsiteY6" fmla="*/ 59050 h 65068"/>
                  <a:gd name="connsiteX7" fmla="*/ 54421 w 86527"/>
                  <a:gd name="connsiteY7" fmla="*/ 58872 h 65068"/>
                  <a:gd name="connsiteX8" fmla="*/ 20059 w 86527"/>
                  <a:gd name="connsiteY8" fmla="*/ 25816 h 65068"/>
                  <a:gd name="connsiteX9" fmla="*/ 9555 w 86527"/>
                  <a:gd name="connsiteY9" fmla="*/ 36736 h 65068"/>
                  <a:gd name="connsiteX10" fmla="*/ 4392 w 86527"/>
                  <a:gd name="connsiteY10" fmla="*/ 31810 h 65068"/>
                  <a:gd name="connsiteX11" fmla="*/ 14837 w 86527"/>
                  <a:gd name="connsiteY11" fmla="*/ 21009 h 65068"/>
                  <a:gd name="connsiteX12" fmla="*/ 0 w 86527"/>
                  <a:gd name="connsiteY12" fmla="*/ 6706 h 65068"/>
                  <a:gd name="connsiteX13" fmla="*/ 5935 w 86527"/>
                  <a:gd name="connsiteY13" fmla="*/ 534 h 65068"/>
                  <a:gd name="connsiteX14" fmla="*/ 20771 w 86527"/>
                  <a:gd name="connsiteY14" fmla="*/ 14837 h 65068"/>
                  <a:gd name="connsiteX15" fmla="*/ 35074 w 86527"/>
                  <a:gd name="connsiteY15" fmla="*/ 0 h 65068"/>
                  <a:gd name="connsiteX16" fmla="*/ 40237 w 86527"/>
                  <a:gd name="connsiteY16" fmla="*/ 4926 h 6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527" h="65068">
                    <a:moveTo>
                      <a:pt x="40059" y="4985"/>
                    </a:moveTo>
                    <a:lnTo>
                      <a:pt x="25757" y="19822"/>
                    </a:lnTo>
                    <a:lnTo>
                      <a:pt x="58694" y="51513"/>
                    </a:lnTo>
                    <a:cubicBezTo>
                      <a:pt x="66172" y="58694"/>
                      <a:pt x="71513" y="57388"/>
                      <a:pt x="76261" y="52463"/>
                    </a:cubicBezTo>
                    <a:cubicBezTo>
                      <a:pt x="78279" y="50326"/>
                      <a:pt x="80000" y="47477"/>
                      <a:pt x="80949" y="44688"/>
                    </a:cubicBezTo>
                    <a:lnTo>
                      <a:pt x="86528" y="49377"/>
                    </a:lnTo>
                    <a:cubicBezTo>
                      <a:pt x="85044" y="52700"/>
                      <a:pt x="83027" y="55905"/>
                      <a:pt x="80059" y="59050"/>
                    </a:cubicBezTo>
                    <a:cubicBezTo>
                      <a:pt x="73946" y="65400"/>
                      <a:pt x="64569" y="68664"/>
                      <a:pt x="54421" y="58872"/>
                    </a:cubicBezTo>
                    <a:lnTo>
                      <a:pt x="20059" y="25816"/>
                    </a:lnTo>
                    <a:lnTo>
                      <a:pt x="9555" y="36736"/>
                    </a:lnTo>
                    <a:lnTo>
                      <a:pt x="4392" y="31810"/>
                    </a:lnTo>
                    <a:lnTo>
                      <a:pt x="14837" y="21009"/>
                    </a:lnTo>
                    <a:lnTo>
                      <a:pt x="0" y="6706"/>
                    </a:lnTo>
                    <a:lnTo>
                      <a:pt x="5935" y="534"/>
                    </a:lnTo>
                    <a:lnTo>
                      <a:pt x="20771" y="14837"/>
                    </a:lnTo>
                    <a:lnTo>
                      <a:pt x="35074" y="0"/>
                    </a:lnTo>
                    <a:lnTo>
                      <a:pt x="40237" y="4926"/>
                    </a:lnTo>
                    <a:close/>
                  </a:path>
                </a:pathLst>
              </a:custGeom>
              <a:grpFill/>
              <a:ln w="5928" cap="flat">
                <a:noFill/>
                <a:prstDash val="solid"/>
                <a:miter/>
              </a:ln>
            </p:spPr>
            <p:txBody>
              <a:bodyPr rtlCol="0" anchor="ctr"/>
              <a:lstStyle/>
              <a:p>
                <a:endParaRPr lang="en-US"/>
              </a:p>
            </p:txBody>
          </p:sp>
          <p:sp>
            <p:nvSpPr>
              <p:cNvPr id="392" name="Freeform 391">
                <a:extLst>
                  <a:ext uri="{FF2B5EF4-FFF2-40B4-BE49-F238E27FC236}">
                    <a16:creationId xmlns:a16="http://schemas.microsoft.com/office/drawing/2014/main" id="{0DA271CC-0247-9C16-F4D5-7C1AE5DF5469}"/>
                  </a:ext>
                </a:extLst>
              </p:cNvPr>
              <p:cNvSpPr/>
              <p:nvPr/>
            </p:nvSpPr>
            <p:spPr>
              <a:xfrm>
                <a:off x="5967237" y="1756526"/>
                <a:ext cx="77280" cy="77306"/>
              </a:xfrm>
              <a:custGeom>
                <a:avLst/>
                <a:gdLst>
                  <a:gd name="connsiteX0" fmla="*/ 64280 w 77280"/>
                  <a:gd name="connsiteY0" fmla="*/ 66801 h 77306"/>
                  <a:gd name="connsiteX1" fmla="*/ 10571 w 77280"/>
                  <a:gd name="connsiteY1" fmla="*/ 64308 h 77306"/>
                  <a:gd name="connsiteX2" fmla="*/ 12945 w 77280"/>
                  <a:gd name="connsiteY2" fmla="*/ 10659 h 77306"/>
                  <a:gd name="connsiteX3" fmla="*/ 66713 w 77280"/>
                  <a:gd name="connsiteY3" fmla="*/ 12914 h 77306"/>
                  <a:gd name="connsiteX4" fmla="*/ 64339 w 77280"/>
                  <a:gd name="connsiteY4" fmla="*/ 66741 h 77306"/>
                  <a:gd name="connsiteX5" fmla="*/ 17871 w 77280"/>
                  <a:gd name="connsiteY5" fmla="*/ 16059 h 77306"/>
                  <a:gd name="connsiteX6" fmla="*/ 16981 w 77280"/>
                  <a:gd name="connsiteY6" fmla="*/ 58433 h 77306"/>
                  <a:gd name="connsiteX7" fmla="*/ 59176 w 77280"/>
                  <a:gd name="connsiteY7" fmla="*/ 61163 h 77306"/>
                  <a:gd name="connsiteX8" fmla="*/ 60304 w 77280"/>
                  <a:gd name="connsiteY8" fmla="*/ 18789 h 77306"/>
                  <a:gd name="connsiteX9" fmla="*/ 17871 w 77280"/>
                  <a:gd name="connsiteY9" fmla="*/ 16059 h 77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80" h="77306">
                    <a:moveTo>
                      <a:pt x="64280" y="66801"/>
                    </a:moveTo>
                    <a:cubicBezTo>
                      <a:pt x="47841" y="81875"/>
                      <a:pt x="25289" y="80450"/>
                      <a:pt x="10571" y="64308"/>
                    </a:cubicBezTo>
                    <a:cubicBezTo>
                      <a:pt x="-4266" y="48106"/>
                      <a:pt x="-3494" y="25733"/>
                      <a:pt x="12945" y="10659"/>
                    </a:cubicBezTo>
                    <a:cubicBezTo>
                      <a:pt x="29503" y="-4475"/>
                      <a:pt x="51817" y="-3288"/>
                      <a:pt x="66713" y="12914"/>
                    </a:cubicBezTo>
                    <a:cubicBezTo>
                      <a:pt x="81431" y="28997"/>
                      <a:pt x="80897" y="51608"/>
                      <a:pt x="64339" y="66741"/>
                    </a:cubicBezTo>
                    <a:close/>
                    <a:moveTo>
                      <a:pt x="17871" y="16059"/>
                    </a:moveTo>
                    <a:cubicBezTo>
                      <a:pt x="4636" y="28166"/>
                      <a:pt x="5349" y="45792"/>
                      <a:pt x="16981" y="58433"/>
                    </a:cubicBezTo>
                    <a:cubicBezTo>
                      <a:pt x="28612" y="71133"/>
                      <a:pt x="45942" y="73329"/>
                      <a:pt x="59176" y="61163"/>
                    </a:cubicBezTo>
                    <a:cubicBezTo>
                      <a:pt x="72529" y="48937"/>
                      <a:pt x="71877" y="31489"/>
                      <a:pt x="60304" y="18789"/>
                    </a:cubicBezTo>
                    <a:cubicBezTo>
                      <a:pt x="48672" y="6089"/>
                      <a:pt x="31224" y="3774"/>
                      <a:pt x="17871" y="16059"/>
                    </a:cubicBezTo>
                    <a:close/>
                  </a:path>
                </a:pathLst>
              </a:custGeom>
              <a:grpFill/>
              <a:ln w="5928" cap="flat">
                <a:noFill/>
                <a:prstDash val="solid"/>
                <a:miter/>
              </a:ln>
            </p:spPr>
            <p:txBody>
              <a:bodyPr rtlCol="0" anchor="ctr"/>
              <a:lstStyle/>
              <a:p>
                <a:endParaRPr lang="en-US"/>
              </a:p>
            </p:txBody>
          </p:sp>
          <p:sp>
            <p:nvSpPr>
              <p:cNvPr id="393" name="Freeform 392">
                <a:extLst>
                  <a:ext uri="{FF2B5EF4-FFF2-40B4-BE49-F238E27FC236}">
                    <a16:creationId xmlns:a16="http://schemas.microsoft.com/office/drawing/2014/main" id="{54D33DCA-20CF-347C-70DC-D7E3F550C7C1}"/>
                  </a:ext>
                </a:extLst>
              </p:cNvPr>
              <p:cNvSpPr/>
              <p:nvPr/>
            </p:nvSpPr>
            <p:spPr>
              <a:xfrm>
                <a:off x="6027066" y="1670958"/>
                <a:ext cx="130800" cy="114089"/>
              </a:xfrm>
              <a:custGeom>
                <a:avLst/>
                <a:gdLst>
                  <a:gd name="connsiteX0" fmla="*/ 10326 w 130800"/>
                  <a:gd name="connsiteY0" fmla="*/ 69401 h 114089"/>
                  <a:gd name="connsiteX1" fmla="*/ 0 w 130800"/>
                  <a:gd name="connsiteY1" fmla="*/ 56404 h 114089"/>
                  <a:gd name="connsiteX2" fmla="*/ 6469 w 130800"/>
                  <a:gd name="connsiteY2" fmla="*/ 51597 h 114089"/>
                  <a:gd name="connsiteX3" fmla="*/ 15489 w 130800"/>
                  <a:gd name="connsiteY3" fmla="*/ 62813 h 114089"/>
                  <a:gd name="connsiteX4" fmla="*/ 15727 w 130800"/>
                  <a:gd name="connsiteY4" fmla="*/ 62635 h 114089"/>
                  <a:gd name="connsiteX5" fmla="*/ 25638 w 130800"/>
                  <a:gd name="connsiteY5" fmla="*/ 35098 h 114089"/>
                  <a:gd name="connsiteX6" fmla="*/ 54421 w 130800"/>
                  <a:gd name="connsiteY6" fmla="*/ 35217 h 114089"/>
                  <a:gd name="connsiteX7" fmla="*/ 54659 w 130800"/>
                  <a:gd name="connsiteY7" fmla="*/ 35039 h 114089"/>
                  <a:gd name="connsiteX8" fmla="*/ 65282 w 130800"/>
                  <a:gd name="connsiteY8" fmla="*/ 5840 h 114089"/>
                  <a:gd name="connsiteX9" fmla="*/ 104688 w 130800"/>
                  <a:gd name="connsiteY9" fmla="*/ 14149 h 114089"/>
                  <a:gd name="connsiteX10" fmla="*/ 130800 w 130800"/>
                  <a:gd name="connsiteY10" fmla="*/ 49579 h 114089"/>
                  <a:gd name="connsiteX11" fmla="*/ 124095 w 130800"/>
                  <a:gd name="connsiteY11" fmla="*/ 54564 h 114089"/>
                  <a:gd name="connsiteX12" fmla="*/ 99821 w 130800"/>
                  <a:gd name="connsiteY12" fmla="*/ 21627 h 114089"/>
                  <a:gd name="connsiteX13" fmla="*/ 68427 w 130800"/>
                  <a:gd name="connsiteY13" fmla="*/ 12250 h 114089"/>
                  <a:gd name="connsiteX14" fmla="*/ 67833 w 130800"/>
                  <a:gd name="connsiteY14" fmla="*/ 49282 h 114089"/>
                  <a:gd name="connsiteX15" fmla="*/ 90148 w 130800"/>
                  <a:gd name="connsiteY15" fmla="*/ 79609 h 114089"/>
                  <a:gd name="connsiteX16" fmla="*/ 83264 w 130800"/>
                  <a:gd name="connsiteY16" fmla="*/ 84653 h 114089"/>
                  <a:gd name="connsiteX17" fmla="*/ 58100 w 130800"/>
                  <a:gd name="connsiteY17" fmla="*/ 50469 h 114089"/>
                  <a:gd name="connsiteX18" fmla="*/ 28665 w 130800"/>
                  <a:gd name="connsiteY18" fmla="*/ 41567 h 114089"/>
                  <a:gd name="connsiteX19" fmla="*/ 28368 w 130800"/>
                  <a:gd name="connsiteY19" fmla="*/ 79490 h 114089"/>
                  <a:gd name="connsiteX20" fmla="*/ 50148 w 130800"/>
                  <a:gd name="connsiteY20" fmla="*/ 109045 h 114089"/>
                  <a:gd name="connsiteX21" fmla="*/ 43264 w 130800"/>
                  <a:gd name="connsiteY21" fmla="*/ 114089 h 114089"/>
                  <a:gd name="connsiteX22" fmla="*/ 10267 w 130800"/>
                  <a:gd name="connsiteY22" fmla="*/ 69342 h 114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0800" h="114089">
                    <a:moveTo>
                      <a:pt x="10326" y="69401"/>
                    </a:moveTo>
                    <a:cubicBezTo>
                      <a:pt x="7953" y="66137"/>
                      <a:pt x="3205" y="60024"/>
                      <a:pt x="0" y="56404"/>
                    </a:cubicBezTo>
                    <a:lnTo>
                      <a:pt x="6469" y="51597"/>
                    </a:lnTo>
                    <a:cubicBezTo>
                      <a:pt x="9080" y="54683"/>
                      <a:pt x="13234" y="59727"/>
                      <a:pt x="15489" y="62813"/>
                    </a:cubicBezTo>
                    <a:lnTo>
                      <a:pt x="15727" y="62635"/>
                    </a:lnTo>
                    <a:cubicBezTo>
                      <a:pt x="13234" y="52190"/>
                      <a:pt x="17448" y="41152"/>
                      <a:pt x="25638" y="35098"/>
                    </a:cubicBezTo>
                    <a:cubicBezTo>
                      <a:pt x="34362" y="28689"/>
                      <a:pt x="44035" y="27917"/>
                      <a:pt x="54421" y="35217"/>
                    </a:cubicBezTo>
                    <a:lnTo>
                      <a:pt x="54659" y="35039"/>
                    </a:lnTo>
                    <a:cubicBezTo>
                      <a:pt x="51869" y="23407"/>
                      <a:pt x="55667" y="12903"/>
                      <a:pt x="65282" y="5840"/>
                    </a:cubicBezTo>
                    <a:cubicBezTo>
                      <a:pt x="80237" y="-5198"/>
                      <a:pt x="94599" y="440"/>
                      <a:pt x="104688" y="14149"/>
                    </a:cubicBezTo>
                    <a:lnTo>
                      <a:pt x="130800" y="49579"/>
                    </a:lnTo>
                    <a:lnTo>
                      <a:pt x="124095" y="54564"/>
                    </a:lnTo>
                    <a:lnTo>
                      <a:pt x="99821" y="21627"/>
                    </a:lnTo>
                    <a:cubicBezTo>
                      <a:pt x="91394" y="10173"/>
                      <a:pt x="80178" y="3585"/>
                      <a:pt x="68427" y="12250"/>
                    </a:cubicBezTo>
                    <a:cubicBezTo>
                      <a:pt x="56320" y="21152"/>
                      <a:pt x="58338" y="36404"/>
                      <a:pt x="67833" y="49282"/>
                    </a:cubicBezTo>
                    <a:lnTo>
                      <a:pt x="90148" y="79609"/>
                    </a:lnTo>
                    <a:lnTo>
                      <a:pt x="83264" y="84653"/>
                    </a:lnTo>
                    <a:lnTo>
                      <a:pt x="58100" y="50469"/>
                    </a:lnTo>
                    <a:cubicBezTo>
                      <a:pt x="50208" y="39728"/>
                      <a:pt x="40593" y="32784"/>
                      <a:pt x="28665" y="41567"/>
                    </a:cubicBezTo>
                    <a:cubicBezTo>
                      <a:pt x="19466" y="48392"/>
                      <a:pt x="16380" y="63288"/>
                      <a:pt x="28368" y="79490"/>
                    </a:cubicBezTo>
                    <a:lnTo>
                      <a:pt x="50148" y="109045"/>
                    </a:lnTo>
                    <a:lnTo>
                      <a:pt x="43264" y="114089"/>
                    </a:lnTo>
                    <a:lnTo>
                      <a:pt x="10267" y="69342"/>
                    </a:lnTo>
                    <a:close/>
                  </a:path>
                </a:pathLst>
              </a:custGeom>
              <a:grpFill/>
              <a:ln w="5928" cap="flat">
                <a:noFill/>
                <a:prstDash val="solid"/>
                <a:miter/>
              </a:ln>
            </p:spPr>
            <p:txBody>
              <a:bodyPr rtlCol="0" anchor="ctr"/>
              <a:lstStyle/>
              <a:p>
                <a:endParaRPr lang="en-US"/>
              </a:p>
            </p:txBody>
          </p:sp>
          <p:sp>
            <p:nvSpPr>
              <p:cNvPr id="394" name="Freeform 393">
                <a:extLst>
                  <a:ext uri="{FF2B5EF4-FFF2-40B4-BE49-F238E27FC236}">
                    <a16:creationId xmlns:a16="http://schemas.microsoft.com/office/drawing/2014/main" id="{3BDEBA8A-DAFA-A591-11C3-AC133A9D006E}"/>
                  </a:ext>
                </a:extLst>
              </p:cNvPr>
              <p:cNvSpPr/>
              <p:nvPr/>
            </p:nvSpPr>
            <p:spPr>
              <a:xfrm>
                <a:off x="6142733" y="1628413"/>
                <a:ext cx="80830" cy="77997"/>
              </a:xfrm>
              <a:custGeom>
                <a:avLst/>
                <a:gdLst>
                  <a:gd name="connsiteX0" fmla="*/ 18813 w 80830"/>
                  <a:gd name="connsiteY0" fmla="*/ 67851 h 77997"/>
                  <a:gd name="connsiteX1" fmla="*/ 44213 w 80830"/>
                  <a:gd name="connsiteY1" fmla="*/ 24706 h 77997"/>
                  <a:gd name="connsiteX2" fmla="*/ 50504 w 80830"/>
                  <a:gd name="connsiteY2" fmla="*/ 21027 h 77997"/>
                  <a:gd name="connsiteX3" fmla="*/ 48843 w 80830"/>
                  <a:gd name="connsiteY3" fmla="*/ 18237 h 77997"/>
                  <a:gd name="connsiteX4" fmla="*/ 21009 w 80830"/>
                  <a:gd name="connsiteY4" fmla="*/ 11353 h 77997"/>
                  <a:gd name="connsiteX5" fmla="*/ 6825 w 80830"/>
                  <a:gd name="connsiteY5" fmla="*/ 29632 h 77997"/>
                  <a:gd name="connsiteX6" fmla="*/ 0 w 80830"/>
                  <a:gd name="connsiteY6" fmla="*/ 27199 h 77997"/>
                  <a:gd name="connsiteX7" fmla="*/ 18160 w 80830"/>
                  <a:gd name="connsiteY7" fmla="*/ 4944 h 77997"/>
                  <a:gd name="connsiteX8" fmla="*/ 55371 w 80830"/>
                  <a:gd name="connsiteY8" fmla="*/ 13311 h 77997"/>
                  <a:gd name="connsiteX9" fmla="*/ 71454 w 80830"/>
                  <a:gd name="connsiteY9" fmla="*/ 40492 h 77997"/>
                  <a:gd name="connsiteX10" fmla="*/ 80830 w 80830"/>
                  <a:gd name="connsiteY10" fmla="*/ 53845 h 77997"/>
                  <a:gd name="connsiteX11" fmla="*/ 74302 w 80830"/>
                  <a:gd name="connsiteY11" fmla="*/ 57703 h 77997"/>
                  <a:gd name="connsiteX12" fmla="*/ 66469 w 80830"/>
                  <a:gd name="connsiteY12" fmla="*/ 46842 h 77997"/>
                  <a:gd name="connsiteX13" fmla="*/ 66231 w 80830"/>
                  <a:gd name="connsiteY13" fmla="*/ 47020 h 77997"/>
                  <a:gd name="connsiteX14" fmla="*/ 51276 w 80830"/>
                  <a:gd name="connsiteY14" fmla="*/ 73727 h 77997"/>
                  <a:gd name="connsiteX15" fmla="*/ 18991 w 80830"/>
                  <a:gd name="connsiteY15" fmla="*/ 67851 h 77997"/>
                  <a:gd name="connsiteX16" fmla="*/ 56854 w 80830"/>
                  <a:gd name="connsiteY16" fmla="*/ 31768 h 77997"/>
                  <a:gd name="connsiteX17" fmla="*/ 53828 w 80830"/>
                  <a:gd name="connsiteY17" fmla="*/ 26724 h 77997"/>
                  <a:gd name="connsiteX18" fmla="*/ 49139 w 80830"/>
                  <a:gd name="connsiteY18" fmla="*/ 29513 h 77997"/>
                  <a:gd name="connsiteX19" fmla="*/ 25994 w 80830"/>
                  <a:gd name="connsiteY19" fmla="*/ 63044 h 77997"/>
                  <a:gd name="connsiteX20" fmla="*/ 49258 w 80830"/>
                  <a:gd name="connsiteY20" fmla="*/ 66724 h 77997"/>
                  <a:gd name="connsiteX21" fmla="*/ 56854 w 80830"/>
                  <a:gd name="connsiteY21" fmla="*/ 31828 h 7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0830" h="77997">
                    <a:moveTo>
                      <a:pt x="18813" y="67851"/>
                    </a:moveTo>
                    <a:cubicBezTo>
                      <a:pt x="8249" y="49988"/>
                      <a:pt x="25697" y="35685"/>
                      <a:pt x="44213" y="24706"/>
                    </a:cubicBezTo>
                    <a:lnTo>
                      <a:pt x="50504" y="21027"/>
                    </a:lnTo>
                    <a:lnTo>
                      <a:pt x="48843" y="18237"/>
                    </a:lnTo>
                    <a:cubicBezTo>
                      <a:pt x="41899" y="6487"/>
                      <a:pt x="32166" y="4706"/>
                      <a:pt x="21009" y="11353"/>
                    </a:cubicBezTo>
                    <a:cubicBezTo>
                      <a:pt x="13828" y="15626"/>
                      <a:pt x="8724" y="22570"/>
                      <a:pt x="6825" y="29632"/>
                    </a:cubicBezTo>
                    <a:lnTo>
                      <a:pt x="0" y="27199"/>
                    </a:lnTo>
                    <a:cubicBezTo>
                      <a:pt x="2196" y="19068"/>
                      <a:pt x="8665" y="10522"/>
                      <a:pt x="18160" y="4944"/>
                    </a:cubicBezTo>
                    <a:cubicBezTo>
                      <a:pt x="31869" y="-3187"/>
                      <a:pt x="46350" y="-1881"/>
                      <a:pt x="55371" y="13311"/>
                    </a:cubicBezTo>
                    <a:lnTo>
                      <a:pt x="71454" y="40492"/>
                    </a:lnTo>
                    <a:cubicBezTo>
                      <a:pt x="74302" y="45299"/>
                      <a:pt x="78101" y="50759"/>
                      <a:pt x="80830" y="53845"/>
                    </a:cubicBezTo>
                    <a:lnTo>
                      <a:pt x="74302" y="57703"/>
                    </a:lnTo>
                    <a:cubicBezTo>
                      <a:pt x="71869" y="54795"/>
                      <a:pt x="68427" y="50225"/>
                      <a:pt x="66469" y="46842"/>
                    </a:cubicBezTo>
                    <a:lnTo>
                      <a:pt x="66231" y="47020"/>
                    </a:lnTo>
                    <a:cubicBezTo>
                      <a:pt x="66528" y="59068"/>
                      <a:pt x="61246" y="67792"/>
                      <a:pt x="51276" y="73727"/>
                    </a:cubicBezTo>
                    <a:cubicBezTo>
                      <a:pt x="41662" y="79424"/>
                      <a:pt x="26884" y="81145"/>
                      <a:pt x="18991" y="67851"/>
                    </a:cubicBezTo>
                    <a:close/>
                    <a:moveTo>
                      <a:pt x="56854" y="31768"/>
                    </a:moveTo>
                    <a:lnTo>
                      <a:pt x="53828" y="26724"/>
                    </a:lnTo>
                    <a:lnTo>
                      <a:pt x="49139" y="29513"/>
                    </a:lnTo>
                    <a:cubicBezTo>
                      <a:pt x="34718" y="38059"/>
                      <a:pt x="18279" y="50107"/>
                      <a:pt x="25994" y="63044"/>
                    </a:cubicBezTo>
                    <a:cubicBezTo>
                      <a:pt x="31751" y="72777"/>
                      <a:pt x="41899" y="71056"/>
                      <a:pt x="49258" y="66724"/>
                    </a:cubicBezTo>
                    <a:cubicBezTo>
                      <a:pt x="63679" y="58178"/>
                      <a:pt x="63561" y="43104"/>
                      <a:pt x="56854" y="31828"/>
                    </a:cubicBezTo>
                    <a:close/>
                  </a:path>
                </a:pathLst>
              </a:custGeom>
              <a:grpFill/>
              <a:ln w="5928" cap="flat">
                <a:noFill/>
                <a:prstDash val="solid"/>
                <a:miter/>
              </a:ln>
            </p:spPr>
            <p:txBody>
              <a:bodyPr rtlCol="0" anchor="ctr"/>
              <a:lstStyle/>
              <a:p>
                <a:endParaRPr lang="en-US"/>
              </a:p>
            </p:txBody>
          </p:sp>
          <p:sp>
            <p:nvSpPr>
              <p:cNvPr id="395" name="Freeform 394">
                <a:extLst>
                  <a:ext uri="{FF2B5EF4-FFF2-40B4-BE49-F238E27FC236}">
                    <a16:creationId xmlns:a16="http://schemas.microsoft.com/office/drawing/2014/main" id="{B15D9C60-965C-C491-DAAD-4CCAC0F29A27}"/>
                  </a:ext>
                </a:extLst>
              </p:cNvPr>
              <p:cNvSpPr/>
              <p:nvPr/>
            </p:nvSpPr>
            <p:spPr>
              <a:xfrm>
                <a:off x="6198638" y="1584515"/>
                <a:ext cx="72106" cy="81873"/>
              </a:xfrm>
              <a:custGeom>
                <a:avLst/>
                <a:gdLst>
                  <a:gd name="connsiteX0" fmla="*/ 42611 w 72106"/>
                  <a:gd name="connsiteY0" fmla="*/ 15311 h 81873"/>
                  <a:gd name="connsiteX1" fmla="*/ 24273 w 72106"/>
                  <a:gd name="connsiteY1" fmla="*/ 24748 h 81873"/>
                  <a:gd name="connsiteX2" fmla="*/ 45163 w 72106"/>
                  <a:gd name="connsiteY2" fmla="*/ 65400 h 81873"/>
                  <a:gd name="connsiteX3" fmla="*/ 61424 w 72106"/>
                  <a:gd name="connsiteY3" fmla="*/ 71988 h 81873"/>
                  <a:gd name="connsiteX4" fmla="*/ 68367 w 72106"/>
                  <a:gd name="connsiteY4" fmla="*/ 66172 h 81873"/>
                  <a:gd name="connsiteX5" fmla="*/ 72106 w 72106"/>
                  <a:gd name="connsiteY5" fmla="*/ 72463 h 81873"/>
                  <a:gd name="connsiteX6" fmla="*/ 62848 w 72106"/>
                  <a:gd name="connsiteY6" fmla="*/ 79465 h 81873"/>
                  <a:gd name="connsiteX7" fmla="*/ 38635 w 72106"/>
                  <a:gd name="connsiteY7" fmla="*/ 70979 h 81873"/>
                  <a:gd name="connsiteX8" fmla="*/ 16795 w 72106"/>
                  <a:gd name="connsiteY8" fmla="*/ 28546 h 81873"/>
                  <a:gd name="connsiteX9" fmla="*/ 3264 w 72106"/>
                  <a:gd name="connsiteY9" fmla="*/ 35489 h 81873"/>
                  <a:gd name="connsiteX10" fmla="*/ 0 w 72106"/>
                  <a:gd name="connsiteY10" fmla="*/ 29139 h 81873"/>
                  <a:gd name="connsiteX11" fmla="*/ 13353 w 72106"/>
                  <a:gd name="connsiteY11" fmla="*/ 22255 h 81873"/>
                  <a:gd name="connsiteX12" fmla="*/ 3917 w 72106"/>
                  <a:gd name="connsiteY12" fmla="*/ 3917 h 81873"/>
                  <a:gd name="connsiteX13" fmla="*/ 11513 w 72106"/>
                  <a:gd name="connsiteY13" fmla="*/ 0 h 81873"/>
                  <a:gd name="connsiteX14" fmla="*/ 20949 w 72106"/>
                  <a:gd name="connsiteY14" fmla="*/ 18338 h 81873"/>
                  <a:gd name="connsiteX15" fmla="*/ 39288 w 72106"/>
                  <a:gd name="connsiteY15" fmla="*/ 8902 h 81873"/>
                  <a:gd name="connsiteX16" fmla="*/ 42552 w 72106"/>
                  <a:gd name="connsiteY16" fmla="*/ 15252 h 8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06" h="81873">
                    <a:moveTo>
                      <a:pt x="42611" y="15311"/>
                    </a:moveTo>
                    <a:lnTo>
                      <a:pt x="24273" y="24748"/>
                    </a:lnTo>
                    <a:lnTo>
                      <a:pt x="45163" y="65400"/>
                    </a:lnTo>
                    <a:cubicBezTo>
                      <a:pt x="49911" y="74658"/>
                      <a:pt x="55370" y="75133"/>
                      <a:pt x="61424" y="71988"/>
                    </a:cubicBezTo>
                    <a:cubicBezTo>
                      <a:pt x="64035" y="70623"/>
                      <a:pt x="66587" y="68486"/>
                      <a:pt x="68367" y="66172"/>
                    </a:cubicBezTo>
                    <a:lnTo>
                      <a:pt x="72106" y="72463"/>
                    </a:lnTo>
                    <a:cubicBezTo>
                      <a:pt x="69614" y="75133"/>
                      <a:pt x="66706" y="77507"/>
                      <a:pt x="62848" y="79465"/>
                    </a:cubicBezTo>
                    <a:cubicBezTo>
                      <a:pt x="55014" y="83501"/>
                      <a:pt x="45103" y="83560"/>
                      <a:pt x="38635" y="70979"/>
                    </a:cubicBezTo>
                    <a:lnTo>
                      <a:pt x="16795" y="28546"/>
                    </a:lnTo>
                    <a:lnTo>
                      <a:pt x="3264" y="35489"/>
                    </a:lnTo>
                    <a:lnTo>
                      <a:pt x="0" y="29139"/>
                    </a:lnTo>
                    <a:lnTo>
                      <a:pt x="13353" y="22255"/>
                    </a:lnTo>
                    <a:lnTo>
                      <a:pt x="3917" y="3917"/>
                    </a:lnTo>
                    <a:lnTo>
                      <a:pt x="11513" y="0"/>
                    </a:lnTo>
                    <a:lnTo>
                      <a:pt x="20949" y="18338"/>
                    </a:lnTo>
                    <a:lnTo>
                      <a:pt x="39288" y="8902"/>
                    </a:lnTo>
                    <a:lnTo>
                      <a:pt x="42552" y="15252"/>
                    </a:lnTo>
                    <a:close/>
                  </a:path>
                </a:pathLst>
              </a:custGeom>
              <a:grpFill/>
              <a:ln w="5928" cap="flat">
                <a:noFill/>
                <a:prstDash val="solid"/>
                <a:miter/>
              </a:ln>
            </p:spPr>
            <p:txBody>
              <a:bodyPr rtlCol="0" anchor="ctr"/>
              <a:lstStyle/>
              <a:p>
                <a:endParaRPr lang="en-US"/>
              </a:p>
            </p:txBody>
          </p:sp>
          <p:sp>
            <p:nvSpPr>
              <p:cNvPr id="396" name="Freeform 395">
                <a:extLst>
                  <a:ext uri="{FF2B5EF4-FFF2-40B4-BE49-F238E27FC236}">
                    <a16:creationId xmlns:a16="http://schemas.microsoft.com/office/drawing/2014/main" id="{3C023D4E-8E27-8C2D-3970-97C3B4CF3D81}"/>
                  </a:ext>
                </a:extLst>
              </p:cNvPr>
              <p:cNvSpPr/>
              <p:nvPr/>
            </p:nvSpPr>
            <p:spPr>
              <a:xfrm>
                <a:off x="6258263" y="1569120"/>
                <a:ext cx="74498" cy="76014"/>
              </a:xfrm>
              <a:custGeom>
                <a:avLst/>
                <a:gdLst>
                  <a:gd name="connsiteX0" fmla="*/ 3579 w 74498"/>
                  <a:gd name="connsiteY0" fmla="*/ 52368 h 76014"/>
                  <a:gd name="connsiteX1" fmla="*/ 21205 w 74498"/>
                  <a:gd name="connsiteY1" fmla="*/ 3347 h 76014"/>
                  <a:gd name="connsiteX2" fmla="*/ 66605 w 74498"/>
                  <a:gd name="connsiteY2" fmla="*/ 22041 h 76014"/>
                  <a:gd name="connsiteX3" fmla="*/ 68327 w 74498"/>
                  <a:gd name="connsiteY3" fmla="*/ 26018 h 76014"/>
                  <a:gd name="connsiteX4" fmla="*/ 12303 w 74498"/>
                  <a:gd name="connsiteY4" fmla="*/ 50587 h 76014"/>
                  <a:gd name="connsiteX5" fmla="*/ 49810 w 74498"/>
                  <a:gd name="connsiteY5" fmla="*/ 65958 h 76014"/>
                  <a:gd name="connsiteX6" fmla="*/ 67615 w 74498"/>
                  <a:gd name="connsiteY6" fmla="*/ 44771 h 76014"/>
                  <a:gd name="connsiteX7" fmla="*/ 74499 w 74498"/>
                  <a:gd name="connsiteY7" fmla="*/ 46670 h 76014"/>
                  <a:gd name="connsiteX8" fmla="*/ 52421 w 74498"/>
                  <a:gd name="connsiteY8" fmla="*/ 72783 h 76014"/>
                  <a:gd name="connsiteX9" fmla="*/ 3579 w 74498"/>
                  <a:gd name="connsiteY9" fmla="*/ 52427 h 76014"/>
                  <a:gd name="connsiteX10" fmla="*/ 58000 w 74498"/>
                  <a:gd name="connsiteY10" fmla="*/ 23288 h 76014"/>
                  <a:gd name="connsiteX11" fmla="*/ 23876 w 74498"/>
                  <a:gd name="connsiteY11" fmla="*/ 9816 h 76014"/>
                  <a:gd name="connsiteX12" fmla="*/ 9751 w 74498"/>
                  <a:gd name="connsiteY12" fmla="*/ 44415 h 76014"/>
                  <a:gd name="connsiteX13" fmla="*/ 58000 w 74498"/>
                  <a:gd name="connsiteY13" fmla="*/ 23288 h 7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498" h="76014">
                    <a:moveTo>
                      <a:pt x="3579" y="52368"/>
                    </a:moveTo>
                    <a:cubicBezTo>
                      <a:pt x="-5204" y="32368"/>
                      <a:pt x="2748" y="11478"/>
                      <a:pt x="21205" y="3347"/>
                    </a:cubicBezTo>
                    <a:cubicBezTo>
                      <a:pt x="41917" y="-5733"/>
                      <a:pt x="59009" y="4712"/>
                      <a:pt x="66605" y="22041"/>
                    </a:cubicBezTo>
                    <a:lnTo>
                      <a:pt x="68327" y="26018"/>
                    </a:lnTo>
                    <a:lnTo>
                      <a:pt x="12303" y="50587"/>
                    </a:lnTo>
                    <a:cubicBezTo>
                      <a:pt x="18772" y="64534"/>
                      <a:pt x="34202" y="72783"/>
                      <a:pt x="49810" y="65958"/>
                    </a:cubicBezTo>
                    <a:cubicBezTo>
                      <a:pt x="59721" y="61626"/>
                      <a:pt x="64647" y="54682"/>
                      <a:pt x="67615" y="44771"/>
                    </a:cubicBezTo>
                    <a:lnTo>
                      <a:pt x="74499" y="46670"/>
                    </a:lnTo>
                    <a:cubicBezTo>
                      <a:pt x="71294" y="59430"/>
                      <a:pt x="63520" y="67917"/>
                      <a:pt x="52421" y="72783"/>
                    </a:cubicBezTo>
                    <a:cubicBezTo>
                      <a:pt x="33134" y="81270"/>
                      <a:pt x="12422" y="72546"/>
                      <a:pt x="3579" y="52427"/>
                    </a:cubicBezTo>
                    <a:close/>
                    <a:moveTo>
                      <a:pt x="58000" y="23288"/>
                    </a:moveTo>
                    <a:cubicBezTo>
                      <a:pt x="51353" y="9638"/>
                      <a:pt x="38297" y="3466"/>
                      <a:pt x="23876" y="9816"/>
                    </a:cubicBezTo>
                    <a:cubicBezTo>
                      <a:pt x="8980" y="16344"/>
                      <a:pt x="5538" y="33258"/>
                      <a:pt x="9751" y="44415"/>
                    </a:cubicBezTo>
                    <a:lnTo>
                      <a:pt x="58000" y="23288"/>
                    </a:lnTo>
                    <a:close/>
                  </a:path>
                </a:pathLst>
              </a:custGeom>
              <a:grpFill/>
              <a:ln w="5928" cap="flat">
                <a:noFill/>
                <a:prstDash val="solid"/>
                <a:miter/>
              </a:ln>
            </p:spPr>
            <p:txBody>
              <a:bodyPr rtlCol="0" anchor="ctr"/>
              <a:lstStyle/>
              <a:p>
                <a:endParaRPr lang="en-US"/>
              </a:p>
            </p:txBody>
          </p:sp>
          <p:sp>
            <p:nvSpPr>
              <p:cNvPr id="397" name="Freeform 396">
                <a:extLst>
                  <a:ext uri="{FF2B5EF4-FFF2-40B4-BE49-F238E27FC236}">
                    <a16:creationId xmlns:a16="http://schemas.microsoft.com/office/drawing/2014/main" id="{DF089498-8E82-23C4-03AF-19A2A5DF840E}"/>
                  </a:ext>
                </a:extLst>
              </p:cNvPr>
              <p:cNvSpPr/>
              <p:nvPr/>
            </p:nvSpPr>
            <p:spPr>
              <a:xfrm>
                <a:off x="6409917" y="1510038"/>
                <a:ext cx="54828" cy="54827"/>
              </a:xfrm>
              <a:custGeom>
                <a:avLst/>
                <a:gdLst>
                  <a:gd name="connsiteX0" fmla="*/ 20292 w 54828"/>
                  <a:gd name="connsiteY0" fmla="*/ 945 h 54827"/>
                  <a:gd name="connsiteX1" fmla="*/ 53883 w 54828"/>
                  <a:gd name="connsiteY1" fmla="*/ 20292 h 54827"/>
                  <a:gd name="connsiteX2" fmla="*/ 34536 w 54828"/>
                  <a:gd name="connsiteY2" fmla="*/ 53883 h 54827"/>
                  <a:gd name="connsiteX3" fmla="*/ 945 w 54828"/>
                  <a:gd name="connsiteY3" fmla="*/ 34536 h 54827"/>
                  <a:gd name="connsiteX4" fmla="*/ 20292 w 54828"/>
                  <a:gd name="connsiteY4" fmla="*/ 945 h 548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28" h="54827">
                    <a:moveTo>
                      <a:pt x="20292" y="945"/>
                    </a:moveTo>
                    <a:cubicBezTo>
                      <a:pt x="34951" y="-2972"/>
                      <a:pt x="49966" y="5634"/>
                      <a:pt x="53883" y="20292"/>
                    </a:cubicBezTo>
                    <a:cubicBezTo>
                      <a:pt x="57800" y="34951"/>
                      <a:pt x="49194" y="49966"/>
                      <a:pt x="34536" y="53883"/>
                    </a:cubicBezTo>
                    <a:cubicBezTo>
                      <a:pt x="19877" y="57800"/>
                      <a:pt x="4862" y="49194"/>
                      <a:pt x="945" y="34536"/>
                    </a:cubicBezTo>
                    <a:cubicBezTo>
                      <a:pt x="-2972" y="19877"/>
                      <a:pt x="5634" y="4862"/>
                      <a:pt x="20292" y="945"/>
                    </a:cubicBezTo>
                    <a:close/>
                  </a:path>
                </a:pathLst>
              </a:custGeom>
              <a:grpFill/>
              <a:ln w="5928" cap="flat">
                <a:noFill/>
                <a:prstDash val="solid"/>
                <a:miter/>
              </a:ln>
            </p:spPr>
            <p:txBody>
              <a:bodyPr rtlCol="0" anchor="ctr"/>
              <a:lstStyle/>
              <a:p>
                <a:endParaRPr lang="en-US"/>
              </a:p>
            </p:txBody>
          </p:sp>
          <p:sp>
            <p:nvSpPr>
              <p:cNvPr id="398" name="Freeform 397">
                <a:extLst>
                  <a:ext uri="{FF2B5EF4-FFF2-40B4-BE49-F238E27FC236}">
                    <a16:creationId xmlns:a16="http://schemas.microsoft.com/office/drawing/2014/main" id="{1FAE9878-2548-0781-3EA6-39DC3D0741EF}"/>
                  </a:ext>
                </a:extLst>
              </p:cNvPr>
              <p:cNvSpPr/>
              <p:nvPr/>
            </p:nvSpPr>
            <p:spPr>
              <a:xfrm>
                <a:off x="6560951" y="1445762"/>
                <a:ext cx="117150" cy="118753"/>
              </a:xfrm>
              <a:custGeom>
                <a:avLst/>
                <a:gdLst>
                  <a:gd name="connsiteX0" fmla="*/ 0 w 117150"/>
                  <a:gd name="connsiteY0" fmla="*/ 9555 h 118753"/>
                  <a:gd name="connsiteX1" fmla="*/ 13590 w 117150"/>
                  <a:gd name="connsiteY1" fmla="*/ 8368 h 118753"/>
                  <a:gd name="connsiteX2" fmla="*/ 62314 w 117150"/>
                  <a:gd name="connsiteY2" fmla="*/ 99347 h 118753"/>
                  <a:gd name="connsiteX3" fmla="*/ 93827 w 117150"/>
                  <a:gd name="connsiteY3" fmla="*/ 1187 h 118753"/>
                  <a:gd name="connsiteX4" fmla="*/ 107418 w 117150"/>
                  <a:gd name="connsiteY4" fmla="*/ 0 h 118753"/>
                  <a:gd name="connsiteX5" fmla="*/ 117151 w 117150"/>
                  <a:gd name="connsiteY5" fmla="*/ 109258 h 118753"/>
                  <a:gd name="connsiteX6" fmla="*/ 108367 w 117150"/>
                  <a:gd name="connsiteY6" fmla="*/ 110029 h 118753"/>
                  <a:gd name="connsiteX7" fmla="*/ 99643 w 117150"/>
                  <a:gd name="connsiteY7" fmla="*/ 12047 h 118753"/>
                  <a:gd name="connsiteX8" fmla="*/ 99347 w 117150"/>
                  <a:gd name="connsiteY8" fmla="*/ 12047 h 118753"/>
                  <a:gd name="connsiteX9" fmla="*/ 65994 w 117150"/>
                  <a:gd name="connsiteY9" fmla="*/ 113827 h 118753"/>
                  <a:gd name="connsiteX10" fmla="*/ 61068 w 117150"/>
                  <a:gd name="connsiteY10" fmla="*/ 114243 h 118753"/>
                  <a:gd name="connsiteX11" fmla="*/ 10207 w 117150"/>
                  <a:gd name="connsiteY11" fmla="*/ 20000 h 118753"/>
                  <a:gd name="connsiteX12" fmla="*/ 9911 w 117150"/>
                  <a:gd name="connsiteY12" fmla="*/ 20000 h 118753"/>
                  <a:gd name="connsiteX13" fmla="*/ 18635 w 117150"/>
                  <a:gd name="connsiteY13" fmla="*/ 117982 h 118753"/>
                  <a:gd name="connsiteX14" fmla="*/ 9851 w 117150"/>
                  <a:gd name="connsiteY14" fmla="*/ 118753 h 118753"/>
                  <a:gd name="connsiteX15" fmla="*/ 118 w 117150"/>
                  <a:gd name="connsiteY15" fmla="*/ 9496 h 11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7150" h="118753">
                    <a:moveTo>
                      <a:pt x="0" y="9555"/>
                    </a:moveTo>
                    <a:lnTo>
                      <a:pt x="13590" y="8368"/>
                    </a:lnTo>
                    <a:lnTo>
                      <a:pt x="62314" y="99347"/>
                    </a:lnTo>
                    <a:lnTo>
                      <a:pt x="93827" y="1187"/>
                    </a:lnTo>
                    <a:lnTo>
                      <a:pt x="107418" y="0"/>
                    </a:lnTo>
                    <a:lnTo>
                      <a:pt x="117151" y="109258"/>
                    </a:lnTo>
                    <a:lnTo>
                      <a:pt x="108367" y="110029"/>
                    </a:lnTo>
                    <a:lnTo>
                      <a:pt x="99643" y="12047"/>
                    </a:lnTo>
                    <a:lnTo>
                      <a:pt x="99347" y="12047"/>
                    </a:lnTo>
                    <a:cubicBezTo>
                      <a:pt x="99347" y="12047"/>
                      <a:pt x="65994" y="113827"/>
                      <a:pt x="65994" y="113827"/>
                    </a:cubicBezTo>
                    <a:lnTo>
                      <a:pt x="61068" y="114243"/>
                    </a:lnTo>
                    <a:lnTo>
                      <a:pt x="10207" y="20000"/>
                    </a:lnTo>
                    <a:lnTo>
                      <a:pt x="9911" y="20000"/>
                    </a:lnTo>
                    <a:cubicBezTo>
                      <a:pt x="9911" y="20000"/>
                      <a:pt x="18635" y="117982"/>
                      <a:pt x="18635" y="117982"/>
                    </a:cubicBezTo>
                    <a:lnTo>
                      <a:pt x="9851" y="118753"/>
                    </a:lnTo>
                    <a:lnTo>
                      <a:pt x="118" y="9496"/>
                    </a:lnTo>
                    <a:close/>
                  </a:path>
                </a:pathLst>
              </a:custGeom>
              <a:grpFill/>
              <a:ln w="5928" cap="flat">
                <a:noFill/>
                <a:prstDash val="solid"/>
                <a:miter/>
              </a:ln>
            </p:spPr>
            <p:txBody>
              <a:bodyPr rtlCol="0" anchor="ctr"/>
              <a:lstStyle/>
              <a:p>
                <a:endParaRPr lang="en-US"/>
              </a:p>
            </p:txBody>
          </p:sp>
          <p:sp>
            <p:nvSpPr>
              <p:cNvPr id="399" name="Freeform 398">
                <a:extLst>
                  <a:ext uri="{FF2B5EF4-FFF2-40B4-BE49-F238E27FC236}">
                    <a16:creationId xmlns:a16="http://schemas.microsoft.com/office/drawing/2014/main" id="{B8CA9B30-2ED3-CAC9-FEF4-5EA032403D67}"/>
                  </a:ext>
                </a:extLst>
              </p:cNvPr>
              <p:cNvSpPr/>
              <p:nvPr/>
            </p:nvSpPr>
            <p:spPr>
              <a:xfrm>
                <a:off x="6696790" y="1481836"/>
                <a:ext cx="76035" cy="76037"/>
              </a:xfrm>
              <a:custGeom>
                <a:avLst/>
                <a:gdLst>
                  <a:gd name="connsiteX0" fmla="*/ 37276 w 76035"/>
                  <a:gd name="connsiteY0" fmla="*/ 76031 h 76037"/>
                  <a:gd name="connsiteX1" fmla="*/ 6 w 76035"/>
                  <a:gd name="connsiteY1" fmla="*/ 37278 h 76037"/>
                  <a:gd name="connsiteX2" fmla="*/ 38582 w 76035"/>
                  <a:gd name="connsiteY2" fmla="*/ 8 h 76037"/>
                  <a:gd name="connsiteX3" fmla="*/ 76029 w 76035"/>
                  <a:gd name="connsiteY3" fmla="*/ 38584 h 76037"/>
                  <a:gd name="connsiteX4" fmla="*/ 37276 w 76035"/>
                  <a:gd name="connsiteY4" fmla="*/ 76031 h 76037"/>
                  <a:gd name="connsiteX5" fmla="*/ 38463 w 76035"/>
                  <a:gd name="connsiteY5" fmla="*/ 7248 h 76037"/>
                  <a:gd name="connsiteX6" fmla="*/ 8671 w 76035"/>
                  <a:gd name="connsiteY6" fmla="*/ 37397 h 76037"/>
                  <a:gd name="connsiteX7" fmla="*/ 37395 w 76035"/>
                  <a:gd name="connsiteY7" fmla="*/ 68435 h 76037"/>
                  <a:gd name="connsiteX8" fmla="*/ 67365 w 76035"/>
                  <a:gd name="connsiteY8" fmla="*/ 38465 h 76037"/>
                  <a:gd name="connsiteX9" fmla="*/ 38463 w 76035"/>
                  <a:gd name="connsiteY9" fmla="*/ 7308 h 7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035" h="76037">
                    <a:moveTo>
                      <a:pt x="37276" y="76031"/>
                    </a:moveTo>
                    <a:cubicBezTo>
                      <a:pt x="14961" y="75616"/>
                      <a:pt x="-350" y="59118"/>
                      <a:pt x="6" y="37278"/>
                    </a:cubicBezTo>
                    <a:cubicBezTo>
                      <a:pt x="362" y="15260"/>
                      <a:pt x="16326" y="-407"/>
                      <a:pt x="38582" y="8"/>
                    </a:cubicBezTo>
                    <a:cubicBezTo>
                      <a:pt x="61014" y="423"/>
                      <a:pt x="76385" y="16625"/>
                      <a:pt x="76029" y="38584"/>
                    </a:cubicBezTo>
                    <a:cubicBezTo>
                      <a:pt x="75673" y="60423"/>
                      <a:pt x="59709" y="76387"/>
                      <a:pt x="37276" y="76031"/>
                    </a:cubicBezTo>
                    <a:close/>
                    <a:moveTo>
                      <a:pt x="38463" y="7248"/>
                    </a:moveTo>
                    <a:cubicBezTo>
                      <a:pt x="20480" y="6952"/>
                      <a:pt x="8967" y="20186"/>
                      <a:pt x="8671" y="37397"/>
                    </a:cubicBezTo>
                    <a:cubicBezTo>
                      <a:pt x="8374" y="54607"/>
                      <a:pt x="19412" y="68079"/>
                      <a:pt x="37395" y="68435"/>
                    </a:cubicBezTo>
                    <a:cubicBezTo>
                      <a:pt x="55495" y="68732"/>
                      <a:pt x="67068" y="55616"/>
                      <a:pt x="67365" y="38465"/>
                    </a:cubicBezTo>
                    <a:cubicBezTo>
                      <a:pt x="67661" y="21254"/>
                      <a:pt x="56623" y="7604"/>
                      <a:pt x="38463" y="7308"/>
                    </a:cubicBezTo>
                    <a:close/>
                  </a:path>
                </a:pathLst>
              </a:custGeom>
              <a:grpFill/>
              <a:ln w="5928" cap="flat">
                <a:noFill/>
                <a:prstDash val="solid"/>
                <a:miter/>
              </a:ln>
            </p:spPr>
            <p:txBody>
              <a:bodyPr rtlCol="0" anchor="ctr"/>
              <a:lstStyle/>
              <a:p>
                <a:endParaRPr lang="en-US"/>
              </a:p>
            </p:txBody>
          </p:sp>
          <p:sp>
            <p:nvSpPr>
              <p:cNvPr id="400" name="Freeform 399">
                <a:extLst>
                  <a:ext uri="{FF2B5EF4-FFF2-40B4-BE49-F238E27FC236}">
                    <a16:creationId xmlns:a16="http://schemas.microsoft.com/office/drawing/2014/main" id="{D1028A09-2E92-119C-5EF6-2FE6DA379C92}"/>
                  </a:ext>
                </a:extLst>
              </p:cNvPr>
              <p:cNvSpPr/>
              <p:nvPr/>
            </p:nvSpPr>
            <p:spPr>
              <a:xfrm>
                <a:off x="6789852" y="1486117"/>
                <a:ext cx="65541" cy="78041"/>
              </a:xfrm>
              <a:custGeom>
                <a:avLst/>
                <a:gdLst>
                  <a:gd name="connsiteX0" fmla="*/ 14659 w 65541"/>
                  <a:gd name="connsiteY0" fmla="*/ 712 h 78041"/>
                  <a:gd name="connsiteX1" fmla="*/ 13828 w 65541"/>
                  <a:gd name="connsiteY1" fmla="*/ 15133 h 78041"/>
                  <a:gd name="connsiteX2" fmla="*/ 14125 w 65541"/>
                  <a:gd name="connsiteY2" fmla="*/ 15133 h 78041"/>
                  <a:gd name="connsiteX3" fmla="*/ 41483 w 65541"/>
                  <a:gd name="connsiteY3" fmla="*/ 1602 h 78041"/>
                  <a:gd name="connsiteX4" fmla="*/ 65281 w 65541"/>
                  <a:gd name="connsiteY4" fmla="*/ 34243 h 78041"/>
                  <a:gd name="connsiteX5" fmla="*/ 60830 w 65541"/>
                  <a:gd name="connsiteY5" fmla="*/ 78041 h 78041"/>
                  <a:gd name="connsiteX6" fmla="*/ 52522 w 65541"/>
                  <a:gd name="connsiteY6" fmla="*/ 77210 h 78041"/>
                  <a:gd name="connsiteX7" fmla="*/ 56676 w 65541"/>
                  <a:gd name="connsiteY7" fmla="*/ 36498 h 78041"/>
                  <a:gd name="connsiteX8" fmla="*/ 38991 w 65541"/>
                  <a:gd name="connsiteY8" fmla="*/ 8546 h 78041"/>
                  <a:gd name="connsiteX9" fmla="*/ 12225 w 65541"/>
                  <a:gd name="connsiteY9" fmla="*/ 36202 h 78041"/>
                  <a:gd name="connsiteX10" fmla="*/ 8487 w 65541"/>
                  <a:gd name="connsiteY10" fmla="*/ 72759 h 78041"/>
                  <a:gd name="connsiteX11" fmla="*/ 0 w 65541"/>
                  <a:gd name="connsiteY11" fmla="*/ 71869 h 78041"/>
                  <a:gd name="connsiteX12" fmla="*/ 5638 w 65541"/>
                  <a:gd name="connsiteY12" fmla="*/ 16558 h 78041"/>
                  <a:gd name="connsiteX13" fmla="*/ 6706 w 65541"/>
                  <a:gd name="connsiteY13" fmla="*/ 0 h 78041"/>
                  <a:gd name="connsiteX14" fmla="*/ 14718 w 65541"/>
                  <a:gd name="connsiteY14" fmla="*/ 831 h 78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5541" h="78041">
                    <a:moveTo>
                      <a:pt x="14659" y="712"/>
                    </a:moveTo>
                    <a:cubicBezTo>
                      <a:pt x="14540" y="4748"/>
                      <a:pt x="14184" y="11276"/>
                      <a:pt x="13828" y="15133"/>
                    </a:cubicBezTo>
                    <a:lnTo>
                      <a:pt x="14125" y="15133"/>
                    </a:lnTo>
                    <a:cubicBezTo>
                      <a:pt x="19287" y="5757"/>
                      <a:pt x="30742" y="534"/>
                      <a:pt x="41483" y="1602"/>
                    </a:cubicBezTo>
                    <a:cubicBezTo>
                      <a:pt x="60296" y="3501"/>
                      <a:pt x="67002" y="17270"/>
                      <a:pt x="65281" y="34243"/>
                    </a:cubicBezTo>
                    <a:lnTo>
                      <a:pt x="60830" y="78041"/>
                    </a:lnTo>
                    <a:lnTo>
                      <a:pt x="52522" y="77210"/>
                    </a:lnTo>
                    <a:lnTo>
                      <a:pt x="56676" y="36498"/>
                    </a:lnTo>
                    <a:cubicBezTo>
                      <a:pt x="58100" y="22314"/>
                      <a:pt x="54836" y="10148"/>
                      <a:pt x="38991" y="8546"/>
                    </a:cubicBezTo>
                    <a:cubicBezTo>
                      <a:pt x="26528" y="7300"/>
                      <a:pt x="14243" y="16142"/>
                      <a:pt x="12225" y="36202"/>
                    </a:cubicBezTo>
                    <a:lnTo>
                      <a:pt x="8487" y="72759"/>
                    </a:lnTo>
                    <a:lnTo>
                      <a:pt x="0" y="71869"/>
                    </a:lnTo>
                    <a:lnTo>
                      <a:pt x="5638" y="16558"/>
                    </a:lnTo>
                    <a:cubicBezTo>
                      <a:pt x="6053" y="12582"/>
                      <a:pt x="6647" y="4807"/>
                      <a:pt x="6706" y="0"/>
                    </a:cubicBezTo>
                    <a:lnTo>
                      <a:pt x="14718" y="831"/>
                    </a:lnTo>
                    <a:close/>
                  </a:path>
                </a:pathLst>
              </a:custGeom>
              <a:grpFill/>
              <a:ln w="5928" cap="flat">
                <a:noFill/>
                <a:prstDash val="solid"/>
                <a:miter/>
              </a:ln>
            </p:spPr>
            <p:txBody>
              <a:bodyPr rtlCol="0" anchor="ctr"/>
              <a:lstStyle/>
              <a:p>
                <a:endParaRPr lang="en-US"/>
              </a:p>
            </p:txBody>
          </p:sp>
          <p:sp>
            <p:nvSpPr>
              <p:cNvPr id="401" name="Freeform 400">
                <a:extLst>
                  <a:ext uri="{FF2B5EF4-FFF2-40B4-BE49-F238E27FC236}">
                    <a16:creationId xmlns:a16="http://schemas.microsoft.com/office/drawing/2014/main" id="{52AC3376-1299-561C-A4D2-5097E9E30061}"/>
                  </a:ext>
                </a:extLst>
              </p:cNvPr>
              <p:cNvSpPr/>
              <p:nvPr/>
            </p:nvSpPr>
            <p:spPr>
              <a:xfrm>
                <a:off x="6873472" y="1462668"/>
                <a:ext cx="26492" cy="106594"/>
              </a:xfrm>
              <a:custGeom>
                <a:avLst/>
                <a:gdLst>
                  <a:gd name="connsiteX0" fmla="*/ 8427 w 26492"/>
                  <a:gd name="connsiteY0" fmla="*/ 106595 h 106594"/>
                  <a:gd name="connsiteX1" fmla="*/ 0 w 26492"/>
                  <a:gd name="connsiteY1" fmla="*/ 105230 h 106594"/>
                  <a:gd name="connsiteX2" fmla="*/ 11454 w 26492"/>
                  <a:gd name="connsiteY2" fmla="*/ 33954 h 106594"/>
                  <a:gd name="connsiteX3" fmla="*/ 19881 w 26492"/>
                  <a:gd name="connsiteY3" fmla="*/ 35319 h 106594"/>
                  <a:gd name="connsiteX4" fmla="*/ 8427 w 26492"/>
                  <a:gd name="connsiteY4" fmla="*/ 106595 h 106594"/>
                  <a:gd name="connsiteX5" fmla="*/ 19110 w 26492"/>
                  <a:gd name="connsiteY5" fmla="*/ 12589 h 106594"/>
                  <a:gd name="connsiteX6" fmla="*/ 14006 w 26492"/>
                  <a:gd name="connsiteY6" fmla="*/ 5349 h 106594"/>
                  <a:gd name="connsiteX7" fmla="*/ 21127 w 26492"/>
                  <a:gd name="connsiteY7" fmla="*/ 67 h 106594"/>
                  <a:gd name="connsiteX8" fmla="*/ 26409 w 26492"/>
                  <a:gd name="connsiteY8" fmla="*/ 7367 h 106594"/>
                  <a:gd name="connsiteX9" fmla="*/ 19110 w 26492"/>
                  <a:gd name="connsiteY9" fmla="*/ 12649 h 106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92" h="106594">
                    <a:moveTo>
                      <a:pt x="8427" y="106595"/>
                    </a:moveTo>
                    <a:lnTo>
                      <a:pt x="0" y="105230"/>
                    </a:lnTo>
                    <a:lnTo>
                      <a:pt x="11454" y="33954"/>
                    </a:lnTo>
                    <a:lnTo>
                      <a:pt x="19881" y="35319"/>
                    </a:lnTo>
                    <a:lnTo>
                      <a:pt x="8427" y="106595"/>
                    </a:lnTo>
                    <a:close/>
                    <a:moveTo>
                      <a:pt x="19110" y="12589"/>
                    </a:moveTo>
                    <a:cubicBezTo>
                      <a:pt x="16023" y="12114"/>
                      <a:pt x="13412" y="9028"/>
                      <a:pt x="14006" y="5349"/>
                    </a:cubicBezTo>
                    <a:cubicBezTo>
                      <a:pt x="14599" y="1669"/>
                      <a:pt x="18100" y="-408"/>
                      <a:pt x="21127" y="67"/>
                    </a:cubicBezTo>
                    <a:cubicBezTo>
                      <a:pt x="24332" y="601"/>
                      <a:pt x="27002" y="3687"/>
                      <a:pt x="26409" y="7367"/>
                    </a:cubicBezTo>
                    <a:cubicBezTo>
                      <a:pt x="25816" y="11046"/>
                      <a:pt x="22314" y="13123"/>
                      <a:pt x="19110" y="12649"/>
                    </a:cubicBezTo>
                    <a:close/>
                  </a:path>
                </a:pathLst>
              </a:custGeom>
              <a:grpFill/>
              <a:ln w="5928" cap="flat">
                <a:noFill/>
                <a:prstDash val="solid"/>
                <a:miter/>
              </a:ln>
            </p:spPr>
            <p:txBody>
              <a:bodyPr rtlCol="0" anchor="ctr"/>
              <a:lstStyle/>
              <a:p>
                <a:endParaRPr lang="en-US"/>
              </a:p>
            </p:txBody>
          </p:sp>
          <p:sp>
            <p:nvSpPr>
              <p:cNvPr id="402" name="Freeform 401">
                <a:extLst>
                  <a:ext uri="{FF2B5EF4-FFF2-40B4-BE49-F238E27FC236}">
                    <a16:creationId xmlns:a16="http://schemas.microsoft.com/office/drawing/2014/main" id="{0797F0C2-54D6-0B13-1605-26021B44CBBC}"/>
                  </a:ext>
                </a:extLst>
              </p:cNvPr>
              <p:cNvSpPr/>
              <p:nvPr/>
            </p:nvSpPr>
            <p:spPr>
              <a:xfrm>
                <a:off x="6908486" y="1483269"/>
                <a:ext cx="44688" cy="96392"/>
              </a:xfrm>
              <a:custGeom>
                <a:avLst/>
                <a:gdLst>
                  <a:gd name="connsiteX0" fmla="*/ 43324 w 44688"/>
                  <a:gd name="connsiteY0" fmla="*/ 32997 h 96392"/>
                  <a:gd name="connsiteX1" fmla="*/ 23145 w 44688"/>
                  <a:gd name="connsiteY1" fmla="*/ 28902 h 96392"/>
                  <a:gd name="connsiteX2" fmla="*/ 14065 w 44688"/>
                  <a:gd name="connsiteY2" fmla="*/ 73709 h 96392"/>
                  <a:gd name="connsiteX3" fmla="*/ 22671 w 44688"/>
                  <a:gd name="connsiteY3" fmla="*/ 89020 h 96392"/>
                  <a:gd name="connsiteX4" fmla="*/ 31751 w 44688"/>
                  <a:gd name="connsiteY4" fmla="*/ 88783 h 96392"/>
                  <a:gd name="connsiteX5" fmla="*/ 30742 w 44688"/>
                  <a:gd name="connsiteY5" fmla="*/ 96023 h 96392"/>
                  <a:gd name="connsiteX6" fmla="*/ 19110 w 44688"/>
                  <a:gd name="connsiteY6" fmla="*/ 95726 h 96392"/>
                  <a:gd name="connsiteX7" fmla="*/ 5460 w 44688"/>
                  <a:gd name="connsiteY7" fmla="*/ 74006 h 96392"/>
                  <a:gd name="connsiteX8" fmla="*/ 14896 w 44688"/>
                  <a:gd name="connsiteY8" fmla="*/ 27240 h 96392"/>
                  <a:gd name="connsiteX9" fmla="*/ 0 w 44688"/>
                  <a:gd name="connsiteY9" fmla="*/ 24214 h 96392"/>
                  <a:gd name="connsiteX10" fmla="*/ 1424 w 44688"/>
                  <a:gd name="connsiteY10" fmla="*/ 17211 h 96392"/>
                  <a:gd name="connsiteX11" fmla="*/ 16143 w 44688"/>
                  <a:gd name="connsiteY11" fmla="*/ 20178 h 96392"/>
                  <a:gd name="connsiteX12" fmla="*/ 20237 w 44688"/>
                  <a:gd name="connsiteY12" fmla="*/ 0 h 96392"/>
                  <a:gd name="connsiteX13" fmla="*/ 28606 w 44688"/>
                  <a:gd name="connsiteY13" fmla="*/ 1662 h 96392"/>
                  <a:gd name="connsiteX14" fmla="*/ 24510 w 44688"/>
                  <a:gd name="connsiteY14" fmla="*/ 21840 h 96392"/>
                  <a:gd name="connsiteX15" fmla="*/ 44688 w 44688"/>
                  <a:gd name="connsiteY15" fmla="*/ 25935 h 96392"/>
                  <a:gd name="connsiteX16" fmla="*/ 43264 w 44688"/>
                  <a:gd name="connsiteY16" fmla="*/ 32938 h 96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688" h="96392">
                    <a:moveTo>
                      <a:pt x="43324" y="32997"/>
                    </a:moveTo>
                    <a:lnTo>
                      <a:pt x="23145" y="28902"/>
                    </a:lnTo>
                    <a:lnTo>
                      <a:pt x="14065" y="73709"/>
                    </a:lnTo>
                    <a:cubicBezTo>
                      <a:pt x="11988" y="83857"/>
                      <a:pt x="15965" y="87715"/>
                      <a:pt x="22671" y="89020"/>
                    </a:cubicBezTo>
                    <a:cubicBezTo>
                      <a:pt x="25579" y="89614"/>
                      <a:pt x="28902" y="89495"/>
                      <a:pt x="31751" y="88783"/>
                    </a:cubicBezTo>
                    <a:lnTo>
                      <a:pt x="30742" y="96023"/>
                    </a:lnTo>
                    <a:cubicBezTo>
                      <a:pt x="27181" y="96557"/>
                      <a:pt x="23383" y="96557"/>
                      <a:pt x="19110" y="95726"/>
                    </a:cubicBezTo>
                    <a:cubicBezTo>
                      <a:pt x="10445" y="94005"/>
                      <a:pt x="2671" y="87833"/>
                      <a:pt x="5460" y="74006"/>
                    </a:cubicBezTo>
                    <a:lnTo>
                      <a:pt x="14896" y="27240"/>
                    </a:lnTo>
                    <a:lnTo>
                      <a:pt x="0" y="24214"/>
                    </a:lnTo>
                    <a:lnTo>
                      <a:pt x="1424" y="17211"/>
                    </a:lnTo>
                    <a:lnTo>
                      <a:pt x="16143" y="20178"/>
                    </a:lnTo>
                    <a:lnTo>
                      <a:pt x="20237" y="0"/>
                    </a:lnTo>
                    <a:lnTo>
                      <a:pt x="28606" y="1662"/>
                    </a:lnTo>
                    <a:lnTo>
                      <a:pt x="24510" y="21840"/>
                    </a:lnTo>
                    <a:lnTo>
                      <a:pt x="44688" y="25935"/>
                    </a:lnTo>
                    <a:lnTo>
                      <a:pt x="43264" y="32938"/>
                    </a:lnTo>
                    <a:close/>
                  </a:path>
                </a:pathLst>
              </a:custGeom>
              <a:grpFill/>
              <a:ln w="5928" cap="flat">
                <a:noFill/>
                <a:prstDash val="solid"/>
                <a:miter/>
              </a:ln>
            </p:spPr>
            <p:txBody>
              <a:bodyPr rtlCol="0" anchor="ctr"/>
              <a:lstStyle/>
              <a:p>
                <a:endParaRPr lang="en-US"/>
              </a:p>
            </p:txBody>
          </p:sp>
          <p:sp>
            <p:nvSpPr>
              <p:cNvPr id="403" name="Freeform 402">
                <a:extLst>
                  <a:ext uri="{FF2B5EF4-FFF2-40B4-BE49-F238E27FC236}">
                    <a16:creationId xmlns:a16="http://schemas.microsoft.com/office/drawing/2014/main" id="{9D248507-44E9-3949-8108-2A84D922BD49}"/>
                  </a:ext>
                </a:extLst>
              </p:cNvPr>
              <p:cNvSpPr/>
              <p:nvPr/>
            </p:nvSpPr>
            <p:spPr>
              <a:xfrm>
                <a:off x="6953070" y="1517890"/>
                <a:ext cx="76436" cy="76452"/>
              </a:xfrm>
              <a:custGeom>
                <a:avLst/>
                <a:gdLst>
                  <a:gd name="connsiteX0" fmla="*/ 28175 w 76436"/>
                  <a:gd name="connsiteY0" fmla="*/ 74933 h 76452"/>
                  <a:gd name="connsiteX1" fmla="*/ 1528 w 76436"/>
                  <a:gd name="connsiteY1" fmla="*/ 28227 h 76452"/>
                  <a:gd name="connsiteX2" fmla="*/ 48056 w 76436"/>
                  <a:gd name="connsiteY2" fmla="*/ 1521 h 76452"/>
                  <a:gd name="connsiteX3" fmla="*/ 74940 w 76436"/>
                  <a:gd name="connsiteY3" fmla="*/ 48109 h 76452"/>
                  <a:gd name="connsiteX4" fmla="*/ 28175 w 76436"/>
                  <a:gd name="connsiteY4" fmla="*/ 74933 h 76452"/>
                  <a:gd name="connsiteX5" fmla="*/ 46157 w 76436"/>
                  <a:gd name="connsiteY5" fmla="*/ 8584 h 76452"/>
                  <a:gd name="connsiteX6" fmla="*/ 9896 w 76436"/>
                  <a:gd name="connsiteY6" fmla="*/ 30542 h 76452"/>
                  <a:gd name="connsiteX7" fmla="*/ 30193 w 76436"/>
                  <a:gd name="connsiteY7" fmla="*/ 67634 h 76452"/>
                  <a:gd name="connsiteX8" fmla="*/ 66573 w 76436"/>
                  <a:gd name="connsiteY8" fmla="*/ 45853 h 76452"/>
                  <a:gd name="connsiteX9" fmla="*/ 46157 w 76436"/>
                  <a:gd name="connsiteY9" fmla="*/ 8584 h 7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436" h="76452">
                    <a:moveTo>
                      <a:pt x="28175" y="74933"/>
                    </a:moveTo>
                    <a:cubicBezTo>
                      <a:pt x="6632" y="69117"/>
                      <a:pt x="-4228" y="49296"/>
                      <a:pt x="1528" y="28227"/>
                    </a:cubicBezTo>
                    <a:cubicBezTo>
                      <a:pt x="7284" y="6981"/>
                      <a:pt x="26572" y="-4295"/>
                      <a:pt x="48056" y="1521"/>
                    </a:cubicBezTo>
                    <a:cubicBezTo>
                      <a:pt x="69718" y="7397"/>
                      <a:pt x="80638" y="26862"/>
                      <a:pt x="74940" y="48109"/>
                    </a:cubicBezTo>
                    <a:cubicBezTo>
                      <a:pt x="69243" y="69177"/>
                      <a:pt x="49896" y="80809"/>
                      <a:pt x="28175" y="74933"/>
                    </a:cubicBezTo>
                    <a:close/>
                    <a:moveTo>
                      <a:pt x="46157" y="8584"/>
                    </a:moveTo>
                    <a:cubicBezTo>
                      <a:pt x="28827" y="3895"/>
                      <a:pt x="14407" y="13925"/>
                      <a:pt x="9896" y="30542"/>
                    </a:cubicBezTo>
                    <a:cubicBezTo>
                      <a:pt x="5386" y="47159"/>
                      <a:pt x="12863" y="62945"/>
                      <a:pt x="30193" y="67634"/>
                    </a:cubicBezTo>
                    <a:cubicBezTo>
                      <a:pt x="47700" y="72382"/>
                      <a:pt x="62062" y="62471"/>
                      <a:pt x="66573" y="45853"/>
                    </a:cubicBezTo>
                    <a:cubicBezTo>
                      <a:pt x="71082" y="29236"/>
                      <a:pt x="63664" y="13272"/>
                      <a:pt x="46157" y="8584"/>
                    </a:cubicBezTo>
                    <a:close/>
                  </a:path>
                </a:pathLst>
              </a:custGeom>
              <a:grpFill/>
              <a:ln w="5928" cap="flat">
                <a:noFill/>
                <a:prstDash val="solid"/>
                <a:miter/>
              </a:ln>
            </p:spPr>
            <p:txBody>
              <a:bodyPr rtlCol="0" anchor="ctr"/>
              <a:lstStyle/>
              <a:p>
                <a:endParaRPr lang="en-US"/>
              </a:p>
            </p:txBody>
          </p:sp>
          <p:sp>
            <p:nvSpPr>
              <p:cNvPr id="404" name="Freeform 403">
                <a:extLst>
                  <a:ext uri="{FF2B5EF4-FFF2-40B4-BE49-F238E27FC236}">
                    <a16:creationId xmlns:a16="http://schemas.microsoft.com/office/drawing/2014/main" id="{E2D767F6-FAD3-3DE3-175A-92CE69A5912A}"/>
                  </a:ext>
                </a:extLst>
              </p:cNvPr>
              <p:cNvSpPr/>
              <p:nvPr/>
            </p:nvSpPr>
            <p:spPr>
              <a:xfrm>
                <a:off x="7035844" y="1538639"/>
                <a:ext cx="59702" cy="71216"/>
              </a:xfrm>
              <a:custGeom>
                <a:avLst/>
                <a:gdLst>
                  <a:gd name="connsiteX0" fmla="*/ 22967 w 59702"/>
                  <a:gd name="connsiteY0" fmla="*/ 0 h 71216"/>
                  <a:gd name="connsiteX1" fmla="*/ 30564 w 59702"/>
                  <a:gd name="connsiteY1" fmla="*/ 2611 h 71216"/>
                  <a:gd name="connsiteX2" fmla="*/ 26468 w 59702"/>
                  <a:gd name="connsiteY2" fmla="*/ 16439 h 71216"/>
                  <a:gd name="connsiteX3" fmla="*/ 26765 w 59702"/>
                  <a:gd name="connsiteY3" fmla="*/ 16558 h 71216"/>
                  <a:gd name="connsiteX4" fmla="*/ 54480 w 59702"/>
                  <a:gd name="connsiteY4" fmla="*/ 8902 h 71216"/>
                  <a:gd name="connsiteX5" fmla="*/ 59703 w 59702"/>
                  <a:gd name="connsiteY5" fmla="*/ 11335 h 71216"/>
                  <a:gd name="connsiteX6" fmla="*/ 56320 w 59702"/>
                  <a:gd name="connsiteY6" fmla="*/ 18338 h 71216"/>
                  <a:gd name="connsiteX7" fmla="*/ 50979 w 59702"/>
                  <a:gd name="connsiteY7" fmla="*/ 15846 h 71216"/>
                  <a:gd name="connsiteX8" fmla="*/ 20178 w 59702"/>
                  <a:gd name="connsiteY8" fmla="*/ 36202 h 71216"/>
                  <a:gd name="connsiteX9" fmla="*/ 8071 w 59702"/>
                  <a:gd name="connsiteY9" fmla="*/ 71216 h 71216"/>
                  <a:gd name="connsiteX10" fmla="*/ 0 w 59702"/>
                  <a:gd name="connsiteY10" fmla="*/ 68427 h 71216"/>
                  <a:gd name="connsiteX11" fmla="*/ 18160 w 59702"/>
                  <a:gd name="connsiteY11" fmla="*/ 15846 h 71216"/>
                  <a:gd name="connsiteX12" fmla="*/ 22967 w 59702"/>
                  <a:gd name="connsiteY12" fmla="*/ 0 h 7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702" h="71216">
                    <a:moveTo>
                      <a:pt x="22967" y="0"/>
                    </a:moveTo>
                    <a:lnTo>
                      <a:pt x="30564" y="2611"/>
                    </a:lnTo>
                    <a:cubicBezTo>
                      <a:pt x="29555" y="6528"/>
                      <a:pt x="27715" y="12760"/>
                      <a:pt x="26468" y="16439"/>
                    </a:cubicBezTo>
                    <a:lnTo>
                      <a:pt x="26765" y="16558"/>
                    </a:lnTo>
                    <a:cubicBezTo>
                      <a:pt x="33946" y="8071"/>
                      <a:pt x="44688" y="5519"/>
                      <a:pt x="54480" y="8902"/>
                    </a:cubicBezTo>
                    <a:cubicBezTo>
                      <a:pt x="56557" y="9614"/>
                      <a:pt x="58160" y="10148"/>
                      <a:pt x="59703" y="11335"/>
                    </a:cubicBezTo>
                    <a:lnTo>
                      <a:pt x="56320" y="18338"/>
                    </a:lnTo>
                    <a:cubicBezTo>
                      <a:pt x="55370" y="17685"/>
                      <a:pt x="52996" y="16558"/>
                      <a:pt x="50979" y="15846"/>
                    </a:cubicBezTo>
                    <a:cubicBezTo>
                      <a:pt x="38516" y="11573"/>
                      <a:pt x="26171" y="18932"/>
                      <a:pt x="20178" y="36202"/>
                    </a:cubicBezTo>
                    <a:lnTo>
                      <a:pt x="8071" y="71216"/>
                    </a:lnTo>
                    <a:lnTo>
                      <a:pt x="0" y="68427"/>
                    </a:lnTo>
                    <a:lnTo>
                      <a:pt x="18160" y="15846"/>
                    </a:lnTo>
                    <a:cubicBezTo>
                      <a:pt x="19465" y="12047"/>
                      <a:pt x="21839" y="4688"/>
                      <a:pt x="22967" y="0"/>
                    </a:cubicBezTo>
                    <a:close/>
                  </a:path>
                </a:pathLst>
              </a:custGeom>
              <a:grpFill/>
              <a:ln w="5928" cap="flat">
                <a:noFill/>
                <a:prstDash val="solid"/>
                <a:miter/>
              </a:ln>
            </p:spPr>
            <p:txBody>
              <a:bodyPr rtlCol="0" anchor="ctr"/>
              <a:lstStyle/>
              <a:p>
                <a:endParaRPr lang="en-US"/>
              </a:p>
            </p:txBody>
          </p:sp>
          <p:sp>
            <p:nvSpPr>
              <p:cNvPr id="405" name="Freeform 404">
                <a:extLst>
                  <a:ext uri="{FF2B5EF4-FFF2-40B4-BE49-F238E27FC236}">
                    <a16:creationId xmlns:a16="http://schemas.microsoft.com/office/drawing/2014/main" id="{4291BF38-1BCA-A793-6D75-386839E5B9DE}"/>
                  </a:ext>
                </a:extLst>
              </p:cNvPr>
              <p:cNvSpPr/>
              <p:nvPr/>
            </p:nvSpPr>
            <p:spPr>
              <a:xfrm>
                <a:off x="7169627" y="1587449"/>
                <a:ext cx="54913" cy="54913"/>
              </a:xfrm>
              <a:custGeom>
                <a:avLst/>
                <a:gdLst>
                  <a:gd name="connsiteX0" fmla="*/ 39807 w 54913"/>
                  <a:gd name="connsiteY0" fmla="*/ 2941 h 54913"/>
                  <a:gd name="connsiteX1" fmla="*/ 51972 w 54913"/>
                  <a:gd name="connsiteY1" fmla="*/ 39796 h 54913"/>
                  <a:gd name="connsiteX2" fmla="*/ 15118 w 54913"/>
                  <a:gd name="connsiteY2" fmla="*/ 51962 h 54913"/>
                  <a:gd name="connsiteX3" fmla="*/ 2952 w 54913"/>
                  <a:gd name="connsiteY3" fmla="*/ 15107 h 54913"/>
                  <a:gd name="connsiteX4" fmla="*/ 39807 w 54913"/>
                  <a:gd name="connsiteY4" fmla="*/ 2941 h 54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13" h="54913">
                    <a:moveTo>
                      <a:pt x="39807" y="2941"/>
                    </a:moveTo>
                    <a:cubicBezTo>
                      <a:pt x="53337" y="9766"/>
                      <a:pt x="58797" y="26205"/>
                      <a:pt x="51972" y="39796"/>
                    </a:cubicBezTo>
                    <a:cubicBezTo>
                      <a:pt x="45148" y="53386"/>
                      <a:pt x="28709" y="58787"/>
                      <a:pt x="15118" y="51962"/>
                    </a:cubicBezTo>
                    <a:cubicBezTo>
                      <a:pt x="1527" y="45137"/>
                      <a:pt x="-3873" y="28698"/>
                      <a:pt x="2952" y="15107"/>
                    </a:cubicBezTo>
                    <a:cubicBezTo>
                      <a:pt x="9777" y="1576"/>
                      <a:pt x="26216" y="-3884"/>
                      <a:pt x="39807" y="2941"/>
                    </a:cubicBezTo>
                    <a:close/>
                  </a:path>
                </a:pathLst>
              </a:custGeom>
              <a:grpFill/>
              <a:ln w="5928" cap="flat">
                <a:noFill/>
                <a:prstDash val="solid"/>
                <a:miter/>
              </a:ln>
            </p:spPr>
            <p:txBody>
              <a:bodyPr rtlCol="0" anchor="ctr"/>
              <a:lstStyle/>
              <a:p>
                <a:endParaRPr lang="en-US"/>
              </a:p>
            </p:txBody>
          </p:sp>
          <p:sp>
            <p:nvSpPr>
              <p:cNvPr id="406" name="Freeform 405">
                <a:extLst>
                  <a:ext uri="{FF2B5EF4-FFF2-40B4-BE49-F238E27FC236}">
                    <a16:creationId xmlns:a16="http://schemas.microsoft.com/office/drawing/2014/main" id="{3A101D61-0284-CAAF-362B-C93DD20E0218}"/>
                  </a:ext>
                </a:extLst>
              </p:cNvPr>
              <p:cNvSpPr/>
              <p:nvPr/>
            </p:nvSpPr>
            <p:spPr>
              <a:xfrm>
                <a:off x="7278988" y="1636028"/>
                <a:ext cx="108386" cy="130800"/>
              </a:xfrm>
              <a:custGeom>
                <a:avLst/>
                <a:gdLst>
                  <a:gd name="connsiteX0" fmla="*/ 7181 w 108386"/>
                  <a:gd name="connsiteY0" fmla="*/ 94480 h 130800"/>
                  <a:gd name="connsiteX1" fmla="*/ 0 w 108386"/>
                  <a:gd name="connsiteY1" fmla="*/ 89376 h 130800"/>
                  <a:gd name="connsiteX2" fmla="*/ 63620 w 108386"/>
                  <a:gd name="connsiteY2" fmla="*/ 0 h 130800"/>
                  <a:gd name="connsiteX3" fmla="*/ 89376 w 108386"/>
                  <a:gd name="connsiteY3" fmla="*/ 18338 h 130800"/>
                  <a:gd name="connsiteX4" fmla="*/ 102552 w 108386"/>
                  <a:gd name="connsiteY4" fmla="*/ 62908 h 130800"/>
                  <a:gd name="connsiteX5" fmla="*/ 62670 w 108386"/>
                  <a:gd name="connsiteY5" fmla="*/ 68724 h 130800"/>
                  <a:gd name="connsiteX6" fmla="*/ 58219 w 108386"/>
                  <a:gd name="connsiteY6" fmla="*/ 130800 h 130800"/>
                  <a:gd name="connsiteX7" fmla="*/ 49495 w 108386"/>
                  <a:gd name="connsiteY7" fmla="*/ 124628 h 130800"/>
                  <a:gd name="connsiteX8" fmla="*/ 54421 w 108386"/>
                  <a:gd name="connsiteY8" fmla="*/ 63679 h 130800"/>
                  <a:gd name="connsiteX9" fmla="*/ 37626 w 108386"/>
                  <a:gd name="connsiteY9" fmla="*/ 51750 h 130800"/>
                  <a:gd name="connsiteX10" fmla="*/ 7181 w 108386"/>
                  <a:gd name="connsiteY10" fmla="*/ 94540 h 130800"/>
                  <a:gd name="connsiteX11" fmla="*/ 42017 w 108386"/>
                  <a:gd name="connsiteY11" fmla="*/ 45519 h 130800"/>
                  <a:gd name="connsiteX12" fmla="*/ 59584 w 108386"/>
                  <a:gd name="connsiteY12" fmla="*/ 57982 h 130800"/>
                  <a:gd name="connsiteX13" fmla="*/ 95311 w 108386"/>
                  <a:gd name="connsiteY13" fmla="*/ 57744 h 130800"/>
                  <a:gd name="connsiteX14" fmla="*/ 83798 w 108386"/>
                  <a:gd name="connsiteY14" fmla="*/ 23679 h 130800"/>
                  <a:gd name="connsiteX15" fmla="*/ 66350 w 108386"/>
                  <a:gd name="connsiteY15" fmla="*/ 11276 h 130800"/>
                  <a:gd name="connsiteX16" fmla="*/ 42017 w 108386"/>
                  <a:gd name="connsiteY16" fmla="*/ 45460 h 13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8386" h="130800">
                    <a:moveTo>
                      <a:pt x="7181" y="94480"/>
                    </a:moveTo>
                    <a:lnTo>
                      <a:pt x="0" y="89376"/>
                    </a:lnTo>
                    <a:lnTo>
                      <a:pt x="63620" y="0"/>
                    </a:lnTo>
                    <a:lnTo>
                      <a:pt x="89376" y="18338"/>
                    </a:lnTo>
                    <a:cubicBezTo>
                      <a:pt x="105815" y="30029"/>
                      <a:pt x="115133" y="45222"/>
                      <a:pt x="102552" y="62908"/>
                    </a:cubicBezTo>
                    <a:cubicBezTo>
                      <a:pt x="92403" y="77151"/>
                      <a:pt x="75964" y="76735"/>
                      <a:pt x="62670" y="68724"/>
                    </a:cubicBezTo>
                    <a:lnTo>
                      <a:pt x="58219" y="130800"/>
                    </a:lnTo>
                    <a:lnTo>
                      <a:pt x="49495" y="124628"/>
                    </a:lnTo>
                    <a:lnTo>
                      <a:pt x="54421" y="63679"/>
                    </a:lnTo>
                    <a:lnTo>
                      <a:pt x="37626" y="51750"/>
                    </a:lnTo>
                    <a:lnTo>
                      <a:pt x="7181" y="94540"/>
                    </a:lnTo>
                    <a:close/>
                    <a:moveTo>
                      <a:pt x="42017" y="45519"/>
                    </a:moveTo>
                    <a:lnTo>
                      <a:pt x="59584" y="57982"/>
                    </a:lnTo>
                    <a:cubicBezTo>
                      <a:pt x="74599" y="68664"/>
                      <a:pt x="87299" y="68961"/>
                      <a:pt x="95311" y="57744"/>
                    </a:cubicBezTo>
                    <a:cubicBezTo>
                      <a:pt x="104450" y="44866"/>
                      <a:pt x="97329" y="33294"/>
                      <a:pt x="83798" y="23679"/>
                    </a:cubicBezTo>
                    <a:lnTo>
                      <a:pt x="66350" y="11276"/>
                    </a:lnTo>
                    <a:lnTo>
                      <a:pt x="42017" y="45460"/>
                    </a:lnTo>
                    <a:close/>
                  </a:path>
                </a:pathLst>
              </a:custGeom>
              <a:grpFill/>
              <a:ln w="5928" cap="flat">
                <a:noFill/>
                <a:prstDash val="solid"/>
                <a:miter/>
              </a:ln>
            </p:spPr>
            <p:txBody>
              <a:bodyPr rtlCol="0" anchor="ctr"/>
              <a:lstStyle/>
              <a:p>
                <a:endParaRPr lang="en-US"/>
              </a:p>
            </p:txBody>
          </p:sp>
          <p:sp>
            <p:nvSpPr>
              <p:cNvPr id="407" name="Freeform 406">
                <a:extLst>
                  <a:ext uri="{FF2B5EF4-FFF2-40B4-BE49-F238E27FC236}">
                    <a16:creationId xmlns:a16="http://schemas.microsoft.com/office/drawing/2014/main" id="{28A5B100-E374-E15C-3F10-724DFEB1C9DD}"/>
                  </a:ext>
                </a:extLst>
              </p:cNvPr>
              <p:cNvSpPr/>
              <p:nvPr/>
            </p:nvSpPr>
            <p:spPr>
              <a:xfrm>
                <a:off x="7356450" y="1729596"/>
                <a:ext cx="74318" cy="76291"/>
              </a:xfrm>
              <a:custGeom>
                <a:avLst/>
                <a:gdLst>
                  <a:gd name="connsiteX0" fmla="*/ 9838 w 74318"/>
                  <a:gd name="connsiteY0" fmla="*/ 14265 h 76291"/>
                  <a:gd name="connsiteX1" fmla="*/ 61589 w 74318"/>
                  <a:gd name="connsiteY1" fmla="*/ 8390 h 76291"/>
                  <a:gd name="connsiteX2" fmla="*/ 64912 w 74318"/>
                  <a:gd name="connsiteY2" fmla="*/ 57351 h 76291"/>
                  <a:gd name="connsiteX3" fmla="*/ 62123 w 74318"/>
                  <a:gd name="connsiteY3" fmla="*/ 60674 h 76291"/>
                  <a:gd name="connsiteX4" fmla="*/ 15298 w 74318"/>
                  <a:gd name="connsiteY4" fmla="*/ 21268 h 76291"/>
                  <a:gd name="connsiteX5" fmla="*/ 18087 w 74318"/>
                  <a:gd name="connsiteY5" fmla="*/ 61742 h 76291"/>
                  <a:gd name="connsiteX6" fmla="*/ 44912 w 74318"/>
                  <a:gd name="connsiteY6" fmla="*/ 68330 h 76291"/>
                  <a:gd name="connsiteX7" fmla="*/ 46277 w 74318"/>
                  <a:gd name="connsiteY7" fmla="*/ 75333 h 76291"/>
                  <a:gd name="connsiteX8" fmla="*/ 13102 w 74318"/>
                  <a:gd name="connsiteY8" fmla="*/ 67084 h 76291"/>
                  <a:gd name="connsiteX9" fmla="*/ 9778 w 74318"/>
                  <a:gd name="connsiteY9" fmla="*/ 14265 h 76291"/>
                  <a:gd name="connsiteX10" fmla="*/ 59986 w 74318"/>
                  <a:gd name="connsiteY10" fmla="*/ 50229 h 76291"/>
                  <a:gd name="connsiteX11" fmla="*/ 56960 w 74318"/>
                  <a:gd name="connsiteY11" fmla="*/ 13671 h 76291"/>
                  <a:gd name="connsiteX12" fmla="*/ 19690 w 74318"/>
                  <a:gd name="connsiteY12" fmla="*/ 16342 h 76291"/>
                  <a:gd name="connsiteX13" fmla="*/ 59986 w 74318"/>
                  <a:gd name="connsiteY13" fmla="*/ 50288 h 7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318" h="76291">
                    <a:moveTo>
                      <a:pt x="9838" y="14265"/>
                    </a:moveTo>
                    <a:cubicBezTo>
                      <a:pt x="23903" y="-2471"/>
                      <a:pt x="46158" y="-4548"/>
                      <a:pt x="61589" y="8390"/>
                    </a:cubicBezTo>
                    <a:cubicBezTo>
                      <a:pt x="78918" y="22989"/>
                      <a:pt x="77078" y="42929"/>
                      <a:pt x="64912" y="57351"/>
                    </a:cubicBezTo>
                    <a:lnTo>
                      <a:pt x="62123" y="60674"/>
                    </a:lnTo>
                    <a:lnTo>
                      <a:pt x="15298" y="21268"/>
                    </a:lnTo>
                    <a:cubicBezTo>
                      <a:pt x="5684" y="33197"/>
                      <a:pt x="5090" y="50763"/>
                      <a:pt x="18087" y="61742"/>
                    </a:cubicBezTo>
                    <a:cubicBezTo>
                      <a:pt x="26396" y="68745"/>
                      <a:pt x="34764" y="70110"/>
                      <a:pt x="44912" y="68330"/>
                    </a:cubicBezTo>
                    <a:lnTo>
                      <a:pt x="46277" y="75333"/>
                    </a:lnTo>
                    <a:cubicBezTo>
                      <a:pt x="33399" y="78063"/>
                      <a:pt x="22360" y="74858"/>
                      <a:pt x="13102" y="67084"/>
                    </a:cubicBezTo>
                    <a:cubicBezTo>
                      <a:pt x="-3040" y="53493"/>
                      <a:pt x="-4406" y="31060"/>
                      <a:pt x="9778" y="14265"/>
                    </a:cubicBezTo>
                    <a:close/>
                    <a:moveTo>
                      <a:pt x="59986" y="50229"/>
                    </a:moveTo>
                    <a:cubicBezTo>
                      <a:pt x="69303" y="38241"/>
                      <a:pt x="69066" y="23820"/>
                      <a:pt x="56960" y="13671"/>
                    </a:cubicBezTo>
                    <a:cubicBezTo>
                      <a:pt x="44497" y="3167"/>
                      <a:pt x="27820" y="7618"/>
                      <a:pt x="19690" y="16342"/>
                    </a:cubicBezTo>
                    <a:lnTo>
                      <a:pt x="59986" y="50288"/>
                    </a:lnTo>
                    <a:close/>
                  </a:path>
                </a:pathLst>
              </a:custGeom>
              <a:grpFill/>
              <a:ln w="5928" cap="flat">
                <a:noFill/>
                <a:prstDash val="solid"/>
                <a:miter/>
              </a:ln>
            </p:spPr>
            <p:txBody>
              <a:bodyPr rtlCol="0" anchor="ctr"/>
              <a:lstStyle/>
              <a:p>
                <a:endParaRPr lang="en-US"/>
              </a:p>
            </p:txBody>
          </p:sp>
          <p:sp>
            <p:nvSpPr>
              <p:cNvPr id="408" name="Freeform 407">
                <a:extLst>
                  <a:ext uri="{FF2B5EF4-FFF2-40B4-BE49-F238E27FC236}">
                    <a16:creationId xmlns:a16="http://schemas.microsoft.com/office/drawing/2014/main" id="{0A8481A6-649A-A16E-F65C-B76E5BEE4A17}"/>
                  </a:ext>
                </a:extLst>
              </p:cNvPr>
              <p:cNvSpPr/>
              <p:nvPr/>
            </p:nvSpPr>
            <p:spPr>
              <a:xfrm>
                <a:off x="7417406" y="1764039"/>
                <a:ext cx="64904" cy="86824"/>
              </a:xfrm>
              <a:custGeom>
                <a:avLst/>
                <a:gdLst>
                  <a:gd name="connsiteX0" fmla="*/ 60038 w 64904"/>
                  <a:gd name="connsiteY0" fmla="*/ 40237 h 86824"/>
                  <a:gd name="connsiteX1" fmla="*/ 45143 w 64904"/>
                  <a:gd name="connsiteY1" fmla="*/ 25994 h 86824"/>
                  <a:gd name="connsiteX2" fmla="*/ 13570 w 64904"/>
                  <a:gd name="connsiteY2" fmla="*/ 59050 h 86824"/>
                  <a:gd name="connsiteX3" fmla="*/ 12679 w 64904"/>
                  <a:gd name="connsiteY3" fmla="*/ 76617 h 86824"/>
                  <a:gd name="connsiteX4" fmla="*/ 20454 w 64904"/>
                  <a:gd name="connsiteY4" fmla="*/ 81246 h 86824"/>
                  <a:gd name="connsiteX5" fmla="*/ 15766 w 64904"/>
                  <a:gd name="connsiteY5" fmla="*/ 86824 h 86824"/>
                  <a:gd name="connsiteX6" fmla="*/ 6092 w 64904"/>
                  <a:gd name="connsiteY6" fmla="*/ 80356 h 86824"/>
                  <a:gd name="connsiteX7" fmla="*/ 6092 w 64904"/>
                  <a:gd name="connsiteY7" fmla="*/ 54718 h 86824"/>
                  <a:gd name="connsiteX8" fmla="*/ 39030 w 64904"/>
                  <a:gd name="connsiteY8" fmla="*/ 20178 h 86824"/>
                  <a:gd name="connsiteX9" fmla="*/ 28051 w 64904"/>
                  <a:gd name="connsiteY9" fmla="*/ 9674 h 86824"/>
                  <a:gd name="connsiteX10" fmla="*/ 32976 w 64904"/>
                  <a:gd name="connsiteY10" fmla="*/ 4510 h 86824"/>
                  <a:gd name="connsiteX11" fmla="*/ 43836 w 64904"/>
                  <a:gd name="connsiteY11" fmla="*/ 14896 h 86824"/>
                  <a:gd name="connsiteX12" fmla="*/ 58080 w 64904"/>
                  <a:gd name="connsiteY12" fmla="*/ 0 h 86824"/>
                  <a:gd name="connsiteX13" fmla="*/ 64252 w 64904"/>
                  <a:gd name="connsiteY13" fmla="*/ 5875 h 86824"/>
                  <a:gd name="connsiteX14" fmla="*/ 50009 w 64904"/>
                  <a:gd name="connsiteY14" fmla="*/ 20771 h 86824"/>
                  <a:gd name="connsiteX15" fmla="*/ 64905 w 64904"/>
                  <a:gd name="connsiteY15" fmla="*/ 35015 h 86824"/>
                  <a:gd name="connsiteX16" fmla="*/ 59979 w 64904"/>
                  <a:gd name="connsiteY16" fmla="*/ 40178 h 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4904" h="86824">
                    <a:moveTo>
                      <a:pt x="60038" y="40237"/>
                    </a:moveTo>
                    <a:lnTo>
                      <a:pt x="45143" y="25994"/>
                    </a:lnTo>
                    <a:lnTo>
                      <a:pt x="13570" y="59050"/>
                    </a:lnTo>
                    <a:cubicBezTo>
                      <a:pt x="6389" y="66587"/>
                      <a:pt x="7754" y="71928"/>
                      <a:pt x="12679" y="76617"/>
                    </a:cubicBezTo>
                    <a:cubicBezTo>
                      <a:pt x="14816" y="78635"/>
                      <a:pt x="17724" y="80356"/>
                      <a:pt x="20454" y="81246"/>
                    </a:cubicBezTo>
                    <a:lnTo>
                      <a:pt x="15766" y="86824"/>
                    </a:lnTo>
                    <a:cubicBezTo>
                      <a:pt x="12442" y="85341"/>
                      <a:pt x="9237" y="83382"/>
                      <a:pt x="6092" y="80356"/>
                    </a:cubicBezTo>
                    <a:cubicBezTo>
                      <a:pt x="-317" y="74243"/>
                      <a:pt x="-3582" y="64925"/>
                      <a:pt x="6092" y="54718"/>
                    </a:cubicBezTo>
                    <a:lnTo>
                      <a:pt x="39030" y="20178"/>
                    </a:lnTo>
                    <a:lnTo>
                      <a:pt x="28051" y="9674"/>
                    </a:lnTo>
                    <a:lnTo>
                      <a:pt x="32976" y="4510"/>
                    </a:lnTo>
                    <a:lnTo>
                      <a:pt x="43836" y="14896"/>
                    </a:lnTo>
                    <a:lnTo>
                      <a:pt x="58080" y="0"/>
                    </a:lnTo>
                    <a:lnTo>
                      <a:pt x="64252" y="5875"/>
                    </a:lnTo>
                    <a:lnTo>
                      <a:pt x="50009" y="20771"/>
                    </a:lnTo>
                    <a:lnTo>
                      <a:pt x="64905" y="35015"/>
                    </a:lnTo>
                    <a:lnTo>
                      <a:pt x="59979" y="40178"/>
                    </a:lnTo>
                    <a:close/>
                  </a:path>
                </a:pathLst>
              </a:custGeom>
              <a:grpFill/>
              <a:ln w="5928" cap="flat">
                <a:noFill/>
                <a:prstDash val="solid"/>
                <a:miter/>
              </a:ln>
            </p:spPr>
            <p:txBody>
              <a:bodyPr rtlCol="0" anchor="ctr"/>
              <a:lstStyle/>
              <a:p>
                <a:endParaRPr lang="en-US"/>
              </a:p>
            </p:txBody>
          </p:sp>
          <p:sp>
            <p:nvSpPr>
              <p:cNvPr id="409" name="Freeform 408">
                <a:extLst>
                  <a:ext uri="{FF2B5EF4-FFF2-40B4-BE49-F238E27FC236}">
                    <a16:creationId xmlns:a16="http://schemas.microsoft.com/office/drawing/2014/main" id="{7A33F50E-F35D-1FBB-22E3-C49C49CDB5DD}"/>
                  </a:ext>
                </a:extLst>
              </p:cNvPr>
              <p:cNvSpPr/>
              <p:nvPr/>
            </p:nvSpPr>
            <p:spPr>
              <a:xfrm>
                <a:off x="7442845" y="1811694"/>
                <a:ext cx="79227" cy="56379"/>
              </a:xfrm>
              <a:custGeom>
                <a:avLst/>
                <a:gdLst>
                  <a:gd name="connsiteX0" fmla="*/ 51810 w 79227"/>
                  <a:gd name="connsiteY0" fmla="*/ 0 h 56379"/>
                  <a:gd name="connsiteX1" fmla="*/ 57389 w 79227"/>
                  <a:gd name="connsiteY1" fmla="*/ 5816 h 56379"/>
                  <a:gd name="connsiteX2" fmla="*/ 47359 w 79227"/>
                  <a:gd name="connsiteY2" fmla="*/ 16202 h 56379"/>
                  <a:gd name="connsiteX3" fmla="*/ 47596 w 79227"/>
                  <a:gd name="connsiteY3" fmla="*/ 16439 h 56379"/>
                  <a:gd name="connsiteX4" fmla="*/ 75727 w 79227"/>
                  <a:gd name="connsiteY4" fmla="*/ 22374 h 56379"/>
                  <a:gd name="connsiteX5" fmla="*/ 79228 w 79227"/>
                  <a:gd name="connsiteY5" fmla="*/ 26943 h 56379"/>
                  <a:gd name="connsiteX6" fmla="*/ 72997 w 79227"/>
                  <a:gd name="connsiteY6" fmla="*/ 31632 h 56379"/>
                  <a:gd name="connsiteX7" fmla="*/ 69377 w 79227"/>
                  <a:gd name="connsiteY7" fmla="*/ 26943 h 56379"/>
                  <a:gd name="connsiteX8" fmla="*/ 32700 w 79227"/>
                  <a:gd name="connsiteY8" fmla="*/ 30860 h 56379"/>
                  <a:gd name="connsiteX9" fmla="*/ 5875 w 79227"/>
                  <a:gd name="connsiteY9" fmla="*/ 56380 h 56379"/>
                  <a:gd name="connsiteX10" fmla="*/ 0 w 79227"/>
                  <a:gd name="connsiteY10" fmla="*/ 50207 h 56379"/>
                  <a:gd name="connsiteX11" fmla="*/ 40237 w 79227"/>
                  <a:gd name="connsiteY11" fmla="*/ 11869 h 56379"/>
                  <a:gd name="connsiteX12" fmla="*/ 51810 w 79227"/>
                  <a:gd name="connsiteY12" fmla="*/ 0 h 5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227" h="56379">
                    <a:moveTo>
                      <a:pt x="51810" y="0"/>
                    </a:moveTo>
                    <a:lnTo>
                      <a:pt x="57389" y="5816"/>
                    </a:lnTo>
                    <a:cubicBezTo>
                      <a:pt x="54658" y="8843"/>
                      <a:pt x="50207" y="13531"/>
                      <a:pt x="47359" y="16202"/>
                    </a:cubicBezTo>
                    <a:lnTo>
                      <a:pt x="47596" y="16439"/>
                    </a:lnTo>
                    <a:cubicBezTo>
                      <a:pt x="57863" y="12225"/>
                      <a:pt x="68546" y="14837"/>
                      <a:pt x="75727" y="22374"/>
                    </a:cubicBezTo>
                    <a:cubicBezTo>
                      <a:pt x="77210" y="23917"/>
                      <a:pt x="78397" y="25163"/>
                      <a:pt x="79228" y="26943"/>
                    </a:cubicBezTo>
                    <a:lnTo>
                      <a:pt x="72997" y="31632"/>
                    </a:lnTo>
                    <a:cubicBezTo>
                      <a:pt x="72462" y="30623"/>
                      <a:pt x="70861" y="28487"/>
                      <a:pt x="69377" y="26943"/>
                    </a:cubicBezTo>
                    <a:cubicBezTo>
                      <a:pt x="60297" y="17389"/>
                      <a:pt x="45934" y="18279"/>
                      <a:pt x="32700" y="30860"/>
                    </a:cubicBezTo>
                    <a:lnTo>
                      <a:pt x="5875" y="56380"/>
                    </a:lnTo>
                    <a:lnTo>
                      <a:pt x="0" y="50207"/>
                    </a:lnTo>
                    <a:lnTo>
                      <a:pt x="40237" y="11869"/>
                    </a:lnTo>
                    <a:cubicBezTo>
                      <a:pt x="43145" y="9080"/>
                      <a:pt x="48664" y="3620"/>
                      <a:pt x="51810" y="0"/>
                    </a:cubicBezTo>
                    <a:close/>
                  </a:path>
                </a:pathLst>
              </a:custGeom>
              <a:grpFill/>
              <a:ln w="5928" cap="flat">
                <a:noFill/>
                <a:prstDash val="solid"/>
                <a:miter/>
              </a:ln>
            </p:spPr>
            <p:txBody>
              <a:bodyPr rtlCol="0" anchor="ctr"/>
              <a:lstStyle/>
              <a:p>
                <a:endParaRPr lang="en-US"/>
              </a:p>
            </p:txBody>
          </p:sp>
          <p:sp>
            <p:nvSpPr>
              <p:cNvPr id="410" name="Freeform 409">
                <a:extLst>
                  <a:ext uri="{FF2B5EF4-FFF2-40B4-BE49-F238E27FC236}">
                    <a16:creationId xmlns:a16="http://schemas.microsoft.com/office/drawing/2014/main" id="{42CB47D6-AA30-BEB4-23DC-76F79AE20777}"/>
                  </a:ext>
                </a:extLst>
              </p:cNvPr>
              <p:cNvSpPr/>
              <p:nvPr/>
            </p:nvSpPr>
            <p:spPr>
              <a:xfrm>
                <a:off x="7481424" y="1856857"/>
                <a:ext cx="77263" cy="84035"/>
              </a:xfrm>
              <a:custGeom>
                <a:avLst/>
                <a:gdLst>
                  <a:gd name="connsiteX0" fmla="*/ 7415 w 77263"/>
                  <a:gd name="connsiteY0" fmla="*/ 25222 h 84035"/>
                  <a:gd name="connsiteX1" fmla="*/ 54121 w 77263"/>
                  <a:gd name="connsiteY1" fmla="*/ 43264 h 84035"/>
                  <a:gd name="connsiteX2" fmla="*/ 58809 w 77263"/>
                  <a:gd name="connsiteY2" fmla="*/ 48842 h 84035"/>
                  <a:gd name="connsiteX3" fmla="*/ 61301 w 77263"/>
                  <a:gd name="connsiteY3" fmla="*/ 46765 h 84035"/>
                  <a:gd name="connsiteX4" fmla="*/ 63557 w 77263"/>
                  <a:gd name="connsiteY4" fmla="*/ 18160 h 84035"/>
                  <a:gd name="connsiteX5" fmla="*/ 43201 w 77263"/>
                  <a:gd name="connsiteY5" fmla="*/ 7122 h 84035"/>
                  <a:gd name="connsiteX6" fmla="*/ 44507 w 77263"/>
                  <a:gd name="connsiteY6" fmla="*/ 0 h 84035"/>
                  <a:gd name="connsiteX7" fmla="*/ 69432 w 77263"/>
                  <a:gd name="connsiteY7" fmla="*/ 14243 h 84035"/>
                  <a:gd name="connsiteX8" fmla="*/ 67236 w 77263"/>
                  <a:gd name="connsiteY8" fmla="*/ 52344 h 84035"/>
                  <a:gd name="connsiteX9" fmla="*/ 43023 w 77263"/>
                  <a:gd name="connsiteY9" fmla="*/ 72641 h 84035"/>
                  <a:gd name="connsiteX10" fmla="*/ 31391 w 77263"/>
                  <a:gd name="connsiteY10" fmla="*/ 84035 h 84035"/>
                  <a:gd name="connsiteX11" fmla="*/ 26524 w 77263"/>
                  <a:gd name="connsiteY11" fmla="*/ 78219 h 84035"/>
                  <a:gd name="connsiteX12" fmla="*/ 35902 w 77263"/>
                  <a:gd name="connsiteY12" fmla="*/ 68724 h 84035"/>
                  <a:gd name="connsiteX13" fmla="*/ 35723 w 77263"/>
                  <a:gd name="connsiteY13" fmla="*/ 68486 h 84035"/>
                  <a:gd name="connsiteX14" fmla="*/ 6940 w 77263"/>
                  <a:gd name="connsiteY14" fmla="*/ 58041 h 84035"/>
                  <a:gd name="connsiteX15" fmla="*/ 7474 w 77263"/>
                  <a:gd name="connsiteY15" fmla="*/ 25222 h 84035"/>
                  <a:gd name="connsiteX16" fmla="*/ 49195 w 77263"/>
                  <a:gd name="connsiteY16" fmla="*/ 56914 h 84035"/>
                  <a:gd name="connsiteX17" fmla="*/ 53706 w 77263"/>
                  <a:gd name="connsiteY17" fmla="*/ 53115 h 84035"/>
                  <a:gd name="connsiteX18" fmla="*/ 50204 w 77263"/>
                  <a:gd name="connsiteY18" fmla="*/ 48961 h 84035"/>
                  <a:gd name="connsiteX19" fmla="*/ 13349 w 77263"/>
                  <a:gd name="connsiteY19" fmla="*/ 31573 h 84035"/>
                  <a:gd name="connsiteX20" fmla="*/ 13468 w 77263"/>
                  <a:gd name="connsiteY20" fmla="*/ 55133 h 84035"/>
                  <a:gd name="connsiteX21" fmla="*/ 49136 w 77263"/>
                  <a:gd name="connsiteY21" fmla="*/ 56914 h 8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7263" h="84035">
                    <a:moveTo>
                      <a:pt x="7415" y="25222"/>
                    </a:moveTo>
                    <a:cubicBezTo>
                      <a:pt x="23320" y="11869"/>
                      <a:pt x="40293" y="26765"/>
                      <a:pt x="54121" y="43264"/>
                    </a:cubicBezTo>
                    <a:lnTo>
                      <a:pt x="58809" y="48842"/>
                    </a:lnTo>
                    <a:lnTo>
                      <a:pt x="61301" y="46765"/>
                    </a:lnTo>
                    <a:cubicBezTo>
                      <a:pt x="71747" y="37982"/>
                      <a:pt x="71925" y="28130"/>
                      <a:pt x="63557" y="18160"/>
                    </a:cubicBezTo>
                    <a:cubicBezTo>
                      <a:pt x="58157" y="11751"/>
                      <a:pt x="50501" y="7893"/>
                      <a:pt x="43201" y="7122"/>
                    </a:cubicBezTo>
                    <a:lnTo>
                      <a:pt x="44507" y="0"/>
                    </a:lnTo>
                    <a:cubicBezTo>
                      <a:pt x="52875" y="831"/>
                      <a:pt x="62370" y="5875"/>
                      <a:pt x="69432" y="14243"/>
                    </a:cubicBezTo>
                    <a:cubicBezTo>
                      <a:pt x="79700" y="26469"/>
                      <a:pt x="80767" y="40949"/>
                      <a:pt x="67236" y="52344"/>
                    </a:cubicBezTo>
                    <a:lnTo>
                      <a:pt x="43023" y="72641"/>
                    </a:lnTo>
                    <a:cubicBezTo>
                      <a:pt x="38750" y="76201"/>
                      <a:pt x="33943" y="80890"/>
                      <a:pt x="31391" y="84035"/>
                    </a:cubicBezTo>
                    <a:lnTo>
                      <a:pt x="26524" y="78219"/>
                    </a:lnTo>
                    <a:cubicBezTo>
                      <a:pt x="28958" y="75370"/>
                      <a:pt x="32934" y="71216"/>
                      <a:pt x="35902" y="68724"/>
                    </a:cubicBezTo>
                    <a:lnTo>
                      <a:pt x="35723" y="68486"/>
                    </a:lnTo>
                    <a:cubicBezTo>
                      <a:pt x="23854" y="70741"/>
                      <a:pt x="14418" y="66943"/>
                      <a:pt x="6940" y="58041"/>
                    </a:cubicBezTo>
                    <a:cubicBezTo>
                      <a:pt x="-241" y="49495"/>
                      <a:pt x="-4395" y="35193"/>
                      <a:pt x="7474" y="25222"/>
                    </a:cubicBezTo>
                    <a:close/>
                    <a:moveTo>
                      <a:pt x="49195" y="56914"/>
                    </a:moveTo>
                    <a:lnTo>
                      <a:pt x="53706" y="53115"/>
                    </a:lnTo>
                    <a:lnTo>
                      <a:pt x="50204" y="48961"/>
                    </a:lnTo>
                    <a:cubicBezTo>
                      <a:pt x="39462" y="36142"/>
                      <a:pt x="24863" y="21899"/>
                      <a:pt x="13349" y="31573"/>
                    </a:cubicBezTo>
                    <a:cubicBezTo>
                      <a:pt x="4685" y="38813"/>
                      <a:pt x="8008" y="48605"/>
                      <a:pt x="13468" y="55133"/>
                    </a:cubicBezTo>
                    <a:cubicBezTo>
                      <a:pt x="24210" y="67952"/>
                      <a:pt x="39046" y="65400"/>
                      <a:pt x="49136" y="56914"/>
                    </a:cubicBezTo>
                    <a:close/>
                  </a:path>
                </a:pathLst>
              </a:custGeom>
              <a:grpFill/>
              <a:ln w="5928" cap="flat">
                <a:noFill/>
                <a:prstDash val="solid"/>
                <a:miter/>
              </a:ln>
            </p:spPr>
            <p:txBody>
              <a:bodyPr rtlCol="0" anchor="ctr"/>
              <a:lstStyle/>
              <a:p>
                <a:endParaRPr lang="en-US"/>
              </a:p>
            </p:txBody>
          </p:sp>
          <p:sp>
            <p:nvSpPr>
              <p:cNvPr id="411" name="Freeform 410">
                <a:extLst>
                  <a:ext uri="{FF2B5EF4-FFF2-40B4-BE49-F238E27FC236}">
                    <a16:creationId xmlns:a16="http://schemas.microsoft.com/office/drawing/2014/main" id="{12A05CC6-911C-AC35-96AA-8EB00A94C101}"/>
                  </a:ext>
                </a:extLst>
              </p:cNvPr>
              <p:cNvSpPr/>
              <p:nvPr/>
            </p:nvSpPr>
            <p:spPr>
              <a:xfrm>
                <a:off x="7525871" y="1894968"/>
                <a:ext cx="89455" cy="70315"/>
              </a:xfrm>
              <a:custGeom>
                <a:avLst/>
                <a:gdLst>
                  <a:gd name="connsiteX0" fmla="*/ 5104 w 89455"/>
                  <a:gd name="connsiteY0" fmla="*/ 70316 h 70315"/>
                  <a:gd name="connsiteX1" fmla="*/ 0 w 89455"/>
                  <a:gd name="connsiteY1" fmla="*/ 63491 h 70315"/>
                  <a:gd name="connsiteX2" fmla="*/ 57744 w 89455"/>
                  <a:gd name="connsiteY2" fmla="*/ 20108 h 70315"/>
                  <a:gd name="connsiteX3" fmla="*/ 62848 w 89455"/>
                  <a:gd name="connsiteY3" fmla="*/ 26933 h 70315"/>
                  <a:gd name="connsiteX4" fmla="*/ 5104 w 89455"/>
                  <a:gd name="connsiteY4" fmla="*/ 70316 h 70315"/>
                  <a:gd name="connsiteX5" fmla="*/ 78041 w 89455"/>
                  <a:gd name="connsiteY5" fmla="*/ 10079 h 70315"/>
                  <a:gd name="connsiteX6" fmla="*/ 79406 w 89455"/>
                  <a:gd name="connsiteY6" fmla="*/ 1295 h 70315"/>
                  <a:gd name="connsiteX7" fmla="*/ 88189 w 89455"/>
                  <a:gd name="connsiteY7" fmla="*/ 2423 h 70315"/>
                  <a:gd name="connsiteX8" fmla="*/ 86943 w 89455"/>
                  <a:gd name="connsiteY8" fmla="*/ 11325 h 70315"/>
                  <a:gd name="connsiteX9" fmla="*/ 78041 w 89455"/>
                  <a:gd name="connsiteY9" fmla="*/ 10079 h 7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455" h="70315">
                    <a:moveTo>
                      <a:pt x="5104" y="70316"/>
                    </a:moveTo>
                    <a:lnTo>
                      <a:pt x="0" y="63491"/>
                    </a:lnTo>
                    <a:lnTo>
                      <a:pt x="57744" y="20108"/>
                    </a:lnTo>
                    <a:lnTo>
                      <a:pt x="62848" y="26933"/>
                    </a:lnTo>
                    <a:lnTo>
                      <a:pt x="5104" y="70316"/>
                    </a:lnTo>
                    <a:close/>
                    <a:moveTo>
                      <a:pt x="78041" y="10079"/>
                    </a:moveTo>
                    <a:cubicBezTo>
                      <a:pt x="76201" y="7586"/>
                      <a:pt x="76439" y="3550"/>
                      <a:pt x="79406" y="1295"/>
                    </a:cubicBezTo>
                    <a:cubicBezTo>
                      <a:pt x="82373" y="-960"/>
                      <a:pt x="86350" y="-70"/>
                      <a:pt x="88189" y="2423"/>
                    </a:cubicBezTo>
                    <a:cubicBezTo>
                      <a:pt x="90148" y="5034"/>
                      <a:pt x="89911" y="9070"/>
                      <a:pt x="86943" y="11325"/>
                    </a:cubicBezTo>
                    <a:cubicBezTo>
                      <a:pt x="83976" y="13580"/>
                      <a:pt x="79999" y="12690"/>
                      <a:pt x="78041" y="10079"/>
                    </a:cubicBezTo>
                    <a:close/>
                  </a:path>
                </a:pathLst>
              </a:custGeom>
              <a:grpFill/>
              <a:ln w="5928" cap="flat">
                <a:noFill/>
                <a:prstDash val="solid"/>
                <a:miter/>
              </a:ln>
            </p:spPr>
            <p:txBody>
              <a:bodyPr rtlCol="0" anchor="ctr"/>
              <a:lstStyle/>
              <a:p>
                <a:endParaRPr lang="en-US"/>
              </a:p>
            </p:txBody>
          </p:sp>
          <p:sp>
            <p:nvSpPr>
              <p:cNvPr id="412" name="Freeform 411">
                <a:extLst>
                  <a:ext uri="{FF2B5EF4-FFF2-40B4-BE49-F238E27FC236}">
                    <a16:creationId xmlns:a16="http://schemas.microsoft.com/office/drawing/2014/main" id="{7457C854-E121-5304-FCD9-0FC1C2090DAB}"/>
                  </a:ext>
                </a:extLst>
              </p:cNvPr>
              <p:cNvSpPr/>
              <p:nvPr/>
            </p:nvSpPr>
            <p:spPr>
              <a:xfrm>
                <a:off x="7545515" y="1943919"/>
                <a:ext cx="85774" cy="91453"/>
              </a:xfrm>
              <a:custGeom>
                <a:avLst/>
                <a:gdLst>
                  <a:gd name="connsiteX0" fmla="*/ 64154 w 85774"/>
                  <a:gd name="connsiteY0" fmla="*/ 6706 h 91453"/>
                  <a:gd name="connsiteX1" fmla="*/ 52522 w 85774"/>
                  <a:gd name="connsiteY1" fmla="*/ 15193 h 91453"/>
                  <a:gd name="connsiteX2" fmla="*/ 52700 w 85774"/>
                  <a:gd name="connsiteY2" fmla="*/ 15430 h 91453"/>
                  <a:gd name="connsiteX3" fmla="*/ 80593 w 85774"/>
                  <a:gd name="connsiteY3" fmla="*/ 27952 h 91453"/>
                  <a:gd name="connsiteX4" fmla="*/ 70504 w 85774"/>
                  <a:gd name="connsiteY4" fmla="*/ 67062 h 91453"/>
                  <a:gd name="connsiteX5" fmla="*/ 33887 w 85774"/>
                  <a:gd name="connsiteY5" fmla="*/ 91454 h 91453"/>
                  <a:gd name="connsiteX6" fmla="*/ 29258 w 85774"/>
                  <a:gd name="connsiteY6" fmla="*/ 84510 h 91453"/>
                  <a:gd name="connsiteX7" fmla="*/ 63323 w 85774"/>
                  <a:gd name="connsiteY7" fmla="*/ 61839 h 91453"/>
                  <a:gd name="connsiteX8" fmla="*/ 73649 w 85774"/>
                  <a:gd name="connsiteY8" fmla="*/ 30386 h 91453"/>
                  <a:gd name="connsiteX9" fmla="*/ 35311 w 85774"/>
                  <a:gd name="connsiteY9" fmla="*/ 27240 h 91453"/>
                  <a:gd name="connsiteX10" fmla="*/ 4747 w 85774"/>
                  <a:gd name="connsiteY10" fmla="*/ 47596 h 91453"/>
                  <a:gd name="connsiteX11" fmla="*/ 0 w 85774"/>
                  <a:gd name="connsiteY11" fmla="*/ 40475 h 91453"/>
                  <a:gd name="connsiteX12" fmla="*/ 46290 w 85774"/>
                  <a:gd name="connsiteY12" fmla="*/ 9674 h 91453"/>
                  <a:gd name="connsiteX13" fmla="*/ 59762 w 85774"/>
                  <a:gd name="connsiteY13" fmla="*/ 0 h 91453"/>
                  <a:gd name="connsiteX14" fmla="*/ 64213 w 85774"/>
                  <a:gd name="connsiteY14" fmla="*/ 6706 h 9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774" h="91453">
                    <a:moveTo>
                      <a:pt x="64154" y="6706"/>
                    </a:moveTo>
                    <a:cubicBezTo>
                      <a:pt x="60949" y="9199"/>
                      <a:pt x="55727" y="13056"/>
                      <a:pt x="52522" y="15193"/>
                    </a:cubicBezTo>
                    <a:lnTo>
                      <a:pt x="52700" y="15430"/>
                    </a:lnTo>
                    <a:cubicBezTo>
                      <a:pt x="63263" y="13412"/>
                      <a:pt x="74539" y="18932"/>
                      <a:pt x="80593" y="27952"/>
                    </a:cubicBezTo>
                    <a:cubicBezTo>
                      <a:pt x="91038" y="43679"/>
                      <a:pt x="84688" y="57626"/>
                      <a:pt x="70504" y="67062"/>
                    </a:cubicBezTo>
                    <a:lnTo>
                      <a:pt x="33887" y="91454"/>
                    </a:lnTo>
                    <a:lnTo>
                      <a:pt x="29258" y="84510"/>
                    </a:lnTo>
                    <a:lnTo>
                      <a:pt x="63323" y="61839"/>
                    </a:lnTo>
                    <a:cubicBezTo>
                      <a:pt x="75192" y="53946"/>
                      <a:pt x="82492" y="43679"/>
                      <a:pt x="73649" y="30386"/>
                    </a:cubicBezTo>
                    <a:cubicBezTo>
                      <a:pt x="66706" y="19941"/>
                      <a:pt x="52047" y="16083"/>
                      <a:pt x="35311" y="27240"/>
                    </a:cubicBezTo>
                    <a:lnTo>
                      <a:pt x="4747" y="47596"/>
                    </a:lnTo>
                    <a:lnTo>
                      <a:pt x="0" y="40475"/>
                    </a:lnTo>
                    <a:lnTo>
                      <a:pt x="46290" y="9674"/>
                    </a:lnTo>
                    <a:cubicBezTo>
                      <a:pt x="49614" y="7418"/>
                      <a:pt x="56023" y="3027"/>
                      <a:pt x="59762" y="0"/>
                    </a:cubicBezTo>
                    <a:lnTo>
                      <a:pt x="64213" y="6706"/>
                    </a:lnTo>
                    <a:close/>
                  </a:path>
                </a:pathLst>
              </a:custGeom>
              <a:grpFill/>
              <a:ln w="5928" cap="flat">
                <a:noFill/>
                <a:prstDash val="solid"/>
                <a:miter/>
              </a:ln>
            </p:spPr>
            <p:txBody>
              <a:bodyPr rtlCol="0" anchor="ctr"/>
              <a:lstStyle/>
              <a:p>
                <a:endParaRPr lang="en-US"/>
              </a:p>
            </p:txBody>
          </p:sp>
        </p:grpSp>
        <p:grpSp>
          <p:nvGrpSpPr>
            <p:cNvPr id="413" name="Graphic 381">
              <a:extLst>
                <a:ext uri="{FF2B5EF4-FFF2-40B4-BE49-F238E27FC236}">
                  <a16:creationId xmlns:a16="http://schemas.microsoft.com/office/drawing/2014/main" id="{1E695B01-92E7-4C05-86BF-76E0E18883B4}"/>
                </a:ext>
              </a:extLst>
            </p:cNvPr>
            <p:cNvGrpSpPr/>
            <p:nvPr/>
          </p:nvGrpSpPr>
          <p:grpSpPr>
            <a:xfrm>
              <a:off x="3681678" y="3192043"/>
              <a:ext cx="1784507" cy="511629"/>
              <a:chOff x="3681678" y="3192043"/>
              <a:chExt cx="1784507" cy="511629"/>
            </a:xfrm>
            <a:solidFill>
              <a:srgbClr val="001F35"/>
            </a:solidFill>
          </p:grpSpPr>
          <p:sp>
            <p:nvSpPr>
              <p:cNvPr id="414" name="Freeform 413">
                <a:extLst>
                  <a:ext uri="{FF2B5EF4-FFF2-40B4-BE49-F238E27FC236}">
                    <a16:creationId xmlns:a16="http://schemas.microsoft.com/office/drawing/2014/main" id="{33446B9C-1536-181B-EE70-78B9BC681469}"/>
                  </a:ext>
                </a:extLst>
              </p:cNvPr>
              <p:cNvSpPr/>
              <p:nvPr/>
            </p:nvSpPr>
            <p:spPr>
              <a:xfrm>
                <a:off x="3681678" y="3192043"/>
                <a:ext cx="115811" cy="112885"/>
              </a:xfrm>
              <a:custGeom>
                <a:avLst/>
                <a:gdLst>
                  <a:gd name="connsiteX0" fmla="*/ 84569 w 115811"/>
                  <a:gd name="connsiteY0" fmla="*/ 0 h 112885"/>
                  <a:gd name="connsiteX1" fmla="*/ 104807 w 115811"/>
                  <a:gd name="connsiteY1" fmla="*/ 24510 h 112885"/>
                  <a:gd name="connsiteX2" fmla="*/ 105934 w 115811"/>
                  <a:gd name="connsiteY2" fmla="*/ 68961 h 112885"/>
                  <a:gd name="connsiteX3" fmla="*/ 74362 w 115811"/>
                  <a:gd name="connsiteY3" fmla="*/ 68724 h 112885"/>
                  <a:gd name="connsiteX4" fmla="*/ 74124 w 115811"/>
                  <a:gd name="connsiteY4" fmla="*/ 68902 h 112885"/>
                  <a:gd name="connsiteX5" fmla="*/ 69020 w 115811"/>
                  <a:gd name="connsiteY5" fmla="*/ 106290 h 112885"/>
                  <a:gd name="connsiteX6" fmla="*/ 20890 w 115811"/>
                  <a:gd name="connsiteY6" fmla="*/ 95192 h 112885"/>
                  <a:gd name="connsiteX7" fmla="*/ 0 w 115811"/>
                  <a:gd name="connsiteY7" fmla="*/ 69851 h 112885"/>
                  <a:gd name="connsiteX8" fmla="*/ 84569 w 115811"/>
                  <a:gd name="connsiteY8" fmla="*/ 59 h 112885"/>
                  <a:gd name="connsiteX9" fmla="*/ 11454 w 115811"/>
                  <a:gd name="connsiteY9" fmla="*/ 71810 h 112885"/>
                  <a:gd name="connsiteX10" fmla="*/ 26172 w 115811"/>
                  <a:gd name="connsiteY10" fmla="*/ 89614 h 112885"/>
                  <a:gd name="connsiteX11" fmla="*/ 63560 w 115811"/>
                  <a:gd name="connsiteY11" fmla="*/ 99109 h 112885"/>
                  <a:gd name="connsiteX12" fmla="*/ 62848 w 115811"/>
                  <a:gd name="connsiteY12" fmla="*/ 61721 h 112885"/>
                  <a:gd name="connsiteX13" fmla="*/ 46943 w 115811"/>
                  <a:gd name="connsiteY13" fmla="*/ 42492 h 112885"/>
                  <a:gd name="connsiteX14" fmla="*/ 11454 w 115811"/>
                  <a:gd name="connsiteY14" fmla="*/ 71750 h 112885"/>
                  <a:gd name="connsiteX15" fmla="*/ 52641 w 115811"/>
                  <a:gd name="connsiteY15" fmla="*/ 37804 h 112885"/>
                  <a:gd name="connsiteX16" fmla="*/ 67655 w 115811"/>
                  <a:gd name="connsiteY16" fmla="*/ 55964 h 112885"/>
                  <a:gd name="connsiteX17" fmla="*/ 99703 w 115811"/>
                  <a:gd name="connsiteY17" fmla="*/ 62433 h 112885"/>
                  <a:gd name="connsiteX18" fmla="*/ 97804 w 115811"/>
                  <a:gd name="connsiteY18" fmla="*/ 28012 h 112885"/>
                  <a:gd name="connsiteX19" fmla="*/ 84272 w 115811"/>
                  <a:gd name="connsiteY19" fmla="*/ 11632 h 112885"/>
                  <a:gd name="connsiteX20" fmla="*/ 52641 w 115811"/>
                  <a:gd name="connsiteY20" fmla="*/ 37745 h 11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15811" h="112885">
                    <a:moveTo>
                      <a:pt x="84569" y="0"/>
                    </a:moveTo>
                    <a:lnTo>
                      <a:pt x="104807" y="24510"/>
                    </a:lnTo>
                    <a:cubicBezTo>
                      <a:pt x="115430" y="37389"/>
                      <a:pt x="122551" y="55252"/>
                      <a:pt x="105934" y="68961"/>
                    </a:cubicBezTo>
                    <a:cubicBezTo>
                      <a:pt x="96142" y="77032"/>
                      <a:pt x="83738" y="75845"/>
                      <a:pt x="74362" y="68724"/>
                    </a:cubicBezTo>
                    <a:lnTo>
                      <a:pt x="74124" y="68902"/>
                    </a:lnTo>
                    <a:cubicBezTo>
                      <a:pt x="81543" y="80059"/>
                      <a:pt x="82136" y="95430"/>
                      <a:pt x="69020" y="106290"/>
                    </a:cubicBezTo>
                    <a:cubicBezTo>
                      <a:pt x="53709" y="118931"/>
                      <a:pt x="35074" y="112403"/>
                      <a:pt x="20890" y="95192"/>
                    </a:cubicBezTo>
                    <a:lnTo>
                      <a:pt x="0" y="69851"/>
                    </a:lnTo>
                    <a:lnTo>
                      <a:pt x="84569" y="59"/>
                    </a:lnTo>
                    <a:close/>
                    <a:moveTo>
                      <a:pt x="11454" y="71810"/>
                    </a:moveTo>
                    <a:lnTo>
                      <a:pt x="26172" y="89614"/>
                    </a:lnTo>
                    <a:cubicBezTo>
                      <a:pt x="37032" y="102729"/>
                      <a:pt x="51038" y="109495"/>
                      <a:pt x="63560" y="99109"/>
                    </a:cubicBezTo>
                    <a:cubicBezTo>
                      <a:pt x="75964" y="88842"/>
                      <a:pt x="73471" y="74658"/>
                      <a:pt x="62848" y="61721"/>
                    </a:cubicBezTo>
                    <a:lnTo>
                      <a:pt x="46943" y="42492"/>
                    </a:lnTo>
                    <a:lnTo>
                      <a:pt x="11454" y="71750"/>
                    </a:lnTo>
                    <a:close/>
                    <a:moveTo>
                      <a:pt x="52641" y="37804"/>
                    </a:moveTo>
                    <a:lnTo>
                      <a:pt x="67655" y="55964"/>
                    </a:lnTo>
                    <a:cubicBezTo>
                      <a:pt x="75252" y="65163"/>
                      <a:pt x="87893" y="72225"/>
                      <a:pt x="99703" y="62433"/>
                    </a:cubicBezTo>
                    <a:cubicBezTo>
                      <a:pt x="111275" y="52878"/>
                      <a:pt x="107299" y="39525"/>
                      <a:pt x="97804" y="28012"/>
                    </a:cubicBezTo>
                    <a:lnTo>
                      <a:pt x="84272" y="11632"/>
                    </a:lnTo>
                    <a:lnTo>
                      <a:pt x="52641" y="37745"/>
                    </a:lnTo>
                    <a:close/>
                  </a:path>
                </a:pathLst>
              </a:custGeom>
              <a:grpFill/>
              <a:ln w="5928" cap="flat">
                <a:noFill/>
                <a:prstDash val="solid"/>
                <a:miter/>
              </a:ln>
            </p:spPr>
            <p:txBody>
              <a:bodyPr rtlCol="0" anchor="ctr"/>
              <a:lstStyle/>
              <a:p>
                <a:endParaRPr lang="en-US"/>
              </a:p>
            </p:txBody>
          </p:sp>
          <p:sp>
            <p:nvSpPr>
              <p:cNvPr id="415" name="Freeform 414">
                <a:extLst>
                  <a:ext uri="{FF2B5EF4-FFF2-40B4-BE49-F238E27FC236}">
                    <a16:creationId xmlns:a16="http://schemas.microsoft.com/office/drawing/2014/main" id="{50111979-3521-22BE-6714-CB981683A86B}"/>
                  </a:ext>
                </a:extLst>
              </p:cNvPr>
              <p:cNvSpPr/>
              <p:nvPr/>
            </p:nvSpPr>
            <p:spPr>
              <a:xfrm>
                <a:off x="3755105" y="3286879"/>
                <a:ext cx="85325" cy="94895"/>
              </a:xfrm>
              <a:custGeom>
                <a:avLst/>
                <a:gdLst>
                  <a:gd name="connsiteX0" fmla="*/ 28531 w 85325"/>
                  <a:gd name="connsiteY0" fmla="*/ 89020 h 94895"/>
                  <a:gd name="connsiteX1" fmla="*/ 38264 w 85325"/>
                  <a:gd name="connsiteY1" fmla="*/ 78575 h 94895"/>
                  <a:gd name="connsiteX2" fmla="*/ 38027 w 85325"/>
                  <a:gd name="connsiteY2" fmla="*/ 78338 h 94895"/>
                  <a:gd name="connsiteX3" fmla="*/ 8412 w 85325"/>
                  <a:gd name="connsiteY3" fmla="*/ 71335 h 94895"/>
                  <a:gd name="connsiteX4" fmla="*/ 10905 w 85325"/>
                  <a:gd name="connsiteY4" fmla="*/ 30920 h 94895"/>
                  <a:gd name="connsiteX5" fmla="*/ 42418 w 85325"/>
                  <a:gd name="connsiteY5" fmla="*/ 0 h 94895"/>
                  <a:gd name="connsiteX6" fmla="*/ 48412 w 85325"/>
                  <a:gd name="connsiteY6" fmla="*/ 6113 h 94895"/>
                  <a:gd name="connsiteX7" fmla="*/ 19214 w 85325"/>
                  <a:gd name="connsiteY7" fmla="*/ 34777 h 94895"/>
                  <a:gd name="connsiteX8" fmla="*/ 14822 w 85325"/>
                  <a:gd name="connsiteY8" fmla="*/ 67715 h 94895"/>
                  <a:gd name="connsiteX9" fmla="*/ 53219 w 85325"/>
                  <a:gd name="connsiteY9" fmla="*/ 63501 h 94895"/>
                  <a:gd name="connsiteX10" fmla="*/ 79451 w 85325"/>
                  <a:gd name="connsiteY10" fmla="*/ 37804 h 94895"/>
                  <a:gd name="connsiteX11" fmla="*/ 85326 w 85325"/>
                  <a:gd name="connsiteY11" fmla="*/ 43798 h 94895"/>
                  <a:gd name="connsiteX12" fmla="*/ 45623 w 85325"/>
                  <a:gd name="connsiteY12" fmla="*/ 82730 h 94895"/>
                  <a:gd name="connsiteX13" fmla="*/ 34347 w 85325"/>
                  <a:gd name="connsiteY13" fmla="*/ 94896 h 94895"/>
                  <a:gd name="connsiteX14" fmla="*/ 28590 w 85325"/>
                  <a:gd name="connsiteY14" fmla="*/ 89020 h 94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325" h="94895">
                    <a:moveTo>
                      <a:pt x="28531" y="89020"/>
                    </a:moveTo>
                    <a:cubicBezTo>
                      <a:pt x="31083" y="86053"/>
                      <a:pt x="35593" y="81186"/>
                      <a:pt x="38264" y="78575"/>
                    </a:cubicBezTo>
                    <a:lnTo>
                      <a:pt x="38027" y="78338"/>
                    </a:lnTo>
                    <a:cubicBezTo>
                      <a:pt x="28234" y="82314"/>
                      <a:pt x="16009" y="79109"/>
                      <a:pt x="8412" y="71335"/>
                    </a:cubicBezTo>
                    <a:cubicBezTo>
                      <a:pt x="-4822" y="57804"/>
                      <a:pt x="-1261" y="42848"/>
                      <a:pt x="10905" y="30920"/>
                    </a:cubicBezTo>
                    <a:lnTo>
                      <a:pt x="42418" y="0"/>
                    </a:lnTo>
                    <a:lnTo>
                      <a:pt x="48412" y="6113"/>
                    </a:lnTo>
                    <a:lnTo>
                      <a:pt x="19214" y="34777"/>
                    </a:lnTo>
                    <a:cubicBezTo>
                      <a:pt x="9006" y="44748"/>
                      <a:pt x="3546" y="56201"/>
                      <a:pt x="14822" y="67715"/>
                    </a:cubicBezTo>
                    <a:cubicBezTo>
                      <a:pt x="23487" y="76557"/>
                      <a:pt x="38858" y="77626"/>
                      <a:pt x="53219" y="63501"/>
                    </a:cubicBezTo>
                    <a:lnTo>
                      <a:pt x="79451" y="37804"/>
                    </a:lnTo>
                    <a:lnTo>
                      <a:pt x="85326" y="43798"/>
                    </a:lnTo>
                    <a:lnTo>
                      <a:pt x="45623" y="82730"/>
                    </a:lnTo>
                    <a:cubicBezTo>
                      <a:pt x="42774" y="85578"/>
                      <a:pt x="37314" y="91335"/>
                      <a:pt x="34347" y="94896"/>
                    </a:cubicBezTo>
                    <a:lnTo>
                      <a:pt x="28590" y="89020"/>
                    </a:lnTo>
                    <a:close/>
                  </a:path>
                </a:pathLst>
              </a:custGeom>
              <a:grpFill/>
              <a:ln w="5928" cap="flat">
                <a:noFill/>
                <a:prstDash val="solid"/>
                <a:miter/>
              </a:ln>
            </p:spPr>
            <p:txBody>
              <a:bodyPr rtlCol="0" anchor="ctr"/>
              <a:lstStyle/>
              <a:p>
                <a:endParaRPr lang="en-US"/>
              </a:p>
            </p:txBody>
          </p:sp>
          <p:sp>
            <p:nvSpPr>
              <p:cNvPr id="416" name="Freeform 415">
                <a:extLst>
                  <a:ext uri="{FF2B5EF4-FFF2-40B4-BE49-F238E27FC236}">
                    <a16:creationId xmlns:a16="http://schemas.microsoft.com/office/drawing/2014/main" id="{F09B7B51-7A1B-B7DA-7FA2-F9C98E180478}"/>
                  </a:ext>
                </a:extLst>
              </p:cNvPr>
              <p:cNvSpPr/>
              <p:nvPr/>
            </p:nvSpPr>
            <p:spPr>
              <a:xfrm>
                <a:off x="3811113" y="3323619"/>
                <a:ext cx="77262" cy="83734"/>
              </a:xfrm>
              <a:custGeom>
                <a:avLst/>
                <a:gdLst>
                  <a:gd name="connsiteX0" fmla="*/ 6291 w 77262"/>
                  <a:gd name="connsiteY0" fmla="*/ 83734 h 83734"/>
                  <a:gd name="connsiteX1" fmla="*/ 0 w 77262"/>
                  <a:gd name="connsiteY1" fmla="*/ 77978 h 83734"/>
                  <a:gd name="connsiteX2" fmla="*/ 48546 w 77262"/>
                  <a:gd name="connsiteY2" fmla="*/ 24565 h 83734"/>
                  <a:gd name="connsiteX3" fmla="*/ 54837 w 77262"/>
                  <a:gd name="connsiteY3" fmla="*/ 30322 h 83734"/>
                  <a:gd name="connsiteX4" fmla="*/ 6291 w 77262"/>
                  <a:gd name="connsiteY4" fmla="*/ 83734 h 83734"/>
                  <a:gd name="connsiteX5" fmla="*/ 66647 w 77262"/>
                  <a:gd name="connsiteY5" fmla="*/ 10916 h 83734"/>
                  <a:gd name="connsiteX6" fmla="*/ 66350 w 77262"/>
                  <a:gd name="connsiteY6" fmla="*/ 2073 h 83734"/>
                  <a:gd name="connsiteX7" fmla="*/ 75193 w 77262"/>
                  <a:gd name="connsiteY7" fmla="*/ 1539 h 83734"/>
                  <a:gd name="connsiteX8" fmla="*/ 75608 w 77262"/>
                  <a:gd name="connsiteY8" fmla="*/ 10500 h 83734"/>
                  <a:gd name="connsiteX9" fmla="*/ 66647 w 77262"/>
                  <a:gd name="connsiteY9" fmla="*/ 10916 h 83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262" h="83734">
                    <a:moveTo>
                      <a:pt x="6291" y="83734"/>
                    </a:moveTo>
                    <a:lnTo>
                      <a:pt x="0" y="77978"/>
                    </a:lnTo>
                    <a:lnTo>
                      <a:pt x="48546" y="24565"/>
                    </a:lnTo>
                    <a:lnTo>
                      <a:pt x="54837" y="30322"/>
                    </a:lnTo>
                    <a:lnTo>
                      <a:pt x="6291" y="83734"/>
                    </a:lnTo>
                    <a:close/>
                    <a:moveTo>
                      <a:pt x="66647" y="10916"/>
                    </a:moveTo>
                    <a:cubicBezTo>
                      <a:pt x="64332" y="8839"/>
                      <a:pt x="63857" y="4803"/>
                      <a:pt x="66350" y="2073"/>
                    </a:cubicBezTo>
                    <a:cubicBezTo>
                      <a:pt x="68843" y="-657"/>
                      <a:pt x="72938" y="-538"/>
                      <a:pt x="75193" y="1539"/>
                    </a:cubicBezTo>
                    <a:cubicBezTo>
                      <a:pt x="77626" y="3735"/>
                      <a:pt x="78101" y="7770"/>
                      <a:pt x="75608" y="10500"/>
                    </a:cubicBezTo>
                    <a:cubicBezTo>
                      <a:pt x="73115" y="13230"/>
                      <a:pt x="69020" y="13112"/>
                      <a:pt x="66647" y="10916"/>
                    </a:cubicBezTo>
                    <a:close/>
                  </a:path>
                </a:pathLst>
              </a:custGeom>
              <a:grpFill/>
              <a:ln w="5928" cap="flat">
                <a:noFill/>
                <a:prstDash val="solid"/>
                <a:miter/>
              </a:ln>
            </p:spPr>
            <p:txBody>
              <a:bodyPr rtlCol="0" anchor="ctr"/>
              <a:lstStyle/>
              <a:p>
                <a:endParaRPr lang="en-US"/>
              </a:p>
            </p:txBody>
          </p:sp>
          <p:sp>
            <p:nvSpPr>
              <p:cNvPr id="417" name="Freeform 416">
                <a:extLst>
                  <a:ext uri="{FF2B5EF4-FFF2-40B4-BE49-F238E27FC236}">
                    <a16:creationId xmlns:a16="http://schemas.microsoft.com/office/drawing/2014/main" id="{2428E837-C843-06F9-362C-1213BEB58193}"/>
                  </a:ext>
                </a:extLst>
              </p:cNvPr>
              <p:cNvSpPr/>
              <p:nvPr/>
            </p:nvSpPr>
            <p:spPr>
              <a:xfrm>
                <a:off x="3839184" y="3337324"/>
                <a:ext cx="82254" cy="94598"/>
              </a:xfrm>
              <a:custGeom>
                <a:avLst/>
                <a:gdLst>
                  <a:gd name="connsiteX0" fmla="*/ 6350 w 82254"/>
                  <a:gd name="connsiteY0" fmla="*/ 94599 h 94598"/>
                  <a:gd name="connsiteX1" fmla="*/ 0 w 82254"/>
                  <a:gd name="connsiteY1" fmla="*/ 89198 h 94598"/>
                  <a:gd name="connsiteX2" fmla="*/ 75905 w 82254"/>
                  <a:gd name="connsiteY2" fmla="*/ 0 h 94598"/>
                  <a:gd name="connsiteX3" fmla="*/ 82255 w 82254"/>
                  <a:gd name="connsiteY3" fmla="*/ 5401 h 94598"/>
                  <a:gd name="connsiteX4" fmla="*/ 6350 w 82254"/>
                  <a:gd name="connsiteY4" fmla="*/ 94599 h 94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54" h="94598">
                    <a:moveTo>
                      <a:pt x="6350" y="94599"/>
                    </a:moveTo>
                    <a:lnTo>
                      <a:pt x="0" y="89198"/>
                    </a:lnTo>
                    <a:lnTo>
                      <a:pt x="75905" y="0"/>
                    </a:lnTo>
                    <a:lnTo>
                      <a:pt x="82255" y="5401"/>
                    </a:lnTo>
                    <a:lnTo>
                      <a:pt x="6350" y="94599"/>
                    </a:lnTo>
                    <a:close/>
                  </a:path>
                </a:pathLst>
              </a:custGeom>
              <a:grpFill/>
              <a:ln w="5928" cap="flat">
                <a:noFill/>
                <a:prstDash val="solid"/>
                <a:miter/>
              </a:ln>
            </p:spPr>
            <p:txBody>
              <a:bodyPr rtlCol="0" anchor="ctr"/>
              <a:lstStyle/>
              <a:p>
                <a:endParaRPr lang="en-US"/>
              </a:p>
            </p:txBody>
          </p:sp>
          <p:sp>
            <p:nvSpPr>
              <p:cNvPr id="418" name="Freeform 417">
                <a:extLst>
                  <a:ext uri="{FF2B5EF4-FFF2-40B4-BE49-F238E27FC236}">
                    <a16:creationId xmlns:a16="http://schemas.microsoft.com/office/drawing/2014/main" id="{61B58CDA-A56B-1255-DCC1-6D2DC5FE41E0}"/>
                  </a:ext>
                </a:extLst>
              </p:cNvPr>
              <p:cNvSpPr/>
              <p:nvPr/>
            </p:nvSpPr>
            <p:spPr>
              <a:xfrm>
                <a:off x="3878178" y="3394772"/>
                <a:ext cx="116613" cy="98812"/>
              </a:xfrm>
              <a:custGeom>
                <a:avLst/>
                <a:gdLst>
                  <a:gd name="connsiteX0" fmla="*/ 15012 w 116613"/>
                  <a:gd name="connsiteY0" fmla="*/ 77804 h 98812"/>
                  <a:gd name="connsiteX1" fmla="*/ 8365 w 116613"/>
                  <a:gd name="connsiteY1" fmla="*/ 25222 h 98812"/>
                  <a:gd name="connsiteX2" fmla="*/ 60650 w 116613"/>
                  <a:gd name="connsiteY2" fmla="*/ 16973 h 98812"/>
                  <a:gd name="connsiteX3" fmla="*/ 73766 w 116613"/>
                  <a:gd name="connsiteY3" fmla="*/ 47537 h 98812"/>
                  <a:gd name="connsiteX4" fmla="*/ 74003 w 116613"/>
                  <a:gd name="connsiteY4" fmla="*/ 47715 h 98812"/>
                  <a:gd name="connsiteX5" fmla="*/ 109789 w 116613"/>
                  <a:gd name="connsiteY5" fmla="*/ 0 h 98812"/>
                  <a:gd name="connsiteX6" fmla="*/ 116614 w 116613"/>
                  <a:gd name="connsiteY6" fmla="*/ 5104 h 98812"/>
                  <a:gd name="connsiteX7" fmla="*/ 46347 w 116613"/>
                  <a:gd name="connsiteY7" fmla="*/ 98812 h 98812"/>
                  <a:gd name="connsiteX8" fmla="*/ 39522 w 116613"/>
                  <a:gd name="connsiteY8" fmla="*/ 93709 h 98812"/>
                  <a:gd name="connsiteX9" fmla="*/ 48068 w 116613"/>
                  <a:gd name="connsiteY9" fmla="*/ 82314 h 98812"/>
                  <a:gd name="connsiteX10" fmla="*/ 47831 w 116613"/>
                  <a:gd name="connsiteY10" fmla="*/ 82136 h 98812"/>
                  <a:gd name="connsiteX11" fmla="*/ 15012 w 116613"/>
                  <a:gd name="connsiteY11" fmla="*/ 77863 h 98812"/>
                  <a:gd name="connsiteX12" fmla="*/ 19997 w 116613"/>
                  <a:gd name="connsiteY12" fmla="*/ 72463 h 98812"/>
                  <a:gd name="connsiteX13" fmla="*/ 61896 w 116613"/>
                  <a:gd name="connsiteY13" fmla="*/ 65341 h 98812"/>
                  <a:gd name="connsiteX14" fmla="*/ 57030 w 116613"/>
                  <a:gd name="connsiteY14" fmla="*/ 22967 h 98812"/>
                  <a:gd name="connsiteX15" fmla="*/ 15368 w 116613"/>
                  <a:gd name="connsiteY15" fmla="*/ 30504 h 98812"/>
                  <a:gd name="connsiteX16" fmla="*/ 19938 w 116613"/>
                  <a:gd name="connsiteY16" fmla="*/ 72463 h 98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6613" h="98812">
                    <a:moveTo>
                      <a:pt x="15012" y="77804"/>
                    </a:moveTo>
                    <a:cubicBezTo>
                      <a:pt x="-2614" y="64629"/>
                      <a:pt x="-4572" y="42433"/>
                      <a:pt x="8365" y="25222"/>
                    </a:cubicBezTo>
                    <a:cubicBezTo>
                      <a:pt x="21184" y="8130"/>
                      <a:pt x="43024" y="3739"/>
                      <a:pt x="60650" y="16973"/>
                    </a:cubicBezTo>
                    <a:cubicBezTo>
                      <a:pt x="69671" y="23739"/>
                      <a:pt x="75309" y="35133"/>
                      <a:pt x="73766" y="47537"/>
                    </a:cubicBezTo>
                    <a:lnTo>
                      <a:pt x="74003" y="47715"/>
                    </a:lnTo>
                    <a:lnTo>
                      <a:pt x="109789" y="0"/>
                    </a:lnTo>
                    <a:lnTo>
                      <a:pt x="116614" y="5104"/>
                    </a:lnTo>
                    <a:lnTo>
                      <a:pt x="46347" y="98812"/>
                    </a:lnTo>
                    <a:lnTo>
                      <a:pt x="39522" y="93709"/>
                    </a:lnTo>
                    <a:lnTo>
                      <a:pt x="48068" y="82314"/>
                    </a:lnTo>
                    <a:lnTo>
                      <a:pt x="47831" y="82136"/>
                    </a:lnTo>
                    <a:cubicBezTo>
                      <a:pt x="36555" y="86824"/>
                      <a:pt x="24092" y="84629"/>
                      <a:pt x="15012" y="77863"/>
                    </a:cubicBezTo>
                    <a:close/>
                    <a:moveTo>
                      <a:pt x="19997" y="72463"/>
                    </a:moveTo>
                    <a:cubicBezTo>
                      <a:pt x="33647" y="82670"/>
                      <a:pt x="51511" y="79228"/>
                      <a:pt x="61896" y="65341"/>
                    </a:cubicBezTo>
                    <a:cubicBezTo>
                      <a:pt x="72282" y="51454"/>
                      <a:pt x="70680" y="33175"/>
                      <a:pt x="57030" y="22967"/>
                    </a:cubicBezTo>
                    <a:cubicBezTo>
                      <a:pt x="42549" y="12107"/>
                      <a:pt x="25517" y="16973"/>
                      <a:pt x="15368" y="30504"/>
                    </a:cubicBezTo>
                    <a:cubicBezTo>
                      <a:pt x="5161" y="44154"/>
                      <a:pt x="5457" y="61602"/>
                      <a:pt x="19938" y="72463"/>
                    </a:cubicBezTo>
                    <a:close/>
                  </a:path>
                </a:pathLst>
              </a:custGeom>
              <a:grpFill/>
              <a:ln w="5928" cap="flat">
                <a:noFill/>
                <a:prstDash val="solid"/>
                <a:miter/>
              </a:ln>
            </p:spPr>
            <p:txBody>
              <a:bodyPr rtlCol="0" anchor="ctr"/>
              <a:lstStyle/>
              <a:p>
                <a:endParaRPr lang="en-US"/>
              </a:p>
            </p:txBody>
          </p:sp>
          <p:sp>
            <p:nvSpPr>
              <p:cNvPr id="419" name="Freeform 418">
                <a:extLst>
                  <a:ext uri="{FF2B5EF4-FFF2-40B4-BE49-F238E27FC236}">
                    <a16:creationId xmlns:a16="http://schemas.microsoft.com/office/drawing/2014/main" id="{7554079C-67BF-B6E1-DF8A-0CB8062EE789}"/>
                  </a:ext>
                </a:extLst>
              </p:cNvPr>
              <p:cNvSpPr/>
              <p:nvPr/>
            </p:nvSpPr>
            <p:spPr>
              <a:xfrm>
                <a:off x="4041830" y="3490177"/>
                <a:ext cx="54884" cy="54884"/>
              </a:xfrm>
              <a:custGeom>
                <a:avLst/>
                <a:gdLst>
                  <a:gd name="connsiteX0" fmla="*/ 40321 w 54884"/>
                  <a:gd name="connsiteY0" fmla="*/ 3229 h 54884"/>
                  <a:gd name="connsiteX1" fmla="*/ 51656 w 54884"/>
                  <a:gd name="connsiteY1" fmla="*/ 40321 h 54884"/>
                  <a:gd name="connsiteX2" fmla="*/ 14564 w 54884"/>
                  <a:gd name="connsiteY2" fmla="*/ 51656 h 54884"/>
                  <a:gd name="connsiteX3" fmla="*/ 3229 w 54884"/>
                  <a:gd name="connsiteY3" fmla="*/ 14564 h 54884"/>
                  <a:gd name="connsiteX4" fmla="*/ 40321 w 54884"/>
                  <a:gd name="connsiteY4" fmla="*/ 3229 h 548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84" h="54884">
                    <a:moveTo>
                      <a:pt x="40321" y="3229"/>
                    </a:moveTo>
                    <a:cubicBezTo>
                      <a:pt x="53733" y="10351"/>
                      <a:pt x="58778" y="26908"/>
                      <a:pt x="51656" y="40321"/>
                    </a:cubicBezTo>
                    <a:cubicBezTo>
                      <a:pt x="44534" y="53733"/>
                      <a:pt x="27977" y="58778"/>
                      <a:pt x="14564" y="51656"/>
                    </a:cubicBezTo>
                    <a:cubicBezTo>
                      <a:pt x="1152" y="44534"/>
                      <a:pt x="-3893" y="27977"/>
                      <a:pt x="3229" y="14564"/>
                    </a:cubicBezTo>
                    <a:cubicBezTo>
                      <a:pt x="10350" y="1152"/>
                      <a:pt x="26908" y="-3893"/>
                      <a:pt x="40321" y="3229"/>
                    </a:cubicBezTo>
                    <a:close/>
                  </a:path>
                </a:pathLst>
              </a:custGeom>
              <a:grpFill/>
              <a:ln w="5928" cap="flat">
                <a:noFill/>
                <a:prstDash val="solid"/>
                <a:miter/>
              </a:ln>
            </p:spPr>
            <p:txBody>
              <a:bodyPr rtlCol="0" anchor="ctr"/>
              <a:lstStyle/>
              <a:p>
                <a:endParaRPr lang="en-US"/>
              </a:p>
            </p:txBody>
          </p:sp>
          <p:sp>
            <p:nvSpPr>
              <p:cNvPr id="420" name="Freeform 419">
                <a:extLst>
                  <a:ext uri="{FF2B5EF4-FFF2-40B4-BE49-F238E27FC236}">
                    <a16:creationId xmlns:a16="http://schemas.microsoft.com/office/drawing/2014/main" id="{96E27B15-0CC8-CEA5-F68F-73099CAC4058}"/>
                  </a:ext>
                </a:extLst>
              </p:cNvPr>
              <p:cNvSpPr/>
              <p:nvPr/>
            </p:nvSpPr>
            <p:spPr>
              <a:xfrm>
                <a:off x="4179615" y="3531148"/>
                <a:ext cx="114674" cy="115999"/>
              </a:xfrm>
              <a:custGeom>
                <a:avLst/>
                <a:gdLst>
                  <a:gd name="connsiteX0" fmla="*/ 39211 w 114674"/>
                  <a:gd name="connsiteY0" fmla="*/ 112881 h 115999"/>
                  <a:gd name="connsiteX1" fmla="*/ 3247 w 114674"/>
                  <a:gd name="connsiteY1" fmla="*/ 40240 h 115999"/>
                  <a:gd name="connsiteX2" fmla="*/ 75294 w 114674"/>
                  <a:gd name="connsiteY2" fmla="*/ 3089 h 115999"/>
                  <a:gd name="connsiteX3" fmla="*/ 111436 w 114674"/>
                  <a:gd name="connsiteY3" fmla="*/ 75789 h 115999"/>
                  <a:gd name="connsiteX4" fmla="*/ 39270 w 114674"/>
                  <a:gd name="connsiteY4" fmla="*/ 112881 h 115999"/>
                  <a:gd name="connsiteX5" fmla="*/ 72801 w 114674"/>
                  <a:gd name="connsiteY5" fmla="*/ 10626 h 115999"/>
                  <a:gd name="connsiteX6" fmla="*/ 12030 w 114674"/>
                  <a:gd name="connsiteY6" fmla="*/ 43148 h 115999"/>
                  <a:gd name="connsiteX7" fmla="*/ 41644 w 114674"/>
                  <a:gd name="connsiteY7" fmla="*/ 105403 h 115999"/>
                  <a:gd name="connsiteX8" fmla="*/ 102534 w 114674"/>
                  <a:gd name="connsiteY8" fmla="*/ 72941 h 115999"/>
                  <a:gd name="connsiteX9" fmla="*/ 72801 w 114674"/>
                  <a:gd name="connsiteY9" fmla="*/ 10686 h 115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674" h="115999">
                    <a:moveTo>
                      <a:pt x="39211" y="112881"/>
                    </a:moveTo>
                    <a:cubicBezTo>
                      <a:pt x="8291" y="102733"/>
                      <a:pt x="-7199" y="72050"/>
                      <a:pt x="3247" y="40240"/>
                    </a:cubicBezTo>
                    <a:cubicBezTo>
                      <a:pt x="13692" y="8430"/>
                      <a:pt x="44374" y="-7059"/>
                      <a:pt x="75294" y="3089"/>
                    </a:cubicBezTo>
                    <a:cubicBezTo>
                      <a:pt x="106332" y="13297"/>
                      <a:pt x="121881" y="43979"/>
                      <a:pt x="111436" y="75789"/>
                    </a:cubicBezTo>
                    <a:cubicBezTo>
                      <a:pt x="100991" y="107599"/>
                      <a:pt x="70308" y="123089"/>
                      <a:pt x="39270" y="112881"/>
                    </a:cubicBezTo>
                    <a:close/>
                    <a:moveTo>
                      <a:pt x="72801" y="10626"/>
                    </a:moveTo>
                    <a:cubicBezTo>
                      <a:pt x="45264" y="1606"/>
                      <a:pt x="20517" y="17392"/>
                      <a:pt x="12030" y="43148"/>
                    </a:cubicBezTo>
                    <a:cubicBezTo>
                      <a:pt x="3603" y="68727"/>
                      <a:pt x="13988" y="96264"/>
                      <a:pt x="41644" y="105403"/>
                    </a:cubicBezTo>
                    <a:cubicBezTo>
                      <a:pt x="69478" y="114543"/>
                      <a:pt x="94107" y="98519"/>
                      <a:pt x="102534" y="72941"/>
                    </a:cubicBezTo>
                    <a:cubicBezTo>
                      <a:pt x="111021" y="47184"/>
                      <a:pt x="100457" y="19766"/>
                      <a:pt x="72801" y="10686"/>
                    </a:cubicBezTo>
                    <a:close/>
                  </a:path>
                </a:pathLst>
              </a:custGeom>
              <a:grpFill/>
              <a:ln w="5928" cap="flat">
                <a:noFill/>
                <a:prstDash val="solid"/>
                <a:miter/>
              </a:ln>
            </p:spPr>
            <p:txBody>
              <a:bodyPr rtlCol="0" anchor="ctr"/>
              <a:lstStyle/>
              <a:p>
                <a:endParaRPr lang="en-US"/>
              </a:p>
            </p:txBody>
          </p:sp>
          <p:sp>
            <p:nvSpPr>
              <p:cNvPr id="421" name="Freeform 420">
                <a:extLst>
                  <a:ext uri="{FF2B5EF4-FFF2-40B4-BE49-F238E27FC236}">
                    <a16:creationId xmlns:a16="http://schemas.microsoft.com/office/drawing/2014/main" id="{0CADED16-E16C-B169-95E6-7B904242BC8F}"/>
                  </a:ext>
                </a:extLst>
              </p:cNvPr>
              <p:cNvSpPr/>
              <p:nvPr/>
            </p:nvSpPr>
            <p:spPr>
              <a:xfrm>
                <a:off x="4294850" y="3595008"/>
                <a:ext cx="89120" cy="108664"/>
              </a:xfrm>
              <a:custGeom>
                <a:avLst/>
                <a:gdLst>
                  <a:gd name="connsiteX0" fmla="*/ 8190 w 89120"/>
                  <a:gd name="connsiteY0" fmla="*/ 108664 h 108664"/>
                  <a:gd name="connsiteX1" fmla="*/ 0 w 89120"/>
                  <a:gd name="connsiteY1" fmla="*/ 106943 h 108664"/>
                  <a:gd name="connsiteX2" fmla="*/ 22789 w 89120"/>
                  <a:gd name="connsiteY2" fmla="*/ 0 h 108664"/>
                  <a:gd name="connsiteX3" fmla="*/ 30979 w 89120"/>
                  <a:gd name="connsiteY3" fmla="*/ 1721 h 108664"/>
                  <a:gd name="connsiteX4" fmla="*/ 27953 w 89120"/>
                  <a:gd name="connsiteY4" fmla="*/ 15846 h 108664"/>
                  <a:gd name="connsiteX5" fmla="*/ 28427 w 89120"/>
                  <a:gd name="connsiteY5" fmla="*/ 15964 h 108664"/>
                  <a:gd name="connsiteX6" fmla="*/ 59822 w 89120"/>
                  <a:gd name="connsiteY6" fmla="*/ 6053 h 108664"/>
                  <a:gd name="connsiteX7" fmla="*/ 88130 w 89120"/>
                  <a:gd name="connsiteY7" fmla="*/ 50860 h 108664"/>
                  <a:gd name="connsiteX8" fmla="*/ 44273 w 89120"/>
                  <a:gd name="connsiteY8" fmla="*/ 80474 h 108664"/>
                  <a:gd name="connsiteX9" fmla="*/ 19288 w 89120"/>
                  <a:gd name="connsiteY9" fmla="*/ 58813 h 108664"/>
                  <a:gd name="connsiteX10" fmla="*/ 18813 w 89120"/>
                  <a:gd name="connsiteY10" fmla="*/ 58694 h 108664"/>
                  <a:gd name="connsiteX11" fmla="*/ 8190 w 89120"/>
                  <a:gd name="connsiteY11" fmla="*/ 108664 h 108664"/>
                  <a:gd name="connsiteX12" fmla="*/ 57626 w 89120"/>
                  <a:gd name="connsiteY12" fmla="*/ 12582 h 108664"/>
                  <a:gd name="connsiteX13" fmla="*/ 22671 w 89120"/>
                  <a:gd name="connsiteY13" fmla="*/ 36795 h 108664"/>
                  <a:gd name="connsiteX14" fmla="*/ 44748 w 89120"/>
                  <a:gd name="connsiteY14" fmla="*/ 72997 h 108664"/>
                  <a:gd name="connsiteX15" fmla="*/ 79347 w 89120"/>
                  <a:gd name="connsiteY15" fmla="*/ 48842 h 108664"/>
                  <a:gd name="connsiteX16" fmla="*/ 57626 w 89120"/>
                  <a:gd name="connsiteY16" fmla="*/ 12522 h 10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120" h="108664">
                    <a:moveTo>
                      <a:pt x="8190" y="108664"/>
                    </a:moveTo>
                    <a:lnTo>
                      <a:pt x="0" y="106943"/>
                    </a:lnTo>
                    <a:lnTo>
                      <a:pt x="22789" y="0"/>
                    </a:lnTo>
                    <a:lnTo>
                      <a:pt x="30979" y="1721"/>
                    </a:lnTo>
                    <a:lnTo>
                      <a:pt x="27953" y="15846"/>
                    </a:lnTo>
                    <a:lnTo>
                      <a:pt x="28427" y="15964"/>
                    </a:lnTo>
                    <a:cubicBezTo>
                      <a:pt x="36795" y="6350"/>
                      <a:pt x="48783" y="3679"/>
                      <a:pt x="59822" y="6053"/>
                    </a:cubicBezTo>
                    <a:cubicBezTo>
                      <a:pt x="81484" y="10682"/>
                      <a:pt x="92640" y="29792"/>
                      <a:pt x="88130" y="50860"/>
                    </a:cubicBezTo>
                    <a:cubicBezTo>
                      <a:pt x="83620" y="71928"/>
                      <a:pt x="65934" y="85103"/>
                      <a:pt x="44273" y="80474"/>
                    </a:cubicBezTo>
                    <a:cubicBezTo>
                      <a:pt x="33234" y="78100"/>
                      <a:pt x="22789" y="70682"/>
                      <a:pt x="19288" y="58813"/>
                    </a:cubicBezTo>
                    <a:lnTo>
                      <a:pt x="18813" y="58694"/>
                    </a:lnTo>
                    <a:lnTo>
                      <a:pt x="8190" y="108664"/>
                    </a:lnTo>
                    <a:close/>
                    <a:moveTo>
                      <a:pt x="57626" y="12582"/>
                    </a:moveTo>
                    <a:cubicBezTo>
                      <a:pt x="41127" y="9080"/>
                      <a:pt x="26291" y="19881"/>
                      <a:pt x="22671" y="36795"/>
                    </a:cubicBezTo>
                    <a:cubicBezTo>
                      <a:pt x="19050" y="53768"/>
                      <a:pt x="28249" y="69495"/>
                      <a:pt x="44748" y="72997"/>
                    </a:cubicBezTo>
                    <a:cubicBezTo>
                      <a:pt x="62492" y="76795"/>
                      <a:pt x="75786" y="65519"/>
                      <a:pt x="79347" y="48842"/>
                    </a:cubicBezTo>
                    <a:cubicBezTo>
                      <a:pt x="82848" y="32344"/>
                      <a:pt x="75311" y="16320"/>
                      <a:pt x="57626" y="12522"/>
                    </a:cubicBezTo>
                    <a:close/>
                  </a:path>
                </a:pathLst>
              </a:custGeom>
              <a:grpFill/>
              <a:ln w="5928" cap="flat">
                <a:noFill/>
                <a:prstDash val="solid"/>
                <a:miter/>
              </a:ln>
            </p:spPr>
            <p:txBody>
              <a:bodyPr rtlCol="0" anchor="ctr"/>
              <a:lstStyle/>
              <a:p>
                <a:endParaRPr lang="en-US"/>
              </a:p>
            </p:txBody>
          </p:sp>
          <p:sp>
            <p:nvSpPr>
              <p:cNvPr id="422" name="Freeform 421">
                <a:extLst>
                  <a:ext uri="{FF2B5EF4-FFF2-40B4-BE49-F238E27FC236}">
                    <a16:creationId xmlns:a16="http://schemas.microsoft.com/office/drawing/2014/main" id="{676136D3-39E2-4405-BAFB-27AB184800F6}"/>
                  </a:ext>
                </a:extLst>
              </p:cNvPr>
              <p:cNvSpPr/>
              <p:nvPr/>
            </p:nvSpPr>
            <p:spPr>
              <a:xfrm>
                <a:off x="4396689" y="3592990"/>
                <a:ext cx="44747" cy="95970"/>
              </a:xfrm>
              <a:custGeom>
                <a:avLst/>
                <a:gdLst>
                  <a:gd name="connsiteX0" fmla="*/ 43739 w 44747"/>
                  <a:gd name="connsiteY0" fmla="*/ 31513 h 95970"/>
                  <a:gd name="connsiteX1" fmla="*/ 23323 w 44747"/>
                  <a:gd name="connsiteY1" fmla="*/ 28605 h 95970"/>
                  <a:gd name="connsiteX2" fmla="*/ 16854 w 44747"/>
                  <a:gd name="connsiteY2" fmla="*/ 73828 h 95970"/>
                  <a:gd name="connsiteX3" fmla="*/ 26291 w 44747"/>
                  <a:gd name="connsiteY3" fmla="*/ 88664 h 95970"/>
                  <a:gd name="connsiteX4" fmla="*/ 35311 w 44747"/>
                  <a:gd name="connsiteY4" fmla="*/ 87952 h 95970"/>
                  <a:gd name="connsiteX5" fmla="*/ 34718 w 44747"/>
                  <a:gd name="connsiteY5" fmla="*/ 95252 h 95970"/>
                  <a:gd name="connsiteX6" fmla="*/ 23086 w 44747"/>
                  <a:gd name="connsiteY6" fmla="*/ 95608 h 95970"/>
                  <a:gd name="connsiteX7" fmla="*/ 8249 w 44747"/>
                  <a:gd name="connsiteY7" fmla="*/ 74718 h 95970"/>
                  <a:gd name="connsiteX8" fmla="*/ 15015 w 44747"/>
                  <a:gd name="connsiteY8" fmla="*/ 27478 h 95970"/>
                  <a:gd name="connsiteX9" fmla="*/ 0 w 44747"/>
                  <a:gd name="connsiteY9" fmla="*/ 25341 h 95970"/>
                  <a:gd name="connsiteX10" fmla="*/ 1009 w 44747"/>
                  <a:gd name="connsiteY10" fmla="*/ 18279 h 95970"/>
                  <a:gd name="connsiteX11" fmla="*/ 15905 w 44747"/>
                  <a:gd name="connsiteY11" fmla="*/ 20415 h 95970"/>
                  <a:gd name="connsiteX12" fmla="*/ 18813 w 44747"/>
                  <a:gd name="connsiteY12" fmla="*/ 0 h 95970"/>
                  <a:gd name="connsiteX13" fmla="*/ 27240 w 44747"/>
                  <a:gd name="connsiteY13" fmla="*/ 1187 h 95970"/>
                  <a:gd name="connsiteX14" fmla="*/ 24332 w 44747"/>
                  <a:gd name="connsiteY14" fmla="*/ 21602 h 95970"/>
                  <a:gd name="connsiteX15" fmla="*/ 44747 w 44747"/>
                  <a:gd name="connsiteY15" fmla="*/ 24510 h 95970"/>
                  <a:gd name="connsiteX16" fmla="*/ 43739 w 44747"/>
                  <a:gd name="connsiteY16" fmla="*/ 31573 h 9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747" h="95970">
                    <a:moveTo>
                      <a:pt x="43739" y="31513"/>
                    </a:moveTo>
                    <a:lnTo>
                      <a:pt x="23323" y="28605"/>
                    </a:lnTo>
                    <a:lnTo>
                      <a:pt x="16854" y="73828"/>
                    </a:lnTo>
                    <a:cubicBezTo>
                      <a:pt x="15371" y="84095"/>
                      <a:pt x="19584" y="87655"/>
                      <a:pt x="26291" y="88664"/>
                    </a:cubicBezTo>
                    <a:cubicBezTo>
                      <a:pt x="29199" y="89080"/>
                      <a:pt x="32522" y="88783"/>
                      <a:pt x="35311" y="87952"/>
                    </a:cubicBezTo>
                    <a:lnTo>
                      <a:pt x="34718" y="95252"/>
                    </a:lnTo>
                    <a:cubicBezTo>
                      <a:pt x="31157" y="95964"/>
                      <a:pt x="27359" y="96261"/>
                      <a:pt x="23086" y="95608"/>
                    </a:cubicBezTo>
                    <a:cubicBezTo>
                      <a:pt x="14362" y="94362"/>
                      <a:pt x="6231" y="88664"/>
                      <a:pt x="8249" y="74718"/>
                    </a:cubicBezTo>
                    <a:lnTo>
                      <a:pt x="15015" y="27478"/>
                    </a:lnTo>
                    <a:lnTo>
                      <a:pt x="0" y="25341"/>
                    </a:lnTo>
                    <a:lnTo>
                      <a:pt x="1009" y="18279"/>
                    </a:lnTo>
                    <a:lnTo>
                      <a:pt x="15905" y="20415"/>
                    </a:lnTo>
                    <a:lnTo>
                      <a:pt x="18813" y="0"/>
                    </a:lnTo>
                    <a:lnTo>
                      <a:pt x="27240" y="1187"/>
                    </a:lnTo>
                    <a:lnTo>
                      <a:pt x="24332" y="21602"/>
                    </a:lnTo>
                    <a:lnTo>
                      <a:pt x="44747" y="24510"/>
                    </a:lnTo>
                    <a:lnTo>
                      <a:pt x="43739" y="31573"/>
                    </a:lnTo>
                    <a:close/>
                  </a:path>
                </a:pathLst>
              </a:custGeom>
              <a:grpFill/>
              <a:ln w="5928" cap="flat">
                <a:noFill/>
                <a:prstDash val="solid"/>
                <a:miter/>
              </a:ln>
            </p:spPr>
            <p:txBody>
              <a:bodyPr rtlCol="0" anchor="ctr"/>
              <a:lstStyle/>
              <a:p>
                <a:endParaRPr lang="en-US"/>
              </a:p>
            </p:txBody>
          </p:sp>
          <p:sp>
            <p:nvSpPr>
              <p:cNvPr id="423" name="Freeform 422">
                <a:extLst>
                  <a:ext uri="{FF2B5EF4-FFF2-40B4-BE49-F238E27FC236}">
                    <a16:creationId xmlns:a16="http://schemas.microsoft.com/office/drawing/2014/main" id="{0517A3D0-6D6B-F44C-A91B-E742DC9E4497}"/>
                  </a:ext>
                </a:extLst>
              </p:cNvPr>
              <p:cNvSpPr/>
              <p:nvPr/>
            </p:nvSpPr>
            <p:spPr>
              <a:xfrm>
                <a:off x="4450398" y="3584656"/>
                <a:ext cx="20871" cy="107146"/>
              </a:xfrm>
              <a:custGeom>
                <a:avLst/>
                <a:gdLst>
                  <a:gd name="connsiteX0" fmla="*/ 8487 w 20871"/>
                  <a:gd name="connsiteY0" fmla="*/ 107147 h 107146"/>
                  <a:gd name="connsiteX1" fmla="*/ 0 w 20871"/>
                  <a:gd name="connsiteY1" fmla="*/ 106256 h 107146"/>
                  <a:gd name="connsiteX2" fmla="*/ 7418 w 20871"/>
                  <a:gd name="connsiteY2" fmla="*/ 34447 h 107146"/>
                  <a:gd name="connsiteX3" fmla="*/ 15905 w 20871"/>
                  <a:gd name="connsiteY3" fmla="*/ 35337 h 107146"/>
                  <a:gd name="connsiteX4" fmla="*/ 8487 w 20871"/>
                  <a:gd name="connsiteY4" fmla="*/ 107147 h 107146"/>
                  <a:gd name="connsiteX5" fmla="*/ 13887 w 20871"/>
                  <a:gd name="connsiteY5" fmla="*/ 12666 h 107146"/>
                  <a:gd name="connsiteX6" fmla="*/ 8368 w 20871"/>
                  <a:gd name="connsiteY6" fmla="*/ 5723 h 107146"/>
                  <a:gd name="connsiteX7" fmla="*/ 15193 w 20871"/>
                  <a:gd name="connsiteY7" fmla="*/ 26 h 107146"/>
                  <a:gd name="connsiteX8" fmla="*/ 20831 w 20871"/>
                  <a:gd name="connsiteY8" fmla="*/ 6969 h 107146"/>
                  <a:gd name="connsiteX9" fmla="*/ 13887 w 20871"/>
                  <a:gd name="connsiteY9" fmla="*/ 12666 h 107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871" h="107146">
                    <a:moveTo>
                      <a:pt x="8487" y="107147"/>
                    </a:moveTo>
                    <a:lnTo>
                      <a:pt x="0" y="106256"/>
                    </a:lnTo>
                    <a:lnTo>
                      <a:pt x="7418" y="34447"/>
                    </a:lnTo>
                    <a:lnTo>
                      <a:pt x="15905" y="35337"/>
                    </a:lnTo>
                    <a:lnTo>
                      <a:pt x="8487" y="107147"/>
                    </a:lnTo>
                    <a:close/>
                    <a:moveTo>
                      <a:pt x="13887" y="12666"/>
                    </a:moveTo>
                    <a:cubicBezTo>
                      <a:pt x="10801" y="12370"/>
                      <a:pt x="8012" y="9402"/>
                      <a:pt x="8368" y="5723"/>
                    </a:cubicBezTo>
                    <a:cubicBezTo>
                      <a:pt x="8724" y="2043"/>
                      <a:pt x="12107" y="-271"/>
                      <a:pt x="15193" y="26"/>
                    </a:cubicBezTo>
                    <a:cubicBezTo>
                      <a:pt x="18457" y="382"/>
                      <a:pt x="21246" y="3290"/>
                      <a:pt x="20831" y="6969"/>
                    </a:cubicBezTo>
                    <a:cubicBezTo>
                      <a:pt x="20415" y="10649"/>
                      <a:pt x="17092" y="12963"/>
                      <a:pt x="13887" y="12666"/>
                    </a:cubicBezTo>
                    <a:close/>
                  </a:path>
                </a:pathLst>
              </a:custGeom>
              <a:grpFill/>
              <a:ln w="5928" cap="flat">
                <a:noFill/>
                <a:prstDash val="solid"/>
                <a:miter/>
              </a:ln>
            </p:spPr>
            <p:txBody>
              <a:bodyPr rtlCol="0" anchor="ctr"/>
              <a:lstStyle/>
              <a:p>
                <a:endParaRPr lang="en-US"/>
              </a:p>
            </p:txBody>
          </p:sp>
          <p:sp>
            <p:nvSpPr>
              <p:cNvPr id="424" name="Freeform 423">
                <a:extLst>
                  <a:ext uri="{FF2B5EF4-FFF2-40B4-BE49-F238E27FC236}">
                    <a16:creationId xmlns:a16="http://schemas.microsoft.com/office/drawing/2014/main" id="{A058E3B3-4897-CA48-4194-11B0331F547D}"/>
                  </a:ext>
                </a:extLst>
              </p:cNvPr>
              <p:cNvSpPr/>
              <p:nvPr/>
            </p:nvSpPr>
            <p:spPr>
              <a:xfrm>
                <a:off x="4489923" y="3622538"/>
                <a:ext cx="109866" cy="75851"/>
              </a:xfrm>
              <a:custGeom>
                <a:avLst/>
                <a:gdLst>
                  <a:gd name="connsiteX0" fmla="*/ 1424 w 109866"/>
                  <a:gd name="connsiteY0" fmla="*/ 17633 h 75851"/>
                  <a:gd name="connsiteX1" fmla="*/ 1187 w 109866"/>
                  <a:gd name="connsiteY1" fmla="*/ 1075 h 75851"/>
                  <a:gd name="connsiteX2" fmla="*/ 9258 w 109866"/>
                  <a:gd name="connsiteY2" fmla="*/ 1253 h 75851"/>
                  <a:gd name="connsiteX3" fmla="*/ 9555 w 109866"/>
                  <a:gd name="connsiteY3" fmla="*/ 15674 h 75851"/>
                  <a:gd name="connsiteX4" fmla="*/ 9852 w 109866"/>
                  <a:gd name="connsiteY4" fmla="*/ 15674 h 75851"/>
                  <a:gd name="connsiteX5" fmla="*/ 34540 w 109866"/>
                  <a:gd name="connsiteY5" fmla="*/ 7 h 75851"/>
                  <a:gd name="connsiteX6" fmla="*/ 57210 w 109866"/>
                  <a:gd name="connsiteY6" fmla="*/ 17751 h 75851"/>
                  <a:gd name="connsiteX7" fmla="*/ 57507 w 109866"/>
                  <a:gd name="connsiteY7" fmla="*/ 17751 h 75851"/>
                  <a:gd name="connsiteX8" fmla="*/ 83798 w 109866"/>
                  <a:gd name="connsiteY8" fmla="*/ 1194 h 75851"/>
                  <a:gd name="connsiteX9" fmla="*/ 109851 w 109866"/>
                  <a:gd name="connsiteY9" fmla="*/ 31876 h 75851"/>
                  <a:gd name="connsiteX10" fmla="*/ 108783 w 109866"/>
                  <a:gd name="connsiteY10" fmla="*/ 75852 h 75851"/>
                  <a:gd name="connsiteX11" fmla="*/ 100415 w 109866"/>
                  <a:gd name="connsiteY11" fmla="*/ 75674 h 75851"/>
                  <a:gd name="connsiteX12" fmla="*/ 101424 w 109866"/>
                  <a:gd name="connsiteY12" fmla="*/ 34784 h 75851"/>
                  <a:gd name="connsiteX13" fmla="*/ 82373 w 109866"/>
                  <a:gd name="connsiteY13" fmla="*/ 8137 h 75851"/>
                  <a:gd name="connsiteX14" fmla="*/ 59228 w 109866"/>
                  <a:gd name="connsiteY14" fmla="*/ 37039 h 75851"/>
                  <a:gd name="connsiteX15" fmla="*/ 58338 w 109866"/>
                  <a:gd name="connsiteY15" fmla="*/ 74665 h 75851"/>
                  <a:gd name="connsiteX16" fmla="*/ 49792 w 109866"/>
                  <a:gd name="connsiteY16" fmla="*/ 74487 h 75851"/>
                  <a:gd name="connsiteX17" fmla="*/ 50801 w 109866"/>
                  <a:gd name="connsiteY17" fmla="*/ 32054 h 75851"/>
                  <a:gd name="connsiteX18" fmla="*/ 32937 w 109866"/>
                  <a:gd name="connsiteY18" fmla="*/ 7010 h 75851"/>
                  <a:gd name="connsiteX19" fmla="*/ 9436 w 109866"/>
                  <a:gd name="connsiteY19" fmla="*/ 36802 h 75851"/>
                  <a:gd name="connsiteX20" fmla="*/ 8546 w 109866"/>
                  <a:gd name="connsiteY20" fmla="*/ 73478 h 75851"/>
                  <a:gd name="connsiteX21" fmla="*/ 0 w 109866"/>
                  <a:gd name="connsiteY21" fmla="*/ 73300 h 75851"/>
                  <a:gd name="connsiteX22" fmla="*/ 1306 w 109866"/>
                  <a:gd name="connsiteY22" fmla="*/ 17692 h 7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9866" h="75851">
                    <a:moveTo>
                      <a:pt x="1424" y="17633"/>
                    </a:moveTo>
                    <a:cubicBezTo>
                      <a:pt x="1543" y="13597"/>
                      <a:pt x="1543" y="5882"/>
                      <a:pt x="1187" y="1075"/>
                    </a:cubicBezTo>
                    <a:lnTo>
                      <a:pt x="9258" y="1253"/>
                    </a:lnTo>
                    <a:cubicBezTo>
                      <a:pt x="9496" y="5289"/>
                      <a:pt x="9614" y="11817"/>
                      <a:pt x="9555" y="15674"/>
                    </a:cubicBezTo>
                    <a:lnTo>
                      <a:pt x="9852" y="15674"/>
                    </a:lnTo>
                    <a:cubicBezTo>
                      <a:pt x="14243" y="5882"/>
                      <a:pt x="24332" y="-231"/>
                      <a:pt x="34540" y="7"/>
                    </a:cubicBezTo>
                    <a:cubicBezTo>
                      <a:pt x="45401" y="244"/>
                      <a:pt x="53472" y="5585"/>
                      <a:pt x="57210" y="17751"/>
                    </a:cubicBezTo>
                    <a:lnTo>
                      <a:pt x="57507" y="17751"/>
                    </a:lnTo>
                    <a:cubicBezTo>
                      <a:pt x="62433" y="6891"/>
                      <a:pt x="71869" y="897"/>
                      <a:pt x="83798" y="1194"/>
                    </a:cubicBezTo>
                    <a:cubicBezTo>
                      <a:pt x="102373" y="1668"/>
                      <a:pt x="110267" y="14843"/>
                      <a:pt x="109851" y="31876"/>
                    </a:cubicBezTo>
                    <a:lnTo>
                      <a:pt x="108783" y="75852"/>
                    </a:lnTo>
                    <a:lnTo>
                      <a:pt x="100415" y="75674"/>
                    </a:lnTo>
                    <a:lnTo>
                      <a:pt x="101424" y="34784"/>
                    </a:lnTo>
                    <a:cubicBezTo>
                      <a:pt x="101780" y="20541"/>
                      <a:pt x="96914" y="8493"/>
                      <a:pt x="82373" y="8137"/>
                    </a:cubicBezTo>
                    <a:cubicBezTo>
                      <a:pt x="67359" y="7781"/>
                      <a:pt x="59584" y="21075"/>
                      <a:pt x="59228" y="37039"/>
                    </a:cubicBezTo>
                    <a:lnTo>
                      <a:pt x="58338" y="74665"/>
                    </a:lnTo>
                    <a:lnTo>
                      <a:pt x="49792" y="74487"/>
                    </a:lnTo>
                    <a:lnTo>
                      <a:pt x="50801" y="32054"/>
                    </a:lnTo>
                    <a:cubicBezTo>
                      <a:pt x="51098" y="18760"/>
                      <a:pt x="47834" y="7366"/>
                      <a:pt x="32937" y="7010"/>
                    </a:cubicBezTo>
                    <a:cubicBezTo>
                      <a:pt x="21484" y="6713"/>
                      <a:pt x="9911" y="16683"/>
                      <a:pt x="9436" y="36802"/>
                    </a:cubicBezTo>
                    <a:lnTo>
                      <a:pt x="8546" y="73478"/>
                    </a:lnTo>
                    <a:lnTo>
                      <a:pt x="0" y="73300"/>
                    </a:lnTo>
                    <a:lnTo>
                      <a:pt x="1306" y="17692"/>
                    </a:lnTo>
                    <a:close/>
                  </a:path>
                </a:pathLst>
              </a:custGeom>
              <a:grpFill/>
              <a:ln w="5928" cap="flat">
                <a:noFill/>
                <a:prstDash val="solid"/>
                <a:miter/>
              </a:ln>
            </p:spPr>
            <p:txBody>
              <a:bodyPr rtlCol="0" anchor="ctr"/>
              <a:lstStyle/>
              <a:p>
                <a:endParaRPr lang="en-US"/>
              </a:p>
            </p:txBody>
          </p:sp>
          <p:sp>
            <p:nvSpPr>
              <p:cNvPr id="425" name="Freeform 424">
                <a:extLst>
                  <a:ext uri="{FF2B5EF4-FFF2-40B4-BE49-F238E27FC236}">
                    <a16:creationId xmlns:a16="http://schemas.microsoft.com/office/drawing/2014/main" id="{6816B654-4445-F53F-FBB1-CDA0D32A5513}"/>
                  </a:ext>
                </a:extLst>
              </p:cNvPr>
              <p:cNvSpPr/>
              <p:nvPr/>
            </p:nvSpPr>
            <p:spPr>
              <a:xfrm>
                <a:off x="4622021" y="3588708"/>
                <a:ext cx="16031" cy="107248"/>
              </a:xfrm>
              <a:custGeom>
                <a:avLst/>
                <a:gdLst>
                  <a:gd name="connsiteX0" fmla="*/ 6536 w 16031"/>
                  <a:gd name="connsiteY0" fmla="*/ 12650 h 107248"/>
                  <a:gd name="connsiteX1" fmla="*/ 8 w 16031"/>
                  <a:gd name="connsiteY1" fmla="*/ 6656 h 107248"/>
                  <a:gd name="connsiteX2" fmla="*/ 5824 w 16031"/>
                  <a:gd name="connsiteY2" fmla="*/ 9 h 107248"/>
                  <a:gd name="connsiteX3" fmla="*/ 12530 w 16031"/>
                  <a:gd name="connsiteY3" fmla="*/ 6003 h 107248"/>
                  <a:gd name="connsiteX4" fmla="*/ 6536 w 16031"/>
                  <a:gd name="connsiteY4" fmla="*/ 12709 h 107248"/>
                  <a:gd name="connsiteX5" fmla="*/ 16031 w 16031"/>
                  <a:gd name="connsiteY5" fmla="*/ 106774 h 107248"/>
                  <a:gd name="connsiteX6" fmla="*/ 7545 w 16031"/>
                  <a:gd name="connsiteY6" fmla="*/ 107249 h 107248"/>
                  <a:gd name="connsiteX7" fmla="*/ 3628 w 16031"/>
                  <a:gd name="connsiteY7" fmla="*/ 35202 h 107248"/>
                  <a:gd name="connsiteX8" fmla="*/ 12114 w 16031"/>
                  <a:gd name="connsiteY8" fmla="*/ 34727 h 107248"/>
                  <a:gd name="connsiteX9" fmla="*/ 16031 w 16031"/>
                  <a:gd name="connsiteY9" fmla="*/ 106774 h 1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31" h="107248">
                    <a:moveTo>
                      <a:pt x="6536" y="12650"/>
                    </a:moveTo>
                    <a:cubicBezTo>
                      <a:pt x="3450" y="12828"/>
                      <a:pt x="186" y="10336"/>
                      <a:pt x="8" y="6656"/>
                    </a:cubicBezTo>
                    <a:cubicBezTo>
                      <a:pt x="-170" y="2976"/>
                      <a:pt x="2738" y="128"/>
                      <a:pt x="5824" y="9"/>
                    </a:cubicBezTo>
                    <a:cubicBezTo>
                      <a:pt x="9088" y="-169"/>
                      <a:pt x="12293" y="2264"/>
                      <a:pt x="12530" y="6003"/>
                    </a:cubicBezTo>
                    <a:cubicBezTo>
                      <a:pt x="12708" y="9683"/>
                      <a:pt x="9800" y="12531"/>
                      <a:pt x="6536" y="12709"/>
                    </a:cubicBezTo>
                    <a:close/>
                    <a:moveTo>
                      <a:pt x="16031" y="106774"/>
                    </a:moveTo>
                    <a:lnTo>
                      <a:pt x="7545" y="107249"/>
                    </a:lnTo>
                    <a:lnTo>
                      <a:pt x="3628" y="35202"/>
                    </a:lnTo>
                    <a:lnTo>
                      <a:pt x="12114" y="34727"/>
                    </a:lnTo>
                    <a:lnTo>
                      <a:pt x="16031" y="106774"/>
                    </a:lnTo>
                    <a:close/>
                  </a:path>
                </a:pathLst>
              </a:custGeom>
              <a:grpFill/>
              <a:ln w="5928" cap="flat">
                <a:noFill/>
                <a:prstDash val="solid"/>
                <a:miter/>
              </a:ln>
            </p:spPr>
            <p:txBody>
              <a:bodyPr rtlCol="0" anchor="ctr"/>
              <a:lstStyle/>
              <a:p>
                <a:endParaRPr lang="en-US"/>
              </a:p>
            </p:txBody>
          </p:sp>
          <p:sp>
            <p:nvSpPr>
              <p:cNvPr id="426" name="Freeform 425">
                <a:extLst>
                  <a:ext uri="{FF2B5EF4-FFF2-40B4-BE49-F238E27FC236}">
                    <a16:creationId xmlns:a16="http://schemas.microsoft.com/office/drawing/2014/main" id="{BA5B8CD0-2735-D721-7CF4-2A8EE5252372}"/>
                  </a:ext>
                </a:extLst>
              </p:cNvPr>
              <p:cNvSpPr/>
              <p:nvPr/>
            </p:nvSpPr>
            <p:spPr>
              <a:xfrm>
                <a:off x="4653720" y="3616966"/>
                <a:ext cx="61779" cy="77447"/>
              </a:xfrm>
              <a:custGeom>
                <a:avLst/>
                <a:gdLst>
                  <a:gd name="connsiteX0" fmla="*/ 53412 w 61779"/>
                  <a:gd name="connsiteY0" fmla="*/ 6291 h 77447"/>
                  <a:gd name="connsiteX1" fmla="*/ 15311 w 61779"/>
                  <a:gd name="connsiteY1" fmla="*/ 69080 h 77447"/>
                  <a:gd name="connsiteX2" fmla="*/ 61068 w 61779"/>
                  <a:gd name="connsiteY2" fmla="*/ 64391 h 77447"/>
                  <a:gd name="connsiteX3" fmla="*/ 61780 w 61779"/>
                  <a:gd name="connsiteY3" fmla="*/ 71632 h 77447"/>
                  <a:gd name="connsiteX4" fmla="*/ 5044 w 61779"/>
                  <a:gd name="connsiteY4" fmla="*/ 77448 h 77447"/>
                  <a:gd name="connsiteX5" fmla="*/ 4392 w 61779"/>
                  <a:gd name="connsiteY5" fmla="*/ 71276 h 77447"/>
                  <a:gd name="connsiteX6" fmla="*/ 42611 w 61779"/>
                  <a:gd name="connsiteY6" fmla="*/ 8190 h 77447"/>
                  <a:gd name="connsiteX7" fmla="*/ 712 w 61779"/>
                  <a:gd name="connsiteY7" fmla="*/ 12463 h 77447"/>
                  <a:gd name="connsiteX8" fmla="*/ 0 w 61779"/>
                  <a:gd name="connsiteY8" fmla="*/ 5401 h 77447"/>
                  <a:gd name="connsiteX9" fmla="*/ 52700 w 61779"/>
                  <a:gd name="connsiteY9" fmla="*/ 0 h 77447"/>
                  <a:gd name="connsiteX10" fmla="*/ 53353 w 61779"/>
                  <a:gd name="connsiteY10" fmla="*/ 6291 h 77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79" h="77447">
                    <a:moveTo>
                      <a:pt x="53412" y="6291"/>
                    </a:moveTo>
                    <a:lnTo>
                      <a:pt x="15311" y="69080"/>
                    </a:lnTo>
                    <a:lnTo>
                      <a:pt x="61068" y="64391"/>
                    </a:lnTo>
                    <a:lnTo>
                      <a:pt x="61780" y="71632"/>
                    </a:lnTo>
                    <a:lnTo>
                      <a:pt x="5044" y="77448"/>
                    </a:lnTo>
                    <a:lnTo>
                      <a:pt x="4392" y="71276"/>
                    </a:lnTo>
                    <a:lnTo>
                      <a:pt x="42611" y="8190"/>
                    </a:lnTo>
                    <a:lnTo>
                      <a:pt x="712" y="12463"/>
                    </a:lnTo>
                    <a:lnTo>
                      <a:pt x="0" y="5401"/>
                    </a:lnTo>
                    <a:lnTo>
                      <a:pt x="52700" y="0"/>
                    </a:lnTo>
                    <a:lnTo>
                      <a:pt x="53353" y="6291"/>
                    </a:lnTo>
                    <a:close/>
                  </a:path>
                </a:pathLst>
              </a:custGeom>
              <a:grpFill/>
              <a:ln w="5928" cap="flat">
                <a:noFill/>
                <a:prstDash val="solid"/>
                <a:miter/>
              </a:ln>
            </p:spPr>
            <p:txBody>
              <a:bodyPr rtlCol="0" anchor="ctr"/>
              <a:lstStyle/>
              <a:p>
                <a:endParaRPr lang="en-US"/>
              </a:p>
            </p:txBody>
          </p:sp>
          <p:sp>
            <p:nvSpPr>
              <p:cNvPr id="427" name="Freeform 426">
                <a:extLst>
                  <a:ext uri="{FF2B5EF4-FFF2-40B4-BE49-F238E27FC236}">
                    <a16:creationId xmlns:a16="http://schemas.microsoft.com/office/drawing/2014/main" id="{4DE45DD6-AB6D-90F0-7634-B033A4360E6C}"/>
                  </a:ext>
                </a:extLst>
              </p:cNvPr>
              <p:cNvSpPr/>
              <p:nvPr/>
            </p:nvSpPr>
            <p:spPr>
              <a:xfrm>
                <a:off x="4722862" y="3607252"/>
                <a:ext cx="70857" cy="76102"/>
              </a:xfrm>
              <a:custGeom>
                <a:avLst/>
                <a:gdLst>
                  <a:gd name="connsiteX0" fmla="*/ 650 w 70857"/>
                  <a:gd name="connsiteY0" fmla="*/ 43958 h 76102"/>
                  <a:gd name="connsiteX1" fmla="*/ 29492 w 70857"/>
                  <a:gd name="connsiteY1" fmla="*/ 634 h 76102"/>
                  <a:gd name="connsiteX2" fmla="*/ 69077 w 70857"/>
                  <a:gd name="connsiteY2" fmla="*/ 29655 h 76102"/>
                  <a:gd name="connsiteX3" fmla="*/ 69789 w 70857"/>
                  <a:gd name="connsiteY3" fmla="*/ 33928 h 76102"/>
                  <a:gd name="connsiteX4" fmla="*/ 9493 w 70857"/>
                  <a:gd name="connsiteY4" fmla="*/ 44314 h 76102"/>
                  <a:gd name="connsiteX5" fmla="*/ 42252 w 70857"/>
                  <a:gd name="connsiteY5" fmla="*/ 68230 h 76102"/>
                  <a:gd name="connsiteX6" fmla="*/ 64626 w 70857"/>
                  <a:gd name="connsiteY6" fmla="*/ 51969 h 76102"/>
                  <a:gd name="connsiteX7" fmla="*/ 70857 w 70857"/>
                  <a:gd name="connsiteY7" fmla="*/ 55471 h 76102"/>
                  <a:gd name="connsiteX8" fmla="*/ 43202 w 70857"/>
                  <a:gd name="connsiteY8" fmla="*/ 75530 h 76102"/>
                  <a:gd name="connsiteX9" fmla="*/ 650 w 70857"/>
                  <a:gd name="connsiteY9" fmla="*/ 44017 h 76102"/>
                  <a:gd name="connsiteX10" fmla="*/ 60471 w 70857"/>
                  <a:gd name="connsiteY10" fmla="*/ 28765 h 76102"/>
                  <a:gd name="connsiteX11" fmla="*/ 30561 w 70857"/>
                  <a:gd name="connsiteY11" fmla="*/ 7519 h 76102"/>
                  <a:gd name="connsiteX12" fmla="*/ 8602 w 70857"/>
                  <a:gd name="connsiteY12" fmla="*/ 37726 h 76102"/>
                  <a:gd name="connsiteX13" fmla="*/ 60531 w 70857"/>
                  <a:gd name="connsiteY13" fmla="*/ 28765 h 76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857" h="76102">
                    <a:moveTo>
                      <a:pt x="650" y="43958"/>
                    </a:moveTo>
                    <a:cubicBezTo>
                      <a:pt x="-3089" y="22415"/>
                      <a:pt x="9670" y="4017"/>
                      <a:pt x="29492" y="634"/>
                    </a:cubicBezTo>
                    <a:cubicBezTo>
                      <a:pt x="51807" y="-3223"/>
                      <a:pt x="65872" y="11020"/>
                      <a:pt x="69077" y="29655"/>
                    </a:cubicBezTo>
                    <a:lnTo>
                      <a:pt x="69789" y="33928"/>
                    </a:lnTo>
                    <a:lnTo>
                      <a:pt x="9493" y="44314"/>
                    </a:lnTo>
                    <a:cubicBezTo>
                      <a:pt x="12400" y="59388"/>
                      <a:pt x="25457" y="71138"/>
                      <a:pt x="42252" y="68230"/>
                    </a:cubicBezTo>
                    <a:cubicBezTo>
                      <a:pt x="52935" y="66391"/>
                      <a:pt x="59403" y="60871"/>
                      <a:pt x="64626" y="51969"/>
                    </a:cubicBezTo>
                    <a:lnTo>
                      <a:pt x="70857" y="55471"/>
                    </a:lnTo>
                    <a:cubicBezTo>
                      <a:pt x="64685" y="67103"/>
                      <a:pt x="55071" y="73453"/>
                      <a:pt x="43202" y="75530"/>
                    </a:cubicBezTo>
                    <a:cubicBezTo>
                      <a:pt x="22430" y="79091"/>
                      <a:pt x="4388" y="65738"/>
                      <a:pt x="650" y="44017"/>
                    </a:cubicBezTo>
                    <a:close/>
                    <a:moveTo>
                      <a:pt x="60471" y="28765"/>
                    </a:moveTo>
                    <a:cubicBezTo>
                      <a:pt x="57267" y="13928"/>
                      <a:pt x="46109" y="4848"/>
                      <a:pt x="30561" y="7519"/>
                    </a:cubicBezTo>
                    <a:cubicBezTo>
                      <a:pt x="14537" y="10308"/>
                      <a:pt x="7178" y="25857"/>
                      <a:pt x="8602" y="37726"/>
                    </a:cubicBezTo>
                    <a:lnTo>
                      <a:pt x="60531" y="28765"/>
                    </a:lnTo>
                    <a:close/>
                  </a:path>
                </a:pathLst>
              </a:custGeom>
              <a:grpFill/>
              <a:ln w="5928" cap="flat">
                <a:noFill/>
                <a:prstDash val="solid"/>
                <a:miter/>
              </a:ln>
            </p:spPr>
            <p:txBody>
              <a:bodyPr rtlCol="0" anchor="ctr"/>
              <a:lstStyle/>
              <a:p>
                <a:endParaRPr lang="en-US"/>
              </a:p>
            </p:txBody>
          </p:sp>
          <p:sp>
            <p:nvSpPr>
              <p:cNvPr id="428" name="Freeform 427">
                <a:extLst>
                  <a:ext uri="{FF2B5EF4-FFF2-40B4-BE49-F238E27FC236}">
                    <a16:creationId xmlns:a16="http://schemas.microsoft.com/office/drawing/2014/main" id="{9BE157D4-0A25-C362-FD04-F9CED3B47848}"/>
                  </a:ext>
                </a:extLst>
              </p:cNvPr>
              <p:cNvSpPr/>
              <p:nvPr/>
            </p:nvSpPr>
            <p:spPr>
              <a:xfrm>
                <a:off x="4882623" y="3560529"/>
                <a:ext cx="54832" cy="54832"/>
              </a:xfrm>
              <a:custGeom>
                <a:avLst/>
                <a:gdLst>
                  <a:gd name="connsiteX0" fmla="*/ 18752 w 54832"/>
                  <a:gd name="connsiteY0" fmla="*/ 1422 h 54832"/>
                  <a:gd name="connsiteX1" fmla="*/ 53410 w 54832"/>
                  <a:gd name="connsiteY1" fmla="*/ 18752 h 54832"/>
                  <a:gd name="connsiteX2" fmla="*/ 36081 w 54832"/>
                  <a:gd name="connsiteY2" fmla="*/ 53410 h 54832"/>
                  <a:gd name="connsiteX3" fmla="*/ 1422 w 54832"/>
                  <a:gd name="connsiteY3" fmla="*/ 36081 h 54832"/>
                  <a:gd name="connsiteX4" fmla="*/ 18752 w 54832"/>
                  <a:gd name="connsiteY4" fmla="*/ 1422 h 54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32" h="54832">
                    <a:moveTo>
                      <a:pt x="18752" y="1422"/>
                    </a:moveTo>
                    <a:cubicBezTo>
                      <a:pt x="33173" y="-3385"/>
                      <a:pt x="48603" y="4390"/>
                      <a:pt x="53410" y="18752"/>
                    </a:cubicBezTo>
                    <a:cubicBezTo>
                      <a:pt x="58217" y="33114"/>
                      <a:pt x="50443" y="48603"/>
                      <a:pt x="36081" y="53410"/>
                    </a:cubicBezTo>
                    <a:cubicBezTo>
                      <a:pt x="21660" y="58217"/>
                      <a:pt x="6230" y="50443"/>
                      <a:pt x="1422" y="36081"/>
                    </a:cubicBezTo>
                    <a:cubicBezTo>
                      <a:pt x="-3385" y="21660"/>
                      <a:pt x="4390" y="6230"/>
                      <a:pt x="18752" y="1422"/>
                    </a:cubicBezTo>
                    <a:close/>
                  </a:path>
                </a:pathLst>
              </a:custGeom>
              <a:grpFill/>
              <a:ln w="5928" cap="flat">
                <a:noFill/>
                <a:prstDash val="solid"/>
                <a:miter/>
              </a:ln>
            </p:spPr>
            <p:txBody>
              <a:bodyPr rtlCol="0" anchor="ctr"/>
              <a:lstStyle/>
              <a:p>
                <a:endParaRPr lang="en-US"/>
              </a:p>
            </p:txBody>
          </p:sp>
          <p:sp>
            <p:nvSpPr>
              <p:cNvPr id="429" name="Freeform 428">
                <a:extLst>
                  <a:ext uri="{FF2B5EF4-FFF2-40B4-BE49-F238E27FC236}">
                    <a16:creationId xmlns:a16="http://schemas.microsoft.com/office/drawing/2014/main" id="{8413F180-1DD9-7113-B5D6-62451343C0CC}"/>
                  </a:ext>
                </a:extLst>
              </p:cNvPr>
              <p:cNvSpPr/>
              <p:nvPr/>
            </p:nvSpPr>
            <p:spPr>
              <a:xfrm>
                <a:off x="4994371" y="3454356"/>
                <a:ext cx="96082" cy="121186"/>
              </a:xfrm>
              <a:custGeom>
                <a:avLst/>
                <a:gdLst>
                  <a:gd name="connsiteX0" fmla="*/ 86587 w 96082"/>
                  <a:gd name="connsiteY0" fmla="*/ 109139 h 121186"/>
                  <a:gd name="connsiteX1" fmla="*/ 86884 w 96082"/>
                  <a:gd name="connsiteY1" fmla="*/ 109020 h 121186"/>
                  <a:gd name="connsiteX2" fmla="*/ 74658 w 96082"/>
                  <a:gd name="connsiteY2" fmla="*/ 4332 h 121186"/>
                  <a:gd name="connsiteX3" fmla="*/ 83086 w 96082"/>
                  <a:gd name="connsiteY3" fmla="*/ 0 h 121186"/>
                  <a:gd name="connsiteX4" fmla="*/ 96083 w 96082"/>
                  <a:gd name="connsiteY4" fmla="*/ 116676 h 121186"/>
                  <a:gd name="connsiteX5" fmla="*/ 87240 w 96082"/>
                  <a:gd name="connsiteY5" fmla="*/ 121186 h 121186"/>
                  <a:gd name="connsiteX6" fmla="*/ 0 w 96082"/>
                  <a:gd name="connsiteY6" fmla="*/ 42730 h 121186"/>
                  <a:gd name="connsiteX7" fmla="*/ 8546 w 96082"/>
                  <a:gd name="connsiteY7" fmla="*/ 38338 h 121186"/>
                  <a:gd name="connsiteX8" fmla="*/ 86647 w 96082"/>
                  <a:gd name="connsiteY8" fmla="*/ 109139 h 12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82" h="121186">
                    <a:moveTo>
                      <a:pt x="86587" y="109139"/>
                    </a:moveTo>
                    <a:lnTo>
                      <a:pt x="86884" y="109020"/>
                    </a:lnTo>
                    <a:lnTo>
                      <a:pt x="74658" y="4332"/>
                    </a:lnTo>
                    <a:lnTo>
                      <a:pt x="83086" y="0"/>
                    </a:lnTo>
                    <a:lnTo>
                      <a:pt x="96083" y="116676"/>
                    </a:lnTo>
                    <a:lnTo>
                      <a:pt x="87240" y="121186"/>
                    </a:lnTo>
                    <a:lnTo>
                      <a:pt x="0" y="42730"/>
                    </a:lnTo>
                    <a:lnTo>
                      <a:pt x="8546" y="38338"/>
                    </a:lnTo>
                    <a:lnTo>
                      <a:pt x="86647" y="109139"/>
                    </a:lnTo>
                    <a:close/>
                  </a:path>
                </a:pathLst>
              </a:custGeom>
              <a:grpFill/>
              <a:ln w="5928" cap="flat">
                <a:noFill/>
                <a:prstDash val="solid"/>
                <a:miter/>
              </a:ln>
            </p:spPr>
            <p:txBody>
              <a:bodyPr rtlCol="0" anchor="ctr"/>
              <a:lstStyle/>
              <a:p>
                <a:endParaRPr lang="en-US"/>
              </a:p>
            </p:txBody>
          </p:sp>
          <p:sp>
            <p:nvSpPr>
              <p:cNvPr id="430" name="Freeform 429">
                <a:extLst>
                  <a:ext uri="{FF2B5EF4-FFF2-40B4-BE49-F238E27FC236}">
                    <a16:creationId xmlns:a16="http://schemas.microsoft.com/office/drawing/2014/main" id="{CBF50E93-8FA9-3C6F-36AE-532AA2CE2663}"/>
                  </a:ext>
                </a:extLst>
              </p:cNvPr>
              <p:cNvSpPr/>
              <p:nvPr/>
            </p:nvSpPr>
            <p:spPr>
              <a:xfrm>
                <a:off x="5103688" y="3463100"/>
                <a:ext cx="81186" cy="78017"/>
              </a:xfrm>
              <a:custGeom>
                <a:avLst/>
                <a:gdLst>
                  <a:gd name="connsiteX0" fmla="*/ 19584 w 81186"/>
                  <a:gd name="connsiteY0" fmla="*/ 68111 h 78017"/>
                  <a:gd name="connsiteX1" fmla="*/ 44273 w 81186"/>
                  <a:gd name="connsiteY1" fmla="*/ 24550 h 78017"/>
                  <a:gd name="connsiteX2" fmla="*/ 50445 w 81186"/>
                  <a:gd name="connsiteY2" fmla="*/ 20752 h 78017"/>
                  <a:gd name="connsiteX3" fmla="*/ 48724 w 81186"/>
                  <a:gd name="connsiteY3" fmla="*/ 17962 h 78017"/>
                  <a:gd name="connsiteX4" fmla="*/ 20771 w 81186"/>
                  <a:gd name="connsiteY4" fmla="*/ 11553 h 78017"/>
                  <a:gd name="connsiteX5" fmla="*/ 6884 w 81186"/>
                  <a:gd name="connsiteY5" fmla="*/ 30069 h 78017"/>
                  <a:gd name="connsiteX6" fmla="*/ 0 w 81186"/>
                  <a:gd name="connsiteY6" fmla="*/ 27755 h 78017"/>
                  <a:gd name="connsiteX7" fmla="*/ 17745 w 81186"/>
                  <a:gd name="connsiteY7" fmla="*/ 5203 h 78017"/>
                  <a:gd name="connsiteX8" fmla="*/ 55074 w 81186"/>
                  <a:gd name="connsiteY8" fmla="*/ 12977 h 78017"/>
                  <a:gd name="connsiteX9" fmla="*/ 71631 w 81186"/>
                  <a:gd name="connsiteY9" fmla="*/ 39921 h 78017"/>
                  <a:gd name="connsiteX10" fmla="*/ 81186 w 81186"/>
                  <a:gd name="connsiteY10" fmla="*/ 53096 h 78017"/>
                  <a:gd name="connsiteX11" fmla="*/ 74718 w 81186"/>
                  <a:gd name="connsiteY11" fmla="*/ 57072 h 78017"/>
                  <a:gd name="connsiteX12" fmla="*/ 66706 w 81186"/>
                  <a:gd name="connsiteY12" fmla="*/ 46390 h 78017"/>
                  <a:gd name="connsiteX13" fmla="*/ 66468 w 81186"/>
                  <a:gd name="connsiteY13" fmla="*/ 46568 h 78017"/>
                  <a:gd name="connsiteX14" fmla="*/ 51929 w 81186"/>
                  <a:gd name="connsiteY14" fmla="*/ 73511 h 78017"/>
                  <a:gd name="connsiteX15" fmla="*/ 19525 w 81186"/>
                  <a:gd name="connsiteY15" fmla="*/ 68170 h 78017"/>
                  <a:gd name="connsiteX16" fmla="*/ 57032 w 81186"/>
                  <a:gd name="connsiteY16" fmla="*/ 31434 h 78017"/>
                  <a:gd name="connsiteX17" fmla="*/ 53946 w 81186"/>
                  <a:gd name="connsiteY17" fmla="*/ 26449 h 78017"/>
                  <a:gd name="connsiteX18" fmla="*/ 49317 w 81186"/>
                  <a:gd name="connsiteY18" fmla="*/ 29298 h 78017"/>
                  <a:gd name="connsiteX19" fmla="*/ 26706 w 81186"/>
                  <a:gd name="connsiteY19" fmla="*/ 63185 h 78017"/>
                  <a:gd name="connsiteX20" fmla="*/ 50029 w 81186"/>
                  <a:gd name="connsiteY20" fmla="*/ 66508 h 78017"/>
                  <a:gd name="connsiteX21" fmla="*/ 57032 w 81186"/>
                  <a:gd name="connsiteY21" fmla="*/ 31494 h 78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186" h="78017">
                    <a:moveTo>
                      <a:pt x="19584" y="68111"/>
                    </a:moveTo>
                    <a:cubicBezTo>
                      <a:pt x="8724" y="50425"/>
                      <a:pt x="25935" y="35826"/>
                      <a:pt x="44273" y="24550"/>
                    </a:cubicBezTo>
                    <a:lnTo>
                      <a:pt x="50445" y="20752"/>
                    </a:lnTo>
                    <a:lnTo>
                      <a:pt x="48724" y="17962"/>
                    </a:lnTo>
                    <a:cubicBezTo>
                      <a:pt x="41602" y="6331"/>
                      <a:pt x="31869" y="4728"/>
                      <a:pt x="20771" y="11553"/>
                    </a:cubicBezTo>
                    <a:cubicBezTo>
                      <a:pt x="13650" y="15945"/>
                      <a:pt x="8724" y="22948"/>
                      <a:pt x="6884" y="30069"/>
                    </a:cubicBezTo>
                    <a:lnTo>
                      <a:pt x="0" y="27755"/>
                    </a:lnTo>
                    <a:cubicBezTo>
                      <a:pt x="2077" y="19565"/>
                      <a:pt x="8427" y="10960"/>
                      <a:pt x="17745" y="5203"/>
                    </a:cubicBezTo>
                    <a:cubicBezTo>
                      <a:pt x="31335" y="-3165"/>
                      <a:pt x="45816" y="-2037"/>
                      <a:pt x="55074" y="12977"/>
                    </a:cubicBezTo>
                    <a:lnTo>
                      <a:pt x="71631" y="39921"/>
                    </a:lnTo>
                    <a:cubicBezTo>
                      <a:pt x="74540" y="44669"/>
                      <a:pt x="78456" y="50069"/>
                      <a:pt x="81186" y="53096"/>
                    </a:cubicBezTo>
                    <a:lnTo>
                      <a:pt x="74718" y="57072"/>
                    </a:lnTo>
                    <a:cubicBezTo>
                      <a:pt x="72225" y="54223"/>
                      <a:pt x="68723" y="49654"/>
                      <a:pt x="66706" y="46390"/>
                    </a:cubicBezTo>
                    <a:lnTo>
                      <a:pt x="66468" y="46568"/>
                    </a:lnTo>
                    <a:cubicBezTo>
                      <a:pt x="66943" y="58615"/>
                      <a:pt x="61839" y="67398"/>
                      <a:pt x="51929" y="73511"/>
                    </a:cubicBezTo>
                    <a:cubicBezTo>
                      <a:pt x="42433" y="79327"/>
                      <a:pt x="27655" y="81345"/>
                      <a:pt x="19525" y="68170"/>
                    </a:cubicBezTo>
                    <a:close/>
                    <a:moveTo>
                      <a:pt x="57032" y="31434"/>
                    </a:moveTo>
                    <a:lnTo>
                      <a:pt x="53946" y="26449"/>
                    </a:lnTo>
                    <a:lnTo>
                      <a:pt x="49317" y="29298"/>
                    </a:lnTo>
                    <a:cubicBezTo>
                      <a:pt x="35074" y="38081"/>
                      <a:pt x="18813" y="50425"/>
                      <a:pt x="26706" y="63185"/>
                    </a:cubicBezTo>
                    <a:cubicBezTo>
                      <a:pt x="32641" y="72799"/>
                      <a:pt x="42729" y="70959"/>
                      <a:pt x="50029" y="66508"/>
                    </a:cubicBezTo>
                    <a:cubicBezTo>
                      <a:pt x="64272" y="57725"/>
                      <a:pt x="63916" y="42710"/>
                      <a:pt x="57032" y="31494"/>
                    </a:cubicBezTo>
                    <a:close/>
                  </a:path>
                </a:pathLst>
              </a:custGeom>
              <a:grpFill/>
              <a:ln w="5928" cap="flat">
                <a:noFill/>
                <a:prstDash val="solid"/>
                <a:miter/>
              </a:ln>
            </p:spPr>
            <p:txBody>
              <a:bodyPr rtlCol="0" anchor="ctr"/>
              <a:lstStyle/>
              <a:p>
                <a:endParaRPr lang="en-US"/>
              </a:p>
            </p:txBody>
          </p:sp>
          <p:sp>
            <p:nvSpPr>
              <p:cNvPr id="431" name="Freeform 430">
                <a:extLst>
                  <a:ext uri="{FF2B5EF4-FFF2-40B4-BE49-F238E27FC236}">
                    <a16:creationId xmlns:a16="http://schemas.microsoft.com/office/drawing/2014/main" id="{4D267DF5-FD2B-1FC6-96AC-0C6B9B5F590F}"/>
                  </a:ext>
                </a:extLst>
              </p:cNvPr>
              <p:cNvSpPr/>
              <p:nvPr/>
            </p:nvSpPr>
            <p:spPr>
              <a:xfrm>
                <a:off x="5141373" y="3399223"/>
                <a:ext cx="73590" cy="101067"/>
              </a:xfrm>
              <a:custGeom>
                <a:avLst/>
                <a:gdLst>
                  <a:gd name="connsiteX0" fmla="*/ 73590 w 73590"/>
                  <a:gd name="connsiteY0" fmla="*/ 96320 h 101067"/>
                  <a:gd name="connsiteX1" fmla="*/ 66706 w 73590"/>
                  <a:gd name="connsiteY1" fmla="*/ 101068 h 101067"/>
                  <a:gd name="connsiteX2" fmla="*/ 0 w 73590"/>
                  <a:gd name="connsiteY2" fmla="*/ 4748 h 101067"/>
                  <a:gd name="connsiteX3" fmla="*/ 6884 w 73590"/>
                  <a:gd name="connsiteY3" fmla="*/ 0 h 101067"/>
                  <a:gd name="connsiteX4" fmla="*/ 73590 w 73590"/>
                  <a:gd name="connsiteY4" fmla="*/ 96320 h 101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90" h="101067">
                    <a:moveTo>
                      <a:pt x="73590" y="96320"/>
                    </a:moveTo>
                    <a:lnTo>
                      <a:pt x="66706" y="101068"/>
                    </a:lnTo>
                    <a:lnTo>
                      <a:pt x="0" y="4748"/>
                    </a:lnTo>
                    <a:lnTo>
                      <a:pt x="6884" y="0"/>
                    </a:lnTo>
                    <a:lnTo>
                      <a:pt x="73590" y="96320"/>
                    </a:lnTo>
                    <a:close/>
                  </a:path>
                </a:pathLst>
              </a:custGeom>
              <a:grpFill/>
              <a:ln w="5928" cap="flat">
                <a:noFill/>
                <a:prstDash val="solid"/>
                <a:miter/>
              </a:ln>
            </p:spPr>
            <p:txBody>
              <a:bodyPr rtlCol="0" anchor="ctr"/>
              <a:lstStyle/>
              <a:p>
                <a:endParaRPr lang="en-US"/>
              </a:p>
            </p:txBody>
          </p:sp>
          <p:sp>
            <p:nvSpPr>
              <p:cNvPr id="432" name="Freeform 431">
                <a:extLst>
                  <a:ext uri="{FF2B5EF4-FFF2-40B4-BE49-F238E27FC236}">
                    <a16:creationId xmlns:a16="http://schemas.microsoft.com/office/drawing/2014/main" id="{C439D413-7B31-1C18-26F9-F9091C44A31D}"/>
                  </a:ext>
                </a:extLst>
              </p:cNvPr>
              <p:cNvSpPr/>
              <p:nvPr/>
            </p:nvSpPr>
            <p:spPr>
              <a:xfrm>
                <a:off x="5175376" y="3388959"/>
                <a:ext cx="69794" cy="89848"/>
              </a:xfrm>
              <a:custGeom>
                <a:avLst/>
                <a:gdLst>
                  <a:gd name="connsiteX0" fmla="*/ 10032 w 69794"/>
                  <a:gd name="connsiteY0" fmla="*/ 11451 h 89848"/>
                  <a:gd name="connsiteX1" fmla="*/ 1249 w 69794"/>
                  <a:gd name="connsiteY1" fmla="*/ 10027 h 89848"/>
                  <a:gd name="connsiteX2" fmla="*/ 2436 w 69794"/>
                  <a:gd name="connsiteY2" fmla="*/ 1243 h 89848"/>
                  <a:gd name="connsiteX3" fmla="*/ 11338 w 69794"/>
                  <a:gd name="connsiteY3" fmla="*/ 2549 h 89848"/>
                  <a:gd name="connsiteX4" fmla="*/ 10032 w 69794"/>
                  <a:gd name="connsiteY4" fmla="*/ 11451 h 89848"/>
                  <a:gd name="connsiteX5" fmla="*/ 69795 w 69794"/>
                  <a:gd name="connsiteY5" fmla="*/ 84745 h 89848"/>
                  <a:gd name="connsiteX6" fmla="*/ 62970 w 69794"/>
                  <a:gd name="connsiteY6" fmla="*/ 89848 h 89848"/>
                  <a:gd name="connsiteX7" fmla="*/ 19943 w 69794"/>
                  <a:gd name="connsiteY7" fmla="*/ 31866 h 89848"/>
                  <a:gd name="connsiteX8" fmla="*/ 26768 w 69794"/>
                  <a:gd name="connsiteY8" fmla="*/ 26763 h 89848"/>
                  <a:gd name="connsiteX9" fmla="*/ 69795 w 69794"/>
                  <a:gd name="connsiteY9" fmla="*/ 84745 h 8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794" h="89848">
                    <a:moveTo>
                      <a:pt x="10032" y="11451"/>
                    </a:moveTo>
                    <a:cubicBezTo>
                      <a:pt x="7540" y="13291"/>
                      <a:pt x="3504" y="13053"/>
                      <a:pt x="1249" y="10027"/>
                    </a:cubicBezTo>
                    <a:cubicBezTo>
                      <a:pt x="-947" y="7060"/>
                      <a:pt x="-57" y="3083"/>
                      <a:pt x="2436" y="1243"/>
                    </a:cubicBezTo>
                    <a:cubicBezTo>
                      <a:pt x="5047" y="-715"/>
                      <a:pt x="9083" y="-418"/>
                      <a:pt x="11338" y="2549"/>
                    </a:cubicBezTo>
                    <a:cubicBezTo>
                      <a:pt x="13534" y="5516"/>
                      <a:pt x="12644" y="9493"/>
                      <a:pt x="10032" y="11451"/>
                    </a:cubicBezTo>
                    <a:close/>
                    <a:moveTo>
                      <a:pt x="69795" y="84745"/>
                    </a:moveTo>
                    <a:lnTo>
                      <a:pt x="62970" y="89848"/>
                    </a:lnTo>
                    <a:lnTo>
                      <a:pt x="19943" y="31866"/>
                    </a:lnTo>
                    <a:lnTo>
                      <a:pt x="26768" y="26763"/>
                    </a:lnTo>
                    <a:lnTo>
                      <a:pt x="69795" y="84745"/>
                    </a:lnTo>
                    <a:close/>
                  </a:path>
                </a:pathLst>
              </a:custGeom>
              <a:grpFill/>
              <a:ln w="5928" cap="flat">
                <a:noFill/>
                <a:prstDash val="solid"/>
                <a:miter/>
              </a:ln>
            </p:spPr>
            <p:txBody>
              <a:bodyPr rtlCol="0" anchor="ctr"/>
              <a:lstStyle/>
              <a:p>
                <a:endParaRPr lang="en-US"/>
              </a:p>
            </p:txBody>
          </p:sp>
          <p:sp>
            <p:nvSpPr>
              <p:cNvPr id="433" name="Freeform 432">
                <a:extLst>
                  <a:ext uri="{FF2B5EF4-FFF2-40B4-BE49-F238E27FC236}">
                    <a16:creationId xmlns:a16="http://schemas.microsoft.com/office/drawing/2014/main" id="{F00F39A0-632F-8DEA-7575-3481447E555A}"/>
                  </a:ext>
                </a:extLst>
              </p:cNvPr>
              <p:cNvSpPr/>
              <p:nvPr/>
            </p:nvSpPr>
            <p:spPr>
              <a:xfrm>
                <a:off x="5232670" y="3321419"/>
                <a:ext cx="89889" cy="124375"/>
              </a:xfrm>
              <a:custGeom>
                <a:avLst/>
                <a:gdLst>
                  <a:gd name="connsiteX0" fmla="*/ 62412 w 89889"/>
                  <a:gd name="connsiteY0" fmla="*/ 115370 h 124375"/>
                  <a:gd name="connsiteX1" fmla="*/ 9653 w 89889"/>
                  <a:gd name="connsiteY1" fmla="*/ 109970 h 124375"/>
                  <a:gd name="connsiteX2" fmla="*/ 13392 w 89889"/>
                  <a:gd name="connsiteY2" fmla="*/ 57151 h 124375"/>
                  <a:gd name="connsiteX3" fmla="*/ 46092 w 89889"/>
                  <a:gd name="connsiteY3" fmla="*/ 51276 h 124375"/>
                  <a:gd name="connsiteX4" fmla="*/ 46329 w 89889"/>
                  <a:gd name="connsiteY4" fmla="*/ 51098 h 124375"/>
                  <a:gd name="connsiteX5" fmla="*/ 7932 w 89889"/>
                  <a:gd name="connsiteY5" fmla="*/ 5460 h 124375"/>
                  <a:gd name="connsiteX6" fmla="*/ 14460 w 89889"/>
                  <a:gd name="connsiteY6" fmla="*/ 0 h 124375"/>
                  <a:gd name="connsiteX7" fmla="*/ 89890 w 89889"/>
                  <a:gd name="connsiteY7" fmla="*/ 89614 h 124375"/>
                  <a:gd name="connsiteX8" fmla="*/ 83362 w 89889"/>
                  <a:gd name="connsiteY8" fmla="*/ 95074 h 124375"/>
                  <a:gd name="connsiteX9" fmla="*/ 74163 w 89889"/>
                  <a:gd name="connsiteY9" fmla="*/ 84154 h 124375"/>
                  <a:gd name="connsiteX10" fmla="*/ 73926 w 89889"/>
                  <a:gd name="connsiteY10" fmla="*/ 84332 h 124375"/>
                  <a:gd name="connsiteX11" fmla="*/ 62353 w 89889"/>
                  <a:gd name="connsiteY11" fmla="*/ 115311 h 124375"/>
                  <a:gd name="connsiteX12" fmla="*/ 58317 w 89889"/>
                  <a:gd name="connsiteY12" fmla="*/ 109317 h 124375"/>
                  <a:gd name="connsiteX13" fmla="*/ 60869 w 89889"/>
                  <a:gd name="connsiteY13" fmla="*/ 66884 h 124375"/>
                  <a:gd name="connsiteX14" fmla="*/ 18495 w 89889"/>
                  <a:gd name="connsiteY14" fmla="*/ 62017 h 124375"/>
                  <a:gd name="connsiteX15" fmla="*/ 16418 w 89889"/>
                  <a:gd name="connsiteY15" fmla="*/ 104272 h 124375"/>
                  <a:gd name="connsiteX16" fmla="*/ 58317 w 89889"/>
                  <a:gd name="connsiteY16" fmla="*/ 109317 h 12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9889" h="124375">
                    <a:moveTo>
                      <a:pt x="62412" y="115370"/>
                    </a:moveTo>
                    <a:cubicBezTo>
                      <a:pt x="45558" y="129554"/>
                      <a:pt x="23540" y="126409"/>
                      <a:pt x="9653" y="109970"/>
                    </a:cubicBezTo>
                    <a:cubicBezTo>
                      <a:pt x="-4116" y="93590"/>
                      <a:pt x="-3404" y="71335"/>
                      <a:pt x="13392" y="57151"/>
                    </a:cubicBezTo>
                    <a:cubicBezTo>
                      <a:pt x="22056" y="49851"/>
                      <a:pt x="34400" y="46943"/>
                      <a:pt x="46092" y="51276"/>
                    </a:cubicBezTo>
                    <a:lnTo>
                      <a:pt x="46329" y="51098"/>
                    </a:lnTo>
                    <a:lnTo>
                      <a:pt x="7932" y="5460"/>
                    </a:lnTo>
                    <a:lnTo>
                      <a:pt x="14460" y="0"/>
                    </a:lnTo>
                    <a:lnTo>
                      <a:pt x="89890" y="89614"/>
                    </a:lnTo>
                    <a:lnTo>
                      <a:pt x="83362" y="95074"/>
                    </a:lnTo>
                    <a:lnTo>
                      <a:pt x="74163" y="84154"/>
                    </a:lnTo>
                    <a:lnTo>
                      <a:pt x="73926" y="84332"/>
                    </a:lnTo>
                    <a:cubicBezTo>
                      <a:pt x="75943" y="96379"/>
                      <a:pt x="71017" y="108071"/>
                      <a:pt x="62353" y="115311"/>
                    </a:cubicBezTo>
                    <a:close/>
                    <a:moveTo>
                      <a:pt x="58317" y="109317"/>
                    </a:moveTo>
                    <a:cubicBezTo>
                      <a:pt x="71373" y="98338"/>
                      <a:pt x="72026" y="80118"/>
                      <a:pt x="60869" y="66884"/>
                    </a:cubicBezTo>
                    <a:cubicBezTo>
                      <a:pt x="49712" y="53649"/>
                      <a:pt x="31552" y="51038"/>
                      <a:pt x="18495" y="62017"/>
                    </a:cubicBezTo>
                    <a:cubicBezTo>
                      <a:pt x="4608" y="73709"/>
                      <a:pt x="5558" y="91394"/>
                      <a:pt x="16418" y="104272"/>
                    </a:cubicBezTo>
                    <a:cubicBezTo>
                      <a:pt x="27397" y="117329"/>
                      <a:pt x="44430" y="120949"/>
                      <a:pt x="58317" y="109317"/>
                    </a:cubicBezTo>
                    <a:close/>
                  </a:path>
                </a:pathLst>
              </a:custGeom>
              <a:grpFill/>
              <a:ln w="5928" cap="flat">
                <a:noFill/>
                <a:prstDash val="solid"/>
                <a:miter/>
              </a:ln>
            </p:spPr>
            <p:txBody>
              <a:bodyPr rtlCol="0" anchor="ctr"/>
              <a:lstStyle/>
              <a:p>
                <a:endParaRPr lang="en-US"/>
              </a:p>
            </p:txBody>
          </p:sp>
          <p:sp>
            <p:nvSpPr>
              <p:cNvPr id="434" name="Freeform 433">
                <a:extLst>
                  <a:ext uri="{FF2B5EF4-FFF2-40B4-BE49-F238E27FC236}">
                    <a16:creationId xmlns:a16="http://schemas.microsoft.com/office/drawing/2014/main" id="{49EE325B-7138-DEC3-A1BB-A75F309FD0A2}"/>
                  </a:ext>
                </a:extLst>
              </p:cNvPr>
              <p:cNvSpPr/>
              <p:nvPr/>
            </p:nvSpPr>
            <p:spPr>
              <a:xfrm>
                <a:off x="5299592" y="3309272"/>
                <a:ext cx="84925" cy="76534"/>
              </a:xfrm>
              <a:custGeom>
                <a:avLst/>
                <a:gdLst>
                  <a:gd name="connsiteX0" fmla="*/ 28309 w 84925"/>
                  <a:gd name="connsiteY0" fmla="*/ 70307 h 76534"/>
                  <a:gd name="connsiteX1" fmla="*/ 42433 w 84925"/>
                  <a:gd name="connsiteY1" fmla="*/ 22236 h 76534"/>
                  <a:gd name="connsiteX2" fmla="*/ 47596 w 84925"/>
                  <a:gd name="connsiteY2" fmla="*/ 17132 h 76534"/>
                  <a:gd name="connsiteX3" fmla="*/ 45282 w 84925"/>
                  <a:gd name="connsiteY3" fmla="*/ 14818 h 76534"/>
                  <a:gd name="connsiteX4" fmla="*/ 16558 w 84925"/>
                  <a:gd name="connsiteY4" fmla="*/ 14936 h 76534"/>
                  <a:gd name="connsiteX5" fmla="*/ 7241 w 84925"/>
                  <a:gd name="connsiteY5" fmla="*/ 36183 h 76534"/>
                  <a:gd name="connsiteX6" fmla="*/ 0 w 84925"/>
                  <a:gd name="connsiteY6" fmla="*/ 35470 h 76534"/>
                  <a:gd name="connsiteX7" fmla="*/ 12166 w 84925"/>
                  <a:gd name="connsiteY7" fmla="*/ 9417 h 76534"/>
                  <a:gd name="connsiteX8" fmla="*/ 50326 w 84925"/>
                  <a:gd name="connsiteY8" fmla="*/ 8468 h 76534"/>
                  <a:gd name="connsiteX9" fmla="*/ 72581 w 84925"/>
                  <a:gd name="connsiteY9" fmla="*/ 30901 h 76534"/>
                  <a:gd name="connsiteX10" fmla="*/ 84925 w 84925"/>
                  <a:gd name="connsiteY10" fmla="*/ 41583 h 76534"/>
                  <a:gd name="connsiteX11" fmla="*/ 79525 w 84925"/>
                  <a:gd name="connsiteY11" fmla="*/ 46924 h 76534"/>
                  <a:gd name="connsiteX12" fmla="*/ 69258 w 84925"/>
                  <a:gd name="connsiteY12" fmla="*/ 38319 h 76534"/>
                  <a:gd name="connsiteX13" fmla="*/ 69020 w 84925"/>
                  <a:gd name="connsiteY13" fmla="*/ 38556 h 76534"/>
                  <a:gd name="connsiteX14" fmla="*/ 61009 w 84925"/>
                  <a:gd name="connsiteY14" fmla="*/ 68111 h 76534"/>
                  <a:gd name="connsiteX15" fmla="*/ 28249 w 84925"/>
                  <a:gd name="connsiteY15" fmla="*/ 70307 h 76534"/>
                  <a:gd name="connsiteX16" fmla="*/ 56439 w 84925"/>
                  <a:gd name="connsiteY16" fmla="*/ 26034 h 76534"/>
                  <a:gd name="connsiteX17" fmla="*/ 52285 w 84925"/>
                  <a:gd name="connsiteY17" fmla="*/ 21821 h 76534"/>
                  <a:gd name="connsiteX18" fmla="*/ 48427 w 84925"/>
                  <a:gd name="connsiteY18" fmla="*/ 25619 h 76534"/>
                  <a:gd name="connsiteX19" fmla="*/ 34124 w 84925"/>
                  <a:gd name="connsiteY19" fmla="*/ 63779 h 76534"/>
                  <a:gd name="connsiteX20" fmla="*/ 57567 w 84925"/>
                  <a:gd name="connsiteY20" fmla="*/ 61702 h 76534"/>
                  <a:gd name="connsiteX21" fmla="*/ 56380 w 84925"/>
                  <a:gd name="connsiteY21" fmla="*/ 25975 h 7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4925" h="76534">
                    <a:moveTo>
                      <a:pt x="28309" y="70307"/>
                    </a:moveTo>
                    <a:cubicBezTo>
                      <a:pt x="13709" y="55589"/>
                      <a:pt x="27122" y="37429"/>
                      <a:pt x="42433" y="22236"/>
                    </a:cubicBezTo>
                    <a:lnTo>
                      <a:pt x="47596" y="17132"/>
                    </a:lnTo>
                    <a:lnTo>
                      <a:pt x="45282" y="14818"/>
                    </a:lnTo>
                    <a:cubicBezTo>
                      <a:pt x="35668" y="5144"/>
                      <a:pt x="25816" y="5738"/>
                      <a:pt x="16558" y="14936"/>
                    </a:cubicBezTo>
                    <a:cubicBezTo>
                      <a:pt x="10623" y="20812"/>
                      <a:pt x="7418" y="28824"/>
                      <a:pt x="7241" y="36183"/>
                    </a:cubicBezTo>
                    <a:lnTo>
                      <a:pt x="0" y="35470"/>
                    </a:lnTo>
                    <a:cubicBezTo>
                      <a:pt x="119" y="27043"/>
                      <a:pt x="4333" y="17192"/>
                      <a:pt x="12166" y="9417"/>
                    </a:cubicBezTo>
                    <a:cubicBezTo>
                      <a:pt x="23501" y="-1799"/>
                      <a:pt x="37863" y="-4055"/>
                      <a:pt x="50326" y="8468"/>
                    </a:cubicBezTo>
                    <a:lnTo>
                      <a:pt x="72581" y="30901"/>
                    </a:lnTo>
                    <a:cubicBezTo>
                      <a:pt x="76498" y="34877"/>
                      <a:pt x="81543" y="39269"/>
                      <a:pt x="84925" y="41583"/>
                    </a:cubicBezTo>
                    <a:lnTo>
                      <a:pt x="79525" y="46924"/>
                    </a:lnTo>
                    <a:cubicBezTo>
                      <a:pt x="76439" y="44729"/>
                      <a:pt x="71988" y="41108"/>
                      <a:pt x="69258" y="38319"/>
                    </a:cubicBezTo>
                    <a:lnTo>
                      <a:pt x="69020" y="38556"/>
                    </a:lnTo>
                    <a:cubicBezTo>
                      <a:pt x="72285" y="50189"/>
                      <a:pt x="69258" y="59921"/>
                      <a:pt x="61009" y="68111"/>
                    </a:cubicBezTo>
                    <a:cubicBezTo>
                      <a:pt x="53116" y="75945"/>
                      <a:pt x="39169" y="81286"/>
                      <a:pt x="28249" y="70307"/>
                    </a:cubicBezTo>
                    <a:close/>
                    <a:moveTo>
                      <a:pt x="56439" y="26034"/>
                    </a:moveTo>
                    <a:lnTo>
                      <a:pt x="52285" y="21821"/>
                    </a:lnTo>
                    <a:lnTo>
                      <a:pt x="48427" y="25619"/>
                    </a:lnTo>
                    <a:cubicBezTo>
                      <a:pt x="36558" y="37429"/>
                      <a:pt x="23561" y="53156"/>
                      <a:pt x="34124" y="63779"/>
                    </a:cubicBezTo>
                    <a:cubicBezTo>
                      <a:pt x="42077" y="71791"/>
                      <a:pt x="51513" y="67696"/>
                      <a:pt x="57567" y="61702"/>
                    </a:cubicBezTo>
                    <a:cubicBezTo>
                      <a:pt x="69436" y="49892"/>
                      <a:pt x="65697" y="35352"/>
                      <a:pt x="56380" y="25975"/>
                    </a:cubicBezTo>
                    <a:close/>
                  </a:path>
                </a:pathLst>
              </a:custGeom>
              <a:grpFill/>
              <a:ln w="5928" cap="flat">
                <a:noFill/>
                <a:prstDash val="solid"/>
                <a:miter/>
              </a:ln>
            </p:spPr>
            <p:txBody>
              <a:bodyPr rtlCol="0" anchor="ctr"/>
              <a:lstStyle/>
              <a:p>
                <a:endParaRPr lang="en-US"/>
              </a:p>
            </p:txBody>
          </p:sp>
          <p:sp>
            <p:nvSpPr>
              <p:cNvPr id="435" name="Freeform 434">
                <a:extLst>
                  <a:ext uri="{FF2B5EF4-FFF2-40B4-BE49-F238E27FC236}">
                    <a16:creationId xmlns:a16="http://schemas.microsoft.com/office/drawing/2014/main" id="{97C6ACDF-91B0-F52D-40B7-BF233C2A4435}"/>
                  </a:ext>
                </a:extLst>
              </p:cNvPr>
              <p:cNvSpPr/>
              <p:nvPr/>
            </p:nvSpPr>
            <p:spPr>
              <a:xfrm>
                <a:off x="5336031" y="3258393"/>
                <a:ext cx="88189" cy="63868"/>
              </a:xfrm>
              <a:custGeom>
                <a:avLst/>
                <a:gdLst>
                  <a:gd name="connsiteX0" fmla="*/ 40178 w 88189"/>
                  <a:gd name="connsiteY0" fmla="*/ 4629 h 63868"/>
                  <a:gd name="connsiteX1" fmla="*/ 26409 w 88189"/>
                  <a:gd name="connsiteY1" fmla="*/ 20000 h 63868"/>
                  <a:gd name="connsiteX2" fmla="*/ 60474 w 88189"/>
                  <a:gd name="connsiteY2" fmla="*/ 50504 h 63868"/>
                  <a:gd name="connsiteX3" fmla="*/ 78041 w 88189"/>
                  <a:gd name="connsiteY3" fmla="*/ 50860 h 63868"/>
                  <a:gd name="connsiteX4" fmla="*/ 82433 w 88189"/>
                  <a:gd name="connsiteY4" fmla="*/ 42967 h 63868"/>
                  <a:gd name="connsiteX5" fmla="*/ 88189 w 88189"/>
                  <a:gd name="connsiteY5" fmla="*/ 47477 h 63868"/>
                  <a:gd name="connsiteX6" fmla="*/ 82017 w 88189"/>
                  <a:gd name="connsiteY6" fmla="*/ 57388 h 63868"/>
                  <a:gd name="connsiteX7" fmla="*/ 56380 w 88189"/>
                  <a:gd name="connsiteY7" fmla="*/ 58160 h 63868"/>
                  <a:gd name="connsiteX8" fmla="*/ 20831 w 88189"/>
                  <a:gd name="connsiteY8" fmla="*/ 26350 h 63868"/>
                  <a:gd name="connsiteX9" fmla="*/ 10682 w 88189"/>
                  <a:gd name="connsiteY9" fmla="*/ 37685 h 63868"/>
                  <a:gd name="connsiteX10" fmla="*/ 5341 w 88189"/>
                  <a:gd name="connsiteY10" fmla="*/ 32937 h 63868"/>
                  <a:gd name="connsiteX11" fmla="*/ 15371 w 88189"/>
                  <a:gd name="connsiteY11" fmla="*/ 21721 h 63868"/>
                  <a:gd name="connsiteX12" fmla="*/ 0 w 88189"/>
                  <a:gd name="connsiteY12" fmla="*/ 7952 h 63868"/>
                  <a:gd name="connsiteX13" fmla="*/ 5697 w 88189"/>
                  <a:gd name="connsiteY13" fmla="*/ 1602 h 63868"/>
                  <a:gd name="connsiteX14" fmla="*/ 21068 w 88189"/>
                  <a:gd name="connsiteY14" fmla="*/ 15371 h 63868"/>
                  <a:gd name="connsiteX15" fmla="*/ 34837 w 88189"/>
                  <a:gd name="connsiteY15" fmla="*/ 0 h 63868"/>
                  <a:gd name="connsiteX16" fmla="*/ 40178 w 88189"/>
                  <a:gd name="connsiteY16" fmla="*/ 4748 h 6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8189" h="63868">
                    <a:moveTo>
                      <a:pt x="40178" y="4629"/>
                    </a:moveTo>
                    <a:lnTo>
                      <a:pt x="26409" y="20000"/>
                    </a:lnTo>
                    <a:lnTo>
                      <a:pt x="60474" y="50504"/>
                    </a:lnTo>
                    <a:cubicBezTo>
                      <a:pt x="68190" y="57448"/>
                      <a:pt x="73531" y="55905"/>
                      <a:pt x="78041" y="50860"/>
                    </a:cubicBezTo>
                    <a:cubicBezTo>
                      <a:pt x="79999" y="48664"/>
                      <a:pt x="81602" y="45697"/>
                      <a:pt x="82433" y="42967"/>
                    </a:cubicBezTo>
                    <a:lnTo>
                      <a:pt x="88189" y="47477"/>
                    </a:lnTo>
                    <a:cubicBezTo>
                      <a:pt x="86825" y="50860"/>
                      <a:pt x="84925" y="54124"/>
                      <a:pt x="82017" y="57388"/>
                    </a:cubicBezTo>
                    <a:cubicBezTo>
                      <a:pt x="76142" y="63976"/>
                      <a:pt x="66884" y="67537"/>
                      <a:pt x="56380" y="58160"/>
                    </a:cubicBezTo>
                    <a:lnTo>
                      <a:pt x="20831" y="26350"/>
                    </a:lnTo>
                    <a:lnTo>
                      <a:pt x="10682" y="37685"/>
                    </a:lnTo>
                    <a:lnTo>
                      <a:pt x="5341" y="32937"/>
                    </a:lnTo>
                    <a:lnTo>
                      <a:pt x="15371" y="21721"/>
                    </a:lnTo>
                    <a:lnTo>
                      <a:pt x="0" y="7952"/>
                    </a:lnTo>
                    <a:lnTo>
                      <a:pt x="5697" y="1602"/>
                    </a:lnTo>
                    <a:lnTo>
                      <a:pt x="21068" y="15371"/>
                    </a:lnTo>
                    <a:lnTo>
                      <a:pt x="34837" y="0"/>
                    </a:lnTo>
                    <a:lnTo>
                      <a:pt x="40178" y="4748"/>
                    </a:lnTo>
                    <a:close/>
                  </a:path>
                </a:pathLst>
              </a:custGeom>
              <a:grpFill/>
              <a:ln w="5928" cap="flat">
                <a:noFill/>
                <a:prstDash val="solid"/>
                <a:miter/>
              </a:ln>
            </p:spPr>
            <p:txBody>
              <a:bodyPr rtlCol="0" anchor="ctr"/>
              <a:lstStyle/>
              <a:p>
                <a:endParaRPr lang="en-US"/>
              </a:p>
            </p:txBody>
          </p:sp>
          <p:sp>
            <p:nvSpPr>
              <p:cNvPr id="436" name="Freeform 435">
                <a:extLst>
                  <a:ext uri="{FF2B5EF4-FFF2-40B4-BE49-F238E27FC236}">
                    <a16:creationId xmlns:a16="http://schemas.microsoft.com/office/drawing/2014/main" id="{73E15F8C-F734-81BD-F341-B709F08B69B0}"/>
                  </a:ext>
                </a:extLst>
              </p:cNvPr>
              <p:cNvSpPr/>
              <p:nvPr/>
            </p:nvSpPr>
            <p:spPr>
              <a:xfrm>
                <a:off x="5389815" y="3209278"/>
                <a:ext cx="76370" cy="73974"/>
              </a:xfrm>
              <a:custGeom>
                <a:avLst/>
                <a:gdLst>
                  <a:gd name="connsiteX0" fmla="*/ 15177 w 76370"/>
                  <a:gd name="connsiteY0" fmla="*/ 65019 h 73974"/>
                  <a:gd name="connsiteX1" fmla="*/ 7699 w 76370"/>
                  <a:gd name="connsiteY1" fmla="*/ 13506 h 73974"/>
                  <a:gd name="connsiteX2" fmla="*/ 56542 w 76370"/>
                  <a:gd name="connsiteY2" fmla="*/ 8699 h 73974"/>
                  <a:gd name="connsiteX3" fmla="*/ 59925 w 76370"/>
                  <a:gd name="connsiteY3" fmla="*/ 11370 h 73974"/>
                  <a:gd name="connsiteX4" fmla="*/ 22002 w 76370"/>
                  <a:gd name="connsiteY4" fmla="*/ 59381 h 73974"/>
                  <a:gd name="connsiteX5" fmla="*/ 62358 w 76370"/>
                  <a:gd name="connsiteY5" fmla="*/ 55346 h 73974"/>
                  <a:gd name="connsiteX6" fmla="*/ 68115 w 76370"/>
                  <a:gd name="connsiteY6" fmla="*/ 28284 h 73974"/>
                  <a:gd name="connsiteX7" fmla="*/ 75118 w 76370"/>
                  <a:gd name="connsiteY7" fmla="*/ 26681 h 73974"/>
                  <a:gd name="connsiteX8" fmla="*/ 67877 w 76370"/>
                  <a:gd name="connsiteY8" fmla="*/ 60034 h 73974"/>
                  <a:gd name="connsiteX9" fmla="*/ 15177 w 76370"/>
                  <a:gd name="connsiteY9" fmla="*/ 64960 h 73974"/>
                  <a:gd name="connsiteX10" fmla="*/ 49539 w 76370"/>
                  <a:gd name="connsiteY10" fmla="*/ 13803 h 73974"/>
                  <a:gd name="connsiteX11" fmla="*/ 13100 w 76370"/>
                  <a:gd name="connsiteY11" fmla="*/ 17957 h 73974"/>
                  <a:gd name="connsiteX12" fmla="*/ 16899 w 76370"/>
                  <a:gd name="connsiteY12" fmla="*/ 55108 h 73974"/>
                  <a:gd name="connsiteX13" fmla="*/ 49539 w 76370"/>
                  <a:gd name="connsiteY13" fmla="*/ 13803 h 7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370" h="73974">
                    <a:moveTo>
                      <a:pt x="15177" y="65019"/>
                    </a:moveTo>
                    <a:cubicBezTo>
                      <a:pt x="-1974" y="51488"/>
                      <a:pt x="-4763" y="29292"/>
                      <a:pt x="7699" y="13506"/>
                    </a:cubicBezTo>
                    <a:cubicBezTo>
                      <a:pt x="21706" y="-4239"/>
                      <a:pt x="41706" y="-3052"/>
                      <a:pt x="56542" y="8699"/>
                    </a:cubicBezTo>
                    <a:lnTo>
                      <a:pt x="59925" y="11370"/>
                    </a:lnTo>
                    <a:lnTo>
                      <a:pt x="22002" y="59381"/>
                    </a:lnTo>
                    <a:cubicBezTo>
                      <a:pt x="34228" y="68639"/>
                      <a:pt x="51795" y="68699"/>
                      <a:pt x="62358" y="55346"/>
                    </a:cubicBezTo>
                    <a:cubicBezTo>
                      <a:pt x="69064" y="46859"/>
                      <a:pt x="70192" y="38432"/>
                      <a:pt x="68115" y="28284"/>
                    </a:cubicBezTo>
                    <a:lnTo>
                      <a:pt x="75118" y="26681"/>
                    </a:lnTo>
                    <a:cubicBezTo>
                      <a:pt x="78263" y="39441"/>
                      <a:pt x="75355" y="50598"/>
                      <a:pt x="67877" y="60034"/>
                    </a:cubicBezTo>
                    <a:cubicBezTo>
                      <a:pt x="54821" y="76592"/>
                      <a:pt x="32447" y="78610"/>
                      <a:pt x="15177" y="64960"/>
                    </a:cubicBezTo>
                    <a:close/>
                    <a:moveTo>
                      <a:pt x="49539" y="13803"/>
                    </a:moveTo>
                    <a:cubicBezTo>
                      <a:pt x="37254" y="4901"/>
                      <a:pt x="22892" y="5554"/>
                      <a:pt x="13100" y="17957"/>
                    </a:cubicBezTo>
                    <a:cubicBezTo>
                      <a:pt x="3011" y="30717"/>
                      <a:pt x="7937" y="47215"/>
                      <a:pt x="16899" y="55108"/>
                    </a:cubicBezTo>
                    <a:lnTo>
                      <a:pt x="49539" y="13803"/>
                    </a:lnTo>
                    <a:close/>
                  </a:path>
                </a:pathLst>
              </a:custGeom>
              <a:grpFill/>
              <a:ln w="5928" cap="flat">
                <a:noFill/>
                <a:prstDash val="solid"/>
                <a:miter/>
              </a:ln>
            </p:spPr>
            <p:txBody>
              <a:bodyPr rtlCol="0" anchor="ctr"/>
              <a:lstStyle/>
              <a:p>
                <a:endParaRPr lang="en-US"/>
              </a:p>
            </p:txBody>
          </p:sp>
        </p:grpSp>
        <p:grpSp>
          <p:nvGrpSpPr>
            <p:cNvPr id="437" name="Graphic 381">
              <a:extLst>
                <a:ext uri="{FF2B5EF4-FFF2-40B4-BE49-F238E27FC236}">
                  <a16:creationId xmlns:a16="http://schemas.microsoft.com/office/drawing/2014/main" id="{9ABDADC2-AE6D-52FD-A99A-F271B66DD00F}"/>
                </a:ext>
              </a:extLst>
            </p:cNvPr>
            <p:cNvGrpSpPr/>
            <p:nvPr/>
          </p:nvGrpSpPr>
          <p:grpSpPr>
            <a:xfrm>
              <a:off x="1564478" y="1470956"/>
              <a:ext cx="1727356" cy="492073"/>
              <a:chOff x="1564478" y="1470956"/>
              <a:chExt cx="1727356" cy="492073"/>
            </a:xfrm>
            <a:solidFill>
              <a:srgbClr val="001F35"/>
            </a:solidFill>
          </p:grpSpPr>
          <p:sp>
            <p:nvSpPr>
              <p:cNvPr id="438" name="Freeform 437">
                <a:extLst>
                  <a:ext uri="{FF2B5EF4-FFF2-40B4-BE49-F238E27FC236}">
                    <a16:creationId xmlns:a16="http://schemas.microsoft.com/office/drawing/2014/main" id="{55E402B7-4C08-52C1-6A5A-F96AB68769E1}"/>
                  </a:ext>
                </a:extLst>
              </p:cNvPr>
              <p:cNvSpPr/>
              <p:nvPr/>
            </p:nvSpPr>
            <p:spPr>
              <a:xfrm>
                <a:off x="1564478" y="1845166"/>
                <a:ext cx="119702" cy="113649"/>
              </a:xfrm>
              <a:custGeom>
                <a:avLst/>
                <a:gdLst>
                  <a:gd name="connsiteX0" fmla="*/ 59762 w 119702"/>
                  <a:gd name="connsiteY0" fmla="*/ 106172 h 113649"/>
                  <a:gd name="connsiteX1" fmla="*/ 53472 w 119702"/>
                  <a:gd name="connsiteY1" fmla="*/ 113649 h 113649"/>
                  <a:gd name="connsiteX2" fmla="*/ 0 w 119702"/>
                  <a:gd name="connsiteY2" fmla="*/ 6766 h 113649"/>
                  <a:gd name="connsiteX3" fmla="*/ 5697 w 119702"/>
                  <a:gd name="connsiteY3" fmla="*/ 0 h 113649"/>
                  <a:gd name="connsiteX4" fmla="*/ 119703 w 119702"/>
                  <a:gd name="connsiteY4" fmla="*/ 34718 h 113649"/>
                  <a:gd name="connsiteX5" fmla="*/ 113412 w 119702"/>
                  <a:gd name="connsiteY5" fmla="*/ 42196 h 113649"/>
                  <a:gd name="connsiteX6" fmla="*/ 82789 w 119702"/>
                  <a:gd name="connsiteY6" fmla="*/ 32700 h 113649"/>
                  <a:gd name="connsiteX7" fmla="*/ 45044 w 119702"/>
                  <a:gd name="connsiteY7" fmla="*/ 77685 h 113649"/>
                  <a:gd name="connsiteX8" fmla="*/ 59762 w 119702"/>
                  <a:gd name="connsiteY8" fmla="*/ 106172 h 113649"/>
                  <a:gd name="connsiteX9" fmla="*/ 40949 w 119702"/>
                  <a:gd name="connsiteY9" fmla="*/ 70029 h 113649"/>
                  <a:gd name="connsiteX10" fmla="*/ 74480 w 119702"/>
                  <a:gd name="connsiteY10" fmla="*/ 30029 h 113649"/>
                  <a:gd name="connsiteX11" fmla="*/ 9792 w 119702"/>
                  <a:gd name="connsiteY11" fmla="*/ 9555 h 113649"/>
                  <a:gd name="connsiteX12" fmla="*/ 40949 w 119702"/>
                  <a:gd name="connsiteY12" fmla="*/ 70029 h 113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702" h="113649">
                    <a:moveTo>
                      <a:pt x="59762" y="106172"/>
                    </a:moveTo>
                    <a:lnTo>
                      <a:pt x="53472" y="113649"/>
                    </a:lnTo>
                    <a:lnTo>
                      <a:pt x="0" y="6766"/>
                    </a:lnTo>
                    <a:lnTo>
                      <a:pt x="5697" y="0"/>
                    </a:lnTo>
                    <a:lnTo>
                      <a:pt x="119703" y="34718"/>
                    </a:lnTo>
                    <a:lnTo>
                      <a:pt x="113412" y="42196"/>
                    </a:lnTo>
                    <a:lnTo>
                      <a:pt x="82789" y="32700"/>
                    </a:lnTo>
                    <a:lnTo>
                      <a:pt x="45044" y="77685"/>
                    </a:lnTo>
                    <a:lnTo>
                      <a:pt x="59762" y="106172"/>
                    </a:lnTo>
                    <a:close/>
                    <a:moveTo>
                      <a:pt x="40949" y="70029"/>
                    </a:moveTo>
                    <a:lnTo>
                      <a:pt x="74480" y="30029"/>
                    </a:lnTo>
                    <a:lnTo>
                      <a:pt x="9792" y="9555"/>
                    </a:lnTo>
                    <a:lnTo>
                      <a:pt x="40949" y="70029"/>
                    </a:lnTo>
                    <a:close/>
                  </a:path>
                </a:pathLst>
              </a:custGeom>
              <a:grpFill/>
              <a:ln w="5928" cap="flat">
                <a:noFill/>
                <a:prstDash val="solid"/>
                <a:miter/>
              </a:ln>
            </p:spPr>
            <p:txBody>
              <a:bodyPr rtlCol="0" anchor="ctr"/>
              <a:lstStyle/>
              <a:p>
                <a:endParaRPr lang="en-US"/>
              </a:p>
            </p:txBody>
          </p:sp>
          <p:sp>
            <p:nvSpPr>
              <p:cNvPr id="439" name="Freeform 438">
                <a:extLst>
                  <a:ext uri="{FF2B5EF4-FFF2-40B4-BE49-F238E27FC236}">
                    <a16:creationId xmlns:a16="http://schemas.microsoft.com/office/drawing/2014/main" id="{428E246E-A6AE-943D-A633-8CC4FB422ADA}"/>
                  </a:ext>
                </a:extLst>
              </p:cNvPr>
              <p:cNvSpPr/>
              <p:nvPr/>
            </p:nvSpPr>
            <p:spPr>
              <a:xfrm>
                <a:off x="1650584" y="1787669"/>
                <a:ext cx="75771" cy="75753"/>
              </a:xfrm>
              <a:custGeom>
                <a:avLst/>
                <a:gdLst>
                  <a:gd name="connsiteX0" fmla="*/ 37217 w 75771"/>
                  <a:gd name="connsiteY0" fmla="*/ 7764 h 75753"/>
                  <a:gd name="connsiteX1" fmla="*/ 16683 w 75771"/>
                  <a:gd name="connsiteY1" fmla="*/ 15480 h 75753"/>
                  <a:gd name="connsiteX2" fmla="*/ 18166 w 75771"/>
                  <a:gd name="connsiteY2" fmla="*/ 57556 h 75753"/>
                  <a:gd name="connsiteX3" fmla="*/ 59887 w 75771"/>
                  <a:gd name="connsiteY3" fmla="*/ 58803 h 75753"/>
                  <a:gd name="connsiteX4" fmla="*/ 68552 w 75771"/>
                  <a:gd name="connsiteY4" fmla="*/ 37735 h 75753"/>
                  <a:gd name="connsiteX5" fmla="*/ 75673 w 75771"/>
                  <a:gd name="connsiteY5" fmla="*/ 37379 h 75753"/>
                  <a:gd name="connsiteX6" fmla="*/ 65228 w 75771"/>
                  <a:gd name="connsiteY6" fmla="*/ 64144 h 75753"/>
                  <a:gd name="connsiteX7" fmla="*/ 11994 w 75771"/>
                  <a:gd name="connsiteY7" fmla="*/ 63669 h 75753"/>
                  <a:gd name="connsiteX8" fmla="*/ 11341 w 75771"/>
                  <a:gd name="connsiteY8" fmla="*/ 10435 h 75753"/>
                  <a:gd name="connsiteX9" fmla="*/ 37454 w 75771"/>
                  <a:gd name="connsiteY9" fmla="*/ 168 h 75753"/>
                  <a:gd name="connsiteX10" fmla="*/ 37157 w 75771"/>
                  <a:gd name="connsiteY10" fmla="*/ 7705 h 7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771" h="75753">
                    <a:moveTo>
                      <a:pt x="37217" y="7764"/>
                    </a:moveTo>
                    <a:cubicBezTo>
                      <a:pt x="30214" y="6934"/>
                      <a:pt x="22083" y="10020"/>
                      <a:pt x="16683" y="15480"/>
                    </a:cubicBezTo>
                    <a:cubicBezTo>
                      <a:pt x="4338" y="27883"/>
                      <a:pt x="5941" y="45390"/>
                      <a:pt x="18166" y="57556"/>
                    </a:cubicBezTo>
                    <a:cubicBezTo>
                      <a:pt x="30392" y="69723"/>
                      <a:pt x="47780" y="71028"/>
                      <a:pt x="59887" y="58803"/>
                    </a:cubicBezTo>
                    <a:cubicBezTo>
                      <a:pt x="66119" y="52512"/>
                      <a:pt x="68730" y="45272"/>
                      <a:pt x="68552" y="37735"/>
                    </a:cubicBezTo>
                    <a:lnTo>
                      <a:pt x="75673" y="37379"/>
                    </a:lnTo>
                    <a:cubicBezTo>
                      <a:pt x="76386" y="46815"/>
                      <a:pt x="73240" y="56132"/>
                      <a:pt x="65228" y="64144"/>
                    </a:cubicBezTo>
                    <a:cubicBezTo>
                      <a:pt x="49323" y="80227"/>
                      <a:pt x="27602" y="79159"/>
                      <a:pt x="11994" y="63669"/>
                    </a:cubicBezTo>
                    <a:cubicBezTo>
                      <a:pt x="-3495" y="48298"/>
                      <a:pt x="-4267" y="26162"/>
                      <a:pt x="11341" y="10435"/>
                    </a:cubicBezTo>
                    <a:cubicBezTo>
                      <a:pt x="18522" y="3195"/>
                      <a:pt x="27840" y="-900"/>
                      <a:pt x="37454" y="168"/>
                    </a:cubicBezTo>
                    <a:lnTo>
                      <a:pt x="37157" y="7705"/>
                    </a:lnTo>
                    <a:close/>
                  </a:path>
                </a:pathLst>
              </a:custGeom>
              <a:grpFill/>
              <a:ln w="5928" cap="flat">
                <a:noFill/>
                <a:prstDash val="solid"/>
                <a:miter/>
              </a:ln>
            </p:spPr>
            <p:txBody>
              <a:bodyPr rtlCol="0" anchor="ctr"/>
              <a:lstStyle/>
              <a:p>
                <a:endParaRPr lang="en-US"/>
              </a:p>
            </p:txBody>
          </p:sp>
          <p:sp>
            <p:nvSpPr>
              <p:cNvPr id="440" name="Freeform 439">
                <a:extLst>
                  <a:ext uri="{FF2B5EF4-FFF2-40B4-BE49-F238E27FC236}">
                    <a16:creationId xmlns:a16="http://schemas.microsoft.com/office/drawing/2014/main" id="{D8A362E3-F35A-A5C2-2C34-BB3A9D8654E8}"/>
                  </a:ext>
                </a:extLst>
              </p:cNvPr>
              <p:cNvSpPr/>
              <p:nvPr/>
            </p:nvSpPr>
            <p:spPr>
              <a:xfrm>
                <a:off x="1704514" y="1737601"/>
                <a:ext cx="75452" cy="76049"/>
              </a:xfrm>
              <a:custGeom>
                <a:avLst/>
                <a:gdLst>
                  <a:gd name="connsiteX0" fmla="*/ 39132 w 75452"/>
                  <a:gd name="connsiteY0" fmla="*/ 7981 h 76049"/>
                  <a:gd name="connsiteX1" fmla="*/ 18064 w 75452"/>
                  <a:gd name="connsiteY1" fmla="*/ 14272 h 76049"/>
                  <a:gd name="connsiteX2" fmla="*/ 16640 w 75452"/>
                  <a:gd name="connsiteY2" fmla="*/ 56349 h 76049"/>
                  <a:gd name="connsiteX3" fmla="*/ 58183 w 75452"/>
                  <a:gd name="connsiteY3" fmla="*/ 60503 h 76049"/>
                  <a:gd name="connsiteX4" fmla="*/ 68331 w 75452"/>
                  <a:gd name="connsiteY4" fmla="*/ 40088 h 76049"/>
                  <a:gd name="connsiteX5" fmla="*/ 75453 w 75452"/>
                  <a:gd name="connsiteY5" fmla="*/ 40206 h 76049"/>
                  <a:gd name="connsiteX6" fmla="*/ 63227 w 75452"/>
                  <a:gd name="connsiteY6" fmla="*/ 66200 h 76049"/>
                  <a:gd name="connsiteX7" fmla="*/ 10171 w 75452"/>
                  <a:gd name="connsiteY7" fmla="*/ 62046 h 76049"/>
                  <a:gd name="connsiteX8" fmla="*/ 13198 w 75452"/>
                  <a:gd name="connsiteY8" fmla="*/ 8871 h 76049"/>
                  <a:gd name="connsiteX9" fmla="*/ 39963 w 75452"/>
                  <a:gd name="connsiteY9" fmla="*/ 444 h 76049"/>
                  <a:gd name="connsiteX10" fmla="*/ 39132 w 75452"/>
                  <a:gd name="connsiteY10" fmla="*/ 7981 h 7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452" h="76049">
                    <a:moveTo>
                      <a:pt x="39132" y="7981"/>
                    </a:moveTo>
                    <a:cubicBezTo>
                      <a:pt x="32189" y="6675"/>
                      <a:pt x="23880" y="9168"/>
                      <a:pt x="18064" y="14272"/>
                    </a:cubicBezTo>
                    <a:cubicBezTo>
                      <a:pt x="4889" y="25844"/>
                      <a:pt x="5305" y="43411"/>
                      <a:pt x="16640" y="56349"/>
                    </a:cubicBezTo>
                    <a:cubicBezTo>
                      <a:pt x="27975" y="69286"/>
                      <a:pt x="45245" y="71838"/>
                      <a:pt x="58183" y="60503"/>
                    </a:cubicBezTo>
                    <a:cubicBezTo>
                      <a:pt x="64829" y="54687"/>
                      <a:pt x="67916" y="47625"/>
                      <a:pt x="68331" y="40088"/>
                    </a:cubicBezTo>
                    <a:lnTo>
                      <a:pt x="75453" y="40206"/>
                    </a:lnTo>
                    <a:cubicBezTo>
                      <a:pt x="75453" y="49642"/>
                      <a:pt x="71714" y="58722"/>
                      <a:pt x="63227" y="66200"/>
                    </a:cubicBezTo>
                    <a:cubicBezTo>
                      <a:pt x="46254" y="81096"/>
                      <a:pt x="24652" y="78604"/>
                      <a:pt x="10171" y="62046"/>
                    </a:cubicBezTo>
                    <a:cubicBezTo>
                      <a:pt x="-4250" y="45607"/>
                      <a:pt x="-3419" y="23530"/>
                      <a:pt x="13198" y="8871"/>
                    </a:cubicBezTo>
                    <a:cubicBezTo>
                      <a:pt x="20853" y="2106"/>
                      <a:pt x="30468" y="-1277"/>
                      <a:pt x="39963" y="444"/>
                    </a:cubicBezTo>
                    <a:lnTo>
                      <a:pt x="39132" y="7981"/>
                    </a:lnTo>
                    <a:close/>
                  </a:path>
                </a:pathLst>
              </a:custGeom>
              <a:grpFill/>
              <a:ln w="5928" cap="flat">
                <a:noFill/>
                <a:prstDash val="solid"/>
                <a:miter/>
              </a:ln>
            </p:spPr>
            <p:txBody>
              <a:bodyPr rtlCol="0" anchor="ctr"/>
              <a:lstStyle/>
              <a:p>
                <a:endParaRPr lang="en-US"/>
              </a:p>
            </p:txBody>
          </p:sp>
          <p:sp>
            <p:nvSpPr>
              <p:cNvPr id="441" name="Freeform 440">
                <a:extLst>
                  <a:ext uri="{FF2B5EF4-FFF2-40B4-BE49-F238E27FC236}">
                    <a16:creationId xmlns:a16="http://schemas.microsoft.com/office/drawing/2014/main" id="{E6255FAA-F3CA-3199-B64D-4E6F3A16BAAB}"/>
                  </a:ext>
                </a:extLst>
              </p:cNvPr>
              <p:cNvSpPr/>
              <p:nvPr/>
            </p:nvSpPr>
            <p:spPr>
              <a:xfrm>
                <a:off x="1761441" y="1692375"/>
                <a:ext cx="76032" cy="75280"/>
              </a:xfrm>
              <a:custGeom>
                <a:avLst/>
                <a:gdLst>
                  <a:gd name="connsiteX0" fmla="*/ 8258 w 76032"/>
                  <a:gd name="connsiteY0" fmla="*/ 59260 h 75280"/>
                  <a:gd name="connsiteX1" fmla="*/ 14134 w 76032"/>
                  <a:gd name="connsiteY1" fmla="*/ 7509 h 75280"/>
                  <a:gd name="connsiteX2" fmla="*/ 62620 w 76032"/>
                  <a:gd name="connsiteY2" fmla="*/ 15224 h 75280"/>
                  <a:gd name="connsiteX3" fmla="*/ 65231 w 76032"/>
                  <a:gd name="connsiteY3" fmla="*/ 18667 h 75280"/>
                  <a:gd name="connsiteX4" fmla="*/ 16329 w 76032"/>
                  <a:gd name="connsiteY4" fmla="*/ 55462 h 75280"/>
                  <a:gd name="connsiteX5" fmla="*/ 56389 w 76032"/>
                  <a:gd name="connsiteY5" fmla="*/ 61752 h 75280"/>
                  <a:gd name="connsiteX6" fmla="*/ 68852 w 76032"/>
                  <a:gd name="connsiteY6" fmla="*/ 37064 h 75280"/>
                  <a:gd name="connsiteX7" fmla="*/ 76032 w 76032"/>
                  <a:gd name="connsiteY7" fmla="*/ 37301 h 75280"/>
                  <a:gd name="connsiteX8" fmla="*/ 60543 w 76032"/>
                  <a:gd name="connsiteY8" fmla="*/ 67746 h 75280"/>
                  <a:gd name="connsiteX9" fmla="*/ 8318 w 76032"/>
                  <a:gd name="connsiteY9" fmla="*/ 59141 h 75280"/>
                  <a:gd name="connsiteX10" fmla="*/ 54490 w 76032"/>
                  <a:gd name="connsiteY10" fmla="*/ 18429 h 75280"/>
                  <a:gd name="connsiteX11" fmla="*/ 18169 w 76032"/>
                  <a:gd name="connsiteY11" fmla="*/ 13207 h 75280"/>
                  <a:gd name="connsiteX12" fmla="*/ 12413 w 76032"/>
                  <a:gd name="connsiteY12" fmla="*/ 50120 h 75280"/>
                  <a:gd name="connsiteX13" fmla="*/ 54490 w 76032"/>
                  <a:gd name="connsiteY13" fmla="*/ 18429 h 7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032" h="75280">
                    <a:moveTo>
                      <a:pt x="8258" y="59260"/>
                    </a:moveTo>
                    <a:cubicBezTo>
                      <a:pt x="-4857" y="41812"/>
                      <a:pt x="-1949" y="19675"/>
                      <a:pt x="14134" y="7509"/>
                    </a:cubicBezTo>
                    <a:cubicBezTo>
                      <a:pt x="32234" y="-6081"/>
                      <a:pt x="51225" y="150"/>
                      <a:pt x="62620" y="15224"/>
                    </a:cubicBezTo>
                    <a:lnTo>
                      <a:pt x="65231" y="18667"/>
                    </a:lnTo>
                    <a:lnTo>
                      <a:pt x="16329" y="55462"/>
                    </a:lnTo>
                    <a:cubicBezTo>
                      <a:pt x="25825" y="67509"/>
                      <a:pt x="42739" y="72019"/>
                      <a:pt x="56389" y="61752"/>
                    </a:cubicBezTo>
                    <a:cubicBezTo>
                      <a:pt x="65053" y="55224"/>
                      <a:pt x="68258" y="47390"/>
                      <a:pt x="68852" y="37064"/>
                    </a:cubicBezTo>
                    <a:lnTo>
                      <a:pt x="76032" y="37301"/>
                    </a:lnTo>
                    <a:cubicBezTo>
                      <a:pt x="75854" y="50417"/>
                      <a:pt x="70216" y="60506"/>
                      <a:pt x="60543" y="67746"/>
                    </a:cubicBezTo>
                    <a:cubicBezTo>
                      <a:pt x="43688" y="80447"/>
                      <a:pt x="21552" y="76767"/>
                      <a:pt x="8318" y="59141"/>
                    </a:cubicBezTo>
                    <a:close/>
                    <a:moveTo>
                      <a:pt x="54490" y="18429"/>
                    </a:moveTo>
                    <a:cubicBezTo>
                      <a:pt x="44875" y="6678"/>
                      <a:pt x="30810" y="3711"/>
                      <a:pt x="18169" y="13207"/>
                    </a:cubicBezTo>
                    <a:cubicBezTo>
                      <a:pt x="5172" y="22999"/>
                      <a:pt x="5706" y="40209"/>
                      <a:pt x="12413" y="50120"/>
                    </a:cubicBezTo>
                    <a:lnTo>
                      <a:pt x="54490" y="18429"/>
                    </a:lnTo>
                    <a:close/>
                  </a:path>
                </a:pathLst>
              </a:custGeom>
              <a:grpFill/>
              <a:ln w="5928" cap="flat">
                <a:noFill/>
                <a:prstDash val="solid"/>
                <a:miter/>
              </a:ln>
            </p:spPr>
            <p:txBody>
              <a:bodyPr rtlCol="0" anchor="ctr"/>
              <a:lstStyle/>
              <a:p>
                <a:endParaRPr lang="en-US"/>
              </a:p>
            </p:txBody>
          </p:sp>
          <p:sp>
            <p:nvSpPr>
              <p:cNvPr id="442" name="Freeform 441">
                <a:extLst>
                  <a:ext uri="{FF2B5EF4-FFF2-40B4-BE49-F238E27FC236}">
                    <a16:creationId xmlns:a16="http://schemas.microsoft.com/office/drawing/2014/main" id="{CC85E5A2-6867-D737-5C52-3D45BF582B52}"/>
                  </a:ext>
                </a:extLst>
              </p:cNvPr>
              <p:cNvSpPr/>
              <p:nvPr/>
            </p:nvSpPr>
            <p:spPr>
              <a:xfrm>
                <a:off x="1826644" y="1649935"/>
                <a:ext cx="67514" cy="75243"/>
              </a:xfrm>
              <a:custGeom>
                <a:avLst/>
                <a:gdLst>
                  <a:gd name="connsiteX0" fmla="*/ 37061 w 67514"/>
                  <a:gd name="connsiteY0" fmla="*/ 9831 h 75243"/>
                  <a:gd name="connsiteX1" fmla="*/ 16468 w 67514"/>
                  <a:gd name="connsiteY1" fmla="*/ 11374 h 75243"/>
                  <a:gd name="connsiteX2" fmla="*/ 9643 w 67514"/>
                  <a:gd name="connsiteY2" fmla="*/ 30721 h 75243"/>
                  <a:gd name="connsiteX3" fmla="*/ 32373 w 67514"/>
                  <a:gd name="connsiteY3" fmla="*/ 32442 h 75243"/>
                  <a:gd name="connsiteX4" fmla="*/ 63945 w 67514"/>
                  <a:gd name="connsiteY4" fmla="*/ 36774 h 75243"/>
                  <a:gd name="connsiteX5" fmla="*/ 53797 w 67514"/>
                  <a:gd name="connsiteY5" fmla="*/ 69356 h 75243"/>
                  <a:gd name="connsiteX6" fmla="*/ 23471 w 67514"/>
                  <a:gd name="connsiteY6" fmla="*/ 72917 h 75243"/>
                  <a:gd name="connsiteX7" fmla="*/ 26438 w 67514"/>
                  <a:gd name="connsiteY7" fmla="*/ 65261 h 75243"/>
                  <a:gd name="connsiteX8" fmla="*/ 49940 w 67514"/>
                  <a:gd name="connsiteY8" fmla="*/ 63362 h 75243"/>
                  <a:gd name="connsiteX9" fmla="*/ 57239 w 67514"/>
                  <a:gd name="connsiteY9" fmla="*/ 41819 h 75243"/>
                  <a:gd name="connsiteX10" fmla="*/ 3234 w 67514"/>
                  <a:gd name="connsiteY10" fmla="*/ 35587 h 75243"/>
                  <a:gd name="connsiteX11" fmla="*/ 12966 w 67514"/>
                  <a:gd name="connsiteY11" fmla="*/ 5321 h 75243"/>
                  <a:gd name="connsiteX12" fmla="*/ 40029 w 67514"/>
                  <a:gd name="connsiteY12" fmla="*/ 2413 h 75243"/>
                  <a:gd name="connsiteX13" fmla="*/ 37061 w 67514"/>
                  <a:gd name="connsiteY13" fmla="*/ 9831 h 75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514" h="75243">
                    <a:moveTo>
                      <a:pt x="37061" y="9831"/>
                    </a:moveTo>
                    <a:cubicBezTo>
                      <a:pt x="30771" y="6686"/>
                      <a:pt x="23234" y="6982"/>
                      <a:pt x="16468" y="11374"/>
                    </a:cubicBezTo>
                    <a:cubicBezTo>
                      <a:pt x="10118" y="15469"/>
                      <a:pt x="4717" y="23184"/>
                      <a:pt x="9643" y="30721"/>
                    </a:cubicBezTo>
                    <a:cubicBezTo>
                      <a:pt x="14213" y="37724"/>
                      <a:pt x="20919" y="36715"/>
                      <a:pt x="32373" y="32442"/>
                    </a:cubicBezTo>
                    <a:cubicBezTo>
                      <a:pt x="47091" y="26982"/>
                      <a:pt x="57536" y="26864"/>
                      <a:pt x="63945" y="36774"/>
                    </a:cubicBezTo>
                    <a:cubicBezTo>
                      <a:pt x="72254" y="49653"/>
                      <a:pt x="64895" y="62175"/>
                      <a:pt x="53797" y="69356"/>
                    </a:cubicBezTo>
                    <a:cubicBezTo>
                      <a:pt x="44658" y="75231"/>
                      <a:pt x="33619" y="77249"/>
                      <a:pt x="23471" y="72917"/>
                    </a:cubicBezTo>
                    <a:lnTo>
                      <a:pt x="26438" y="65261"/>
                    </a:lnTo>
                    <a:cubicBezTo>
                      <a:pt x="33501" y="68466"/>
                      <a:pt x="42521" y="68169"/>
                      <a:pt x="49940" y="63362"/>
                    </a:cubicBezTo>
                    <a:cubicBezTo>
                      <a:pt x="57477" y="58495"/>
                      <a:pt x="62699" y="50306"/>
                      <a:pt x="57239" y="41819"/>
                    </a:cubicBezTo>
                    <a:cubicBezTo>
                      <a:pt x="46557" y="25320"/>
                      <a:pt x="17774" y="58139"/>
                      <a:pt x="3234" y="35587"/>
                    </a:cubicBezTo>
                    <a:cubicBezTo>
                      <a:pt x="-4363" y="23896"/>
                      <a:pt x="2462" y="12086"/>
                      <a:pt x="12966" y="5321"/>
                    </a:cubicBezTo>
                    <a:cubicBezTo>
                      <a:pt x="21809" y="-377"/>
                      <a:pt x="31839" y="-1742"/>
                      <a:pt x="40029" y="2413"/>
                    </a:cubicBezTo>
                    <a:lnTo>
                      <a:pt x="37061" y="9831"/>
                    </a:lnTo>
                    <a:close/>
                  </a:path>
                </a:pathLst>
              </a:custGeom>
              <a:grpFill/>
              <a:ln w="5928" cap="flat">
                <a:noFill/>
                <a:prstDash val="solid"/>
                <a:miter/>
              </a:ln>
            </p:spPr>
            <p:txBody>
              <a:bodyPr rtlCol="0" anchor="ctr"/>
              <a:lstStyle/>
              <a:p>
                <a:endParaRPr lang="en-US"/>
              </a:p>
            </p:txBody>
          </p:sp>
          <p:sp>
            <p:nvSpPr>
              <p:cNvPr id="443" name="Freeform 442">
                <a:extLst>
                  <a:ext uri="{FF2B5EF4-FFF2-40B4-BE49-F238E27FC236}">
                    <a16:creationId xmlns:a16="http://schemas.microsoft.com/office/drawing/2014/main" id="{E8542AD4-B5D5-12F8-4C9D-F551824459C6}"/>
                  </a:ext>
                </a:extLst>
              </p:cNvPr>
              <p:cNvSpPr/>
              <p:nvPr/>
            </p:nvSpPr>
            <p:spPr>
              <a:xfrm>
                <a:off x="1885018" y="1614994"/>
                <a:ext cx="65952" cy="75553"/>
              </a:xfrm>
              <a:custGeom>
                <a:avLst/>
                <a:gdLst>
                  <a:gd name="connsiteX0" fmla="*/ 38033 w 65952"/>
                  <a:gd name="connsiteY0" fmla="*/ 10411 h 75553"/>
                  <a:gd name="connsiteX1" fmla="*/ 17381 w 65952"/>
                  <a:gd name="connsiteY1" fmla="*/ 10589 h 75553"/>
                  <a:gd name="connsiteX2" fmla="*/ 9310 w 65952"/>
                  <a:gd name="connsiteY2" fmla="*/ 29461 h 75553"/>
                  <a:gd name="connsiteX3" fmla="*/ 31861 w 65952"/>
                  <a:gd name="connsiteY3" fmla="*/ 32666 h 75553"/>
                  <a:gd name="connsiteX4" fmla="*/ 63078 w 65952"/>
                  <a:gd name="connsiteY4" fmla="*/ 38956 h 75553"/>
                  <a:gd name="connsiteX5" fmla="*/ 50912 w 65952"/>
                  <a:gd name="connsiteY5" fmla="*/ 70826 h 75553"/>
                  <a:gd name="connsiteX6" fmla="*/ 20407 w 65952"/>
                  <a:gd name="connsiteY6" fmla="*/ 72428 h 75553"/>
                  <a:gd name="connsiteX7" fmla="*/ 23849 w 65952"/>
                  <a:gd name="connsiteY7" fmla="*/ 65010 h 75553"/>
                  <a:gd name="connsiteX8" fmla="*/ 47410 w 65952"/>
                  <a:gd name="connsiteY8" fmla="*/ 64594 h 75553"/>
                  <a:gd name="connsiteX9" fmla="*/ 56075 w 65952"/>
                  <a:gd name="connsiteY9" fmla="*/ 43586 h 75553"/>
                  <a:gd name="connsiteX10" fmla="*/ 2603 w 65952"/>
                  <a:gd name="connsiteY10" fmla="*/ 33912 h 75553"/>
                  <a:gd name="connsiteX11" fmla="*/ 14295 w 65952"/>
                  <a:gd name="connsiteY11" fmla="*/ 4298 h 75553"/>
                  <a:gd name="connsiteX12" fmla="*/ 41476 w 65952"/>
                  <a:gd name="connsiteY12" fmla="*/ 3111 h 75553"/>
                  <a:gd name="connsiteX13" fmla="*/ 38093 w 65952"/>
                  <a:gd name="connsiteY13" fmla="*/ 10351 h 7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52" h="75553">
                    <a:moveTo>
                      <a:pt x="38033" y="10411"/>
                    </a:moveTo>
                    <a:cubicBezTo>
                      <a:pt x="31980" y="6850"/>
                      <a:pt x="24384" y="6672"/>
                      <a:pt x="17381" y="10589"/>
                    </a:cubicBezTo>
                    <a:cubicBezTo>
                      <a:pt x="10734" y="14268"/>
                      <a:pt x="4918" y="21627"/>
                      <a:pt x="9310" y="29461"/>
                    </a:cubicBezTo>
                    <a:cubicBezTo>
                      <a:pt x="13404" y="36761"/>
                      <a:pt x="20170" y="36167"/>
                      <a:pt x="31861" y="32666"/>
                    </a:cubicBezTo>
                    <a:cubicBezTo>
                      <a:pt x="46935" y="28155"/>
                      <a:pt x="57321" y="28689"/>
                      <a:pt x="63078" y="38956"/>
                    </a:cubicBezTo>
                    <a:cubicBezTo>
                      <a:pt x="70556" y="52369"/>
                      <a:pt x="62366" y="64357"/>
                      <a:pt x="50912" y="70826"/>
                    </a:cubicBezTo>
                    <a:cubicBezTo>
                      <a:pt x="41476" y="76108"/>
                      <a:pt x="30259" y="77413"/>
                      <a:pt x="20407" y="72428"/>
                    </a:cubicBezTo>
                    <a:lnTo>
                      <a:pt x="23849" y="65010"/>
                    </a:lnTo>
                    <a:cubicBezTo>
                      <a:pt x="30674" y="68630"/>
                      <a:pt x="39695" y="68927"/>
                      <a:pt x="47410" y="64594"/>
                    </a:cubicBezTo>
                    <a:cubicBezTo>
                      <a:pt x="55244" y="60203"/>
                      <a:pt x="61001" y="52369"/>
                      <a:pt x="56075" y="43586"/>
                    </a:cubicBezTo>
                    <a:cubicBezTo>
                      <a:pt x="46461" y="26434"/>
                      <a:pt x="15660" y="57295"/>
                      <a:pt x="2603" y="33912"/>
                    </a:cubicBezTo>
                    <a:cubicBezTo>
                      <a:pt x="-4222" y="21746"/>
                      <a:pt x="3316" y="10411"/>
                      <a:pt x="14295" y="4298"/>
                    </a:cubicBezTo>
                    <a:cubicBezTo>
                      <a:pt x="23493" y="-865"/>
                      <a:pt x="33582" y="-1518"/>
                      <a:pt x="41476" y="3111"/>
                    </a:cubicBezTo>
                    <a:lnTo>
                      <a:pt x="38093" y="10351"/>
                    </a:lnTo>
                    <a:close/>
                  </a:path>
                </a:pathLst>
              </a:custGeom>
              <a:grpFill/>
              <a:ln w="5928" cap="flat">
                <a:noFill/>
                <a:prstDash val="solid"/>
                <a:miter/>
              </a:ln>
            </p:spPr>
            <p:txBody>
              <a:bodyPr rtlCol="0" anchor="ctr"/>
              <a:lstStyle/>
              <a:p>
                <a:endParaRPr lang="en-US"/>
              </a:p>
            </p:txBody>
          </p:sp>
          <p:sp>
            <p:nvSpPr>
              <p:cNvPr id="444" name="Freeform 443">
                <a:extLst>
                  <a:ext uri="{FF2B5EF4-FFF2-40B4-BE49-F238E27FC236}">
                    <a16:creationId xmlns:a16="http://schemas.microsoft.com/office/drawing/2014/main" id="{4FEAF139-C43B-AD82-F65C-A2013EF5F464}"/>
                  </a:ext>
                </a:extLst>
              </p:cNvPr>
              <p:cNvSpPr/>
              <p:nvPr/>
            </p:nvSpPr>
            <p:spPr>
              <a:xfrm>
                <a:off x="2016212" y="1545331"/>
                <a:ext cx="54806" cy="54806"/>
              </a:xfrm>
              <a:custGeom>
                <a:avLst/>
                <a:gdLst>
                  <a:gd name="connsiteX0" fmla="*/ 17522 w 54806"/>
                  <a:gd name="connsiteY0" fmla="*/ 1854 h 54806"/>
                  <a:gd name="connsiteX1" fmla="*/ 52952 w 54806"/>
                  <a:gd name="connsiteY1" fmla="*/ 17522 h 54806"/>
                  <a:gd name="connsiteX2" fmla="*/ 37285 w 54806"/>
                  <a:gd name="connsiteY2" fmla="*/ 52952 h 54806"/>
                  <a:gd name="connsiteX3" fmla="*/ 1854 w 54806"/>
                  <a:gd name="connsiteY3" fmla="*/ 37285 h 54806"/>
                  <a:gd name="connsiteX4" fmla="*/ 17522 w 54806"/>
                  <a:gd name="connsiteY4" fmla="*/ 1854 h 548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6" h="54806">
                    <a:moveTo>
                      <a:pt x="17522" y="1854"/>
                    </a:moveTo>
                    <a:cubicBezTo>
                      <a:pt x="31647" y="-3605"/>
                      <a:pt x="47492" y="3397"/>
                      <a:pt x="52952" y="17522"/>
                    </a:cubicBezTo>
                    <a:cubicBezTo>
                      <a:pt x="58412" y="31647"/>
                      <a:pt x="51409" y="47492"/>
                      <a:pt x="37285" y="52952"/>
                    </a:cubicBezTo>
                    <a:cubicBezTo>
                      <a:pt x="23101" y="58412"/>
                      <a:pt x="7314" y="51409"/>
                      <a:pt x="1854" y="37285"/>
                    </a:cubicBezTo>
                    <a:cubicBezTo>
                      <a:pt x="-3605" y="23101"/>
                      <a:pt x="3397" y="7314"/>
                      <a:pt x="17522" y="1854"/>
                    </a:cubicBezTo>
                    <a:close/>
                  </a:path>
                </a:pathLst>
              </a:custGeom>
              <a:grpFill/>
              <a:ln w="5928" cap="flat">
                <a:noFill/>
                <a:prstDash val="solid"/>
                <a:miter/>
              </a:ln>
            </p:spPr>
            <p:txBody>
              <a:bodyPr rtlCol="0" anchor="ctr"/>
              <a:lstStyle/>
              <a:p>
                <a:endParaRPr lang="en-US"/>
              </a:p>
            </p:txBody>
          </p:sp>
          <p:sp>
            <p:nvSpPr>
              <p:cNvPr id="445" name="Freeform 444">
                <a:extLst>
                  <a:ext uri="{FF2B5EF4-FFF2-40B4-BE49-F238E27FC236}">
                    <a16:creationId xmlns:a16="http://schemas.microsoft.com/office/drawing/2014/main" id="{797EB75F-02A8-8217-E7DA-CF9C705D6689}"/>
                  </a:ext>
                </a:extLst>
              </p:cNvPr>
              <p:cNvSpPr/>
              <p:nvPr/>
            </p:nvSpPr>
            <p:spPr>
              <a:xfrm>
                <a:off x="2156701" y="1470956"/>
                <a:ext cx="72036" cy="115220"/>
              </a:xfrm>
              <a:custGeom>
                <a:avLst/>
                <a:gdLst>
                  <a:gd name="connsiteX0" fmla="*/ 0 w 72036"/>
                  <a:gd name="connsiteY0" fmla="*/ 8100 h 115220"/>
                  <a:gd name="connsiteX1" fmla="*/ 29792 w 72036"/>
                  <a:gd name="connsiteY1" fmla="*/ 1512 h 115220"/>
                  <a:gd name="connsiteX2" fmla="*/ 71216 w 72036"/>
                  <a:gd name="connsiteY2" fmla="*/ 21690 h 115220"/>
                  <a:gd name="connsiteX3" fmla="*/ 42730 w 72036"/>
                  <a:gd name="connsiteY3" fmla="*/ 57832 h 115220"/>
                  <a:gd name="connsiteX4" fmla="*/ 21127 w 72036"/>
                  <a:gd name="connsiteY4" fmla="*/ 62639 h 115220"/>
                  <a:gd name="connsiteX5" fmla="*/ 32344 w 72036"/>
                  <a:gd name="connsiteY5" fmla="*/ 113322 h 115220"/>
                  <a:gd name="connsiteX6" fmla="*/ 23739 w 72036"/>
                  <a:gd name="connsiteY6" fmla="*/ 115221 h 115220"/>
                  <a:gd name="connsiteX7" fmla="*/ 0 w 72036"/>
                  <a:gd name="connsiteY7" fmla="*/ 8159 h 115220"/>
                  <a:gd name="connsiteX8" fmla="*/ 19525 w 72036"/>
                  <a:gd name="connsiteY8" fmla="*/ 55340 h 115220"/>
                  <a:gd name="connsiteX9" fmla="*/ 40712 w 72036"/>
                  <a:gd name="connsiteY9" fmla="*/ 50651 h 115220"/>
                  <a:gd name="connsiteX10" fmla="*/ 62611 w 72036"/>
                  <a:gd name="connsiteY10" fmla="*/ 23589 h 115220"/>
                  <a:gd name="connsiteX11" fmla="*/ 31276 w 72036"/>
                  <a:gd name="connsiteY11" fmla="*/ 8930 h 115220"/>
                  <a:gd name="connsiteX12" fmla="*/ 10267 w 72036"/>
                  <a:gd name="connsiteY12" fmla="*/ 13619 h 115220"/>
                  <a:gd name="connsiteX13" fmla="*/ 19525 w 72036"/>
                  <a:gd name="connsiteY13" fmla="*/ 55340 h 115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036" h="115220">
                    <a:moveTo>
                      <a:pt x="0" y="8100"/>
                    </a:moveTo>
                    <a:lnTo>
                      <a:pt x="29792" y="1512"/>
                    </a:lnTo>
                    <a:cubicBezTo>
                      <a:pt x="49733" y="-2939"/>
                      <a:pt x="66884" y="2046"/>
                      <a:pt x="71216" y="21690"/>
                    </a:cubicBezTo>
                    <a:cubicBezTo>
                      <a:pt x="75430" y="40622"/>
                      <a:pt x="63026" y="53322"/>
                      <a:pt x="42730" y="57832"/>
                    </a:cubicBezTo>
                    <a:lnTo>
                      <a:pt x="21127" y="62639"/>
                    </a:lnTo>
                    <a:lnTo>
                      <a:pt x="32344" y="113322"/>
                    </a:lnTo>
                    <a:lnTo>
                      <a:pt x="23739" y="115221"/>
                    </a:lnTo>
                    <a:lnTo>
                      <a:pt x="0" y="8159"/>
                    </a:lnTo>
                    <a:close/>
                    <a:moveTo>
                      <a:pt x="19525" y="55340"/>
                    </a:moveTo>
                    <a:lnTo>
                      <a:pt x="40712" y="50651"/>
                    </a:lnTo>
                    <a:cubicBezTo>
                      <a:pt x="56617" y="47150"/>
                      <a:pt x="65816" y="37773"/>
                      <a:pt x="62611" y="23589"/>
                    </a:cubicBezTo>
                    <a:cubicBezTo>
                      <a:pt x="59406" y="9049"/>
                      <a:pt x="46706" y="5548"/>
                      <a:pt x="31276" y="8930"/>
                    </a:cubicBezTo>
                    <a:lnTo>
                      <a:pt x="10267" y="13619"/>
                    </a:lnTo>
                    <a:lnTo>
                      <a:pt x="19525" y="55340"/>
                    </a:lnTo>
                    <a:close/>
                  </a:path>
                </a:pathLst>
              </a:custGeom>
              <a:grpFill/>
              <a:ln w="5928" cap="flat">
                <a:noFill/>
                <a:prstDash val="solid"/>
                <a:miter/>
              </a:ln>
            </p:spPr>
            <p:txBody>
              <a:bodyPr rtlCol="0" anchor="ctr"/>
              <a:lstStyle/>
              <a:p>
                <a:endParaRPr lang="en-US"/>
              </a:p>
            </p:txBody>
          </p:sp>
          <p:sp>
            <p:nvSpPr>
              <p:cNvPr id="446" name="Freeform 445">
                <a:extLst>
                  <a:ext uri="{FF2B5EF4-FFF2-40B4-BE49-F238E27FC236}">
                    <a16:creationId xmlns:a16="http://schemas.microsoft.com/office/drawing/2014/main" id="{EDF753A5-CF4D-7263-7317-E0BD6759FD4C}"/>
                  </a:ext>
                </a:extLst>
              </p:cNvPr>
              <p:cNvSpPr/>
              <p:nvPr/>
            </p:nvSpPr>
            <p:spPr>
              <a:xfrm>
                <a:off x="2249519" y="1491045"/>
                <a:ext cx="38100" cy="78514"/>
              </a:xfrm>
              <a:custGeom>
                <a:avLst/>
                <a:gdLst>
                  <a:gd name="connsiteX0" fmla="*/ 119 w 38100"/>
                  <a:gd name="connsiteY0" fmla="*/ 7298 h 78514"/>
                  <a:gd name="connsiteX1" fmla="*/ 8071 w 38100"/>
                  <a:gd name="connsiteY1" fmla="*/ 6051 h 78514"/>
                  <a:gd name="connsiteX2" fmla="*/ 10860 w 38100"/>
                  <a:gd name="connsiteY2" fmla="*/ 20176 h 78514"/>
                  <a:gd name="connsiteX3" fmla="*/ 11157 w 38100"/>
                  <a:gd name="connsiteY3" fmla="*/ 20176 h 78514"/>
                  <a:gd name="connsiteX4" fmla="*/ 32107 w 38100"/>
                  <a:gd name="connsiteY4" fmla="*/ 414 h 78514"/>
                  <a:gd name="connsiteX5" fmla="*/ 37863 w 38100"/>
                  <a:gd name="connsiteY5" fmla="*/ 176 h 78514"/>
                  <a:gd name="connsiteX6" fmla="*/ 38101 w 38100"/>
                  <a:gd name="connsiteY6" fmla="*/ 7951 h 78514"/>
                  <a:gd name="connsiteX7" fmla="*/ 32166 w 38100"/>
                  <a:gd name="connsiteY7" fmla="*/ 8247 h 78514"/>
                  <a:gd name="connsiteX8" fmla="*/ 14421 w 38100"/>
                  <a:gd name="connsiteY8" fmla="*/ 40591 h 78514"/>
                  <a:gd name="connsiteX9" fmla="*/ 20059 w 38100"/>
                  <a:gd name="connsiteY9" fmla="*/ 77208 h 78514"/>
                  <a:gd name="connsiteX10" fmla="*/ 11632 w 38100"/>
                  <a:gd name="connsiteY10" fmla="*/ 78514 h 78514"/>
                  <a:gd name="connsiteX11" fmla="*/ 3145 w 38100"/>
                  <a:gd name="connsiteY11" fmla="*/ 23559 h 78514"/>
                  <a:gd name="connsiteX12" fmla="*/ 0 w 38100"/>
                  <a:gd name="connsiteY12" fmla="*/ 7238 h 7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00" h="78514">
                    <a:moveTo>
                      <a:pt x="119" y="7298"/>
                    </a:moveTo>
                    <a:lnTo>
                      <a:pt x="8071" y="6051"/>
                    </a:lnTo>
                    <a:cubicBezTo>
                      <a:pt x="9021" y="9968"/>
                      <a:pt x="10267" y="16378"/>
                      <a:pt x="10860" y="20176"/>
                    </a:cubicBezTo>
                    <a:lnTo>
                      <a:pt x="11157" y="20176"/>
                    </a:lnTo>
                    <a:cubicBezTo>
                      <a:pt x="13531" y="9256"/>
                      <a:pt x="21840" y="2016"/>
                      <a:pt x="32107" y="414"/>
                    </a:cubicBezTo>
                    <a:cubicBezTo>
                      <a:pt x="34243" y="57"/>
                      <a:pt x="35964" y="-180"/>
                      <a:pt x="37863" y="176"/>
                    </a:cubicBezTo>
                    <a:lnTo>
                      <a:pt x="38101" y="7951"/>
                    </a:lnTo>
                    <a:cubicBezTo>
                      <a:pt x="36973" y="7832"/>
                      <a:pt x="34302" y="7951"/>
                      <a:pt x="32166" y="8247"/>
                    </a:cubicBezTo>
                    <a:cubicBezTo>
                      <a:pt x="19169" y="10265"/>
                      <a:pt x="11632" y="22550"/>
                      <a:pt x="14421" y="40591"/>
                    </a:cubicBezTo>
                    <a:lnTo>
                      <a:pt x="20059" y="77208"/>
                    </a:lnTo>
                    <a:lnTo>
                      <a:pt x="11632" y="78514"/>
                    </a:lnTo>
                    <a:lnTo>
                      <a:pt x="3145" y="23559"/>
                    </a:lnTo>
                    <a:cubicBezTo>
                      <a:pt x="2552" y="19583"/>
                      <a:pt x="1187" y="11927"/>
                      <a:pt x="0" y="7238"/>
                    </a:cubicBezTo>
                    <a:close/>
                  </a:path>
                </a:pathLst>
              </a:custGeom>
              <a:grpFill/>
              <a:ln w="5928" cap="flat">
                <a:noFill/>
                <a:prstDash val="solid"/>
                <a:miter/>
              </a:ln>
            </p:spPr>
            <p:txBody>
              <a:bodyPr rtlCol="0" anchor="ctr"/>
              <a:lstStyle/>
              <a:p>
                <a:endParaRPr lang="en-US"/>
              </a:p>
            </p:txBody>
          </p:sp>
          <p:sp>
            <p:nvSpPr>
              <p:cNvPr id="447" name="Freeform 446">
                <a:extLst>
                  <a:ext uri="{FF2B5EF4-FFF2-40B4-BE49-F238E27FC236}">
                    <a16:creationId xmlns:a16="http://schemas.microsoft.com/office/drawing/2014/main" id="{2086E136-2998-C01F-A87A-5B5DC03B5612}"/>
                  </a:ext>
                </a:extLst>
              </p:cNvPr>
              <p:cNvSpPr/>
              <p:nvPr/>
            </p:nvSpPr>
            <p:spPr>
              <a:xfrm>
                <a:off x="2299665" y="1485820"/>
                <a:ext cx="69972" cy="76009"/>
              </a:xfrm>
              <a:custGeom>
                <a:avLst/>
                <a:gdLst>
                  <a:gd name="connsiteX0" fmla="*/ 181 w 69972"/>
                  <a:gd name="connsiteY0" fmla="*/ 41010 h 76009"/>
                  <a:gd name="connsiteX1" fmla="*/ 32465 w 69972"/>
                  <a:gd name="connsiteY1" fmla="*/ 179 h 76009"/>
                  <a:gd name="connsiteX2" fmla="*/ 69557 w 69972"/>
                  <a:gd name="connsiteY2" fmla="*/ 32345 h 76009"/>
                  <a:gd name="connsiteX3" fmla="*/ 69972 w 69972"/>
                  <a:gd name="connsiteY3" fmla="*/ 36677 h 76009"/>
                  <a:gd name="connsiteX4" fmla="*/ 9023 w 69972"/>
                  <a:gd name="connsiteY4" fmla="*/ 42137 h 76009"/>
                  <a:gd name="connsiteX5" fmla="*/ 39705 w 69972"/>
                  <a:gd name="connsiteY5" fmla="*/ 68606 h 76009"/>
                  <a:gd name="connsiteX6" fmla="*/ 63326 w 69972"/>
                  <a:gd name="connsiteY6" fmla="*/ 54185 h 76009"/>
                  <a:gd name="connsiteX7" fmla="*/ 69260 w 69972"/>
                  <a:gd name="connsiteY7" fmla="*/ 58161 h 76009"/>
                  <a:gd name="connsiteX8" fmla="*/ 40062 w 69972"/>
                  <a:gd name="connsiteY8" fmla="*/ 75846 h 76009"/>
                  <a:gd name="connsiteX9" fmla="*/ 240 w 69972"/>
                  <a:gd name="connsiteY9" fmla="*/ 41010 h 76009"/>
                  <a:gd name="connsiteX10" fmla="*/ 61011 w 69972"/>
                  <a:gd name="connsiteY10" fmla="*/ 30743 h 76009"/>
                  <a:gd name="connsiteX11" fmla="*/ 32940 w 69972"/>
                  <a:gd name="connsiteY11" fmla="*/ 7123 h 76009"/>
                  <a:gd name="connsiteX12" fmla="*/ 8548 w 69972"/>
                  <a:gd name="connsiteY12" fmla="*/ 35431 h 76009"/>
                  <a:gd name="connsiteX13" fmla="*/ 61011 w 69972"/>
                  <a:gd name="connsiteY13" fmla="*/ 30743 h 7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972" h="76009">
                    <a:moveTo>
                      <a:pt x="181" y="41010"/>
                    </a:moveTo>
                    <a:cubicBezTo>
                      <a:pt x="-1778" y="19229"/>
                      <a:pt x="12406" y="1959"/>
                      <a:pt x="32465" y="179"/>
                    </a:cubicBezTo>
                    <a:cubicBezTo>
                      <a:pt x="55017" y="-1839"/>
                      <a:pt x="67895" y="13473"/>
                      <a:pt x="69557" y="32345"/>
                    </a:cubicBezTo>
                    <a:lnTo>
                      <a:pt x="69972" y="36677"/>
                    </a:lnTo>
                    <a:lnTo>
                      <a:pt x="9023" y="42137"/>
                    </a:lnTo>
                    <a:cubicBezTo>
                      <a:pt x="10685" y="57389"/>
                      <a:pt x="22732" y="70149"/>
                      <a:pt x="39705" y="68606"/>
                    </a:cubicBezTo>
                    <a:cubicBezTo>
                      <a:pt x="50507" y="67656"/>
                      <a:pt x="57391" y="62671"/>
                      <a:pt x="63326" y="54185"/>
                    </a:cubicBezTo>
                    <a:lnTo>
                      <a:pt x="69260" y="58161"/>
                    </a:lnTo>
                    <a:cubicBezTo>
                      <a:pt x="62139" y="69199"/>
                      <a:pt x="52109" y="74778"/>
                      <a:pt x="40062" y="75846"/>
                    </a:cubicBezTo>
                    <a:cubicBezTo>
                      <a:pt x="19053" y="77745"/>
                      <a:pt x="2198" y="62909"/>
                      <a:pt x="240" y="41010"/>
                    </a:cubicBezTo>
                    <a:close/>
                    <a:moveTo>
                      <a:pt x="61011" y="30743"/>
                    </a:moveTo>
                    <a:cubicBezTo>
                      <a:pt x="59053" y="15669"/>
                      <a:pt x="48667" y="5698"/>
                      <a:pt x="32940" y="7123"/>
                    </a:cubicBezTo>
                    <a:cubicBezTo>
                      <a:pt x="16738" y="8606"/>
                      <a:pt x="8133" y="23502"/>
                      <a:pt x="8548" y="35431"/>
                    </a:cubicBezTo>
                    <a:lnTo>
                      <a:pt x="61011" y="30743"/>
                    </a:lnTo>
                    <a:close/>
                  </a:path>
                </a:pathLst>
              </a:custGeom>
              <a:grpFill/>
              <a:ln w="5928" cap="flat">
                <a:noFill/>
                <a:prstDash val="solid"/>
                <a:miter/>
              </a:ln>
            </p:spPr>
            <p:txBody>
              <a:bodyPr rtlCol="0" anchor="ctr"/>
              <a:lstStyle/>
              <a:p>
                <a:endParaRPr lang="en-US"/>
              </a:p>
            </p:txBody>
          </p:sp>
          <p:sp>
            <p:nvSpPr>
              <p:cNvPr id="448" name="Freeform 447">
                <a:extLst>
                  <a:ext uri="{FF2B5EF4-FFF2-40B4-BE49-F238E27FC236}">
                    <a16:creationId xmlns:a16="http://schemas.microsoft.com/office/drawing/2014/main" id="{9FCD5035-8432-E72B-4493-550162801CAC}"/>
                  </a:ext>
                </a:extLst>
              </p:cNvPr>
              <p:cNvSpPr/>
              <p:nvPr/>
            </p:nvSpPr>
            <p:spPr>
              <a:xfrm>
                <a:off x="2389696" y="1481661"/>
                <a:ext cx="75139" cy="111815"/>
              </a:xfrm>
              <a:custGeom>
                <a:avLst/>
                <a:gdLst>
                  <a:gd name="connsiteX0" fmla="*/ 10148 w 75139"/>
                  <a:gd name="connsiteY0" fmla="*/ 111697 h 111815"/>
                  <a:gd name="connsiteX1" fmla="*/ 1780 w 75139"/>
                  <a:gd name="connsiteY1" fmla="*/ 111815 h 111815"/>
                  <a:gd name="connsiteX2" fmla="*/ 0 w 75139"/>
                  <a:gd name="connsiteY2" fmla="*/ 2439 h 111815"/>
                  <a:gd name="connsiteX3" fmla="*/ 8368 w 75139"/>
                  <a:gd name="connsiteY3" fmla="*/ 2320 h 111815"/>
                  <a:gd name="connsiteX4" fmla="*/ 8605 w 75139"/>
                  <a:gd name="connsiteY4" fmla="*/ 16742 h 111815"/>
                  <a:gd name="connsiteX5" fmla="*/ 9080 w 75139"/>
                  <a:gd name="connsiteY5" fmla="*/ 16742 h 111815"/>
                  <a:gd name="connsiteX6" fmla="*/ 37507 w 75139"/>
                  <a:gd name="connsiteY6" fmla="*/ 6 h 111815"/>
                  <a:gd name="connsiteX7" fmla="*/ 75133 w 75139"/>
                  <a:gd name="connsiteY7" fmla="*/ 37335 h 111815"/>
                  <a:gd name="connsiteX8" fmla="*/ 39050 w 75139"/>
                  <a:gd name="connsiteY8" fmla="*/ 76029 h 111815"/>
                  <a:gd name="connsiteX9" fmla="*/ 9792 w 75139"/>
                  <a:gd name="connsiteY9" fmla="*/ 60540 h 111815"/>
                  <a:gd name="connsiteX10" fmla="*/ 9318 w 75139"/>
                  <a:gd name="connsiteY10" fmla="*/ 60540 h 111815"/>
                  <a:gd name="connsiteX11" fmla="*/ 10148 w 75139"/>
                  <a:gd name="connsiteY11" fmla="*/ 111697 h 111815"/>
                  <a:gd name="connsiteX12" fmla="*/ 36795 w 75139"/>
                  <a:gd name="connsiteY12" fmla="*/ 6949 h 111815"/>
                  <a:gd name="connsiteX13" fmla="*/ 8190 w 75139"/>
                  <a:gd name="connsiteY13" fmla="*/ 38403 h 111815"/>
                  <a:gd name="connsiteX14" fmla="*/ 37804 w 75139"/>
                  <a:gd name="connsiteY14" fmla="*/ 68729 h 111815"/>
                  <a:gd name="connsiteX15" fmla="*/ 66113 w 75139"/>
                  <a:gd name="connsiteY15" fmla="*/ 37454 h 111815"/>
                  <a:gd name="connsiteX16" fmla="*/ 36795 w 75139"/>
                  <a:gd name="connsiteY16" fmla="*/ 6949 h 111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139" h="111815">
                    <a:moveTo>
                      <a:pt x="10148" y="111697"/>
                    </a:moveTo>
                    <a:lnTo>
                      <a:pt x="1780" y="111815"/>
                    </a:lnTo>
                    <a:lnTo>
                      <a:pt x="0" y="2439"/>
                    </a:lnTo>
                    <a:lnTo>
                      <a:pt x="8368" y="2320"/>
                    </a:lnTo>
                    <a:lnTo>
                      <a:pt x="8605" y="16742"/>
                    </a:lnTo>
                    <a:lnTo>
                      <a:pt x="9080" y="16742"/>
                    </a:lnTo>
                    <a:cubicBezTo>
                      <a:pt x="15074" y="5466"/>
                      <a:pt x="26172" y="184"/>
                      <a:pt x="37507" y="6"/>
                    </a:cubicBezTo>
                    <a:cubicBezTo>
                      <a:pt x="59644" y="-350"/>
                      <a:pt x="74837" y="15851"/>
                      <a:pt x="75133" y="37335"/>
                    </a:cubicBezTo>
                    <a:cubicBezTo>
                      <a:pt x="75489" y="58878"/>
                      <a:pt x="61187" y="75673"/>
                      <a:pt x="39050" y="76029"/>
                    </a:cubicBezTo>
                    <a:cubicBezTo>
                      <a:pt x="27715" y="76207"/>
                      <a:pt x="15905" y="71281"/>
                      <a:pt x="9792" y="60540"/>
                    </a:cubicBezTo>
                    <a:lnTo>
                      <a:pt x="9318" y="60540"/>
                    </a:lnTo>
                    <a:cubicBezTo>
                      <a:pt x="9318" y="60540"/>
                      <a:pt x="10148" y="111697"/>
                      <a:pt x="10148" y="111697"/>
                    </a:cubicBezTo>
                    <a:close/>
                    <a:moveTo>
                      <a:pt x="36795" y="6949"/>
                    </a:moveTo>
                    <a:cubicBezTo>
                      <a:pt x="19881" y="7246"/>
                      <a:pt x="7893" y="21074"/>
                      <a:pt x="8190" y="38403"/>
                    </a:cubicBezTo>
                    <a:cubicBezTo>
                      <a:pt x="8487" y="55732"/>
                      <a:pt x="20949" y="69026"/>
                      <a:pt x="37804" y="68729"/>
                    </a:cubicBezTo>
                    <a:cubicBezTo>
                      <a:pt x="55905" y="68433"/>
                      <a:pt x="66409" y="54486"/>
                      <a:pt x="66113" y="37454"/>
                    </a:cubicBezTo>
                    <a:cubicBezTo>
                      <a:pt x="65816" y="20540"/>
                      <a:pt x="54896" y="6653"/>
                      <a:pt x="36795" y="6949"/>
                    </a:cubicBezTo>
                    <a:close/>
                  </a:path>
                </a:pathLst>
              </a:custGeom>
              <a:grpFill/>
              <a:ln w="5928" cap="flat">
                <a:noFill/>
                <a:prstDash val="solid"/>
                <a:miter/>
              </a:ln>
            </p:spPr>
            <p:txBody>
              <a:bodyPr rtlCol="0" anchor="ctr"/>
              <a:lstStyle/>
              <a:p>
                <a:endParaRPr lang="en-US"/>
              </a:p>
            </p:txBody>
          </p:sp>
          <p:sp>
            <p:nvSpPr>
              <p:cNvPr id="449" name="Freeform 448">
                <a:extLst>
                  <a:ext uri="{FF2B5EF4-FFF2-40B4-BE49-F238E27FC236}">
                    <a16:creationId xmlns:a16="http://schemas.microsoft.com/office/drawing/2014/main" id="{B8DC9990-C25F-13DB-8B9B-8F601B8B75B0}"/>
                  </a:ext>
                </a:extLst>
              </p:cNvPr>
              <p:cNvSpPr/>
              <p:nvPr/>
            </p:nvSpPr>
            <p:spPr>
              <a:xfrm>
                <a:off x="2478286" y="1484565"/>
                <a:ext cx="61434" cy="76211"/>
              </a:xfrm>
              <a:custGeom>
                <a:avLst/>
                <a:gdLst>
                  <a:gd name="connsiteX0" fmla="*/ 193 w 61434"/>
                  <a:gd name="connsiteY0" fmla="*/ 52235 h 76211"/>
                  <a:gd name="connsiteX1" fmla="*/ 45772 w 61434"/>
                  <a:gd name="connsiteY1" fmla="*/ 31464 h 76211"/>
                  <a:gd name="connsiteX2" fmla="*/ 53012 w 61434"/>
                  <a:gd name="connsiteY2" fmla="*/ 31998 h 76211"/>
                  <a:gd name="connsiteX3" fmla="*/ 53250 w 61434"/>
                  <a:gd name="connsiteY3" fmla="*/ 28734 h 76211"/>
                  <a:gd name="connsiteX4" fmla="*/ 34377 w 61434"/>
                  <a:gd name="connsiteY4" fmla="*/ 7072 h 76211"/>
                  <a:gd name="connsiteX5" fmla="*/ 12241 w 61434"/>
                  <a:gd name="connsiteY5" fmla="*/ 13897 h 76211"/>
                  <a:gd name="connsiteX6" fmla="*/ 8027 w 61434"/>
                  <a:gd name="connsiteY6" fmla="*/ 7962 h 76211"/>
                  <a:gd name="connsiteX7" fmla="*/ 35683 w 61434"/>
                  <a:gd name="connsiteY7" fmla="*/ 129 h 76211"/>
                  <a:gd name="connsiteX8" fmla="*/ 61321 w 61434"/>
                  <a:gd name="connsiteY8" fmla="*/ 28378 h 76211"/>
                  <a:gd name="connsiteX9" fmla="*/ 58888 w 61434"/>
                  <a:gd name="connsiteY9" fmla="*/ 59891 h 76211"/>
                  <a:gd name="connsiteX10" fmla="*/ 58888 w 61434"/>
                  <a:gd name="connsiteY10" fmla="*/ 76211 h 76211"/>
                  <a:gd name="connsiteX11" fmla="*/ 51291 w 61434"/>
                  <a:gd name="connsiteY11" fmla="*/ 75618 h 76211"/>
                  <a:gd name="connsiteX12" fmla="*/ 51054 w 61434"/>
                  <a:gd name="connsiteY12" fmla="*/ 62265 h 76211"/>
                  <a:gd name="connsiteX13" fmla="*/ 50757 w 61434"/>
                  <a:gd name="connsiteY13" fmla="*/ 62265 h 76211"/>
                  <a:gd name="connsiteX14" fmla="*/ 23161 w 61434"/>
                  <a:gd name="connsiteY14" fmla="*/ 75499 h 76211"/>
                  <a:gd name="connsiteX15" fmla="*/ 75 w 61434"/>
                  <a:gd name="connsiteY15" fmla="*/ 52116 h 76211"/>
                  <a:gd name="connsiteX16" fmla="*/ 52063 w 61434"/>
                  <a:gd name="connsiteY16" fmla="*/ 44579 h 76211"/>
                  <a:gd name="connsiteX17" fmla="*/ 52537 w 61434"/>
                  <a:gd name="connsiteY17" fmla="*/ 38704 h 76211"/>
                  <a:gd name="connsiteX18" fmla="*/ 47137 w 61434"/>
                  <a:gd name="connsiteY18" fmla="*/ 38289 h 76211"/>
                  <a:gd name="connsiteX19" fmla="*/ 8917 w 61434"/>
                  <a:gd name="connsiteY19" fmla="*/ 52472 h 76211"/>
                  <a:gd name="connsiteX20" fmla="*/ 25831 w 61434"/>
                  <a:gd name="connsiteY20" fmla="*/ 68852 h 76211"/>
                  <a:gd name="connsiteX21" fmla="*/ 52063 w 61434"/>
                  <a:gd name="connsiteY21" fmla="*/ 44579 h 76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434" h="76211">
                    <a:moveTo>
                      <a:pt x="193" y="52235"/>
                    </a:moveTo>
                    <a:cubicBezTo>
                      <a:pt x="1796" y="31523"/>
                      <a:pt x="24288" y="29861"/>
                      <a:pt x="45772" y="31464"/>
                    </a:cubicBezTo>
                    <a:lnTo>
                      <a:pt x="53012" y="31998"/>
                    </a:lnTo>
                    <a:lnTo>
                      <a:pt x="53250" y="28734"/>
                    </a:lnTo>
                    <a:cubicBezTo>
                      <a:pt x="54318" y="15143"/>
                      <a:pt x="47374" y="8081"/>
                      <a:pt x="34377" y="7072"/>
                    </a:cubicBezTo>
                    <a:cubicBezTo>
                      <a:pt x="26009" y="6419"/>
                      <a:pt x="17879" y="9209"/>
                      <a:pt x="12241" y="13897"/>
                    </a:cubicBezTo>
                    <a:lnTo>
                      <a:pt x="8027" y="7962"/>
                    </a:lnTo>
                    <a:cubicBezTo>
                      <a:pt x="14496" y="2562"/>
                      <a:pt x="24704" y="-702"/>
                      <a:pt x="35683" y="129"/>
                    </a:cubicBezTo>
                    <a:cubicBezTo>
                      <a:pt x="51588" y="1375"/>
                      <a:pt x="62686" y="10752"/>
                      <a:pt x="61321" y="28378"/>
                    </a:cubicBezTo>
                    <a:lnTo>
                      <a:pt x="58888" y="59891"/>
                    </a:lnTo>
                    <a:cubicBezTo>
                      <a:pt x="58472" y="65469"/>
                      <a:pt x="58413" y="72116"/>
                      <a:pt x="58888" y="76211"/>
                    </a:cubicBezTo>
                    <a:lnTo>
                      <a:pt x="51291" y="75618"/>
                    </a:lnTo>
                    <a:cubicBezTo>
                      <a:pt x="50935" y="71879"/>
                      <a:pt x="50757" y="66122"/>
                      <a:pt x="51054" y="62265"/>
                    </a:cubicBezTo>
                    <a:lnTo>
                      <a:pt x="50757" y="62265"/>
                    </a:lnTo>
                    <a:cubicBezTo>
                      <a:pt x="44051" y="72294"/>
                      <a:pt x="34733" y="76389"/>
                      <a:pt x="23161" y="75499"/>
                    </a:cubicBezTo>
                    <a:cubicBezTo>
                      <a:pt x="12063" y="74668"/>
                      <a:pt x="-1112" y="67547"/>
                      <a:pt x="75" y="52116"/>
                    </a:cubicBezTo>
                    <a:close/>
                    <a:moveTo>
                      <a:pt x="52063" y="44579"/>
                    </a:moveTo>
                    <a:lnTo>
                      <a:pt x="52537" y="38704"/>
                    </a:lnTo>
                    <a:lnTo>
                      <a:pt x="47137" y="38289"/>
                    </a:lnTo>
                    <a:cubicBezTo>
                      <a:pt x="30460" y="36983"/>
                      <a:pt x="10045" y="37458"/>
                      <a:pt x="8917" y="52472"/>
                    </a:cubicBezTo>
                    <a:cubicBezTo>
                      <a:pt x="8027" y="63748"/>
                      <a:pt x="17345" y="68199"/>
                      <a:pt x="25831" y="68852"/>
                    </a:cubicBezTo>
                    <a:cubicBezTo>
                      <a:pt x="42508" y="70158"/>
                      <a:pt x="51054" y="57754"/>
                      <a:pt x="52063" y="44579"/>
                    </a:cubicBezTo>
                    <a:close/>
                  </a:path>
                </a:pathLst>
              </a:custGeom>
              <a:grpFill/>
              <a:ln w="5928" cap="flat">
                <a:noFill/>
                <a:prstDash val="solid"/>
                <a:miter/>
              </a:ln>
            </p:spPr>
            <p:txBody>
              <a:bodyPr rtlCol="0" anchor="ctr"/>
              <a:lstStyle/>
              <a:p>
                <a:endParaRPr lang="en-US"/>
              </a:p>
            </p:txBody>
          </p:sp>
          <p:sp>
            <p:nvSpPr>
              <p:cNvPr id="450" name="Freeform 449">
                <a:extLst>
                  <a:ext uri="{FF2B5EF4-FFF2-40B4-BE49-F238E27FC236}">
                    <a16:creationId xmlns:a16="http://schemas.microsoft.com/office/drawing/2014/main" id="{49DDECC9-AD85-7435-7617-E4917E89130F}"/>
                  </a:ext>
                </a:extLst>
              </p:cNvPr>
              <p:cNvSpPr/>
              <p:nvPr/>
            </p:nvSpPr>
            <p:spPr>
              <a:xfrm>
                <a:off x="2558716" y="1492111"/>
                <a:ext cx="47536" cy="72818"/>
              </a:xfrm>
              <a:custGeom>
                <a:avLst/>
                <a:gdLst>
                  <a:gd name="connsiteX0" fmla="*/ 9317 w 47536"/>
                  <a:gd name="connsiteY0" fmla="*/ 0 h 72818"/>
                  <a:gd name="connsiteX1" fmla="*/ 17329 w 47536"/>
                  <a:gd name="connsiteY1" fmla="*/ 1128 h 72818"/>
                  <a:gd name="connsiteX2" fmla="*/ 15964 w 47536"/>
                  <a:gd name="connsiteY2" fmla="*/ 15490 h 72818"/>
                  <a:gd name="connsiteX3" fmla="*/ 16261 w 47536"/>
                  <a:gd name="connsiteY3" fmla="*/ 15490 h 72818"/>
                  <a:gd name="connsiteX4" fmla="*/ 41958 w 47536"/>
                  <a:gd name="connsiteY4" fmla="*/ 2671 h 72818"/>
                  <a:gd name="connsiteX5" fmla="*/ 47537 w 47536"/>
                  <a:gd name="connsiteY5" fmla="*/ 4095 h 72818"/>
                  <a:gd name="connsiteX6" fmla="*/ 45578 w 47536"/>
                  <a:gd name="connsiteY6" fmla="*/ 11632 h 72818"/>
                  <a:gd name="connsiteX7" fmla="*/ 39822 w 47536"/>
                  <a:gd name="connsiteY7" fmla="*/ 10208 h 72818"/>
                  <a:gd name="connsiteX8" fmla="*/ 13531 w 47536"/>
                  <a:gd name="connsiteY8" fmla="*/ 36142 h 72818"/>
                  <a:gd name="connsiteX9" fmla="*/ 8427 w 47536"/>
                  <a:gd name="connsiteY9" fmla="*/ 72819 h 72818"/>
                  <a:gd name="connsiteX10" fmla="*/ 0 w 47536"/>
                  <a:gd name="connsiteY10" fmla="*/ 71632 h 72818"/>
                  <a:gd name="connsiteX11" fmla="*/ 7656 w 47536"/>
                  <a:gd name="connsiteY11" fmla="*/ 16558 h 72818"/>
                  <a:gd name="connsiteX12" fmla="*/ 9317 w 47536"/>
                  <a:gd name="connsiteY12" fmla="*/ 59 h 72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536" h="72818">
                    <a:moveTo>
                      <a:pt x="9317" y="0"/>
                    </a:moveTo>
                    <a:lnTo>
                      <a:pt x="17329" y="1128"/>
                    </a:lnTo>
                    <a:cubicBezTo>
                      <a:pt x="17092" y="5163"/>
                      <a:pt x="16498" y="11632"/>
                      <a:pt x="15964" y="15490"/>
                    </a:cubicBezTo>
                    <a:lnTo>
                      <a:pt x="16261" y="15490"/>
                    </a:lnTo>
                    <a:cubicBezTo>
                      <a:pt x="21662" y="5816"/>
                      <a:pt x="31691" y="1246"/>
                      <a:pt x="41958" y="2671"/>
                    </a:cubicBezTo>
                    <a:cubicBezTo>
                      <a:pt x="44095" y="2967"/>
                      <a:pt x="45816" y="3205"/>
                      <a:pt x="47537" y="4095"/>
                    </a:cubicBezTo>
                    <a:lnTo>
                      <a:pt x="45578" y="11632"/>
                    </a:lnTo>
                    <a:cubicBezTo>
                      <a:pt x="44569" y="11157"/>
                      <a:pt x="41958" y="10504"/>
                      <a:pt x="39822" y="10208"/>
                    </a:cubicBezTo>
                    <a:cubicBezTo>
                      <a:pt x="26765" y="8427"/>
                      <a:pt x="16083" y="18041"/>
                      <a:pt x="13531" y="36142"/>
                    </a:cubicBezTo>
                    <a:lnTo>
                      <a:pt x="8427" y="72819"/>
                    </a:lnTo>
                    <a:lnTo>
                      <a:pt x="0" y="71632"/>
                    </a:lnTo>
                    <a:lnTo>
                      <a:pt x="7656" y="16558"/>
                    </a:lnTo>
                    <a:cubicBezTo>
                      <a:pt x="8190" y="12582"/>
                      <a:pt x="9139" y="4866"/>
                      <a:pt x="9317" y="59"/>
                    </a:cubicBezTo>
                    <a:close/>
                  </a:path>
                </a:pathLst>
              </a:custGeom>
              <a:grpFill/>
              <a:ln w="5928" cap="flat">
                <a:noFill/>
                <a:prstDash val="solid"/>
                <a:miter/>
              </a:ln>
            </p:spPr>
            <p:txBody>
              <a:bodyPr rtlCol="0" anchor="ctr"/>
              <a:lstStyle/>
              <a:p>
                <a:endParaRPr lang="en-US"/>
              </a:p>
            </p:txBody>
          </p:sp>
          <p:sp>
            <p:nvSpPr>
              <p:cNvPr id="451" name="Freeform 450">
                <a:extLst>
                  <a:ext uri="{FF2B5EF4-FFF2-40B4-BE49-F238E27FC236}">
                    <a16:creationId xmlns:a16="http://schemas.microsoft.com/office/drawing/2014/main" id="{BC1AD986-AEC8-FB14-0DE5-15112DED5EC5}"/>
                  </a:ext>
                </a:extLst>
              </p:cNvPr>
              <p:cNvSpPr/>
              <p:nvPr/>
            </p:nvSpPr>
            <p:spPr>
              <a:xfrm>
                <a:off x="2606928" y="1503226"/>
                <a:ext cx="70739" cy="76306"/>
              </a:xfrm>
              <a:custGeom>
                <a:avLst/>
                <a:gdLst>
                  <a:gd name="connsiteX0" fmla="*/ 927 w 70739"/>
                  <a:gd name="connsiteY0" fmla="*/ 30606 h 76306"/>
                  <a:gd name="connsiteX1" fmla="*/ 43538 w 70739"/>
                  <a:gd name="connsiteY1" fmla="*/ 755 h 76306"/>
                  <a:gd name="connsiteX2" fmla="*/ 69829 w 70739"/>
                  <a:gd name="connsiteY2" fmla="*/ 42179 h 76306"/>
                  <a:gd name="connsiteX3" fmla="*/ 68939 w 70739"/>
                  <a:gd name="connsiteY3" fmla="*/ 46452 h 76306"/>
                  <a:gd name="connsiteX4" fmla="*/ 8998 w 70739"/>
                  <a:gd name="connsiteY4" fmla="*/ 34167 h 76306"/>
                  <a:gd name="connsiteX5" fmla="*/ 30779 w 70739"/>
                  <a:gd name="connsiteY5" fmla="*/ 68351 h 76306"/>
                  <a:gd name="connsiteX6" fmla="*/ 57544 w 70739"/>
                  <a:gd name="connsiteY6" fmla="*/ 61348 h 76306"/>
                  <a:gd name="connsiteX7" fmla="*/ 62114 w 70739"/>
                  <a:gd name="connsiteY7" fmla="*/ 66867 h 76306"/>
                  <a:gd name="connsiteX8" fmla="*/ 29058 w 70739"/>
                  <a:gd name="connsiteY8" fmla="*/ 75413 h 76306"/>
                  <a:gd name="connsiteX9" fmla="*/ 927 w 70739"/>
                  <a:gd name="connsiteY9" fmla="*/ 30606 h 76306"/>
                  <a:gd name="connsiteX10" fmla="*/ 62114 w 70739"/>
                  <a:gd name="connsiteY10" fmla="*/ 38262 h 76306"/>
                  <a:gd name="connsiteX11" fmla="*/ 41995 w 70739"/>
                  <a:gd name="connsiteY11" fmla="*/ 7580 h 76306"/>
                  <a:gd name="connsiteX12" fmla="*/ 10541 w 70739"/>
                  <a:gd name="connsiteY12" fmla="*/ 27698 h 76306"/>
                  <a:gd name="connsiteX13" fmla="*/ 62114 w 70739"/>
                  <a:gd name="connsiteY13" fmla="*/ 38262 h 76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739" h="76306">
                    <a:moveTo>
                      <a:pt x="927" y="30606"/>
                    </a:moveTo>
                    <a:cubicBezTo>
                      <a:pt x="5319" y="9182"/>
                      <a:pt x="23835" y="-3281"/>
                      <a:pt x="43538" y="755"/>
                    </a:cubicBezTo>
                    <a:cubicBezTo>
                      <a:pt x="65675" y="5265"/>
                      <a:pt x="73627" y="23663"/>
                      <a:pt x="69829" y="42179"/>
                    </a:cubicBezTo>
                    <a:lnTo>
                      <a:pt x="68939" y="46452"/>
                    </a:lnTo>
                    <a:lnTo>
                      <a:pt x="8998" y="34167"/>
                    </a:lnTo>
                    <a:cubicBezTo>
                      <a:pt x="6209" y="49241"/>
                      <a:pt x="14102" y="64909"/>
                      <a:pt x="30779" y="68351"/>
                    </a:cubicBezTo>
                    <a:cubicBezTo>
                      <a:pt x="41402" y="70547"/>
                      <a:pt x="49414" y="67757"/>
                      <a:pt x="57544" y="61348"/>
                    </a:cubicBezTo>
                    <a:lnTo>
                      <a:pt x="62114" y="66867"/>
                    </a:lnTo>
                    <a:cubicBezTo>
                      <a:pt x="52144" y="75413"/>
                      <a:pt x="40868" y="77846"/>
                      <a:pt x="29058" y="75413"/>
                    </a:cubicBezTo>
                    <a:cubicBezTo>
                      <a:pt x="8405" y="71199"/>
                      <a:pt x="-3524" y="52149"/>
                      <a:pt x="927" y="30606"/>
                    </a:cubicBezTo>
                    <a:close/>
                    <a:moveTo>
                      <a:pt x="62114" y="38262"/>
                    </a:moveTo>
                    <a:cubicBezTo>
                      <a:pt x="64547" y="23247"/>
                      <a:pt x="57485" y="10725"/>
                      <a:pt x="41995" y="7580"/>
                    </a:cubicBezTo>
                    <a:cubicBezTo>
                      <a:pt x="26031" y="4316"/>
                      <a:pt x="13509" y="16126"/>
                      <a:pt x="10541" y="27698"/>
                    </a:cubicBezTo>
                    <a:lnTo>
                      <a:pt x="62114" y="38262"/>
                    </a:lnTo>
                    <a:close/>
                  </a:path>
                </a:pathLst>
              </a:custGeom>
              <a:grpFill/>
              <a:ln w="5928" cap="flat">
                <a:noFill/>
                <a:prstDash val="solid"/>
                <a:miter/>
              </a:ln>
            </p:spPr>
            <p:txBody>
              <a:bodyPr rtlCol="0" anchor="ctr"/>
              <a:lstStyle/>
              <a:p>
                <a:endParaRPr lang="en-US"/>
              </a:p>
            </p:txBody>
          </p:sp>
          <p:sp>
            <p:nvSpPr>
              <p:cNvPr id="452" name="Freeform 451">
                <a:extLst>
                  <a:ext uri="{FF2B5EF4-FFF2-40B4-BE49-F238E27FC236}">
                    <a16:creationId xmlns:a16="http://schemas.microsoft.com/office/drawing/2014/main" id="{99B68B06-ECE3-CAEB-0CF0-2AA8BE944001}"/>
                  </a:ext>
                </a:extLst>
              </p:cNvPr>
              <p:cNvSpPr/>
              <p:nvPr/>
            </p:nvSpPr>
            <p:spPr>
              <a:xfrm>
                <a:off x="2772213" y="1538962"/>
                <a:ext cx="54844" cy="54844"/>
              </a:xfrm>
              <a:custGeom>
                <a:avLst/>
                <a:gdLst>
                  <a:gd name="connsiteX0" fmla="*/ 36888 w 54844"/>
                  <a:gd name="connsiteY0" fmla="*/ 1695 h 54844"/>
                  <a:gd name="connsiteX1" fmla="*/ 53149 w 54844"/>
                  <a:gd name="connsiteY1" fmla="*/ 36888 h 54844"/>
                  <a:gd name="connsiteX2" fmla="*/ 17957 w 54844"/>
                  <a:gd name="connsiteY2" fmla="*/ 53149 h 54844"/>
                  <a:gd name="connsiteX3" fmla="*/ 1695 w 54844"/>
                  <a:gd name="connsiteY3" fmla="*/ 17956 h 54844"/>
                  <a:gd name="connsiteX4" fmla="*/ 36888 w 54844"/>
                  <a:gd name="connsiteY4" fmla="*/ 1695 h 54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44" h="54844">
                    <a:moveTo>
                      <a:pt x="36888" y="1695"/>
                    </a:moveTo>
                    <a:cubicBezTo>
                      <a:pt x="51131" y="6918"/>
                      <a:pt x="58372" y="22645"/>
                      <a:pt x="53149" y="36888"/>
                    </a:cubicBezTo>
                    <a:cubicBezTo>
                      <a:pt x="47927" y="51131"/>
                      <a:pt x="32200" y="58372"/>
                      <a:pt x="17957" y="53149"/>
                    </a:cubicBezTo>
                    <a:cubicBezTo>
                      <a:pt x="3713" y="47927"/>
                      <a:pt x="-3527" y="32200"/>
                      <a:pt x="1695" y="17956"/>
                    </a:cubicBezTo>
                    <a:cubicBezTo>
                      <a:pt x="6918" y="3713"/>
                      <a:pt x="22645" y="-3527"/>
                      <a:pt x="36888" y="1695"/>
                    </a:cubicBezTo>
                    <a:close/>
                  </a:path>
                </a:pathLst>
              </a:custGeom>
              <a:grpFill/>
              <a:ln w="5928" cap="flat">
                <a:noFill/>
                <a:prstDash val="solid"/>
                <a:miter/>
              </a:ln>
            </p:spPr>
            <p:txBody>
              <a:bodyPr rtlCol="0" anchor="ctr"/>
              <a:lstStyle/>
              <a:p>
                <a:endParaRPr lang="en-US"/>
              </a:p>
            </p:txBody>
          </p:sp>
          <p:sp>
            <p:nvSpPr>
              <p:cNvPr id="453" name="Freeform 452">
                <a:extLst>
                  <a:ext uri="{FF2B5EF4-FFF2-40B4-BE49-F238E27FC236}">
                    <a16:creationId xmlns:a16="http://schemas.microsoft.com/office/drawing/2014/main" id="{67D08D78-FA3C-3F1D-2873-C27F60385BB1}"/>
                  </a:ext>
                </a:extLst>
              </p:cNvPr>
              <p:cNvSpPr/>
              <p:nvPr/>
            </p:nvSpPr>
            <p:spPr>
              <a:xfrm>
                <a:off x="2907027" y="1585668"/>
                <a:ext cx="112754" cy="119574"/>
              </a:xfrm>
              <a:custGeom>
                <a:avLst/>
                <a:gdLst>
                  <a:gd name="connsiteX0" fmla="*/ 104921 w 112754"/>
                  <a:gd name="connsiteY0" fmla="*/ 41813 h 119574"/>
                  <a:gd name="connsiteX1" fmla="*/ 82666 w 112754"/>
                  <a:gd name="connsiteY1" fmla="*/ 14870 h 119574"/>
                  <a:gd name="connsiteX2" fmla="*/ 16435 w 112754"/>
                  <a:gd name="connsiteY2" fmla="*/ 34336 h 119574"/>
                  <a:gd name="connsiteX3" fmla="*/ 33467 w 112754"/>
                  <a:gd name="connsiteY3" fmla="*/ 101694 h 119574"/>
                  <a:gd name="connsiteX4" fmla="*/ 64446 w 112754"/>
                  <a:gd name="connsiteY4" fmla="*/ 110834 h 119574"/>
                  <a:gd name="connsiteX5" fmla="*/ 82428 w 112754"/>
                  <a:gd name="connsiteY5" fmla="*/ 79320 h 119574"/>
                  <a:gd name="connsiteX6" fmla="*/ 59580 w 112754"/>
                  <a:gd name="connsiteY6" fmla="*/ 66264 h 119574"/>
                  <a:gd name="connsiteX7" fmla="*/ 63438 w 112754"/>
                  <a:gd name="connsiteY7" fmla="*/ 59558 h 119574"/>
                  <a:gd name="connsiteX8" fmla="*/ 94001 w 112754"/>
                  <a:gd name="connsiteY8" fmla="*/ 77006 h 119574"/>
                  <a:gd name="connsiteX9" fmla="*/ 69728 w 112754"/>
                  <a:gd name="connsiteY9" fmla="*/ 119558 h 119574"/>
                  <a:gd name="connsiteX10" fmla="*/ 29432 w 112754"/>
                  <a:gd name="connsiteY10" fmla="*/ 108519 h 119574"/>
                  <a:gd name="connsiteX11" fmla="*/ 8363 w 112754"/>
                  <a:gd name="connsiteY11" fmla="*/ 29766 h 119574"/>
                  <a:gd name="connsiteX12" fmla="*/ 86583 w 112754"/>
                  <a:gd name="connsiteY12" fmla="*/ 8045 h 119574"/>
                  <a:gd name="connsiteX13" fmla="*/ 112755 w 112754"/>
                  <a:gd name="connsiteY13" fmla="*/ 39380 h 119574"/>
                  <a:gd name="connsiteX14" fmla="*/ 104921 w 112754"/>
                  <a:gd name="connsiteY14" fmla="*/ 41873 h 119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2754" h="119574">
                    <a:moveTo>
                      <a:pt x="104921" y="41813"/>
                    </a:moveTo>
                    <a:cubicBezTo>
                      <a:pt x="101954" y="31012"/>
                      <a:pt x="94120" y="21398"/>
                      <a:pt x="82666" y="14870"/>
                    </a:cubicBezTo>
                    <a:cubicBezTo>
                      <a:pt x="57087" y="270"/>
                      <a:pt x="29788" y="10894"/>
                      <a:pt x="16435" y="34336"/>
                    </a:cubicBezTo>
                    <a:cubicBezTo>
                      <a:pt x="3082" y="57778"/>
                      <a:pt x="7355" y="86798"/>
                      <a:pt x="33467" y="101694"/>
                    </a:cubicBezTo>
                    <a:cubicBezTo>
                      <a:pt x="44921" y="108222"/>
                      <a:pt x="56019" y="111012"/>
                      <a:pt x="64446" y="110834"/>
                    </a:cubicBezTo>
                    <a:lnTo>
                      <a:pt x="82428" y="79320"/>
                    </a:lnTo>
                    <a:lnTo>
                      <a:pt x="59580" y="66264"/>
                    </a:lnTo>
                    <a:lnTo>
                      <a:pt x="63438" y="59558"/>
                    </a:lnTo>
                    <a:lnTo>
                      <a:pt x="94001" y="77006"/>
                    </a:lnTo>
                    <a:lnTo>
                      <a:pt x="69728" y="119558"/>
                    </a:lnTo>
                    <a:cubicBezTo>
                      <a:pt x="57087" y="119854"/>
                      <a:pt x="42903" y="116234"/>
                      <a:pt x="29432" y="108519"/>
                    </a:cubicBezTo>
                    <a:cubicBezTo>
                      <a:pt x="233" y="91843"/>
                      <a:pt x="-8135" y="58727"/>
                      <a:pt x="8363" y="29766"/>
                    </a:cubicBezTo>
                    <a:cubicBezTo>
                      <a:pt x="24803" y="983"/>
                      <a:pt x="57918" y="-8335"/>
                      <a:pt x="86583" y="8045"/>
                    </a:cubicBezTo>
                    <a:cubicBezTo>
                      <a:pt x="101004" y="16235"/>
                      <a:pt x="109194" y="26858"/>
                      <a:pt x="112755" y="39380"/>
                    </a:cubicBezTo>
                    <a:lnTo>
                      <a:pt x="104921" y="41873"/>
                    </a:lnTo>
                    <a:close/>
                  </a:path>
                </a:pathLst>
              </a:custGeom>
              <a:grpFill/>
              <a:ln w="5928" cap="flat">
                <a:noFill/>
                <a:prstDash val="solid"/>
                <a:miter/>
              </a:ln>
            </p:spPr>
            <p:txBody>
              <a:bodyPr rtlCol="0" anchor="ctr"/>
              <a:lstStyle/>
              <a:p>
                <a:endParaRPr lang="en-US"/>
              </a:p>
            </p:txBody>
          </p:sp>
          <p:sp>
            <p:nvSpPr>
              <p:cNvPr id="454" name="Freeform 453">
                <a:extLst>
                  <a:ext uri="{FF2B5EF4-FFF2-40B4-BE49-F238E27FC236}">
                    <a16:creationId xmlns:a16="http://schemas.microsoft.com/office/drawing/2014/main" id="{A83FED8E-2040-6A72-7D3D-64433D14E74E}"/>
                  </a:ext>
                </a:extLst>
              </p:cNvPr>
              <p:cNvSpPr/>
              <p:nvPr/>
            </p:nvSpPr>
            <p:spPr>
              <a:xfrm>
                <a:off x="3000750" y="1675353"/>
                <a:ext cx="77137" cy="77224"/>
              </a:xfrm>
              <a:custGeom>
                <a:avLst/>
                <a:gdLst>
                  <a:gd name="connsiteX0" fmla="*/ 16421 w 77137"/>
                  <a:gd name="connsiteY0" fmla="*/ 69576 h 77224"/>
                  <a:gd name="connsiteX1" fmla="*/ 7578 w 77137"/>
                  <a:gd name="connsiteY1" fmla="*/ 16520 h 77224"/>
                  <a:gd name="connsiteX2" fmla="*/ 60516 w 77137"/>
                  <a:gd name="connsiteY2" fmla="*/ 7618 h 77224"/>
                  <a:gd name="connsiteX3" fmla="*/ 69537 w 77137"/>
                  <a:gd name="connsiteY3" fmla="*/ 60674 h 77224"/>
                  <a:gd name="connsiteX4" fmla="*/ 16362 w 77137"/>
                  <a:gd name="connsiteY4" fmla="*/ 69635 h 77224"/>
                  <a:gd name="connsiteX5" fmla="*/ 56302 w 77137"/>
                  <a:gd name="connsiteY5" fmla="*/ 13552 h 77224"/>
                  <a:gd name="connsiteX6" fmla="*/ 14641 w 77137"/>
                  <a:gd name="connsiteY6" fmla="*/ 21564 h 77224"/>
                  <a:gd name="connsiteX7" fmla="*/ 20813 w 77137"/>
                  <a:gd name="connsiteY7" fmla="*/ 63404 h 77224"/>
                  <a:gd name="connsiteX8" fmla="*/ 62474 w 77137"/>
                  <a:gd name="connsiteY8" fmla="*/ 55629 h 77224"/>
                  <a:gd name="connsiteX9" fmla="*/ 56302 w 77137"/>
                  <a:gd name="connsiteY9" fmla="*/ 13552 h 7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137" h="77224">
                    <a:moveTo>
                      <a:pt x="16421" y="69576"/>
                    </a:moveTo>
                    <a:cubicBezTo>
                      <a:pt x="-1739" y="56638"/>
                      <a:pt x="-5062" y="34324"/>
                      <a:pt x="7578" y="16520"/>
                    </a:cubicBezTo>
                    <a:cubicBezTo>
                      <a:pt x="20338" y="-1403"/>
                      <a:pt x="42356" y="-5320"/>
                      <a:pt x="60516" y="7618"/>
                    </a:cubicBezTo>
                    <a:cubicBezTo>
                      <a:pt x="78795" y="20674"/>
                      <a:pt x="82296" y="42751"/>
                      <a:pt x="69537" y="60674"/>
                    </a:cubicBezTo>
                    <a:cubicBezTo>
                      <a:pt x="56896" y="78478"/>
                      <a:pt x="34700" y="82632"/>
                      <a:pt x="16362" y="69635"/>
                    </a:cubicBezTo>
                    <a:close/>
                    <a:moveTo>
                      <a:pt x="56302" y="13552"/>
                    </a:moveTo>
                    <a:cubicBezTo>
                      <a:pt x="41644" y="3107"/>
                      <a:pt x="24611" y="7558"/>
                      <a:pt x="14641" y="21564"/>
                    </a:cubicBezTo>
                    <a:cubicBezTo>
                      <a:pt x="4670" y="35570"/>
                      <a:pt x="6154" y="53018"/>
                      <a:pt x="20813" y="63404"/>
                    </a:cubicBezTo>
                    <a:cubicBezTo>
                      <a:pt x="35590" y="73908"/>
                      <a:pt x="52504" y="69635"/>
                      <a:pt x="62474" y="55629"/>
                    </a:cubicBezTo>
                    <a:cubicBezTo>
                      <a:pt x="72445" y="41623"/>
                      <a:pt x="71020" y="24057"/>
                      <a:pt x="56302" y="13552"/>
                    </a:cubicBezTo>
                    <a:close/>
                  </a:path>
                </a:pathLst>
              </a:custGeom>
              <a:grpFill/>
              <a:ln w="5928" cap="flat">
                <a:noFill/>
                <a:prstDash val="solid"/>
                <a:miter/>
              </a:ln>
            </p:spPr>
            <p:txBody>
              <a:bodyPr rtlCol="0" anchor="ctr"/>
              <a:lstStyle/>
              <a:p>
                <a:endParaRPr lang="en-US"/>
              </a:p>
            </p:txBody>
          </p:sp>
          <p:sp>
            <p:nvSpPr>
              <p:cNvPr id="455" name="Freeform 454">
                <a:extLst>
                  <a:ext uri="{FF2B5EF4-FFF2-40B4-BE49-F238E27FC236}">
                    <a16:creationId xmlns:a16="http://schemas.microsoft.com/office/drawing/2014/main" id="{0EBBDE20-1EC2-50F7-9D3F-58C95C312B8E}"/>
                  </a:ext>
                </a:extLst>
              </p:cNvPr>
              <p:cNvSpPr/>
              <p:nvPr/>
            </p:nvSpPr>
            <p:spPr>
              <a:xfrm>
                <a:off x="3075746" y="1713119"/>
                <a:ext cx="75548" cy="80296"/>
              </a:xfrm>
              <a:custGeom>
                <a:avLst/>
                <a:gdLst>
                  <a:gd name="connsiteX0" fmla="*/ 7359 w 75548"/>
                  <a:gd name="connsiteY0" fmla="*/ 80296 h 80296"/>
                  <a:gd name="connsiteX1" fmla="*/ 0 w 75548"/>
                  <a:gd name="connsiteY1" fmla="*/ 74124 h 80296"/>
                  <a:gd name="connsiteX2" fmla="*/ 23798 w 75548"/>
                  <a:gd name="connsiteY2" fmla="*/ 0 h 80296"/>
                  <a:gd name="connsiteX3" fmla="*/ 31038 w 75548"/>
                  <a:gd name="connsiteY3" fmla="*/ 6053 h 80296"/>
                  <a:gd name="connsiteX4" fmla="*/ 9318 w 75548"/>
                  <a:gd name="connsiteY4" fmla="*/ 70385 h 80296"/>
                  <a:gd name="connsiteX5" fmla="*/ 9555 w 75548"/>
                  <a:gd name="connsiteY5" fmla="*/ 70563 h 80296"/>
                  <a:gd name="connsiteX6" fmla="*/ 68664 w 75548"/>
                  <a:gd name="connsiteY6" fmla="*/ 37329 h 80296"/>
                  <a:gd name="connsiteX7" fmla="*/ 75548 w 75548"/>
                  <a:gd name="connsiteY7" fmla="*/ 43086 h 80296"/>
                  <a:gd name="connsiteX8" fmla="*/ 7359 w 75548"/>
                  <a:gd name="connsiteY8" fmla="*/ 80237 h 8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5548" h="80296">
                    <a:moveTo>
                      <a:pt x="7359" y="80296"/>
                    </a:moveTo>
                    <a:lnTo>
                      <a:pt x="0" y="74124"/>
                    </a:lnTo>
                    <a:lnTo>
                      <a:pt x="23798" y="0"/>
                    </a:lnTo>
                    <a:lnTo>
                      <a:pt x="31038" y="6053"/>
                    </a:lnTo>
                    <a:lnTo>
                      <a:pt x="9318" y="70385"/>
                    </a:lnTo>
                    <a:lnTo>
                      <a:pt x="9555" y="70563"/>
                    </a:lnTo>
                    <a:lnTo>
                      <a:pt x="68664" y="37329"/>
                    </a:lnTo>
                    <a:lnTo>
                      <a:pt x="75548" y="43086"/>
                    </a:lnTo>
                    <a:lnTo>
                      <a:pt x="7359" y="80237"/>
                    </a:lnTo>
                    <a:close/>
                  </a:path>
                </a:pathLst>
              </a:custGeom>
              <a:grpFill/>
              <a:ln w="5928" cap="flat">
                <a:noFill/>
                <a:prstDash val="solid"/>
                <a:miter/>
              </a:ln>
            </p:spPr>
            <p:txBody>
              <a:bodyPr rtlCol="0" anchor="ctr"/>
              <a:lstStyle/>
              <a:p>
                <a:endParaRPr lang="en-US"/>
              </a:p>
            </p:txBody>
          </p:sp>
          <p:sp>
            <p:nvSpPr>
              <p:cNvPr id="456" name="Freeform 455">
                <a:extLst>
                  <a:ext uri="{FF2B5EF4-FFF2-40B4-BE49-F238E27FC236}">
                    <a16:creationId xmlns:a16="http://schemas.microsoft.com/office/drawing/2014/main" id="{7AC56B17-84AF-B6BF-8D1F-EE185EDBE857}"/>
                  </a:ext>
                </a:extLst>
              </p:cNvPr>
              <p:cNvSpPr/>
              <p:nvPr/>
            </p:nvSpPr>
            <p:spPr>
              <a:xfrm>
                <a:off x="3122756" y="1776828"/>
                <a:ext cx="74651" cy="76223"/>
              </a:xfrm>
              <a:custGeom>
                <a:avLst/>
                <a:gdLst>
                  <a:gd name="connsiteX0" fmla="*/ 11565 w 74651"/>
                  <a:gd name="connsiteY0" fmla="*/ 12374 h 76223"/>
                  <a:gd name="connsiteX1" fmla="*/ 63553 w 74651"/>
                  <a:gd name="connsiteY1" fmla="*/ 9941 h 76223"/>
                  <a:gd name="connsiteX2" fmla="*/ 63613 w 74651"/>
                  <a:gd name="connsiteY2" fmla="*/ 59021 h 76223"/>
                  <a:gd name="connsiteX3" fmla="*/ 60586 w 74651"/>
                  <a:gd name="connsiteY3" fmla="*/ 62166 h 76223"/>
                  <a:gd name="connsiteX4" fmla="*/ 16491 w 74651"/>
                  <a:gd name="connsiteY4" fmla="*/ 19733 h 76223"/>
                  <a:gd name="connsiteX5" fmla="*/ 16610 w 74651"/>
                  <a:gd name="connsiteY5" fmla="*/ 60267 h 76223"/>
                  <a:gd name="connsiteX6" fmla="*/ 42960 w 74651"/>
                  <a:gd name="connsiteY6" fmla="*/ 68635 h 76223"/>
                  <a:gd name="connsiteX7" fmla="*/ 43850 w 74651"/>
                  <a:gd name="connsiteY7" fmla="*/ 75757 h 76223"/>
                  <a:gd name="connsiteX8" fmla="*/ 11328 w 74651"/>
                  <a:gd name="connsiteY8" fmla="*/ 65312 h 76223"/>
                  <a:gd name="connsiteX9" fmla="*/ 11506 w 74651"/>
                  <a:gd name="connsiteY9" fmla="*/ 12374 h 76223"/>
                  <a:gd name="connsiteX10" fmla="*/ 59221 w 74651"/>
                  <a:gd name="connsiteY10" fmla="*/ 51543 h 76223"/>
                  <a:gd name="connsiteX11" fmla="*/ 58628 w 74651"/>
                  <a:gd name="connsiteY11" fmla="*/ 14867 h 76223"/>
                  <a:gd name="connsiteX12" fmla="*/ 21298 w 74651"/>
                  <a:gd name="connsiteY12" fmla="*/ 15045 h 76223"/>
                  <a:gd name="connsiteX13" fmla="*/ 59280 w 74651"/>
                  <a:gd name="connsiteY13" fmla="*/ 51543 h 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651" h="76223">
                    <a:moveTo>
                      <a:pt x="11565" y="12374"/>
                    </a:moveTo>
                    <a:cubicBezTo>
                      <a:pt x="26699" y="-3353"/>
                      <a:pt x="49073" y="-4005"/>
                      <a:pt x="63553" y="9941"/>
                    </a:cubicBezTo>
                    <a:cubicBezTo>
                      <a:pt x="79874" y="25609"/>
                      <a:pt x="76728" y="45430"/>
                      <a:pt x="63613" y="59021"/>
                    </a:cubicBezTo>
                    <a:lnTo>
                      <a:pt x="60586" y="62166"/>
                    </a:lnTo>
                    <a:lnTo>
                      <a:pt x="16491" y="19733"/>
                    </a:lnTo>
                    <a:cubicBezTo>
                      <a:pt x="6105" y="31009"/>
                      <a:pt x="4325" y="48457"/>
                      <a:pt x="16610" y="60267"/>
                    </a:cubicBezTo>
                    <a:cubicBezTo>
                      <a:pt x="24444" y="67804"/>
                      <a:pt x="32693" y="69703"/>
                      <a:pt x="42960" y="68635"/>
                    </a:cubicBezTo>
                    <a:lnTo>
                      <a:pt x="43850" y="75757"/>
                    </a:lnTo>
                    <a:cubicBezTo>
                      <a:pt x="30853" y="77656"/>
                      <a:pt x="20052" y="73680"/>
                      <a:pt x="11328" y="65312"/>
                    </a:cubicBezTo>
                    <a:cubicBezTo>
                      <a:pt x="-3865" y="50712"/>
                      <a:pt x="-3746" y="28220"/>
                      <a:pt x="11506" y="12374"/>
                    </a:cubicBezTo>
                    <a:close/>
                    <a:moveTo>
                      <a:pt x="59221" y="51543"/>
                    </a:moveTo>
                    <a:cubicBezTo>
                      <a:pt x="69310" y="40149"/>
                      <a:pt x="70022" y="25787"/>
                      <a:pt x="58628" y="14867"/>
                    </a:cubicBezTo>
                    <a:cubicBezTo>
                      <a:pt x="46877" y="3591"/>
                      <a:pt x="29963" y="6855"/>
                      <a:pt x="21298" y="15045"/>
                    </a:cubicBezTo>
                    <a:lnTo>
                      <a:pt x="59280" y="51543"/>
                    </a:lnTo>
                    <a:close/>
                  </a:path>
                </a:pathLst>
              </a:custGeom>
              <a:grpFill/>
              <a:ln w="5928" cap="flat">
                <a:noFill/>
                <a:prstDash val="solid"/>
                <a:miter/>
              </a:ln>
            </p:spPr>
            <p:txBody>
              <a:bodyPr rtlCol="0" anchor="ctr"/>
              <a:lstStyle/>
              <a:p>
                <a:endParaRPr lang="en-US"/>
              </a:p>
            </p:txBody>
          </p:sp>
          <p:sp>
            <p:nvSpPr>
              <p:cNvPr id="457" name="Freeform 456">
                <a:extLst>
                  <a:ext uri="{FF2B5EF4-FFF2-40B4-BE49-F238E27FC236}">
                    <a16:creationId xmlns:a16="http://schemas.microsoft.com/office/drawing/2014/main" id="{7A2B87A9-09F6-44AF-B248-BA84ACBA9966}"/>
                  </a:ext>
                </a:extLst>
              </p:cNvPr>
              <p:cNvSpPr/>
              <p:nvPr/>
            </p:nvSpPr>
            <p:spPr>
              <a:xfrm>
                <a:off x="3171947" y="1828311"/>
                <a:ext cx="79762" cy="55429"/>
              </a:xfrm>
              <a:custGeom>
                <a:avLst/>
                <a:gdLst>
                  <a:gd name="connsiteX0" fmla="*/ 52878 w 79762"/>
                  <a:gd name="connsiteY0" fmla="*/ 59 h 55429"/>
                  <a:gd name="connsiteX1" fmla="*/ 58338 w 79762"/>
                  <a:gd name="connsiteY1" fmla="*/ 5994 h 55429"/>
                  <a:gd name="connsiteX2" fmla="*/ 48130 w 79762"/>
                  <a:gd name="connsiteY2" fmla="*/ 16142 h 55429"/>
                  <a:gd name="connsiteX3" fmla="*/ 48368 w 79762"/>
                  <a:gd name="connsiteY3" fmla="*/ 16380 h 55429"/>
                  <a:gd name="connsiteX4" fmla="*/ 76379 w 79762"/>
                  <a:gd name="connsiteY4" fmla="*/ 22908 h 55429"/>
                  <a:gd name="connsiteX5" fmla="*/ 79762 w 79762"/>
                  <a:gd name="connsiteY5" fmla="*/ 27537 h 55429"/>
                  <a:gd name="connsiteX6" fmla="*/ 73412 w 79762"/>
                  <a:gd name="connsiteY6" fmla="*/ 32047 h 55429"/>
                  <a:gd name="connsiteX7" fmla="*/ 69911 w 79762"/>
                  <a:gd name="connsiteY7" fmla="*/ 27300 h 55429"/>
                  <a:gd name="connsiteX8" fmla="*/ 33116 w 79762"/>
                  <a:gd name="connsiteY8" fmla="*/ 30445 h 55429"/>
                  <a:gd name="connsiteX9" fmla="*/ 5757 w 79762"/>
                  <a:gd name="connsiteY9" fmla="*/ 55430 h 55429"/>
                  <a:gd name="connsiteX10" fmla="*/ 0 w 79762"/>
                  <a:gd name="connsiteY10" fmla="*/ 49139 h 55429"/>
                  <a:gd name="connsiteX11" fmla="*/ 41068 w 79762"/>
                  <a:gd name="connsiteY11" fmla="*/ 11632 h 55429"/>
                  <a:gd name="connsiteX12" fmla="*/ 52878 w 79762"/>
                  <a:gd name="connsiteY12" fmla="*/ 0 h 55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762" h="55429">
                    <a:moveTo>
                      <a:pt x="52878" y="59"/>
                    </a:moveTo>
                    <a:lnTo>
                      <a:pt x="58338" y="5994"/>
                    </a:lnTo>
                    <a:cubicBezTo>
                      <a:pt x="55549" y="8961"/>
                      <a:pt x="50979" y="13531"/>
                      <a:pt x="48130" y="16142"/>
                    </a:cubicBezTo>
                    <a:lnTo>
                      <a:pt x="48368" y="16380"/>
                    </a:lnTo>
                    <a:cubicBezTo>
                      <a:pt x="58753" y="12344"/>
                      <a:pt x="69377" y="15252"/>
                      <a:pt x="76379" y="22908"/>
                    </a:cubicBezTo>
                    <a:cubicBezTo>
                      <a:pt x="77863" y="24510"/>
                      <a:pt x="78991" y="25757"/>
                      <a:pt x="79762" y="27537"/>
                    </a:cubicBezTo>
                    <a:lnTo>
                      <a:pt x="73412" y="32047"/>
                    </a:lnTo>
                    <a:cubicBezTo>
                      <a:pt x="72937" y="31038"/>
                      <a:pt x="71335" y="28902"/>
                      <a:pt x="69911" y="27300"/>
                    </a:cubicBezTo>
                    <a:cubicBezTo>
                      <a:pt x="61009" y="17567"/>
                      <a:pt x="46647" y="18160"/>
                      <a:pt x="33116" y="30445"/>
                    </a:cubicBezTo>
                    <a:lnTo>
                      <a:pt x="5757" y="55430"/>
                    </a:lnTo>
                    <a:lnTo>
                      <a:pt x="0" y="49139"/>
                    </a:lnTo>
                    <a:lnTo>
                      <a:pt x="41068" y="11632"/>
                    </a:lnTo>
                    <a:cubicBezTo>
                      <a:pt x="44035" y="8902"/>
                      <a:pt x="49673" y="3561"/>
                      <a:pt x="52878" y="0"/>
                    </a:cubicBezTo>
                    <a:close/>
                  </a:path>
                </a:pathLst>
              </a:custGeom>
              <a:grpFill/>
              <a:ln w="5928" cap="flat">
                <a:noFill/>
                <a:prstDash val="solid"/>
                <a:miter/>
              </a:ln>
            </p:spPr>
            <p:txBody>
              <a:bodyPr rtlCol="0" anchor="ctr"/>
              <a:lstStyle/>
              <a:p>
                <a:endParaRPr lang="en-US"/>
              </a:p>
            </p:txBody>
          </p:sp>
          <p:sp>
            <p:nvSpPr>
              <p:cNvPr id="458" name="Freeform 457">
                <a:extLst>
                  <a:ext uri="{FF2B5EF4-FFF2-40B4-BE49-F238E27FC236}">
                    <a16:creationId xmlns:a16="http://schemas.microsoft.com/office/drawing/2014/main" id="{985FB182-C11E-79F0-1C2F-36D04CD86BD1}"/>
                  </a:ext>
                </a:extLst>
              </p:cNvPr>
              <p:cNvSpPr/>
              <p:nvPr/>
            </p:nvSpPr>
            <p:spPr>
              <a:xfrm>
                <a:off x="3205894" y="1869736"/>
                <a:ext cx="85941" cy="93293"/>
              </a:xfrm>
              <a:custGeom>
                <a:avLst/>
                <a:gdLst>
                  <a:gd name="connsiteX0" fmla="*/ 61187 w 85941"/>
                  <a:gd name="connsiteY0" fmla="*/ 6231 h 93293"/>
                  <a:gd name="connsiteX1" fmla="*/ 50326 w 85941"/>
                  <a:gd name="connsiteY1" fmla="*/ 15727 h 93293"/>
                  <a:gd name="connsiteX2" fmla="*/ 50504 w 85941"/>
                  <a:gd name="connsiteY2" fmla="*/ 15964 h 93293"/>
                  <a:gd name="connsiteX3" fmla="*/ 79347 w 85941"/>
                  <a:gd name="connsiteY3" fmla="*/ 26053 h 93293"/>
                  <a:gd name="connsiteX4" fmla="*/ 72641 w 85941"/>
                  <a:gd name="connsiteY4" fmla="*/ 65875 h 93293"/>
                  <a:gd name="connsiteX5" fmla="*/ 38219 w 85941"/>
                  <a:gd name="connsiteY5" fmla="*/ 93293 h 93293"/>
                  <a:gd name="connsiteX6" fmla="*/ 32997 w 85941"/>
                  <a:gd name="connsiteY6" fmla="*/ 86765 h 93293"/>
                  <a:gd name="connsiteX7" fmla="*/ 64985 w 85941"/>
                  <a:gd name="connsiteY7" fmla="*/ 61246 h 93293"/>
                  <a:gd name="connsiteX8" fmla="*/ 72581 w 85941"/>
                  <a:gd name="connsiteY8" fmla="*/ 29021 h 93293"/>
                  <a:gd name="connsiteX9" fmla="*/ 34065 w 85941"/>
                  <a:gd name="connsiteY9" fmla="*/ 29199 h 93293"/>
                  <a:gd name="connsiteX10" fmla="*/ 5341 w 85941"/>
                  <a:gd name="connsiteY10" fmla="*/ 52107 h 93293"/>
                  <a:gd name="connsiteX11" fmla="*/ 0 w 85941"/>
                  <a:gd name="connsiteY11" fmla="*/ 45460 h 93293"/>
                  <a:gd name="connsiteX12" fmla="*/ 43501 w 85941"/>
                  <a:gd name="connsiteY12" fmla="*/ 10801 h 93293"/>
                  <a:gd name="connsiteX13" fmla="*/ 56083 w 85941"/>
                  <a:gd name="connsiteY13" fmla="*/ 0 h 93293"/>
                  <a:gd name="connsiteX14" fmla="*/ 61127 w 85941"/>
                  <a:gd name="connsiteY14" fmla="*/ 6291 h 93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5941" h="93293">
                    <a:moveTo>
                      <a:pt x="61187" y="6231"/>
                    </a:moveTo>
                    <a:cubicBezTo>
                      <a:pt x="58219" y="8961"/>
                      <a:pt x="53353" y="13294"/>
                      <a:pt x="50326" y="15727"/>
                    </a:cubicBezTo>
                    <a:lnTo>
                      <a:pt x="50504" y="15964"/>
                    </a:lnTo>
                    <a:cubicBezTo>
                      <a:pt x="60890" y="13056"/>
                      <a:pt x="72581" y="17567"/>
                      <a:pt x="79347" y="26053"/>
                    </a:cubicBezTo>
                    <a:cubicBezTo>
                      <a:pt x="91157" y="40831"/>
                      <a:pt x="85994" y="55252"/>
                      <a:pt x="72641" y="65875"/>
                    </a:cubicBezTo>
                    <a:lnTo>
                      <a:pt x="38219" y="93293"/>
                    </a:lnTo>
                    <a:lnTo>
                      <a:pt x="32997" y="86765"/>
                    </a:lnTo>
                    <a:lnTo>
                      <a:pt x="64985" y="61246"/>
                    </a:lnTo>
                    <a:cubicBezTo>
                      <a:pt x="76142" y="52344"/>
                      <a:pt x="82552" y="41483"/>
                      <a:pt x="72581" y="29021"/>
                    </a:cubicBezTo>
                    <a:cubicBezTo>
                      <a:pt x="64747" y="19228"/>
                      <a:pt x="49851" y="16617"/>
                      <a:pt x="34065" y="29199"/>
                    </a:cubicBezTo>
                    <a:lnTo>
                      <a:pt x="5341" y="52107"/>
                    </a:lnTo>
                    <a:lnTo>
                      <a:pt x="0" y="45460"/>
                    </a:lnTo>
                    <a:lnTo>
                      <a:pt x="43501" y="10801"/>
                    </a:lnTo>
                    <a:cubicBezTo>
                      <a:pt x="46647" y="8309"/>
                      <a:pt x="52641" y="3323"/>
                      <a:pt x="56083" y="0"/>
                    </a:cubicBezTo>
                    <a:lnTo>
                      <a:pt x="61127" y="6291"/>
                    </a:lnTo>
                    <a:close/>
                  </a:path>
                </a:pathLst>
              </a:custGeom>
              <a:grpFill/>
              <a:ln w="5928" cap="flat">
                <a:noFill/>
                <a:prstDash val="solid"/>
                <a:miter/>
              </a:ln>
            </p:spPr>
            <p:txBody>
              <a:bodyPr rtlCol="0" anchor="ctr"/>
              <a:lstStyle/>
              <a:p>
                <a:endParaRPr lang="en-US"/>
              </a:p>
            </p:txBody>
          </p:sp>
        </p:grpSp>
        <p:sp>
          <p:nvSpPr>
            <p:cNvPr id="508" name="Freeform 507">
              <a:extLst>
                <a:ext uri="{FF2B5EF4-FFF2-40B4-BE49-F238E27FC236}">
                  <a16:creationId xmlns:a16="http://schemas.microsoft.com/office/drawing/2014/main" id="{2D1CEAC0-4BD4-FB9E-618A-45B67F4F1934}"/>
                </a:ext>
              </a:extLst>
            </p:cNvPr>
            <p:cNvSpPr/>
            <p:nvPr/>
          </p:nvSpPr>
          <p:spPr>
            <a:xfrm>
              <a:off x="1466793" y="3038156"/>
              <a:ext cx="1733759" cy="604594"/>
            </a:xfrm>
            <a:custGeom>
              <a:avLst/>
              <a:gdLst>
                <a:gd name="connsiteX0" fmla="*/ 0 w 1733759"/>
                <a:gd name="connsiteY0" fmla="*/ 0 h 604594"/>
                <a:gd name="connsiteX1" fmla="*/ 794417 w 1733759"/>
                <a:gd name="connsiteY1" fmla="*/ 590976 h 604594"/>
                <a:gd name="connsiteX2" fmla="*/ 1733760 w 1733759"/>
                <a:gd name="connsiteY2" fmla="*/ 277981 h 604594"/>
              </a:gdLst>
              <a:ahLst/>
              <a:cxnLst>
                <a:cxn ang="0">
                  <a:pos x="connsiteX0" y="connsiteY0"/>
                </a:cxn>
                <a:cxn ang="0">
                  <a:pos x="connsiteX1" y="connsiteY1"/>
                </a:cxn>
                <a:cxn ang="0">
                  <a:pos x="connsiteX2" y="connsiteY2"/>
                </a:cxn>
              </a:cxnLst>
              <a:rect l="l" t="t" r="r" b="b"/>
              <a:pathLst>
                <a:path w="1733759" h="604594">
                  <a:moveTo>
                    <a:pt x="0" y="0"/>
                  </a:moveTo>
                  <a:cubicBezTo>
                    <a:pt x="147774" y="303797"/>
                    <a:pt x="436259" y="533528"/>
                    <a:pt x="794417" y="590976"/>
                  </a:cubicBezTo>
                  <a:cubicBezTo>
                    <a:pt x="1152576" y="648424"/>
                    <a:pt x="1498390" y="520353"/>
                    <a:pt x="1733760" y="277981"/>
                  </a:cubicBezTo>
                </a:path>
              </a:pathLst>
            </a:custGeom>
            <a:noFill/>
            <a:ln w="17785" cap="rnd">
              <a:solidFill>
                <a:srgbClr val="398FED"/>
              </a:solidFill>
              <a:prstDash val="solid"/>
              <a:miter/>
            </a:ln>
          </p:spPr>
          <p:txBody>
            <a:bodyPr rtlCol="0" anchor="ctr"/>
            <a:lstStyle/>
            <a:p>
              <a:endParaRPr lang="en-US"/>
            </a:p>
          </p:txBody>
        </p:sp>
        <p:sp>
          <p:nvSpPr>
            <p:cNvPr id="509" name="Freeform 508">
              <a:extLst>
                <a:ext uri="{FF2B5EF4-FFF2-40B4-BE49-F238E27FC236}">
                  <a16:creationId xmlns:a16="http://schemas.microsoft.com/office/drawing/2014/main" id="{C7939C8E-78CC-FE8D-52C2-3E40560289DF}"/>
                </a:ext>
              </a:extLst>
            </p:cNvPr>
            <p:cNvSpPr/>
            <p:nvPr/>
          </p:nvSpPr>
          <p:spPr>
            <a:xfrm>
              <a:off x="5946592" y="3031213"/>
              <a:ext cx="1731623" cy="611831"/>
            </a:xfrm>
            <a:custGeom>
              <a:avLst/>
              <a:gdLst>
                <a:gd name="connsiteX0" fmla="*/ 0 w 1731623"/>
                <a:gd name="connsiteY0" fmla="*/ 290978 h 611831"/>
                <a:gd name="connsiteX1" fmla="*/ 941657 w 1731623"/>
                <a:gd name="connsiteY1" fmla="*/ 596911 h 611831"/>
                <a:gd name="connsiteX2" fmla="*/ 1731623 w 1731623"/>
                <a:gd name="connsiteY2" fmla="*/ 0 h 611831"/>
              </a:gdLst>
              <a:ahLst/>
              <a:cxnLst>
                <a:cxn ang="0">
                  <a:pos x="connsiteX0" y="connsiteY0"/>
                </a:cxn>
                <a:cxn ang="0">
                  <a:pos x="connsiteX1" y="connsiteY1"/>
                </a:cxn>
                <a:cxn ang="0">
                  <a:pos x="connsiteX2" y="connsiteY2"/>
                </a:cxn>
              </a:cxnLst>
              <a:rect l="l" t="t" r="r" b="b"/>
              <a:pathLst>
                <a:path w="1731623" h="611831">
                  <a:moveTo>
                    <a:pt x="0" y="290978"/>
                  </a:moveTo>
                  <a:cubicBezTo>
                    <a:pt x="237150" y="531570"/>
                    <a:pt x="583914" y="657029"/>
                    <a:pt x="941657" y="596911"/>
                  </a:cubicBezTo>
                  <a:cubicBezTo>
                    <a:pt x="1299400" y="536792"/>
                    <a:pt x="1586105" y="304924"/>
                    <a:pt x="1731623" y="0"/>
                  </a:cubicBezTo>
                </a:path>
              </a:pathLst>
            </a:custGeom>
            <a:noFill/>
            <a:ln w="17785" cap="rnd">
              <a:solidFill>
                <a:srgbClr val="D8629F"/>
              </a:solidFill>
              <a:prstDash val="solid"/>
              <a:miter/>
            </a:ln>
          </p:spPr>
          <p:txBody>
            <a:bodyPr rtlCol="0" anchor="ctr"/>
            <a:lstStyle/>
            <a:p>
              <a:endParaRPr lang="en-US"/>
            </a:p>
          </p:txBody>
        </p:sp>
        <p:sp>
          <p:nvSpPr>
            <p:cNvPr id="510" name="Freeform 509">
              <a:extLst>
                <a:ext uri="{FF2B5EF4-FFF2-40B4-BE49-F238E27FC236}">
                  <a16:creationId xmlns:a16="http://schemas.microsoft.com/office/drawing/2014/main" id="{F0D309E7-DAA0-10AA-E830-6A3C9845F507}"/>
                </a:ext>
              </a:extLst>
            </p:cNvPr>
            <p:cNvSpPr/>
            <p:nvPr/>
          </p:nvSpPr>
          <p:spPr>
            <a:xfrm rot="4806425">
              <a:off x="3666615" y="1878315"/>
              <a:ext cx="97625" cy="87536"/>
            </a:xfrm>
            <a:custGeom>
              <a:avLst/>
              <a:gdLst>
                <a:gd name="connsiteX0" fmla="*/ 0 w 97625"/>
                <a:gd name="connsiteY0" fmla="*/ 77448 h 87536"/>
                <a:gd name="connsiteX1" fmla="*/ 87537 w 97625"/>
                <a:gd name="connsiteY1" fmla="*/ 87537 h 87536"/>
                <a:gd name="connsiteX2" fmla="*/ 97626 w 97625"/>
                <a:gd name="connsiteY2" fmla="*/ 0 h 87536"/>
              </a:gdLst>
              <a:ahLst/>
              <a:cxnLst>
                <a:cxn ang="0">
                  <a:pos x="connsiteX0" y="connsiteY0"/>
                </a:cxn>
                <a:cxn ang="0">
                  <a:pos x="connsiteX1" y="connsiteY1"/>
                </a:cxn>
                <a:cxn ang="0">
                  <a:pos x="connsiteX2" y="connsiteY2"/>
                </a:cxn>
              </a:cxnLst>
              <a:rect l="l" t="t" r="r" b="b"/>
              <a:pathLst>
                <a:path w="97625" h="87536">
                  <a:moveTo>
                    <a:pt x="0" y="77448"/>
                  </a:moveTo>
                  <a:lnTo>
                    <a:pt x="87537" y="87537"/>
                  </a:lnTo>
                  <a:lnTo>
                    <a:pt x="97626" y="0"/>
                  </a:lnTo>
                </a:path>
              </a:pathLst>
            </a:custGeom>
            <a:noFill/>
            <a:ln w="17785" cap="rnd">
              <a:solidFill>
                <a:srgbClr val="8979C6"/>
              </a:solidFill>
              <a:prstDash val="solid"/>
              <a:round/>
            </a:ln>
          </p:spPr>
          <p:txBody>
            <a:bodyPr rtlCol="0" anchor="ctr"/>
            <a:lstStyle/>
            <a:p>
              <a:endParaRPr lang="en-US"/>
            </a:p>
          </p:txBody>
        </p:sp>
        <p:sp>
          <p:nvSpPr>
            <p:cNvPr id="511" name="Freeform 510">
              <a:extLst>
                <a:ext uri="{FF2B5EF4-FFF2-40B4-BE49-F238E27FC236}">
                  <a16:creationId xmlns:a16="http://schemas.microsoft.com/office/drawing/2014/main" id="{82070654-ED06-200D-8E25-E87E74C398AE}"/>
                </a:ext>
              </a:extLst>
            </p:cNvPr>
            <p:cNvSpPr/>
            <p:nvPr/>
          </p:nvSpPr>
          <p:spPr>
            <a:xfrm rot="17446787">
              <a:off x="5919410" y="3314326"/>
              <a:ext cx="110385" cy="84153"/>
            </a:xfrm>
            <a:custGeom>
              <a:avLst/>
              <a:gdLst>
                <a:gd name="connsiteX0" fmla="*/ 110386 w 110385"/>
                <a:gd name="connsiteY0" fmla="*/ 84154 h 84153"/>
                <a:gd name="connsiteX1" fmla="*/ 84154 w 110385"/>
                <a:gd name="connsiteY1" fmla="*/ 0 h 84153"/>
                <a:gd name="connsiteX2" fmla="*/ 0 w 110385"/>
                <a:gd name="connsiteY2" fmla="*/ 26231 h 84153"/>
              </a:gdLst>
              <a:ahLst/>
              <a:cxnLst>
                <a:cxn ang="0">
                  <a:pos x="connsiteX0" y="connsiteY0"/>
                </a:cxn>
                <a:cxn ang="0">
                  <a:pos x="connsiteX1" y="connsiteY1"/>
                </a:cxn>
                <a:cxn ang="0">
                  <a:pos x="connsiteX2" y="connsiteY2"/>
                </a:cxn>
              </a:cxnLst>
              <a:rect l="l" t="t" r="r" b="b"/>
              <a:pathLst>
                <a:path w="110385" h="84153">
                  <a:moveTo>
                    <a:pt x="110386" y="84154"/>
                  </a:moveTo>
                  <a:lnTo>
                    <a:pt x="84154" y="0"/>
                  </a:lnTo>
                  <a:lnTo>
                    <a:pt x="0" y="26231"/>
                  </a:lnTo>
                </a:path>
              </a:pathLst>
            </a:custGeom>
            <a:noFill/>
            <a:ln w="17785" cap="rnd">
              <a:solidFill>
                <a:srgbClr val="D8629F"/>
              </a:solidFill>
              <a:prstDash val="solid"/>
              <a:round/>
            </a:ln>
          </p:spPr>
          <p:txBody>
            <a:bodyPr rtlCol="0" anchor="ctr"/>
            <a:lstStyle/>
            <a:p>
              <a:endParaRPr lang="en-US"/>
            </a:p>
          </p:txBody>
        </p:sp>
        <p:sp>
          <p:nvSpPr>
            <p:cNvPr id="512" name="Freeform 511">
              <a:extLst>
                <a:ext uri="{FF2B5EF4-FFF2-40B4-BE49-F238E27FC236}">
                  <a16:creationId xmlns:a16="http://schemas.microsoft.com/office/drawing/2014/main" id="{67BBB10E-AF3A-E488-F8CC-A97F9652BC67}"/>
                </a:ext>
              </a:extLst>
            </p:cNvPr>
            <p:cNvSpPr/>
            <p:nvPr/>
          </p:nvSpPr>
          <p:spPr>
            <a:xfrm rot="17668153">
              <a:off x="1437410" y="3033821"/>
              <a:ext cx="88486" cy="88129"/>
            </a:xfrm>
            <a:custGeom>
              <a:avLst/>
              <a:gdLst>
                <a:gd name="connsiteX0" fmla="*/ 88486 w 88486"/>
                <a:gd name="connsiteY0" fmla="*/ 88130 h 88129"/>
                <a:gd name="connsiteX1" fmla="*/ 88130 w 88486"/>
                <a:gd name="connsiteY1" fmla="*/ 0 h 88129"/>
                <a:gd name="connsiteX2" fmla="*/ 0 w 88486"/>
                <a:gd name="connsiteY2" fmla="*/ 356 h 88129"/>
              </a:gdLst>
              <a:ahLst/>
              <a:cxnLst>
                <a:cxn ang="0">
                  <a:pos x="connsiteX0" y="connsiteY0"/>
                </a:cxn>
                <a:cxn ang="0">
                  <a:pos x="connsiteX1" y="connsiteY1"/>
                </a:cxn>
                <a:cxn ang="0">
                  <a:pos x="connsiteX2" y="connsiteY2"/>
                </a:cxn>
              </a:cxnLst>
              <a:rect l="l" t="t" r="r" b="b"/>
              <a:pathLst>
                <a:path w="88486" h="88129">
                  <a:moveTo>
                    <a:pt x="88486" y="88130"/>
                  </a:moveTo>
                  <a:lnTo>
                    <a:pt x="88130" y="0"/>
                  </a:lnTo>
                  <a:lnTo>
                    <a:pt x="0" y="356"/>
                  </a:lnTo>
                </a:path>
              </a:pathLst>
            </a:custGeom>
            <a:noFill/>
            <a:ln w="17785" cap="rnd">
              <a:solidFill>
                <a:srgbClr val="398FED"/>
              </a:solidFill>
              <a:prstDash val="solid"/>
              <a:round/>
            </a:ln>
          </p:spPr>
          <p:txBody>
            <a:bodyPr rtlCol="0" anchor="ctr"/>
            <a:lstStyle/>
            <a:p>
              <a:endParaRPr lang="en-US"/>
            </a:p>
          </p:txBody>
        </p:sp>
        <p:sp>
          <p:nvSpPr>
            <p:cNvPr id="598" name="Freeform 597">
              <a:extLst>
                <a:ext uri="{FF2B5EF4-FFF2-40B4-BE49-F238E27FC236}">
                  <a16:creationId xmlns:a16="http://schemas.microsoft.com/office/drawing/2014/main" id="{BCA3D289-DD4E-A215-3D52-49A8F78502BE}"/>
                </a:ext>
              </a:extLst>
            </p:cNvPr>
            <p:cNvSpPr/>
            <p:nvPr/>
          </p:nvSpPr>
          <p:spPr>
            <a:xfrm>
              <a:off x="3690164" y="1500895"/>
              <a:ext cx="1755955" cy="457742"/>
            </a:xfrm>
            <a:custGeom>
              <a:avLst/>
              <a:gdLst>
                <a:gd name="connsiteX0" fmla="*/ 0 w 1755955"/>
                <a:gd name="connsiteY0" fmla="*/ 457742 h 457742"/>
                <a:gd name="connsiteX1" fmla="*/ 877977 w 1755955"/>
                <a:gd name="connsiteY1" fmla="*/ 0 h 457742"/>
                <a:gd name="connsiteX2" fmla="*/ 1755955 w 1755955"/>
                <a:gd name="connsiteY2" fmla="*/ 457742 h 457742"/>
              </a:gdLst>
              <a:ahLst/>
              <a:cxnLst>
                <a:cxn ang="0">
                  <a:pos x="connsiteX0" y="connsiteY0"/>
                </a:cxn>
                <a:cxn ang="0">
                  <a:pos x="connsiteX1" y="connsiteY1"/>
                </a:cxn>
                <a:cxn ang="0">
                  <a:pos x="connsiteX2" y="connsiteY2"/>
                </a:cxn>
              </a:cxnLst>
              <a:rect l="l" t="t" r="r" b="b"/>
              <a:pathLst>
                <a:path w="1755955" h="457742">
                  <a:moveTo>
                    <a:pt x="0" y="457742"/>
                  </a:moveTo>
                  <a:cubicBezTo>
                    <a:pt x="194005" y="181127"/>
                    <a:pt x="515190" y="0"/>
                    <a:pt x="877977" y="0"/>
                  </a:cubicBezTo>
                  <a:cubicBezTo>
                    <a:pt x="1240765" y="0"/>
                    <a:pt x="1561891" y="181186"/>
                    <a:pt x="1755955" y="457742"/>
                  </a:cubicBezTo>
                </a:path>
              </a:pathLst>
            </a:custGeom>
            <a:noFill/>
            <a:ln w="17785" cap="rnd">
              <a:solidFill>
                <a:srgbClr val="8979C6"/>
              </a:solidFill>
              <a:prstDash val="solid"/>
              <a:miter/>
            </a:ln>
          </p:spPr>
          <p:txBody>
            <a:bodyPr rtlCol="0" anchor="ctr"/>
            <a:lstStyle/>
            <a:p>
              <a:endParaRPr lang="en-US"/>
            </a:p>
          </p:txBody>
        </p:sp>
      </p:grpSp>
      <p:sp>
        <p:nvSpPr>
          <p:cNvPr id="600" name="Rectangle 599">
            <a:extLst>
              <a:ext uri="{FF2B5EF4-FFF2-40B4-BE49-F238E27FC236}">
                <a16:creationId xmlns:a16="http://schemas.microsoft.com/office/drawing/2014/main" id="{02067610-DE96-DE9B-34A0-CE962EDD704D}"/>
              </a:ext>
            </a:extLst>
          </p:cNvPr>
          <p:cNvSpPr/>
          <p:nvPr/>
        </p:nvSpPr>
        <p:spPr>
          <a:xfrm>
            <a:off x="553326" y="1261762"/>
            <a:ext cx="7570698" cy="2911328"/>
          </a:xfrm>
          <a:prstGeom prst="rect">
            <a:avLst/>
          </a:prstGeom>
          <a:solidFill>
            <a:srgbClr val="001F35">
              <a:alpha val="3907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8219EC75-A254-B942-7F94-1CE4519CA479}"/>
              </a:ext>
            </a:extLst>
          </p:cNvPr>
          <p:cNvSpPr txBox="1"/>
          <p:nvPr/>
        </p:nvSpPr>
        <p:spPr>
          <a:xfrm>
            <a:off x="66745" y="3485360"/>
            <a:ext cx="1564999" cy="390428"/>
          </a:xfrm>
          <a:prstGeom prst="rect">
            <a:avLst/>
          </a:prstGeom>
          <a:noFill/>
        </p:spPr>
        <p:txBody>
          <a:bodyPr wrap="square" rtlCol="0">
            <a:spAutoFit/>
          </a:bodyPr>
          <a:lstStyle/>
          <a:p>
            <a:pPr algn="ctr">
              <a:lnSpc>
                <a:spcPts val="1180"/>
              </a:lnSpc>
            </a:pPr>
            <a:r>
              <a:rPr lang="en-US" sz="850" spc="100">
                <a:solidFill>
                  <a:schemeClr val="bg1"/>
                </a:solidFill>
              </a:rPr>
              <a:t>REDUCE ACCESS &amp;</a:t>
            </a:r>
            <a:br>
              <a:rPr lang="en-US" sz="850" spc="100">
                <a:solidFill>
                  <a:schemeClr val="bg1"/>
                </a:solidFill>
              </a:rPr>
            </a:br>
            <a:r>
              <a:rPr lang="en-US" sz="850" spc="100">
                <a:solidFill>
                  <a:schemeClr val="bg1"/>
                </a:solidFill>
              </a:rPr>
              <a:t>SHARING BARRIERS</a:t>
            </a:r>
          </a:p>
        </p:txBody>
      </p:sp>
      <p:sp>
        <p:nvSpPr>
          <p:cNvPr id="601" name="TextBox 600">
            <a:extLst>
              <a:ext uri="{FF2B5EF4-FFF2-40B4-BE49-F238E27FC236}">
                <a16:creationId xmlns:a16="http://schemas.microsoft.com/office/drawing/2014/main" id="{B9716961-F7AB-223A-1226-AB54C16B15D3}"/>
              </a:ext>
            </a:extLst>
          </p:cNvPr>
          <p:cNvSpPr txBox="1"/>
          <p:nvPr/>
        </p:nvSpPr>
        <p:spPr>
          <a:xfrm>
            <a:off x="1816812" y="1205162"/>
            <a:ext cx="1793231" cy="544316"/>
          </a:xfrm>
          <a:prstGeom prst="rect">
            <a:avLst/>
          </a:prstGeom>
          <a:noFill/>
        </p:spPr>
        <p:txBody>
          <a:bodyPr wrap="square" rtlCol="0">
            <a:spAutoFit/>
          </a:bodyPr>
          <a:lstStyle/>
          <a:p>
            <a:pPr algn="ctr">
              <a:lnSpc>
                <a:spcPts val="1180"/>
              </a:lnSpc>
            </a:pPr>
            <a:r>
              <a:rPr lang="en-US" sz="850" spc="100">
                <a:solidFill>
                  <a:schemeClr val="bg1"/>
                </a:solidFill>
              </a:rPr>
              <a:t>REPRESENT</a:t>
            </a:r>
          </a:p>
          <a:p>
            <a:pPr algn="ctr">
              <a:lnSpc>
                <a:spcPts val="1180"/>
              </a:lnSpc>
            </a:pPr>
            <a:r>
              <a:rPr lang="en-US" sz="850" spc="100">
                <a:solidFill>
                  <a:schemeClr val="bg1"/>
                </a:solidFill>
              </a:rPr>
              <a:t>UNDERREPRESENTED</a:t>
            </a:r>
          </a:p>
          <a:p>
            <a:pPr algn="ctr">
              <a:lnSpc>
                <a:spcPts val="1180"/>
              </a:lnSpc>
            </a:pPr>
            <a:r>
              <a:rPr lang="en-US" sz="850" spc="100">
                <a:solidFill>
                  <a:schemeClr val="bg1"/>
                </a:solidFill>
              </a:rPr>
              <a:t>GROUPS</a:t>
            </a:r>
          </a:p>
        </p:txBody>
      </p:sp>
      <p:sp>
        <p:nvSpPr>
          <p:cNvPr id="602" name="TextBox 601">
            <a:extLst>
              <a:ext uri="{FF2B5EF4-FFF2-40B4-BE49-F238E27FC236}">
                <a16:creationId xmlns:a16="http://schemas.microsoft.com/office/drawing/2014/main" id="{0EAB2E40-B3B7-94E6-EC8D-E1239AD1458C}"/>
              </a:ext>
            </a:extLst>
          </p:cNvPr>
          <p:cNvSpPr txBox="1"/>
          <p:nvPr/>
        </p:nvSpPr>
        <p:spPr>
          <a:xfrm>
            <a:off x="2412490" y="2294081"/>
            <a:ext cx="1441820" cy="545983"/>
          </a:xfrm>
          <a:prstGeom prst="rect">
            <a:avLst/>
          </a:prstGeom>
          <a:noFill/>
        </p:spPr>
        <p:txBody>
          <a:bodyPr wrap="square" rtlCol="0">
            <a:spAutoFit/>
          </a:bodyPr>
          <a:lstStyle/>
          <a:p>
            <a:pPr algn="ctr">
              <a:lnSpc>
                <a:spcPts val="1180"/>
              </a:lnSpc>
            </a:pPr>
            <a:r>
              <a:rPr lang="en-US" sz="850" spc="100">
                <a:solidFill>
                  <a:schemeClr val="bg1"/>
                </a:solidFill>
              </a:rPr>
              <a:t>MITIGATE</a:t>
            </a:r>
            <a:br>
              <a:rPr lang="en-US" sz="850" spc="100">
                <a:solidFill>
                  <a:schemeClr val="bg1"/>
                </a:solidFill>
              </a:rPr>
            </a:br>
            <a:r>
              <a:rPr lang="en-US" sz="850" spc="100">
                <a:solidFill>
                  <a:schemeClr val="bg1"/>
                </a:solidFill>
              </a:rPr>
              <a:t>BIAS</a:t>
            </a:r>
            <a:br>
              <a:rPr lang="en-US" sz="850" spc="100">
                <a:solidFill>
                  <a:schemeClr val="bg1"/>
                </a:solidFill>
              </a:rPr>
            </a:br>
            <a:endParaRPr lang="en-US" sz="850" spc="100">
              <a:solidFill>
                <a:schemeClr val="bg1"/>
              </a:solidFill>
            </a:endParaRPr>
          </a:p>
        </p:txBody>
      </p:sp>
      <p:sp>
        <p:nvSpPr>
          <p:cNvPr id="603" name="TextBox 602">
            <a:extLst>
              <a:ext uri="{FF2B5EF4-FFF2-40B4-BE49-F238E27FC236}">
                <a16:creationId xmlns:a16="http://schemas.microsoft.com/office/drawing/2014/main" id="{486ED051-A83B-D7D7-5E7D-DA109EEC717F}"/>
              </a:ext>
            </a:extLst>
          </p:cNvPr>
          <p:cNvSpPr txBox="1"/>
          <p:nvPr/>
        </p:nvSpPr>
        <p:spPr>
          <a:xfrm>
            <a:off x="4431801" y="3066696"/>
            <a:ext cx="1488160" cy="390428"/>
          </a:xfrm>
          <a:prstGeom prst="rect">
            <a:avLst/>
          </a:prstGeom>
          <a:noFill/>
        </p:spPr>
        <p:txBody>
          <a:bodyPr wrap="square" rtlCol="0">
            <a:spAutoFit/>
          </a:bodyPr>
          <a:lstStyle/>
          <a:p>
            <a:pPr algn="ctr">
              <a:lnSpc>
                <a:spcPts val="1180"/>
              </a:lnSpc>
            </a:pPr>
            <a:r>
              <a:rPr lang="en-US" sz="850" spc="100">
                <a:solidFill>
                  <a:schemeClr val="bg1"/>
                </a:solidFill>
              </a:rPr>
              <a:t>OPTIMIZE</a:t>
            </a:r>
          </a:p>
          <a:p>
            <a:pPr algn="ctr">
              <a:lnSpc>
                <a:spcPts val="1180"/>
              </a:lnSpc>
            </a:pPr>
            <a:r>
              <a:rPr lang="en-US" sz="850" spc="100">
                <a:solidFill>
                  <a:schemeClr val="bg1"/>
                </a:solidFill>
              </a:rPr>
              <a:t>SIMULATIONS</a:t>
            </a:r>
          </a:p>
        </p:txBody>
      </p:sp>
      <p:sp>
        <p:nvSpPr>
          <p:cNvPr id="605" name="TextBox 604">
            <a:extLst>
              <a:ext uri="{FF2B5EF4-FFF2-40B4-BE49-F238E27FC236}">
                <a16:creationId xmlns:a16="http://schemas.microsoft.com/office/drawing/2014/main" id="{5D926F68-473E-50EF-8579-2A9EEAE5ADC7}"/>
              </a:ext>
            </a:extLst>
          </p:cNvPr>
          <p:cNvSpPr txBox="1"/>
          <p:nvPr/>
        </p:nvSpPr>
        <p:spPr>
          <a:xfrm>
            <a:off x="3349383" y="3414801"/>
            <a:ext cx="1488160" cy="390428"/>
          </a:xfrm>
          <a:prstGeom prst="rect">
            <a:avLst/>
          </a:prstGeom>
          <a:noFill/>
        </p:spPr>
        <p:txBody>
          <a:bodyPr wrap="square" rtlCol="0">
            <a:spAutoFit/>
          </a:bodyPr>
          <a:lstStyle/>
          <a:p>
            <a:pPr algn="ctr">
              <a:lnSpc>
                <a:spcPts val="1180"/>
              </a:lnSpc>
            </a:pPr>
            <a:r>
              <a:rPr lang="en-US" sz="850" spc="100">
                <a:solidFill>
                  <a:schemeClr val="bg1"/>
                </a:solidFill>
              </a:rPr>
              <a:t>STRESS TEST</a:t>
            </a:r>
          </a:p>
          <a:p>
            <a:pPr algn="ctr">
              <a:lnSpc>
                <a:spcPts val="1180"/>
              </a:lnSpc>
            </a:pPr>
            <a:r>
              <a:rPr lang="en-US" sz="850" spc="100">
                <a:solidFill>
                  <a:schemeClr val="bg1"/>
                </a:solidFill>
              </a:rPr>
              <a:t>SYSTEMS</a:t>
            </a:r>
          </a:p>
        </p:txBody>
      </p:sp>
      <p:sp>
        <p:nvSpPr>
          <p:cNvPr id="606" name="TextBox 605">
            <a:extLst>
              <a:ext uri="{FF2B5EF4-FFF2-40B4-BE49-F238E27FC236}">
                <a16:creationId xmlns:a16="http://schemas.microsoft.com/office/drawing/2014/main" id="{B56DF1C0-FE39-4084-E863-3E7E516F78D7}"/>
              </a:ext>
            </a:extLst>
          </p:cNvPr>
          <p:cNvSpPr txBox="1"/>
          <p:nvPr/>
        </p:nvSpPr>
        <p:spPr>
          <a:xfrm>
            <a:off x="4543043" y="2180496"/>
            <a:ext cx="1488160" cy="544316"/>
          </a:xfrm>
          <a:prstGeom prst="rect">
            <a:avLst/>
          </a:prstGeom>
          <a:noFill/>
        </p:spPr>
        <p:txBody>
          <a:bodyPr wrap="square" rtlCol="0">
            <a:spAutoFit/>
          </a:bodyPr>
          <a:lstStyle/>
          <a:p>
            <a:pPr algn="ctr">
              <a:lnSpc>
                <a:spcPts val="1180"/>
              </a:lnSpc>
            </a:pPr>
            <a:r>
              <a:rPr lang="en-US" sz="850" spc="100">
                <a:solidFill>
                  <a:schemeClr val="bg1"/>
                </a:solidFill>
              </a:rPr>
              <a:t>GENERALIZE</a:t>
            </a:r>
          </a:p>
          <a:p>
            <a:pPr algn="ctr">
              <a:lnSpc>
                <a:spcPts val="1180"/>
              </a:lnSpc>
            </a:pPr>
            <a:r>
              <a:rPr lang="en-US" sz="850" spc="100">
                <a:solidFill>
                  <a:schemeClr val="bg1"/>
                </a:solidFill>
              </a:rPr>
              <a:t>TRAINED MODELS</a:t>
            </a:r>
          </a:p>
          <a:p>
            <a:pPr algn="ctr">
              <a:lnSpc>
                <a:spcPts val="1180"/>
              </a:lnSpc>
            </a:pPr>
            <a:r>
              <a:rPr lang="en-US" sz="850" spc="100">
                <a:solidFill>
                  <a:schemeClr val="bg1"/>
                </a:solidFill>
              </a:rPr>
              <a:t>ACCURATELY</a:t>
            </a:r>
          </a:p>
        </p:txBody>
      </p:sp>
      <p:sp>
        <p:nvSpPr>
          <p:cNvPr id="607" name="TextBox 606">
            <a:extLst>
              <a:ext uri="{FF2B5EF4-FFF2-40B4-BE49-F238E27FC236}">
                <a16:creationId xmlns:a16="http://schemas.microsoft.com/office/drawing/2014/main" id="{BB6C1BD5-472B-6E42-1AF4-72A0DA38BBCB}"/>
              </a:ext>
            </a:extLst>
          </p:cNvPr>
          <p:cNvSpPr txBox="1"/>
          <p:nvPr/>
        </p:nvSpPr>
        <p:spPr>
          <a:xfrm>
            <a:off x="57454" y="2372783"/>
            <a:ext cx="1268034" cy="545983"/>
          </a:xfrm>
          <a:prstGeom prst="rect">
            <a:avLst/>
          </a:prstGeom>
          <a:noFill/>
        </p:spPr>
        <p:txBody>
          <a:bodyPr wrap="square" rtlCol="0">
            <a:spAutoFit/>
          </a:bodyPr>
          <a:lstStyle/>
          <a:p>
            <a:pPr algn="ctr">
              <a:lnSpc>
                <a:spcPts val="1180"/>
              </a:lnSpc>
            </a:pPr>
            <a:r>
              <a:rPr lang="en-US" sz="850" spc="100">
                <a:solidFill>
                  <a:schemeClr val="bg1"/>
                </a:solidFill>
              </a:rPr>
              <a:t>SCALE DATA WHERE LITTLE TO NO DATA EXISTS</a:t>
            </a:r>
          </a:p>
        </p:txBody>
      </p:sp>
      <p:sp>
        <p:nvSpPr>
          <p:cNvPr id="609" name="TextBox 608">
            <a:extLst>
              <a:ext uri="{FF2B5EF4-FFF2-40B4-BE49-F238E27FC236}">
                <a16:creationId xmlns:a16="http://schemas.microsoft.com/office/drawing/2014/main" id="{E1F62103-F29A-3536-A53B-3C7C6209021D}"/>
              </a:ext>
            </a:extLst>
          </p:cNvPr>
          <p:cNvSpPr txBox="1"/>
          <p:nvPr/>
        </p:nvSpPr>
        <p:spPr>
          <a:xfrm>
            <a:off x="4895312" y="1419694"/>
            <a:ext cx="1765097" cy="392095"/>
          </a:xfrm>
          <a:prstGeom prst="rect">
            <a:avLst/>
          </a:prstGeom>
          <a:noFill/>
        </p:spPr>
        <p:txBody>
          <a:bodyPr wrap="square" rtlCol="0">
            <a:spAutoFit/>
          </a:bodyPr>
          <a:lstStyle/>
          <a:p>
            <a:pPr algn="ctr">
              <a:lnSpc>
                <a:spcPts val="1180"/>
              </a:lnSpc>
            </a:pPr>
            <a:r>
              <a:rPr lang="en-US" sz="850" spc="100">
                <a:solidFill>
                  <a:schemeClr val="bg1"/>
                </a:solidFill>
              </a:rPr>
              <a:t>BECOME ROBUST</a:t>
            </a:r>
            <a:br>
              <a:rPr lang="en-US" sz="850" spc="100">
                <a:solidFill>
                  <a:schemeClr val="bg1"/>
                </a:solidFill>
              </a:rPr>
            </a:br>
            <a:r>
              <a:rPr lang="en-US" sz="850" spc="100">
                <a:solidFill>
                  <a:schemeClr val="bg1"/>
                </a:solidFill>
              </a:rPr>
              <a:t> TO RARE EVENTS</a:t>
            </a:r>
          </a:p>
        </p:txBody>
      </p:sp>
      <p:grpSp>
        <p:nvGrpSpPr>
          <p:cNvPr id="628" name="Group 627">
            <a:extLst>
              <a:ext uri="{FF2B5EF4-FFF2-40B4-BE49-F238E27FC236}">
                <a16:creationId xmlns:a16="http://schemas.microsoft.com/office/drawing/2014/main" id="{78B3967C-F6A5-9D68-EB48-14BBAEC7D447}"/>
              </a:ext>
            </a:extLst>
          </p:cNvPr>
          <p:cNvGrpSpPr/>
          <p:nvPr/>
        </p:nvGrpSpPr>
        <p:grpSpPr>
          <a:xfrm>
            <a:off x="1029707" y="4505387"/>
            <a:ext cx="7277707" cy="104973"/>
            <a:chOff x="1321302" y="4411073"/>
            <a:chExt cx="6815394" cy="98305"/>
          </a:xfrm>
        </p:grpSpPr>
        <p:cxnSp>
          <p:nvCxnSpPr>
            <p:cNvPr id="616" name="Straight Arrow Connector 615">
              <a:extLst>
                <a:ext uri="{FF2B5EF4-FFF2-40B4-BE49-F238E27FC236}">
                  <a16:creationId xmlns:a16="http://schemas.microsoft.com/office/drawing/2014/main" id="{1F15F78B-171E-EAEF-7BCC-65657EC209CB}"/>
                </a:ext>
              </a:extLst>
            </p:cNvPr>
            <p:cNvCxnSpPr>
              <a:cxnSpLocks/>
            </p:cNvCxnSpPr>
            <p:nvPr/>
          </p:nvCxnSpPr>
          <p:spPr>
            <a:xfrm>
              <a:off x="1321303" y="4460488"/>
              <a:ext cx="6815394" cy="0"/>
            </a:xfrm>
            <a:prstGeom prst="straightConnector1">
              <a:avLst/>
            </a:prstGeom>
            <a:ln w="19050">
              <a:gradFill flip="none" rotWithShape="1">
                <a:gsLst>
                  <a:gs pos="0">
                    <a:srgbClr val="E30066"/>
                  </a:gs>
                  <a:gs pos="100000">
                    <a:srgbClr val="33A3FF"/>
                  </a:gs>
                </a:gsLst>
                <a:lin ang="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8" name="Freeform 617">
              <a:extLst>
                <a:ext uri="{FF2B5EF4-FFF2-40B4-BE49-F238E27FC236}">
                  <a16:creationId xmlns:a16="http://schemas.microsoft.com/office/drawing/2014/main" id="{74751189-6FAC-3087-8E24-3F3D5326D7CB}"/>
                </a:ext>
              </a:extLst>
            </p:cNvPr>
            <p:cNvSpPr/>
            <p:nvPr/>
          </p:nvSpPr>
          <p:spPr>
            <a:xfrm rot="18680199">
              <a:off x="8042233" y="4416153"/>
              <a:ext cx="98305" cy="88146"/>
            </a:xfrm>
            <a:custGeom>
              <a:avLst/>
              <a:gdLst>
                <a:gd name="connsiteX0" fmla="*/ 0 w 97625"/>
                <a:gd name="connsiteY0" fmla="*/ 77448 h 87536"/>
                <a:gd name="connsiteX1" fmla="*/ 87537 w 97625"/>
                <a:gd name="connsiteY1" fmla="*/ 87537 h 87536"/>
                <a:gd name="connsiteX2" fmla="*/ 97626 w 97625"/>
                <a:gd name="connsiteY2" fmla="*/ 0 h 87536"/>
              </a:gdLst>
              <a:ahLst/>
              <a:cxnLst>
                <a:cxn ang="0">
                  <a:pos x="connsiteX0" y="connsiteY0"/>
                </a:cxn>
                <a:cxn ang="0">
                  <a:pos x="connsiteX1" y="connsiteY1"/>
                </a:cxn>
                <a:cxn ang="0">
                  <a:pos x="connsiteX2" y="connsiteY2"/>
                </a:cxn>
              </a:cxnLst>
              <a:rect l="l" t="t" r="r" b="b"/>
              <a:pathLst>
                <a:path w="97625" h="87536">
                  <a:moveTo>
                    <a:pt x="0" y="77448"/>
                  </a:moveTo>
                  <a:lnTo>
                    <a:pt x="87537" y="87537"/>
                  </a:lnTo>
                  <a:lnTo>
                    <a:pt x="97626" y="0"/>
                  </a:lnTo>
                </a:path>
              </a:pathLst>
            </a:custGeom>
            <a:noFill/>
            <a:ln w="17785" cap="rnd">
              <a:solidFill>
                <a:schemeClr val="accent1"/>
              </a:solidFill>
              <a:prstDash val="solid"/>
              <a:round/>
            </a:ln>
          </p:spPr>
          <p:txBody>
            <a:bodyPr rtlCol="0" anchor="ctr"/>
            <a:lstStyle/>
            <a:p>
              <a:endParaRPr lang="en-US"/>
            </a:p>
          </p:txBody>
        </p:sp>
      </p:grpSp>
      <p:grpSp>
        <p:nvGrpSpPr>
          <p:cNvPr id="629" name="Group 628">
            <a:extLst>
              <a:ext uri="{FF2B5EF4-FFF2-40B4-BE49-F238E27FC236}">
                <a16:creationId xmlns:a16="http://schemas.microsoft.com/office/drawing/2014/main" id="{07A56C80-ADCB-12D1-DD2D-BDDF16A8729A}"/>
              </a:ext>
            </a:extLst>
          </p:cNvPr>
          <p:cNvGrpSpPr/>
          <p:nvPr/>
        </p:nvGrpSpPr>
        <p:grpSpPr>
          <a:xfrm rot="5400000">
            <a:off x="7093288" y="2998888"/>
            <a:ext cx="2882788" cy="104973"/>
            <a:chOff x="5437038" y="4411073"/>
            <a:chExt cx="2699660" cy="98305"/>
          </a:xfrm>
        </p:grpSpPr>
        <p:cxnSp>
          <p:nvCxnSpPr>
            <p:cNvPr id="630" name="Straight Arrow Connector 629">
              <a:extLst>
                <a:ext uri="{FF2B5EF4-FFF2-40B4-BE49-F238E27FC236}">
                  <a16:creationId xmlns:a16="http://schemas.microsoft.com/office/drawing/2014/main" id="{C1ED15A2-2E0C-AD95-46E6-3B8448950287}"/>
                </a:ext>
              </a:extLst>
            </p:cNvPr>
            <p:cNvCxnSpPr>
              <a:cxnSpLocks/>
            </p:cNvCxnSpPr>
            <p:nvPr/>
          </p:nvCxnSpPr>
          <p:spPr>
            <a:xfrm rot="16200000">
              <a:off x="6786868" y="3110658"/>
              <a:ext cx="0" cy="2699660"/>
            </a:xfrm>
            <a:prstGeom prst="straightConnector1">
              <a:avLst/>
            </a:prstGeom>
            <a:ln w="19050">
              <a:gradFill flip="none" rotWithShape="1">
                <a:gsLst>
                  <a:gs pos="0">
                    <a:srgbClr val="E30066"/>
                  </a:gs>
                  <a:gs pos="100000">
                    <a:srgbClr val="33A3FF"/>
                  </a:gs>
                </a:gsLst>
                <a:lin ang="5400000" scaled="1"/>
                <a:tileRect/>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1" name="Freeform 630">
              <a:extLst>
                <a:ext uri="{FF2B5EF4-FFF2-40B4-BE49-F238E27FC236}">
                  <a16:creationId xmlns:a16="http://schemas.microsoft.com/office/drawing/2014/main" id="{1BC8BA53-26D7-9494-E466-A380F8145523}"/>
                </a:ext>
              </a:extLst>
            </p:cNvPr>
            <p:cNvSpPr/>
            <p:nvPr/>
          </p:nvSpPr>
          <p:spPr>
            <a:xfrm rot="18680199">
              <a:off x="8042233" y="4416153"/>
              <a:ext cx="98305" cy="88146"/>
            </a:xfrm>
            <a:custGeom>
              <a:avLst/>
              <a:gdLst>
                <a:gd name="connsiteX0" fmla="*/ 0 w 97625"/>
                <a:gd name="connsiteY0" fmla="*/ 77448 h 87536"/>
                <a:gd name="connsiteX1" fmla="*/ 87537 w 97625"/>
                <a:gd name="connsiteY1" fmla="*/ 87537 h 87536"/>
                <a:gd name="connsiteX2" fmla="*/ 97626 w 97625"/>
                <a:gd name="connsiteY2" fmla="*/ 0 h 87536"/>
              </a:gdLst>
              <a:ahLst/>
              <a:cxnLst>
                <a:cxn ang="0">
                  <a:pos x="connsiteX0" y="connsiteY0"/>
                </a:cxn>
                <a:cxn ang="0">
                  <a:pos x="connsiteX1" y="connsiteY1"/>
                </a:cxn>
                <a:cxn ang="0">
                  <a:pos x="connsiteX2" y="connsiteY2"/>
                </a:cxn>
              </a:cxnLst>
              <a:rect l="l" t="t" r="r" b="b"/>
              <a:pathLst>
                <a:path w="97625" h="87536">
                  <a:moveTo>
                    <a:pt x="0" y="77448"/>
                  </a:moveTo>
                  <a:lnTo>
                    <a:pt x="87537" y="87537"/>
                  </a:lnTo>
                  <a:lnTo>
                    <a:pt x="97626" y="0"/>
                  </a:lnTo>
                </a:path>
              </a:pathLst>
            </a:custGeom>
            <a:noFill/>
            <a:ln w="17785" cap="rnd">
              <a:solidFill>
                <a:schemeClr val="accent1"/>
              </a:solidFill>
              <a:prstDash val="solid"/>
              <a:round/>
            </a:ln>
          </p:spPr>
          <p:txBody>
            <a:bodyPr rtlCol="0" anchor="ctr"/>
            <a:lstStyle/>
            <a:p>
              <a:endParaRPr lang="en-US"/>
            </a:p>
          </p:txBody>
        </p:sp>
      </p:grpSp>
      <p:sp>
        <p:nvSpPr>
          <p:cNvPr id="614" name="TextBox 613">
            <a:extLst>
              <a:ext uri="{FF2B5EF4-FFF2-40B4-BE49-F238E27FC236}">
                <a16:creationId xmlns:a16="http://schemas.microsoft.com/office/drawing/2014/main" id="{C2B1E761-488D-7426-9114-F3970BB718D4}"/>
              </a:ext>
            </a:extLst>
          </p:cNvPr>
          <p:cNvSpPr txBox="1"/>
          <p:nvPr/>
        </p:nvSpPr>
        <p:spPr>
          <a:xfrm>
            <a:off x="3428677" y="4416280"/>
            <a:ext cx="2345012" cy="246221"/>
          </a:xfrm>
          <a:prstGeom prst="rect">
            <a:avLst/>
          </a:prstGeom>
          <a:solidFill>
            <a:srgbClr val="001F35"/>
          </a:solidFill>
        </p:spPr>
        <p:txBody>
          <a:bodyPr wrap="square">
            <a:spAutoFit/>
          </a:bodyPr>
          <a:lstStyle/>
          <a:p>
            <a:pPr algn="ctr">
              <a:spcAft>
                <a:spcPts val="300"/>
              </a:spcAft>
            </a:pPr>
            <a:r>
              <a:rPr lang="en-US" sz="1000" i="1">
                <a:solidFill>
                  <a:schemeClr val="accent1"/>
                </a:solidFill>
              </a:rPr>
              <a:t>Increase Privacy, Speed-to-Market &amp; NPV</a:t>
            </a:r>
          </a:p>
        </p:txBody>
      </p:sp>
      <p:sp>
        <p:nvSpPr>
          <p:cNvPr id="633" name="TextBox 632">
            <a:extLst>
              <a:ext uri="{FF2B5EF4-FFF2-40B4-BE49-F238E27FC236}">
                <a16:creationId xmlns:a16="http://schemas.microsoft.com/office/drawing/2014/main" id="{F48F2FC0-6CEF-07E6-3B90-83D218B90FEF}"/>
              </a:ext>
            </a:extLst>
          </p:cNvPr>
          <p:cNvSpPr txBox="1"/>
          <p:nvPr/>
        </p:nvSpPr>
        <p:spPr>
          <a:xfrm rot="16200000">
            <a:off x="8098461" y="2860717"/>
            <a:ext cx="875801" cy="262923"/>
          </a:xfrm>
          <a:prstGeom prst="rect">
            <a:avLst/>
          </a:prstGeom>
          <a:solidFill>
            <a:srgbClr val="001F35"/>
          </a:solidFill>
        </p:spPr>
        <p:txBody>
          <a:bodyPr wrap="square">
            <a:spAutoFit/>
          </a:bodyPr>
          <a:lstStyle/>
          <a:p>
            <a:pPr algn="ctr">
              <a:spcAft>
                <a:spcPts val="300"/>
              </a:spcAft>
            </a:pPr>
            <a:r>
              <a:rPr lang="en-US" sz="1000" i="1">
                <a:solidFill>
                  <a:schemeClr val="accent1"/>
                </a:solidFill>
              </a:rPr>
              <a:t>Reduce Risk</a:t>
            </a:r>
          </a:p>
        </p:txBody>
      </p:sp>
      <p:sp>
        <p:nvSpPr>
          <p:cNvPr id="636" name="TextBox 635">
            <a:extLst>
              <a:ext uri="{FF2B5EF4-FFF2-40B4-BE49-F238E27FC236}">
                <a16:creationId xmlns:a16="http://schemas.microsoft.com/office/drawing/2014/main" id="{DB24083F-D79C-2E7F-961B-FD3C0B4AEA89}"/>
              </a:ext>
            </a:extLst>
          </p:cNvPr>
          <p:cNvSpPr txBox="1"/>
          <p:nvPr/>
        </p:nvSpPr>
        <p:spPr>
          <a:xfrm>
            <a:off x="421427" y="1451548"/>
            <a:ext cx="1488160" cy="392095"/>
          </a:xfrm>
          <a:prstGeom prst="rect">
            <a:avLst/>
          </a:prstGeom>
          <a:noFill/>
        </p:spPr>
        <p:txBody>
          <a:bodyPr wrap="square" rtlCol="0">
            <a:spAutoFit/>
          </a:bodyPr>
          <a:lstStyle/>
          <a:p>
            <a:pPr algn="ctr">
              <a:lnSpc>
                <a:spcPts val="1180"/>
              </a:lnSpc>
            </a:pPr>
            <a:r>
              <a:rPr lang="en-US" sz="850" spc="100">
                <a:solidFill>
                  <a:schemeClr val="bg1"/>
                </a:solidFill>
              </a:rPr>
              <a:t>REDUCE TIME</a:t>
            </a:r>
            <a:br>
              <a:rPr lang="en-US" sz="850" spc="100">
                <a:solidFill>
                  <a:schemeClr val="bg1"/>
                </a:solidFill>
              </a:rPr>
            </a:br>
            <a:r>
              <a:rPr lang="en-US" sz="850" spc="100">
                <a:solidFill>
                  <a:schemeClr val="bg1"/>
                </a:solidFill>
              </a:rPr>
              <a:t>SPENT LABELING</a:t>
            </a:r>
          </a:p>
        </p:txBody>
      </p:sp>
      <p:sp>
        <p:nvSpPr>
          <p:cNvPr id="637" name="TextBox 636">
            <a:extLst>
              <a:ext uri="{FF2B5EF4-FFF2-40B4-BE49-F238E27FC236}">
                <a16:creationId xmlns:a16="http://schemas.microsoft.com/office/drawing/2014/main" id="{B3BCFB0E-0DF8-5A10-B14B-EBA5F75D8ADC}"/>
              </a:ext>
            </a:extLst>
          </p:cNvPr>
          <p:cNvSpPr txBox="1"/>
          <p:nvPr/>
        </p:nvSpPr>
        <p:spPr>
          <a:xfrm>
            <a:off x="1280079" y="4017958"/>
            <a:ext cx="1219082" cy="392095"/>
          </a:xfrm>
          <a:prstGeom prst="rect">
            <a:avLst/>
          </a:prstGeom>
          <a:noFill/>
        </p:spPr>
        <p:txBody>
          <a:bodyPr wrap="square" rtlCol="0">
            <a:spAutoFit/>
          </a:bodyPr>
          <a:lstStyle/>
          <a:p>
            <a:pPr algn="ctr">
              <a:lnSpc>
                <a:spcPts val="1180"/>
              </a:lnSpc>
            </a:pPr>
            <a:r>
              <a:rPr lang="en-US" sz="850" spc="100">
                <a:solidFill>
                  <a:schemeClr val="bg1"/>
                </a:solidFill>
              </a:rPr>
              <a:t>REDUCE SPEND</a:t>
            </a:r>
            <a:br>
              <a:rPr lang="en-US" sz="850" spc="100">
                <a:solidFill>
                  <a:schemeClr val="bg1"/>
                </a:solidFill>
              </a:rPr>
            </a:br>
            <a:r>
              <a:rPr lang="en-US" sz="850" spc="100">
                <a:solidFill>
                  <a:schemeClr val="bg1"/>
                </a:solidFill>
              </a:rPr>
              <a:t>ON ADS</a:t>
            </a:r>
          </a:p>
        </p:txBody>
      </p:sp>
      <p:sp>
        <p:nvSpPr>
          <p:cNvPr id="639" name="TextBox 638">
            <a:extLst>
              <a:ext uri="{FF2B5EF4-FFF2-40B4-BE49-F238E27FC236}">
                <a16:creationId xmlns:a16="http://schemas.microsoft.com/office/drawing/2014/main" id="{B5A08F61-4B89-3B71-E56D-C19E082B66A2}"/>
              </a:ext>
            </a:extLst>
          </p:cNvPr>
          <p:cNvSpPr txBox="1"/>
          <p:nvPr/>
        </p:nvSpPr>
        <p:spPr>
          <a:xfrm>
            <a:off x="7130738" y="1484843"/>
            <a:ext cx="1446744" cy="390428"/>
          </a:xfrm>
          <a:prstGeom prst="rect">
            <a:avLst/>
          </a:prstGeom>
          <a:noFill/>
        </p:spPr>
        <p:txBody>
          <a:bodyPr wrap="square" rtlCol="0">
            <a:spAutoFit/>
          </a:bodyPr>
          <a:lstStyle/>
          <a:p>
            <a:pPr algn="ctr">
              <a:lnSpc>
                <a:spcPts val="1180"/>
              </a:lnSpc>
            </a:pPr>
            <a:r>
              <a:rPr lang="en-US" sz="850" spc="100">
                <a:solidFill>
                  <a:schemeClr val="bg1"/>
                </a:solidFill>
              </a:rPr>
              <a:t>ENABLE </a:t>
            </a:r>
            <a:br>
              <a:rPr lang="en-US" sz="850" spc="100">
                <a:solidFill>
                  <a:schemeClr val="bg1"/>
                </a:solidFill>
              </a:rPr>
            </a:br>
            <a:r>
              <a:rPr lang="en-US" sz="850" spc="100">
                <a:solidFill>
                  <a:schemeClr val="bg1"/>
                </a:solidFill>
              </a:rPr>
              <a:t>DECISION-MAKING</a:t>
            </a:r>
          </a:p>
        </p:txBody>
      </p:sp>
      <p:sp>
        <p:nvSpPr>
          <p:cNvPr id="641" name="TextBox 640">
            <a:extLst>
              <a:ext uri="{FF2B5EF4-FFF2-40B4-BE49-F238E27FC236}">
                <a16:creationId xmlns:a16="http://schemas.microsoft.com/office/drawing/2014/main" id="{E786CAAB-45D1-D271-ABEC-5C53E032C3E2}"/>
              </a:ext>
            </a:extLst>
          </p:cNvPr>
          <p:cNvSpPr txBox="1"/>
          <p:nvPr/>
        </p:nvSpPr>
        <p:spPr>
          <a:xfrm>
            <a:off x="6163766" y="1110496"/>
            <a:ext cx="1446744" cy="545983"/>
          </a:xfrm>
          <a:prstGeom prst="rect">
            <a:avLst/>
          </a:prstGeom>
          <a:noFill/>
        </p:spPr>
        <p:txBody>
          <a:bodyPr wrap="square" rtlCol="0">
            <a:spAutoFit/>
          </a:bodyPr>
          <a:lstStyle/>
          <a:p>
            <a:pPr algn="ctr">
              <a:lnSpc>
                <a:spcPts val="1180"/>
              </a:lnSpc>
            </a:pPr>
            <a:r>
              <a:rPr lang="en-US" sz="850" spc="100">
                <a:solidFill>
                  <a:schemeClr val="bg1"/>
                </a:solidFill>
              </a:rPr>
              <a:t>ENHANCE</a:t>
            </a:r>
            <a:br>
              <a:rPr lang="en-US" sz="850" spc="100">
                <a:solidFill>
                  <a:schemeClr val="bg1"/>
                </a:solidFill>
              </a:rPr>
            </a:br>
            <a:r>
              <a:rPr lang="en-US" sz="850" spc="100">
                <a:solidFill>
                  <a:schemeClr val="bg1"/>
                </a:solidFill>
              </a:rPr>
              <a:t>THE CUSTOMER EXPERIENCE</a:t>
            </a:r>
          </a:p>
        </p:txBody>
      </p:sp>
      <p:sp>
        <p:nvSpPr>
          <p:cNvPr id="643" name="TextBox 642">
            <a:extLst>
              <a:ext uri="{FF2B5EF4-FFF2-40B4-BE49-F238E27FC236}">
                <a16:creationId xmlns:a16="http://schemas.microsoft.com/office/drawing/2014/main" id="{57BFE4F2-5ADF-6791-E4BA-DDF1CEC03128}"/>
              </a:ext>
            </a:extLst>
          </p:cNvPr>
          <p:cNvSpPr txBox="1"/>
          <p:nvPr/>
        </p:nvSpPr>
        <p:spPr>
          <a:xfrm>
            <a:off x="3855187" y="2528133"/>
            <a:ext cx="1219082" cy="579646"/>
          </a:xfrm>
          <a:prstGeom prst="rect">
            <a:avLst/>
          </a:prstGeom>
          <a:noFill/>
        </p:spPr>
        <p:txBody>
          <a:bodyPr wrap="square" rtlCol="0">
            <a:spAutoFit/>
          </a:bodyPr>
          <a:lstStyle/>
          <a:p>
            <a:pPr algn="ctr">
              <a:lnSpc>
                <a:spcPts val="1880"/>
              </a:lnSpc>
            </a:pPr>
            <a:r>
              <a:rPr lang="en-US" sz="1600" i="1" spc="100">
                <a:solidFill>
                  <a:srgbClr val="024591"/>
                </a:solidFill>
                <a:latin typeface="+mj-lt"/>
              </a:rPr>
              <a:t>DEVELOP</a:t>
            </a:r>
          </a:p>
          <a:p>
            <a:pPr algn="ctr">
              <a:lnSpc>
                <a:spcPts val="1880"/>
              </a:lnSpc>
            </a:pPr>
            <a:r>
              <a:rPr lang="en-US" sz="1600" i="1" spc="100">
                <a:solidFill>
                  <a:srgbClr val="024591"/>
                </a:solidFill>
                <a:latin typeface="+mj-lt"/>
              </a:rPr>
              <a:t>MODELS</a:t>
            </a:r>
          </a:p>
        </p:txBody>
      </p:sp>
      <p:sp>
        <p:nvSpPr>
          <p:cNvPr id="644" name="TextBox 643">
            <a:extLst>
              <a:ext uri="{FF2B5EF4-FFF2-40B4-BE49-F238E27FC236}">
                <a16:creationId xmlns:a16="http://schemas.microsoft.com/office/drawing/2014/main" id="{4B020527-617F-ADE7-AA27-619241CD6580}"/>
              </a:ext>
            </a:extLst>
          </p:cNvPr>
          <p:cNvSpPr txBox="1"/>
          <p:nvPr/>
        </p:nvSpPr>
        <p:spPr>
          <a:xfrm>
            <a:off x="1535170" y="2518276"/>
            <a:ext cx="1219082" cy="579646"/>
          </a:xfrm>
          <a:prstGeom prst="rect">
            <a:avLst/>
          </a:prstGeom>
          <a:noFill/>
        </p:spPr>
        <p:txBody>
          <a:bodyPr wrap="square" rtlCol="0">
            <a:spAutoFit/>
          </a:bodyPr>
          <a:lstStyle/>
          <a:p>
            <a:pPr algn="ctr">
              <a:lnSpc>
                <a:spcPts val="1880"/>
              </a:lnSpc>
            </a:pPr>
            <a:r>
              <a:rPr lang="en-US" sz="1600" i="1" spc="100">
                <a:solidFill>
                  <a:srgbClr val="024591"/>
                </a:solidFill>
                <a:latin typeface="+mj-lt"/>
              </a:rPr>
              <a:t>MANAGE DATA</a:t>
            </a:r>
          </a:p>
        </p:txBody>
      </p:sp>
      <p:sp>
        <p:nvSpPr>
          <p:cNvPr id="638" name="TextBox 637">
            <a:extLst>
              <a:ext uri="{FF2B5EF4-FFF2-40B4-BE49-F238E27FC236}">
                <a16:creationId xmlns:a16="http://schemas.microsoft.com/office/drawing/2014/main" id="{E27B50E6-4462-61F6-5820-CDD9F40A65C9}"/>
              </a:ext>
            </a:extLst>
          </p:cNvPr>
          <p:cNvSpPr txBox="1"/>
          <p:nvPr/>
        </p:nvSpPr>
        <p:spPr>
          <a:xfrm>
            <a:off x="2738162" y="2742081"/>
            <a:ext cx="1765097" cy="544316"/>
          </a:xfrm>
          <a:prstGeom prst="rect">
            <a:avLst/>
          </a:prstGeom>
          <a:noFill/>
        </p:spPr>
        <p:txBody>
          <a:bodyPr wrap="square" rtlCol="0">
            <a:spAutoFit/>
          </a:bodyPr>
          <a:lstStyle/>
          <a:p>
            <a:pPr algn="ctr">
              <a:lnSpc>
                <a:spcPts val="1180"/>
              </a:lnSpc>
            </a:pPr>
            <a:r>
              <a:rPr lang="en-US" sz="850" spc="100">
                <a:solidFill>
                  <a:schemeClr val="bg1"/>
                </a:solidFill>
              </a:rPr>
              <a:t>INCREASE</a:t>
            </a:r>
            <a:br>
              <a:rPr lang="en-US" sz="850" spc="100">
                <a:solidFill>
                  <a:schemeClr val="bg1"/>
                </a:solidFill>
              </a:rPr>
            </a:br>
            <a:r>
              <a:rPr lang="en-US" sz="850" spc="100">
                <a:solidFill>
                  <a:schemeClr val="bg1"/>
                </a:solidFill>
              </a:rPr>
              <a:t>DATA PRIVACY </a:t>
            </a:r>
            <a:br>
              <a:rPr lang="en-US" sz="850" spc="100">
                <a:solidFill>
                  <a:schemeClr val="bg1"/>
                </a:solidFill>
              </a:rPr>
            </a:br>
            <a:r>
              <a:rPr lang="en-US" sz="850" spc="100">
                <a:solidFill>
                  <a:schemeClr val="bg1"/>
                </a:solidFill>
              </a:rPr>
              <a:t>&amp; UTILITY</a:t>
            </a:r>
          </a:p>
        </p:txBody>
      </p:sp>
      <p:sp>
        <p:nvSpPr>
          <p:cNvPr id="647" name="TextBox 646">
            <a:extLst>
              <a:ext uri="{FF2B5EF4-FFF2-40B4-BE49-F238E27FC236}">
                <a16:creationId xmlns:a16="http://schemas.microsoft.com/office/drawing/2014/main" id="{4001461D-95C4-E3BC-874C-C3F5448EC339}"/>
              </a:ext>
            </a:extLst>
          </p:cNvPr>
          <p:cNvSpPr txBox="1"/>
          <p:nvPr/>
        </p:nvSpPr>
        <p:spPr>
          <a:xfrm>
            <a:off x="6125772" y="2529299"/>
            <a:ext cx="1219082" cy="579646"/>
          </a:xfrm>
          <a:prstGeom prst="rect">
            <a:avLst/>
          </a:prstGeom>
          <a:noFill/>
        </p:spPr>
        <p:txBody>
          <a:bodyPr wrap="square" rtlCol="0">
            <a:spAutoFit/>
          </a:bodyPr>
          <a:lstStyle/>
          <a:p>
            <a:pPr algn="ctr">
              <a:lnSpc>
                <a:spcPts val="1880"/>
              </a:lnSpc>
            </a:pPr>
            <a:r>
              <a:rPr lang="en-US" sz="1600" i="1" spc="100">
                <a:solidFill>
                  <a:srgbClr val="024591"/>
                </a:solidFill>
                <a:latin typeface="+mj-lt"/>
              </a:rPr>
              <a:t>DEPLOY INSIGHTS</a:t>
            </a:r>
          </a:p>
        </p:txBody>
      </p:sp>
      <p:sp>
        <p:nvSpPr>
          <p:cNvPr id="7" name="Rounded Rectangle 6">
            <a:extLst>
              <a:ext uri="{FF2B5EF4-FFF2-40B4-BE49-F238E27FC236}">
                <a16:creationId xmlns:a16="http://schemas.microsoft.com/office/drawing/2014/main" id="{10C0D3EB-1BDF-5746-E598-49E5EE537D7B}"/>
              </a:ext>
            </a:extLst>
          </p:cNvPr>
          <p:cNvSpPr/>
          <p:nvPr/>
        </p:nvSpPr>
        <p:spPr>
          <a:xfrm>
            <a:off x="6536531" y="53667"/>
            <a:ext cx="2507390" cy="276999"/>
          </a:xfrm>
          <a:prstGeom prst="roundRect">
            <a:avLst>
              <a:gd name="adj" fmla="val 50000"/>
            </a:avLst>
          </a:prstGeom>
          <a:solidFill>
            <a:srgbClr val="E2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Synthetic Data Generation</a:t>
            </a:r>
          </a:p>
        </p:txBody>
      </p:sp>
      <p:sp>
        <p:nvSpPr>
          <p:cNvPr id="8" name="TextBox 7">
            <a:extLst>
              <a:ext uri="{FF2B5EF4-FFF2-40B4-BE49-F238E27FC236}">
                <a16:creationId xmlns:a16="http://schemas.microsoft.com/office/drawing/2014/main" id="{C7DC1196-3B9B-161E-970D-2893C557FB6C}"/>
              </a:ext>
            </a:extLst>
          </p:cNvPr>
          <p:cNvSpPr txBox="1"/>
          <p:nvPr/>
        </p:nvSpPr>
        <p:spPr>
          <a:xfrm>
            <a:off x="0" y="350981"/>
            <a:ext cx="9144000" cy="646331"/>
          </a:xfrm>
          <a:prstGeom prst="rect">
            <a:avLst/>
          </a:prstGeom>
          <a:noFill/>
        </p:spPr>
        <p:txBody>
          <a:bodyPr wrap="square" rtlCol="0">
            <a:spAutoFit/>
          </a:bodyPr>
          <a:lstStyle/>
          <a:p>
            <a:pPr algn="ctr"/>
            <a:r>
              <a:rPr lang="en-US" b="1">
                <a:solidFill>
                  <a:schemeClr val="bg1"/>
                </a:solidFill>
              </a:rPr>
              <a:t>The business value of </a:t>
            </a:r>
            <a:r>
              <a:rPr lang="en-US" b="1">
                <a:solidFill>
                  <a:srgbClr val="E30066"/>
                </a:solidFill>
              </a:rPr>
              <a:t>synthetic data generation </a:t>
            </a:r>
            <a:r>
              <a:rPr lang="en-US" b="1">
                <a:solidFill>
                  <a:schemeClr val="bg1"/>
                </a:solidFill>
              </a:rPr>
              <a:t>spans</a:t>
            </a:r>
            <a:br>
              <a:rPr lang="en-US" b="1">
                <a:solidFill>
                  <a:schemeClr val="bg1"/>
                </a:solidFill>
              </a:rPr>
            </a:br>
            <a:r>
              <a:rPr lang="en-US" b="1">
                <a:solidFill>
                  <a:schemeClr val="bg1"/>
                </a:solidFill>
              </a:rPr>
              <a:t>the E2E AI &amp; Analytics Lifecycle</a:t>
            </a:r>
          </a:p>
        </p:txBody>
      </p:sp>
    </p:spTree>
    <p:extLst>
      <p:ext uri="{BB962C8B-B14F-4D97-AF65-F5344CB8AC3E}">
        <p14:creationId xmlns:p14="http://schemas.microsoft.com/office/powerpoint/2010/main" val="32566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Box 50">
            <a:extLst>
              <a:ext uri="{FF2B5EF4-FFF2-40B4-BE49-F238E27FC236}">
                <a16:creationId xmlns:a16="http://schemas.microsoft.com/office/drawing/2014/main" id="{44191ECB-786C-AE17-CDEB-A141B485F06A}"/>
              </a:ext>
            </a:extLst>
          </p:cNvPr>
          <p:cNvSpPr txBox="1"/>
          <p:nvPr/>
        </p:nvSpPr>
        <p:spPr>
          <a:xfrm>
            <a:off x="280590" y="2960588"/>
            <a:ext cx="1934335" cy="1689982"/>
          </a:xfrm>
          <a:prstGeom prst="rect">
            <a:avLst/>
          </a:prstGeom>
          <a:solidFill>
            <a:srgbClr val="F5821F">
              <a:alpha val="22353"/>
            </a:srgb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29" name="TextBox 28">
            <a:extLst>
              <a:ext uri="{FF2B5EF4-FFF2-40B4-BE49-F238E27FC236}">
                <a16:creationId xmlns:a16="http://schemas.microsoft.com/office/drawing/2014/main" id="{A9F96C36-E9D8-6F3F-40FF-65C7A6A50F3A}"/>
              </a:ext>
            </a:extLst>
          </p:cNvPr>
          <p:cNvSpPr txBox="1"/>
          <p:nvPr/>
        </p:nvSpPr>
        <p:spPr>
          <a:xfrm>
            <a:off x="2472462" y="950591"/>
            <a:ext cx="1934335" cy="1689982"/>
          </a:xfrm>
          <a:prstGeom prst="rect">
            <a:avLst/>
          </a:prstGeom>
          <a:solidFill>
            <a:srgbClr val="BE69FF">
              <a:alpha val="23922"/>
            </a:srgb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4" name="TextBox 3">
            <a:extLst>
              <a:ext uri="{FF2B5EF4-FFF2-40B4-BE49-F238E27FC236}">
                <a16:creationId xmlns:a16="http://schemas.microsoft.com/office/drawing/2014/main" id="{D4190B63-98B7-8989-9C96-DCD80D10DAA8}"/>
              </a:ext>
            </a:extLst>
          </p:cNvPr>
          <p:cNvSpPr txBox="1"/>
          <p:nvPr/>
        </p:nvSpPr>
        <p:spPr>
          <a:xfrm>
            <a:off x="286117" y="950703"/>
            <a:ext cx="1934335" cy="1689982"/>
          </a:xfrm>
          <a:prstGeom prst="rect">
            <a:avLst/>
          </a:prstGeom>
          <a:solidFill>
            <a:srgbClr val="FFFF00">
              <a:alpha val="6667"/>
            </a:srgb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8" name="TextBox 7">
            <a:extLst>
              <a:ext uri="{FF2B5EF4-FFF2-40B4-BE49-F238E27FC236}">
                <a16:creationId xmlns:a16="http://schemas.microsoft.com/office/drawing/2014/main" id="{8951277E-57D9-B055-7D74-A7F4A22FCFDC}"/>
              </a:ext>
            </a:extLst>
          </p:cNvPr>
          <p:cNvSpPr txBox="1"/>
          <p:nvPr/>
        </p:nvSpPr>
        <p:spPr>
          <a:xfrm>
            <a:off x="6832856" y="950591"/>
            <a:ext cx="1934335" cy="1689982"/>
          </a:xfrm>
          <a:prstGeom prst="rect">
            <a:avLst/>
          </a:prstGeom>
          <a:solidFill>
            <a:schemeClr val="accent5">
              <a:alpha val="23922"/>
            </a:scheme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11" name="TextBox 10">
            <a:extLst>
              <a:ext uri="{FF2B5EF4-FFF2-40B4-BE49-F238E27FC236}">
                <a16:creationId xmlns:a16="http://schemas.microsoft.com/office/drawing/2014/main" id="{BC18F32F-BBE2-939A-09EA-42CB4DFA4E77}"/>
              </a:ext>
            </a:extLst>
          </p:cNvPr>
          <p:cNvSpPr txBox="1"/>
          <p:nvPr/>
        </p:nvSpPr>
        <p:spPr>
          <a:xfrm>
            <a:off x="4652660" y="950591"/>
            <a:ext cx="1934335" cy="1689982"/>
          </a:xfrm>
          <a:prstGeom prst="rect">
            <a:avLst/>
          </a:prstGeom>
          <a:solidFill>
            <a:srgbClr val="5458D2">
              <a:alpha val="23922"/>
            </a:srgb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30" name="Rectangle 29">
            <a:extLst>
              <a:ext uri="{FF2B5EF4-FFF2-40B4-BE49-F238E27FC236}">
                <a16:creationId xmlns:a16="http://schemas.microsoft.com/office/drawing/2014/main" id="{8E9082F0-46FB-F545-EF3B-0E6EEE99607E}"/>
              </a:ext>
            </a:extLst>
          </p:cNvPr>
          <p:cNvSpPr/>
          <p:nvPr/>
        </p:nvSpPr>
        <p:spPr>
          <a:xfrm>
            <a:off x="2472461" y="843329"/>
            <a:ext cx="1934335" cy="109720"/>
          </a:xfrm>
          <a:prstGeom prst="rect">
            <a:avLst/>
          </a:prstGeom>
          <a:solidFill>
            <a:srgbClr val="BE69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 name="Rectangle 4">
            <a:extLst>
              <a:ext uri="{FF2B5EF4-FFF2-40B4-BE49-F238E27FC236}">
                <a16:creationId xmlns:a16="http://schemas.microsoft.com/office/drawing/2014/main" id="{3A34024F-CAC2-0CF7-8ABA-01A1321BFF46}"/>
              </a:ext>
            </a:extLst>
          </p:cNvPr>
          <p:cNvSpPr/>
          <p:nvPr/>
        </p:nvSpPr>
        <p:spPr>
          <a:xfrm>
            <a:off x="286116" y="843432"/>
            <a:ext cx="1934335" cy="1097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 name="TextBox 5">
            <a:extLst>
              <a:ext uri="{FF2B5EF4-FFF2-40B4-BE49-F238E27FC236}">
                <a16:creationId xmlns:a16="http://schemas.microsoft.com/office/drawing/2014/main" id="{B7EB6BA6-D811-8D47-5642-E44A66CC283B}"/>
              </a:ext>
            </a:extLst>
          </p:cNvPr>
          <p:cNvSpPr txBox="1"/>
          <p:nvPr/>
        </p:nvSpPr>
        <p:spPr>
          <a:xfrm>
            <a:off x="281216" y="985140"/>
            <a:ext cx="1913920" cy="469552"/>
          </a:xfrm>
          <a:prstGeom prst="rect">
            <a:avLst/>
          </a:prstGeom>
          <a:noFill/>
        </p:spPr>
        <p:txBody>
          <a:bodyPr wrap="square" anchor="t">
            <a:spAutoFit/>
          </a:bodyPr>
          <a:lstStyle/>
          <a:p>
            <a:pPr algn="ctr">
              <a:lnSpc>
                <a:spcPts val="1450"/>
              </a:lnSpc>
            </a:pPr>
            <a:r>
              <a:rPr lang="en-US" sz="1200" i="1">
                <a:solidFill>
                  <a:schemeClr val="accent6">
                    <a:lumMod val="60000"/>
                    <a:lumOff val="40000"/>
                  </a:schemeClr>
                </a:solidFill>
                <a:latin typeface="+mj-lt"/>
              </a:rPr>
              <a:t>Imbalanced</a:t>
            </a:r>
            <a:br>
              <a:rPr lang="en-US" sz="1200" i="1">
                <a:solidFill>
                  <a:schemeClr val="accent6">
                    <a:lumMod val="60000"/>
                    <a:lumOff val="40000"/>
                  </a:schemeClr>
                </a:solidFill>
                <a:latin typeface="+mj-lt"/>
              </a:rPr>
            </a:br>
            <a:r>
              <a:rPr lang="en-US" sz="1200" i="1">
                <a:solidFill>
                  <a:schemeClr val="accent6">
                    <a:lumMod val="60000"/>
                    <a:lumOff val="40000"/>
                  </a:schemeClr>
                </a:solidFill>
                <a:latin typeface="+mj-lt"/>
              </a:rPr>
              <a:t>real-world data</a:t>
            </a:r>
            <a:endParaRPr lang="en-US" sz="1200" i="1">
              <a:solidFill>
                <a:schemeClr val="accent6">
                  <a:lumMod val="60000"/>
                  <a:lumOff val="40000"/>
                </a:schemeClr>
              </a:solidFill>
            </a:endParaRPr>
          </a:p>
        </p:txBody>
      </p:sp>
      <p:sp>
        <p:nvSpPr>
          <p:cNvPr id="9" name="Rectangle 8">
            <a:extLst>
              <a:ext uri="{FF2B5EF4-FFF2-40B4-BE49-F238E27FC236}">
                <a16:creationId xmlns:a16="http://schemas.microsoft.com/office/drawing/2014/main" id="{43111956-4E37-5B89-D9E9-136CE8092D3F}"/>
              </a:ext>
            </a:extLst>
          </p:cNvPr>
          <p:cNvSpPr/>
          <p:nvPr/>
        </p:nvSpPr>
        <p:spPr>
          <a:xfrm>
            <a:off x="6832855" y="843328"/>
            <a:ext cx="1934335" cy="1097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Rectangle 11">
            <a:extLst>
              <a:ext uri="{FF2B5EF4-FFF2-40B4-BE49-F238E27FC236}">
                <a16:creationId xmlns:a16="http://schemas.microsoft.com/office/drawing/2014/main" id="{51219649-10EA-B7EE-40B1-04032EC7760D}"/>
              </a:ext>
            </a:extLst>
          </p:cNvPr>
          <p:cNvSpPr/>
          <p:nvPr/>
        </p:nvSpPr>
        <p:spPr>
          <a:xfrm>
            <a:off x="4652659" y="843327"/>
            <a:ext cx="1934335" cy="109720"/>
          </a:xfrm>
          <a:prstGeom prst="rect">
            <a:avLst/>
          </a:prstGeom>
          <a:solidFill>
            <a:srgbClr val="5458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52" name="Rectangle 51">
            <a:extLst>
              <a:ext uri="{FF2B5EF4-FFF2-40B4-BE49-F238E27FC236}">
                <a16:creationId xmlns:a16="http://schemas.microsoft.com/office/drawing/2014/main" id="{00021216-FCFE-C1CC-BEFD-C3FC0BF0F830}"/>
              </a:ext>
            </a:extLst>
          </p:cNvPr>
          <p:cNvSpPr/>
          <p:nvPr/>
        </p:nvSpPr>
        <p:spPr>
          <a:xfrm>
            <a:off x="280589" y="2855923"/>
            <a:ext cx="1934335" cy="109720"/>
          </a:xfrm>
          <a:prstGeom prst="rect">
            <a:avLst/>
          </a:prstGeom>
          <a:solidFill>
            <a:srgbClr val="F583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extBox 1">
            <a:extLst>
              <a:ext uri="{FF2B5EF4-FFF2-40B4-BE49-F238E27FC236}">
                <a16:creationId xmlns:a16="http://schemas.microsoft.com/office/drawing/2014/main" id="{A80AD597-C565-856D-3AB7-FC58BA51E722}"/>
              </a:ext>
            </a:extLst>
          </p:cNvPr>
          <p:cNvSpPr txBox="1"/>
          <p:nvPr/>
        </p:nvSpPr>
        <p:spPr>
          <a:xfrm>
            <a:off x="2475533" y="970301"/>
            <a:ext cx="1922043" cy="469552"/>
          </a:xfrm>
          <a:prstGeom prst="rect">
            <a:avLst/>
          </a:prstGeom>
          <a:noFill/>
        </p:spPr>
        <p:txBody>
          <a:bodyPr wrap="square" anchor="t">
            <a:spAutoFit/>
          </a:bodyPr>
          <a:lstStyle/>
          <a:p>
            <a:pPr algn="ctr">
              <a:lnSpc>
                <a:spcPts val="1450"/>
              </a:lnSpc>
            </a:pPr>
            <a:r>
              <a:rPr lang="en-US" sz="1200" i="1">
                <a:solidFill>
                  <a:srgbClr val="BE69FF"/>
                </a:solidFill>
                <a:latin typeface="+mj-lt"/>
              </a:rPr>
              <a:t>Bias in</a:t>
            </a:r>
            <a:br>
              <a:rPr lang="en-US" sz="1200" i="1">
                <a:solidFill>
                  <a:srgbClr val="BE69FF"/>
                </a:solidFill>
                <a:latin typeface="+mj-lt"/>
              </a:rPr>
            </a:br>
            <a:r>
              <a:rPr lang="en-US" sz="1200" i="1">
                <a:solidFill>
                  <a:srgbClr val="BE69FF"/>
                </a:solidFill>
                <a:latin typeface="+mj-lt"/>
              </a:rPr>
              <a:t>real-world data</a:t>
            </a:r>
            <a:endParaRPr lang="en-US" sz="1200" i="1">
              <a:solidFill>
                <a:srgbClr val="BE69FF"/>
              </a:solidFill>
            </a:endParaRPr>
          </a:p>
        </p:txBody>
      </p:sp>
      <p:sp>
        <p:nvSpPr>
          <p:cNvPr id="10" name="TextBox 9">
            <a:extLst>
              <a:ext uri="{FF2B5EF4-FFF2-40B4-BE49-F238E27FC236}">
                <a16:creationId xmlns:a16="http://schemas.microsoft.com/office/drawing/2014/main" id="{A5461AC0-AF08-1851-C8D5-5FBBF71EFE1A}"/>
              </a:ext>
            </a:extLst>
          </p:cNvPr>
          <p:cNvSpPr txBox="1"/>
          <p:nvPr/>
        </p:nvSpPr>
        <p:spPr>
          <a:xfrm>
            <a:off x="4599025" y="969485"/>
            <a:ext cx="2026750" cy="661912"/>
          </a:xfrm>
          <a:prstGeom prst="rect">
            <a:avLst/>
          </a:prstGeom>
          <a:noFill/>
        </p:spPr>
        <p:txBody>
          <a:bodyPr wrap="square" anchor="t">
            <a:spAutoFit/>
          </a:bodyPr>
          <a:lstStyle/>
          <a:p>
            <a:pPr algn="ctr">
              <a:lnSpc>
                <a:spcPts val="1450"/>
              </a:lnSpc>
            </a:pPr>
            <a:r>
              <a:rPr lang="en-US" sz="1200" i="1">
                <a:solidFill>
                  <a:srgbClr val="666BFF"/>
                </a:solidFill>
                <a:latin typeface="+mj-lt"/>
              </a:rPr>
              <a:t>Lack of rare events,</a:t>
            </a:r>
            <a:br>
              <a:rPr lang="en-US" sz="1200" i="1">
                <a:solidFill>
                  <a:srgbClr val="666BFF"/>
                </a:solidFill>
                <a:latin typeface="+mj-lt"/>
              </a:rPr>
            </a:br>
            <a:r>
              <a:rPr lang="en-US" sz="1200" i="1">
                <a:solidFill>
                  <a:srgbClr val="666BFF"/>
                </a:solidFill>
                <a:latin typeface="+mj-lt"/>
              </a:rPr>
              <a:t>not enough data,</a:t>
            </a:r>
            <a:br>
              <a:rPr lang="en-US" sz="1200" i="1">
                <a:solidFill>
                  <a:srgbClr val="666BFF"/>
                </a:solidFill>
                <a:latin typeface="+mj-lt"/>
              </a:rPr>
            </a:br>
            <a:r>
              <a:rPr lang="en-US" sz="1200" i="1">
                <a:solidFill>
                  <a:srgbClr val="666BFF"/>
                </a:solidFill>
                <a:latin typeface="+mj-lt"/>
              </a:rPr>
              <a:t>or no real-world data</a:t>
            </a:r>
            <a:endParaRPr lang="en-US" sz="1200" i="1">
              <a:solidFill>
                <a:srgbClr val="666BFF"/>
              </a:solidFill>
            </a:endParaRPr>
          </a:p>
        </p:txBody>
      </p:sp>
      <p:sp>
        <p:nvSpPr>
          <p:cNvPr id="15" name="TextBox 14">
            <a:extLst>
              <a:ext uri="{FF2B5EF4-FFF2-40B4-BE49-F238E27FC236}">
                <a16:creationId xmlns:a16="http://schemas.microsoft.com/office/drawing/2014/main" id="{5E735662-9576-8898-BAB0-80B2B2392F56}"/>
              </a:ext>
            </a:extLst>
          </p:cNvPr>
          <p:cNvSpPr txBox="1"/>
          <p:nvPr/>
        </p:nvSpPr>
        <p:spPr>
          <a:xfrm>
            <a:off x="6839003" y="972417"/>
            <a:ext cx="1922043" cy="469552"/>
          </a:xfrm>
          <a:prstGeom prst="rect">
            <a:avLst/>
          </a:prstGeom>
          <a:noFill/>
        </p:spPr>
        <p:txBody>
          <a:bodyPr wrap="square" anchor="t">
            <a:spAutoFit/>
          </a:bodyPr>
          <a:lstStyle/>
          <a:p>
            <a:pPr algn="ctr">
              <a:lnSpc>
                <a:spcPts val="1450"/>
              </a:lnSpc>
            </a:pPr>
            <a:r>
              <a:rPr lang="en-US" sz="1200" i="1">
                <a:solidFill>
                  <a:srgbClr val="BC0867"/>
                </a:solidFill>
                <a:latin typeface="+mj-lt"/>
              </a:rPr>
              <a:t>Lack of realistic</a:t>
            </a:r>
            <a:br>
              <a:rPr lang="en-US" sz="1200" i="1">
                <a:solidFill>
                  <a:srgbClr val="BC0867"/>
                </a:solidFill>
                <a:latin typeface="+mj-lt"/>
              </a:rPr>
            </a:br>
            <a:r>
              <a:rPr lang="en-US" sz="1200" i="1">
                <a:solidFill>
                  <a:srgbClr val="BC0867"/>
                </a:solidFill>
                <a:latin typeface="+mj-lt"/>
              </a:rPr>
              <a:t>test data</a:t>
            </a:r>
            <a:endParaRPr lang="en-US" sz="1200" i="1">
              <a:solidFill>
                <a:srgbClr val="BC0867"/>
              </a:solidFill>
            </a:endParaRPr>
          </a:p>
        </p:txBody>
      </p:sp>
      <p:sp>
        <p:nvSpPr>
          <p:cNvPr id="16" name="TextBox 15">
            <a:extLst>
              <a:ext uri="{FF2B5EF4-FFF2-40B4-BE49-F238E27FC236}">
                <a16:creationId xmlns:a16="http://schemas.microsoft.com/office/drawing/2014/main" id="{05EBC7DD-6617-9485-E120-805973BB5CD8}"/>
              </a:ext>
            </a:extLst>
          </p:cNvPr>
          <p:cNvSpPr txBox="1"/>
          <p:nvPr/>
        </p:nvSpPr>
        <p:spPr>
          <a:xfrm>
            <a:off x="4639708" y="1602125"/>
            <a:ext cx="1945385" cy="1022331"/>
          </a:xfrm>
          <a:prstGeom prst="rect">
            <a:avLst/>
          </a:prstGeom>
          <a:noFill/>
        </p:spPr>
        <p:txBody>
          <a:bodyPr wrap="square">
            <a:spAutoFit/>
          </a:bodyPr>
          <a:lstStyle/>
          <a:p>
            <a:pPr algn="ctr">
              <a:lnSpc>
                <a:spcPts val="1280"/>
              </a:lnSpc>
              <a:spcAft>
                <a:spcPts val="600"/>
              </a:spcAft>
            </a:pPr>
            <a:r>
              <a:rPr lang="en-US" sz="1050" i="1">
                <a:solidFill>
                  <a:schemeClr val="bg1"/>
                </a:solidFill>
                <a:latin typeface="+mj-lt"/>
              </a:rPr>
              <a:t>+ Rare diseases</a:t>
            </a:r>
          </a:p>
          <a:p>
            <a:pPr algn="ctr">
              <a:lnSpc>
                <a:spcPts val="1280"/>
              </a:lnSpc>
              <a:spcAft>
                <a:spcPts val="600"/>
              </a:spcAft>
            </a:pPr>
            <a:r>
              <a:rPr lang="en-US" sz="1050" i="1">
                <a:solidFill>
                  <a:schemeClr val="bg1"/>
                </a:solidFill>
                <a:latin typeface="+mj-lt"/>
              </a:rPr>
              <a:t> + Clinical trials</a:t>
            </a:r>
          </a:p>
          <a:p>
            <a:pPr algn="ctr">
              <a:lnSpc>
                <a:spcPts val="1280"/>
              </a:lnSpc>
              <a:spcAft>
                <a:spcPts val="600"/>
              </a:spcAft>
            </a:pPr>
            <a:r>
              <a:rPr lang="en-US" sz="1050" i="1">
                <a:solidFill>
                  <a:schemeClr val="bg1"/>
                </a:solidFill>
                <a:latin typeface="+mj-lt"/>
              </a:rPr>
              <a:t>+ Control data</a:t>
            </a:r>
          </a:p>
          <a:p>
            <a:pPr algn="ctr">
              <a:lnSpc>
                <a:spcPts val="1280"/>
              </a:lnSpc>
              <a:spcAft>
                <a:spcPts val="600"/>
              </a:spcAft>
            </a:pPr>
            <a:r>
              <a:rPr lang="en-US" sz="1050" i="1">
                <a:solidFill>
                  <a:schemeClr val="bg1"/>
                </a:solidFill>
                <a:latin typeface="+mj-lt"/>
              </a:rPr>
              <a:t>+ Autonomous vehicles</a:t>
            </a:r>
          </a:p>
        </p:txBody>
      </p:sp>
      <p:sp>
        <p:nvSpPr>
          <p:cNvPr id="18" name="TextBox 17">
            <a:extLst>
              <a:ext uri="{FF2B5EF4-FFF2-40B4-BE49-F238E27FC236}">
                <a16:creationId xmlns:a16="http://schemas.microsoft.com/office/drawing/2014/main" id="{B2C4D57B-3775-0CC7-9AEC-69FB37F0C176}"/>
              </a:ext>
            </a:extLst>
          </p:cNvPr>
          <p:cNvSpPr txBox="1"/>
          <p:nvPr/>
        </p:nvSpPr>
        <p:spPr>
          <a:xfrm>
            <a:off x="2435535" y="2155863"/>
            <a:ext cx="1945385" cy="419602"/>
          </a:xfrm>
          <a:prstGeom prst="rect">
            <a:avLst/>
          </a:prstGeom>
          <a:noFill/>
        </p:spPr>
        <p:txBody>
          <a:bodyPr wrap="square">
            <a:spAutoFit/>
          </a:bodyPr>
          <a:lstStyle/>
          <a:p>
            <a:pPr algn="ctr">
              <a:lnSpc>
                <a:spcPts val="1280"/>
              </a:lnSpc>
              <a:spcAft>
                <a:spcPts val="600"/>
              </a:spcAft>
            </a:pPr>
            <a:r>
              <a:rPr lang="en-US" sz="1050" i="1">
                <a:solidFill>
                  <a:schemeClr val="bg1"/>
                </a:solidFill>
                <a:latin typeface="+mj-lt"/>
              </a:rPr>
              <a:t>+ Underrepresented</a:t>
            </a:r>
            <a:br>
              <a:rPr lang="en-US" sz="1050" i="1">
                <a:solidFill>
                  <a:schemeClr val="bg1"/>
                </a:solidFill>
                <a:latin typeface="+mj-lt"/>
              </a:rPr>
            </a:br>
            <a:r>
              <a:rPr lang="en-US" sz="1050" i="1">
                <a:solidFill>
                  <a:schemeClr val="bg1"/>
                </a:solidFill>
                <a:latin typeface="+mj-lt"/>
              </a:rPr>
              <a:t>segments, or groups</a:t>
            </a:r>
          </a:p>
        </p:txBody>
      </p:sp>
      <p:sp>
        <p:nvSpPr>
          <p:cNvPr id="20" name="TextBox 19">
            <a:extLst>
              <a:ext uri="{FF2B5EF4-FFF2-40B4-BE49-F238E27FC236}">
                <a16:creationId xmlns:a16="http://schemas.microsoft.com/office/drawing/2014/main" id="{D31D8AB6-20E5-E419-10DE-FF2A748B2B5B}"/>
              </a:ext>
            </a:extLst>
          </p:cNvPr>
          <p:cNvSpPr txBox="1"/>
          <p:nvPr/>
        </p:nvSpPr>
        <p:spPr>
          <a:xfrm>
            <a:off x="261489" y="1663857"/>
            <a:ext cx="1945385" cy="932563"/>
          </a:xfrm>
          <a:prstGeom prst="rect">
            <a:avLst/>
          </a:prstGeom>
          <a:noFill/>
        </p:spPr>
        <p:txBody>
          <a:bodyPr wrap="square">
            <a:spAutoFit/>
          </a:bodyPr>
          <a:lstStyle/>
          <a:p>
            <a:pPr algn="ctr">
              <a:lnSpc>
                <a:spcPts val="1280"/>
              </a:lnSpc>
              <a:spcAft>
                <a:spcPts val="600"/>
              </a:spcAft>
            </a:pPr>
            <a:r>
              <a:rPr lang="en-US" sz="1050" i="1">
                <a:solidFill>
                  <a:schemeClr val="bg1"/>
                </a:solidFill>
                <a:latin typeface="+mj-lt"/>
              </a:rPr>
              <a:t>+ Credit card fraud</a:t>
            </a:r>
          </a:p>
          <a:p>
            <a:pPr algn="ctr">
              <a:lnSpc>
                <a:spcPts val="1280"/>
              </a:lnSpc>
              <a:spcAft>
                <a:spcPts val="600"/>
              </a:spcAft>
            </a:pPr>
            <a:r>
              <a:rPr lang="en-US" sz="1050" i="1">
                <a:solidFill>
                  <a:schemeClr val="bg1"/>
                </a:solidFill>
                <a:latin typeface="+mj-lt"/>
              </a:rPr>
              <a:t>+ Manufacturing faults,</a:t>
            </a:r>
            <a:br>
              <a:rPr lang="en-US" sz="1050" i="1">
                <a:solidFill>
                  <a:schemeClr val="bg1"/>
                </a:solidFill>
                <a:latin typeface="+mj-lt"/>
              </a:rPr>
            </a:br>
            <a:r>
              <a:rPr lang="en-US" sz="1050" i="1">
                <a:solidFill>
                  <a:schemeClr val="bg1"/>
                </a:solidFill>
                <a:latin typeface="+mj-lt"/>
              </a:rPr>
              <a:t>or defects</a:t>
            </a:r>
          </a:p>
          <a:p>
            <a:pPr algn="ctr">
              <a:lnSpc>
                <a:spcPts val="1280"/>
              </a:lnSpc>
              <a:spcAft>
                <a:spcPts val="600"/>
              </a:spcAft>
            </a:pPr>
            <a:r>
              <a:rPr lang="en-US" sz="1050" i="1">
                <a:solidFill>
                  <a:schemeClr val="bg1"/>
                </a:solidFill>
                <a:latin typeface="+mj-lt"/>
              </a:rPr>
              <a:t>+ Spam detection</a:t>
            </a:r>
            <a:endParaRPr lang="en-US" sz="1050" i="1">
              <a:solidFill>
                <a:schemeClr val="bg1"/>
              </a:solidFill>
            </a:endParaRPr>
          </a:p>
        </p:txBody>
      </p:sp>
      <p:sp>
        <p:nvSpPr>
          <p:cNvPr id="23" name="Rectangle 22">
            <a:extLst>
              <a:ext uri="{FF2B5EF4-FFF2-40B4-BE49-F238E27FC236}">
                <a16:creationId xmlns:a16="http://schemas.microsoft.com/office/drawing/2014/main" id="{4EC502A0-0253-C0D7-9A4C-4D9F854E3F48}"/>
              </a:ext>
            </a:extLst>
          </p:cNvPr>
          <p:cNvSpPr/>
          <p:nvPr/>
        </p:nvSpPr>
        <p:spPr>
          <a:xfrm>
            <a:off x="2466312" y="2855925"/>
            <a:ext cx="1934335" cy="109720"/>
          </a:xfrm>
          <a:prstGeom prst="rect">
            <a:avLst/>
          </a:prstGeom>
          <a:solidFill>
            <a:srgbClr val="E6756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6" name="TextBox 25">
            <a:extLst>
              <a:ext uri="{FF2B5EF4-FFF2-40B4-BE49-F238E27FC236}">
                <a16:creationId xmlns:a16="http://schemas.microsoft.com/office/drawing/2014/main" id="{F4D4B683-C497-32E8-7821-D16179A99935}"/>
              </a:ext>
            </a:extLst>
          </p:cNvPr>
          <p:cNvSpPr txBox="1"/>
          <p:nvPr/>
        </p:nvSpPr>
        <p:spPr>
          <a:xfrm>
            <a:off x="280588" y="2968052"/>
            <a:ext cx="1934335" cy="469552"/>
          </a:xfrm>
          <a:prstGeom prst="rect">
            <a:avLst/>
          </a:prstGeom>
          <a:noFill/>
        </p:spPr>
        <p:txBody>
          <a:bodyPr wrap="square">
            <a:spAutoFit/>
          </a:bodyPr>
          <a:lstStyle/>
          <a:p>
            <a:pPr algn="ctr">
              <a:lnSpc>
                <a:spcPts val="1450"/>
              </a:lnSpc>
            </a:pPr>
            <a:r>
              <a:rPr lang="en-US" sz="1200" i="1">
                <a:solidFill>
                  <a:srgbClr val="F6831F"/>
                </a:solidFill>
                <a:latin typeface="+mj-lt"/>
              </a:rPr>
              <a:t>Inaccessible, not shareable</a:t>
            </a:r>
            <a:br>
              <a:rPr lang="en-US" sz="1200" i="1">
                <a:solidFill>
                  <a:srgbClr val="F6831F"/>
                </a:solidFill>
                <a:latin typeface="+mj-lt"/>
              </a:rPr>
            </a:br>
            <a:r>
              <a:rPr lang="en-US" sz="1200" i="1">
                <a:solidFill>
                  <a:srgbClr val="F6831F"/>
                </a:solidFill>
                <a:latin typeface="+mj-lt"/>
              </a:rPr>
              <a:t>real-world data</a:t>
            </a:r>
            <a:endParaRPr lang="en-US" sz="1200" i="1">
              <a:solidFill>
                <a:srgbClr val="F6831F"/>
              </a:solidFill>
            </a:endParaRPr>
          </a:p>
        </p:txBody>
      </p:sp>
      <p:sp>
        <p:nvSpPr>
          <p:cNvPr id="28" name="Rectangle 27">
            <a:extLst>
              <a:ext uri="{FF2B5EF4-FFF2-40B4-BE49-F238E27FC236}">
                <a16:creationId xmlns:a16="http://schemas.microsoft.com/office/drawing/2014/main" id="{558FC5B7-DD41-C897-8F94-03A2EF3F7150}"/>
              </a:ext>
            </a:extLst>
          </p:cNvPr>
          <p:cNvSpPr/>
          <p:nvPr/>
        </p:nvSpPr>
        <p:spPr>
          <a:xfrm>
            <a:off x="6826706" y="2855924"/>
            <a:ext cx="1934335" cy="109720"/>
          </a:xfrm>
          <a:prstGeom prst="rect">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TextBox 21">
            <a:extLst>
              <a:ext uri="{FF2B5EF4-FFF2-40B4-BE49-F238E27FC236}">
                <a16:creationId xmlns:a16="http://schemas.microsoft.com/office/drawing/2014/main" id="{937DB48B-AC3A-3468-851C-7764F09B1EF0}"/>
              </a:ext>
            </a:extLst>
          </p:cNvPr>
          <p:cNvSpPr txBox="1"/>
          <p:nvPr/>
        </p:nvSpPr>
        <p:spPr>
          <a:xfrm>
            <a:off x="2466313" y="2960588"/>
            <a:ext cx="1934335" cy="1689982"/>
          </a:xfrm>
          <a:prstGeom prst="rect">
            <a:avLst/>
          </a:prstGeom>
          <a:solidFill>
            <a:srgbClr val="E6756C">
              <a:alpha val="23922"/>
            </a:srgb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27" name="TextBox 26">
            <a:extLst>
              <a:ext uri="{FF2B5EF4-FFF2-40B4-BE49-F238E27FC236}">
                <a16:creationId xmlns:a16="http://schemas.microsoft.com/office/drawing/2014/main" id="{5277D580-F6EB-F1E1-6CAA-E37457346A1F}"/>
              </a:ext>
            </a:extLst>
          </p:cNvPr>
          <p:cNvSpPr txBox="1"/>
          <p:nvPr/>
        </p:nvSpPr>
        <p:spPr>
          <a:xfrm>
            <a:off x="6826707" y="2960588"/>
            <a:ext cx="1934335" cy="1689982"/>
          </a:xfrm>
          <a:prstGeom prst="rect">
            <a:avLst/>
          </a:prstGeom>
          <a:solidFill>
            <a:srgbClr val="E30065">
              <a:alpha val="23922"/>
            </a:srgb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31" name="TextBox 30">
            <a:extLst>
              <a:ext uri="{FF2B5EF4-FFF2-40B4-BE49-F238E27FC236}">
                <a16:creationId xmlns:a16="http://schemas.microsoft.com/office/drawing/2014/main" id="{0B14952B-E8AA-AF7A-6163-82B97C946760}"/>
              </a:ext>
            </a:extLst>
          </p:cNvPr>
          <p:cNvSpPr txBox="1"/>
          <p:nvPr/>
        </p:nvSpPr>
        <p:spPr>
          <a:xfrm>
            <a:off x="4646511" y="2960588"/>
            <a:ext cx="1934335" cy="1689982"/>
          </a:xfrm>
          <a:prstGeom prst="rect">
            <a:avLst/>
          </a:prstGeom>
          <a:solidFill>
            <a:schemeClr val="accent2">
              <a:alpha val="23922"/>
            </a:scheme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32" name="Rectangle 31">
            <a:extLst>
              <a:ext uri="{FF2B5EF4-FFF2-40B4-BE49-F238E27FC236}">
                <a16:creationId xmlns:a16="http://schemas.microsoft.com/office/drawing/2014/main" id="{61E0C423-13F0-EAFE-8F0E-6C07C8A4A428}"/>
              </a:ext>
            </a:extLst>
          </p:cNvPr>
          <p:cNvSpPr/>
          <p:nvPr/>
        </p:nvSpPr>
        <p:spPr>
          <a:xfrm>
            <a:off x="4646510" y="2855923"/>
            <a:ext cx="1934335" cy="109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3" name="TextBox 32">
            <a:extLst>
              <a:ext uri="{FF2B5EF4-FFF2-40B4-BE49-F238E27FC236}">
                <a16:creationId xmlns:a16="http://schemas.microsoft.com/office/drawing/2014/main" id="{389F0421-DA99-809B-3D67-7DA70A018A80}"/>
              </a:ext>
            </a:extLst>
          </p:cNvPr>
          <p:cNvSpPr txBox="1"/>
          <p:nvPr/>
        </p:nvSpPr>
        <p:spPr>
          <a:xfrm>
            <a:off x="2489361" y="2977926"/>
            <a:ext cx="1922043" cy="469552"/>
          </a:xfrm>
          <a:prstGeom prst="rect">
            <a:avLst/>
          </a:prstGeom>
          <a:noFill/>
        </p:spPr>
        <p:txBody>
          <a:bodyPr wrap="square">
            <a:spAutoFit/>
          </a:bodyPr>
          <a:lstStyle/>
          <a:p>
            <a:pPr algn="ctr">
              <a:lnSpc>
                <a:spcPts val="1450"/>
              </a:lnSpc>
            </a:pPr>
            <a:r>
              <a:rPr lang="en-US" sz="1200" i="1">
                <a:solidFill>
                  <a:srgbClr val="E6756C"/>
                </a:solidFill>
                <a:latin typeface="+mj-lt"/>
              </a:rPr>
              <a:t>Expensive</a:t>
            </a:r>
            <a:br>
              <a:rPr lang="en-US" sz="1200" i="1">
                <a:solidFill>
                  <a:srgbClr val="E6756C"/>
                </a:solidFill>
                <a:latin typeface="+mj-lt"/>
              </a:rPr>
            </a:br>
            <a:r>
              <a:rPr lang="en-US" sz="1200" i="1">
                <a:solidFill>
                  <a:srgbClr val="E6756C"/>
                </a:solidFill>
                <a:latin typeface="+mj-lt"/>
              </a:rPr>
              <a:t>real-world data</a:t>
            </a:r>
            <a:endParaRPr lang="en-US" sz="1200" i="1">
              <a:solidFill>
                <a:srgbClr val="E6756C"/>
              </a:solidFill>
            </a:endParaRPr>
          </a:p>
        </p:txBody>
      </p:sp>
      <p:sp>
        <p:nvSpPr>
          <p:cNvPr id="34" name="TextBox 33">
            <a:extLst>
              <a:ext uri="{FF2B5EF4-FFF2-40B4-BE49-F238E27FC236}">
                <a16:creationId xmlns:a16="http://schemas.microsoft.com/office/drawing/2014/main" id="{2712B8AD-C5D1-EC29-EB00-AF322AC25F3F}"/>
              </a:ext>
            </a:extLst>
          </p:cNvPr>
          <p:cNvSpPr txBox="1"/>
          <p:nvPr/>
        </p:nvSpPr>
        <p:spPr>
          <a:xfrm>
            <a:off x="4651378" y="2981779"/>
            <a:ext cx="1922043" cy="469552"/>
          </a:xfrm>
          <a:prstGeom prst="rect">
            <a:avLst/>
          </a:prstGeom>
          <a:noFill/>
        </p:spPr>
        <p:txBody>
          <a:bodyPr wrap="square">
            <a:spAutoFit/>
          </a:bodyPr>
          <a:lstStyle/>
          <a:p>
            <a:pPr algn="ctr">
              <a:lnSpc>
                <a:spcPts val="1450"/>
              </a:lnSpc>
            </a:pPr>
            <a:r>
              <a:rPr lang="en-US" sz="1200" i="1">
                <a:solidFill>
                  <a:schemeClr val="accent2"/>
                </a:solidFill>
                <a:latin typeface="+mj-lt"/>
              </a:rPr>
              <a:t>Lack of training data</a:t>
            </a:r>
            <a:br>
              <a:rPr lang="en-US" sz="1200" i="1">
                <a:solidFill>
                  <a:schemeClr val="accent2"/>
                </a:solidFill>
                <a:latin typeface="+mj-lt"/>
              </a:rPr>
            </a:br>
            <a:r>
              <a:rPr lang="en-US" sz="1200" i="1">
                <a:solidFill>
                  <a:schemeClr val="accent2"/>
                </a:solidFill>
                <a:latin typeface="+mj-lt"/>
              </a:rPr>
              <a:t>for AI/ML use cases</a:t>
            </a:r>
            <a:endParaRPr lang="en-US" sz="1200" i="1">
              <a:solidFill>
                <a:schemeClr val="accent2"/>
              </a:solidFill>
            </a:endParaRPr>
          </a:p>
        </p:txBody>
      </p:sp>
      <p:sp>
        <p:nvSpPr>
          <p:cNvPr id="35" name="TextBox 34">
            <a:extLst>
              <a:ext uri="{FF2B5EF4-FFF2-40B4-BE49-F238E27FC236}">
                <a16:creationId xmlns:a16="http://schemas.microsoft.com/office/drawing/2014/main" id="{06CEDB94-F988-2032-7F97-CDCA16943A30}"/>
              </a:ext>
            </a:extLst>
          </p:cNvPr>
          <p:cNvSpPr txBox="1"/>
          <p:nvPr/>
        </p:nvSpPr>
        <p:spPr>
          <a:xfrm>
            <a:off x="6839003" y="2975789"/>
            <a:ext cx="1922043" cy="661912"/>
          </a:xfrm>
          <a:prstGeom prst="rect">
            <a:avLst/>
          </a:prstGeom>
          <a:noFill/>
        </p:spPr>
        <p:txBody>
          <a:bodyPr wrap="square">
            <a:spAutoFit/>
          </a:bodyPr>
          <a:lstStyle/>
          <a:p>
            <a:pPr algn="ctr">
              <a:lnSpc>
                <a:spcPts val="1450"/>
              </a:lnSpc>
            </a:pPr>
            <a:r>
              <a:rPr lang="en-US" sz="1200" i="1">
                <a:solidFill>
                  <a:srgbClr val="BC0867"/>
                </a:solidFill>
                <a:latin typeface="+mj-lt"/>
              </a:rPr>
              <a:t>Implement process, system, product optimization &amp; preventive measures</a:t>
            </a:r>
            <a:endParaRPr lang="en-US" sz="1200" i="1">
              <a:solidFill>
                <a:srgbClr val="BC0867"/>
              </a:solidFill>
            </a:endParaRPr>
          </a:p>
        </p:txBody>
      </p:sp>
      <p:sp>
        <p:nvSpPr>
          <p:cNvPr id="37" name="TextBox 36">
            <a:extLst>
              <a:ext uri="{FF2B5EF4-FFF2-40B4-BE49-F238E27FC236}">
                <a16:creationId xmlns:a16="http://schemas.microsoft.com/office/drawing/2014/main" id="{65826924-98DA-C8DD-0195-3F4A3096684D}"/>
              </a:ext>
            </a:extLst>
          </p:cNvPr>
          <p:cNvSpPr txBox="1"/>
          <p:nvPr/>
        </p:nvSpPr>
        <p:spPr>
          <a:xfrm>
            <a:off x="2464411" y="3568117"/>
            <a:ext cx="1945385" cy="1009507"/>
          </a:xfrm>
          <a:prstGeom prst="rect">
            <a:avLst/>
          </a:prstGeom>
          <a:noFill/>
        </p:spPr>
        <p:txBody>
          <a:bodyPr wrap="square">
            <a:spAutoFit/>
          </a:bodyPr>
          <a:lstStyle/>
          <a:p>
            <a:pPr algn="ctr">
              <a:lnSpc>
                <a:spcPts val="1280"/>
              </a:lnSpc>
              <a:spcAft>
                <a:spcPts val="600"/>
              </a:spcAft>
            </a:pPr>
            <a:r>
              <a:rPr lang="en-US" sz="1050" i="1">
                <a:solidFill>
                  <a:schemeClr val="bg1"/>
                </a:solidFill>
                <a:latin typeface="+mj-lt"/>
              </a:rPr>
              <a:t>+ Cost loss associated</a:t>
            </a:r>
            <a:br>
              <a:rPr lang="en-US" sz="1050" i="1">
                <a:solidFill>
                  <a:schemeClr val="bg1"/>
                </a:solidFill>
                <a:latin typeface="+mj-lt"/>
              </a:rPr>
            </a:br>
            <a:r>
              <a:rPr lang="en-US" sz="1050" i="1">
                <a:solidFill>
                  <a:schemeClr val="bg1"/>
                </a:solidFill>
                <a:latin typeface="+mj-lt"/>
              </a:rPr>
              <a:t>with manual collection,</a:t>
            </a:r>
            <a:br>
              <a:rPr lang="en-US" sz="1050" i="1">
                <a:solidFill>
                  <a:schemeClr val="bg1"/>
                </a:solidFill>
                <a:latin typeface="+mj-lt"/>
              </a:rPr>
            </a:br>
            <a:r>
              <a:rPr lang="en-US" sz="1050" i="1">
                <a:solidFill>
                  <a:schemeClr val="bg1"/>
                </a:solidFill>
                <a:latin typeface="+mj-lt"/>
              </a:rPr>
              <a:t>&amp; labeling, of data</a:t>
            </a:r>
          </a:p>
          <a:p>
            <a:pPr algn="ctr">
              <a:lnSpc>
                <a:spcPts val="1280"/>
              </a:lnSpc>
              <a:spcAft>
                <a:spcPts val="600"/>
              </a:spcAft>
            </a:pPr>
            <a:r>
              <a:rPr lang="en-US" sz="1050" i="1">
                <a:solidFill>
                  <a:schemeClr val="bg1"/>
                </a:solidFill>
                <a:latin typeface="+mj-lt"/>
              </a:rPr>
              <a:t>+ Cost loss associated with spend on external data sources</a:t>
            </a:r>
          </a:p>
        </p:txBody>
      </p:sp>
      <p:sp>
        <p:nvSpPr>
          <p:cNvPr id="38" name="TextBox 37">
            <a:extLst>
              <a:ext uri="{FF2B5EF4-FFF2-40B4-BE49-F238E27FC236}">
                <a16:creationId xmlns:a16="http://schemas.microsoft.com/office/drawing/2014/main" id="{F89270B2-2831-6F5E-EDF2-954C31FC12EF}"/>
              </a:ext>
            </a:extLst>
          </p:cNvPr>
          <p:cNvSpPr txBox="1"/>
          <p:nvPr/>
        </p:nvSpPr>
        <p:spPr>
          <a:xfrm>
            <a:off x="271442" y="3497239"/>
            <a:ext cx="1945385" cy="1099275"/>
          </a:xfrm>
          <a:prstGeom prst="rect">
            <a:avLst/>
          </a:prstGeom>
          <a:noFill/>
        </p:spPr>
        <p:txBody>
          <a:bodyPr wrap="square">
            <a:spAutoFit/>
          </a:bodyPr>
          <a:lstStyle/>
          <a:p>
            <a:pPr algn="ctr">
              <a:lnSpc>
                <a:spcPts val="1280"/>
              </a:lnSpc>
              <a:spcAft>
                <a:spcPts val="600"/>
              </a:spcAft>
            </a:pPr>
            <a:r>
              <a:rPr lang="en-US" sz="1050" i="1">
                <a:solidFill>
                  <a:schemeClr val="bg1"/>
                </a:solidFill>
                <a:latin typeface="+mj-lt"/>
              </a:rPr>
              <a:t>+ Regulated data with access, </a:t>
            </a:r>
            <a:br>
              <a:rPr lang="en-US" sz="1050" i="1">
                <a:solidFill>
                  <a:schemeClr val="bg1"/>
                </a:solidFill>
                <a:latin typeface="+mj-lt"/>
              </a:rPr>
            </a:br>
            <a:r>
              <a:rPr lang="en-US" sz="1050" i="1">
                <a:solidFill>
                  <a:schemeClr val="bg1"/>
                </a:solidFill>
                <a:latin typeface="+mj-lt"/>
              </a:rPr>
              <a:t>or sharing, restrictions </a:t>
            </a:r>
          </a:p>
          <a:p>
            <a:pPr algn="ctr">
              <a:lnSpc>
                <a:spcPts val="1280"/>
              </a:lnSpc>
              <a:spcAft>
                <a:spcPts val="600"/>
              </a:spcAft>
            </a:pPr>
            <a:r>
              <a:rPr lang="en-US" sz="1050" i="1">
                <a:solidFill>
                  <a:schemeClr val="bg1"/>
                </a:solidFill>
                <a:latin typeface="+mj-lt"/>
              </a:rPr>
              <a:t>+ Private / sensitive data</a:t>
            </a:r>
          </a:p>
          <a:p>
            <a:pPr algn="ctr">
              <a:lnSpc>
                <a:spcPts val="1280"/>
              </a:lnSpc>
              <a:spcAft>
                <a:spcPts val="600"/>
              </a:spcAft>
            </a:pPr>
            <a:r>
              <a:rPr lang="en-US" sz="1050" i="1">
                <a:solidFill>
                  <a:schemeClr val="bg1"/>
                </a:solidFill>
                <a:latin typeface="+mj-lt"/>
              </a:rPr>
              <a:t>+ Data localization,</a:t>
            </a:r>
            <a:br>
              <a:rPr lang="en-US" sz="1050" i="1">
                <a:solidFill>
                  <a:schemeClr val="bg1"/>
                </a:solidFill>
                <a:latin typeface="+mj-lt"/>
              </a:rPr>
            </a:br>
            <a:r>
              <a:rPr lang="en-US" sz="1050" i="1">
                <a:solidFill>
                  <a:schemeClr val="bg1"/>
                </a:solidFill>
                <a:latin typeface="+mj-lt"/>
              </a:rPr>
              <a:t>cross-border sharing</a:t>
            </a:r>
            <a:endParaRPr lang="en-US" sz="1050" i="1">
              <a:solidFill>
                <a:schemeClr val="bg1"/>
              </a:solidFill>
            </a:endParaRPr>
          </a:p>
        </p:txBody>
      </p:sp>
      <p:sp>
        <p:nvSpPr>
          <p:cNvPr id="59" name="TextBox 58">
            <a:extLst>
              <a:ext uri="{FF2B5EF4-FFF2-40B4-BE49-F238E27FC236}">
                <a16:creationId xmlns:a16="http://schemas.microsoft.com/office/drawing/2014/main" id="{07028F07-E9AE-3471-69FC-CDAFE2EAD4BA}"/>
              </a:ext>
            </a:extLst>
          </p:cNvPr>
          <p:cNvSpPr txBox="1"/>
          <p:nvPr/>
        </p:nvSpPr>
        <p:spPr>
          <a:xfrm>
            <a:off x="4644606" y="3897731"/>
            <a:ext cx="1945385" cy="676083"/>
          </a:xfrm>
          <a:prstGeom prst="rect">
            <a:avLst/>
          </a:prstGeom>
          <a:noFill/>
        </p:spPr>
        <p:txBody>
          <a:bodyPr wrap="square">
            <a:spAutoFit/>
          </a:bodyPr>
          <a:lstStyle/>
          <a:p>
            <a:pPr algn="ctr">
              <a:lnSpc>
                <a:spcPts val="1280"/>
              </a:lnSpc>
              <a:spcAft>
                <a:spcPts val="600"/>
              </a:spcAft>
            </a:pPr>
            <a:r>
              <a:rPr lang="en-US" sz="1050" i="1">
                <a:solidFill>
                  <a:schemeClr val="bg1"/>
                </a:solidFill>
                <a:latin typeface="+mj-lt"/>
              </a:rPr>
              <a:t>+ Enough data for model training, validation, testing</a:t>
            </a:r>
          </a:p>
          <a:p>
            <a:pPr algn="ctr">
              <a:lnSpc>
                <a:spcPts val="1280"/>
              </a:lnSpc>
              <a:spcAft>
                <a:spcPts val="600"/>
              </a:spcAft>
            </a:pPr>
            <a:r>
              <a:rPr lang="en-US" sz="1050" i="1">
                <a:solidFill>
                  <a:schemeClr val="bg1"/>
                </a:solidFill>
                <a:latin typeface="+mj-lt"/>
              </a:rPr>
              <a:t>+ Fragmented data</a:t>
            </a:r>
          </a:p>
        </p:txBody>
      </p:sp>
      <p:sp>
        <p:nvSpPr>
          <p:cNvPr id="60" name="TextBox 59">
            <a:extLst>
              <a:ext uri="{FF2B5EF4-FFF2-40B4-BE49-F238E27FC236}">
                <a16:creationId xmlns:a16="http://schemas.microsoft.com/office/drawing/2014/main" id="{11D42F4F-14AF-81FB-A594-F5B03FC46E0A}"/>
              </a:ext>
            </a:extLst>
          </p:cNvPr>
          <p:cNvSpPr txBox="1"/>
          <p:nvPr/>
        </p:nvSpPr>
        <p:spPr>
          <a:xfrm>
            <a:off x="6815655" y="1411274"/>
            <a:ext cx="1945385" cy="1163395"/>
          </a:xfrm>
          <a:prstGeom prst="rect">
            <a:avLst/>
          </a:prstGeom>
          <a:noFill/>
        </p:spPr>
        <p:txBody>
          <a:bodyPr wrap="square">
            <a:spAutoFit/>
          </a:bodyPr>
          <a:lstStyle/>
          <a:p>
            <a:pPr algn="ctr">
              <a:lnSpc>
                <a:spcPts val="1280"/>
              </a:lnSpc>
              <a:spcAft>
                <a:spcPts val="600"/>
              </a:spcAft>
            </a:pPr>
            <a:r>
              <a:rPr lang="en-US" sz="1050" i="1">
                <a:solidFill>
                  <a:schemeClr val="bg1"/>
                </a:solidFill>
                <a:latin typeface="+mj-lt"/>
              </a:rPr>
              <a:t>+ Realistic production</a:t>
            </a:r>
            <a:br>
              <a:rPr lang="en-US" sz="1050" i="1">
                <a:solidFill>
                  <a:schemeClr val="bg1"/>
                </a:solidFill>
                <a:latin typeface="+mj-lt"/>
              </a:rPr>
            </a:br>
            <a:r>
              <a:rPr lang="en-US" sz="1050" i="1">
                <a:solidFill>
                  <a:schemeClr val="bg1"/>
                </a:solidFill>
                <a:latin typeface="+mj-lt"/>
              </a:rPr>
              <a:t>test environment</a:t>
            </a:r>
            <a:br>
              <a:rPr lang="en-US" sz="1050" i="1">
                <a:solidFill>
                  <a:schemeClr val="bg1"/>
                </a:solidFill>
                <a:latin typeface="+mj-lt"/>
              </a:rPr>
            </a:br>
            <a:r>
              <a:rPr lang="en-US" sz="1050" i="1">
                <a:solidFill>
                  <a:schemeClr val="bg1"/>
                </a:solidFill>
                <a:latin typeface="+mj-lt"/>
              </a:rPr>
              <a:t>with synthetic vs</a:t>
            </a:r>
            <a:br>
              <a:rPr lang="en-US" sz="1050" i="1">
                <a:solidFill>
                  <a:schemeClr val="bg1"/>
                </a:solidFill>
                <a:latin typeface="+mj-lt"/>
              </a:rPr>
            </a:br>
            <a:r>
              <a:rPr lang="en-US" sz="1050" i="1">
                <a:solidFill>
                  <a:schemeClr val="bg1"/>
                </a:solidFill>
                <a:latin typeface="+mj-lt"/>
              </a:rPr>
              <a:t>private data</a:t>
            </a:r>
          </a:p>
          <a:p>
            <a:pPr algn="ctr">
              <a:lnSpc>
                <a:spcPts val="1280"/>
              </a:lnSpc>
              <a:spcAft>
                <a:spcPts val="600"/>
              </a:spcAft>
            </a:pPr>
            <a:r>
              <a:rPr lang="en-US" sz="1050" i="1">
                <a:solidFill>
                  <a:schemeClr val="bg1"/>
                </a:solidFill>
                <a:latin typeface="+mj-lt"/>
              </a:rPr>
              <a:t>+ Stress test systems</a:t>
            </a:r>
            <a:br>
              <a:rPr lang="en-US" sz="1050" i="1">
                <a:solidFill>
                  <a:schemeClr val="bg1"/>
                </a:solidFill>
                <a:latin typeface="+mj-lt"/>
              </a:rPr>
            </a:br>
            <a:r>
              <a:rPr lang="en-US" sz="1050" i="1">
                <a:solidFill>
                  <a:schemeClr val="bg1"/>
                </a:solidFill>
                <a:latin typeface="+mj-lt"/>
              </a:rPr>
              <a:t>(ex. cyber)</a:t>
            </a:r>
          </a:p>
        </p:txBody>
      </p:sp>
      <p:sp>
        <p:nvSpPr>
          <p:cNvPr id="61" name="TextBox 60">
            <a:extLst>
              <a:ext uri="{FF2B5EF4-FFF2-40B4-BE49-F238E27FC236}">
                <a16:creationId xmlns:a16="http://schemas.microsoft.com/office/drawing/2014/main" id="{D48DA473-EEDB-9B64-F142-A39F9DDCF283}"/>
              </a:ext>
            </a:extLst>
          </p:cNvPr>
          <p:cNvSpPr txBox="1"/>
          <p:nvPr/>
        </p:nvSpPr>
        <p:spPr>
          <a:xfrm>
            <a:off x="6815654" y="3649253"/>
            <a:ext cx="1945385" cy="1086451"/>
          </a:xfrm>
          <a:prstGeom prst="rect">
            <a:avLst/>
          </a:prstGeom>
          <a:noFill/>
        </p:spPr>
        <p:txBody>
          <a:bodyPr wrap="square">
            <a:spAutoFit/>
          </a:bodyPr>
          <a:lstStyle/>
          <a:p>
            <a:pPr algn="ctr">
              <a:lnSpc>
                <a:spcPts val="1280"/>
              </a:lnSpc>
            </a:pPr>
            <a:r>
              <a:rPr lang="en-US" sz="1050" i="1">
                <a:solidFill>
                  <a:schemeClr val="bg1"/>
                </a:solidFill>
                <a:latin typeface="+mj-lt"/>
              </a:rPr>
              <a:t>Digital twins* of:</a:t>
            </a:r>
          </a:p>
          <a:p>
            <a:pPr algn="ctr">
              <a:lnSpc>
                <a:spcPts val="1280"/>
              </a:lnSpc>
            </a:pPr>
            <a:r>
              <a:rPr lang="en-US" sz="1050" i="1">
                <a:solidFill>
                  <a:schemeClr val="bg1"/>
                </a:solidFill>
                <a:latin typeface="+mj-lt"/>
              </a:rPr>
              <a:t>+ a patient</a:t>
            </a:r>
          </a:p>
          <a:p>
            <a:pPr algn="ctr">
              <a:lnSpc>
                <a:spcPts val="1280"/>
              </a:lnSpc>
            </a:pPr>
            <a:r>
              <a:rPr lang="en-US" sz="1050" i="1">
                <a:solidFill>
                  <a:schemeClr val="bg1"/>
                </a:solidFill>
                <a:latin typeface="+mj-lt"/>
              </a:rPr>
              <a:t>+ a city</a:t>
            </a:r>
          </a:p>
          <a:p>
            <a:pPr algn="ctr">
              <a:lnSpc>
                <a:spcPts val="1280"/>
              </a:lnSpc>
            </a:pPr>
            <a:r>
              <a:rPr lang="en-US" sz="1050" i="1">
                <a:solidFill>
                  <a:schemeClr val="bg1"/>
                </a:solidFill>
                <a:latin typeface="+mj-lt"/>
              </a:rPr>
              <a:t>+ a supply chain</a:t>
            </a:r>
          </a:p>
          <a:p>
            <a:pPr algn="ctr">
              <a:lnSpc>
                <a:spcPts val="1280"/>
              </a:lnSpc>
            </a:pPr>
            <a:r>
              <a:rPr lang="en-US" sz="1050" i="1">
                <a:solidFill>
                  <a:schemeClr val="bg1"/>
                </a:solidFill>
                <a:latin typeface="+mj-lt"/>
              </a:rPr>
              <a:t>+ more…</a:t>
            </a:r>
          </a:p>
          <a:p>
            <a:pPr algn="ctr">
              <a:lnSpc>
                <a:spcPts val="1280"/>
              </a:lnSpc>
              <a:spcAft>
                <a:spcPts val="700"/>
              </a:spcAft>
            </a:pPr>
            <a:endParaRPr lang="en-US" sz="1050" i="1">
              <a:solidFill>
                <a:schemeClr val="bg1"/>
              </a:solidFill>
            </a:endParaRPr>
          </a:p>
        </p:txBody>
      </p:sp>
      <p:sp>
        <p:nvSpPr>
          <p:cNvPr id="14" name="Rounded Rectangle 13">
            <a:extLst>
              <a:ext uri="{FF2B5EF4-FFF2-40B4-BE49-F238E27FC236}">
                <a16:creationId xmlns:a16="http://schemas.microsoft.com/office/drawing/2014/main" id="{7047284C-175F-E8BD-B068-295054F0E059}"/>
              </a:ext>
            </a:extLst>
          </p:cNvPr>
          <p:cNvSpPr/>
          <p:nvPr/>
        </p:nvSpPr>
        <p:spPr>
          <a:xfrm>
            <a:off x="6536531" y="53667"/>
            <a:ext cx="2507390" cy="276999"/>
          </a:xfrm>
          <a:prstGeom prst="roundRect">
            <a:avLst>
              <a:gd name="adj" fmla="val 50000"/>
            </a:avLst>
          </a:prstGeom>
          <a:solidFill>
            <a:srgbClr val="E2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Synthetic Data Generation</a:t>
            </a:r>
          </a:p>
        </p:txBody>
      </p:sp>
      <p:sp>
        <p:nvSpPr>
          <p:cNvPr id="17" name="TextBox 16">
            <a:extLst>
              <a:ext uri="{FF2B5EF4-FFF2-40B4-BE49-F238E27FC236}">
                <a16:creationId xmlns:a16="http://schemas.microsoft.com/office/drawing/2014/main" id="{0D6FBD04-4BBF-AA17-3599-D96248B8E6F2}"/>
              </a:ext>
            </a:extLst>
          </p:cNvPr>
          <p:cNvSpPr txBox="1"/>
          <p:nvPr/>
        </p:nvSpPr>
        <p:spPr>
          <a:xfrm>
            <a:off x="0" y="350981"/>
            <a:ext cx="9144000" cy="338554"/>
          </a:xfrm>
          <a:prstGeom prst="rect">
            <a:avLst/>
          </a:prstGeom>
          <a:noFill/>
        </p:spPr>
        <p:txBody>
          <a:bodyPr wrap="square" rtlCol="0">
            <a:spAutoFit/>
          </a:bodyPr>
          <a:lstStyle/>
          <a:p>
            <a:pPr algn="ctr"/>
            <a:r>
              <a:rPr lang="en-US" sz="1600" b="1">
                <a:solidFill>
                  <a:schemeClr val="bg1"/>
                </a:solidFill>
              </a:rPr>
              <a:t>Examples of business use cases &amp; problem domains that benefit from synthetic data generation </a:t>
            </a:r>
          </a:p>
        </p:txBody>
      </p:sp>
      <p:sp>
        <p:nvSpPr>
          <p:cNvPr id="24" name="TextBox 23">
            <a:extLst>
              <a:ext uri="{FF2B5EF4-FFF2-40B4-BE49-F238E27FC236}">
                <a16:creationId xmlns:a16="http://schemas.microsoft.com/office/drawing/2014/main" id="{E4824DF6-439C-09F3-46E3-1E863F7A82C7}"/>
              </a:ext>
            </a:extLst>
          </p:cNvPr>
          <p:cNvSpPr txBox="1"/>
          <p:nvPr/>
        </p:nvSpPr>
        <p:spPr>
          <a:xfrm>
            <a:off x="-1" y="4551887"/>
            <a:ext cx="9143999" cy="388696"/>
          </a:xfrm>
          <a:prstGeom prst="rect">
            <a:avLst/>
          </a:prstGeom>
          <a:noFill/>
        </p:spPr>
        <p:txBody>
          <a:bodyPr wrap="square">
            <a:spAutoFit/>
          </a:bodyPr>
          <a:lstStyle/>
          <a:p>
            <a:pPr algn="ctr">
              <a:lnSpc>
                <a:spcPts val="2800"/>
              </a:lnSpc>
              <a:spcAft>
                <a:spcPts val="1600"/>
              </a:spcAft>
            </a:pPr>
            <a:r>
              <a:rPr lang="en-US" sz="800">
                <a:solidFill>
                  <a:schemeClr val="accent1"/>
                </a:solidFill>
                <a:latin typeface="+mj-lt"/>
                <a:cs typeface="Calibri" panose="020F0502020204030204" pitchFamily="34" charset="0"/>
              </a:rPr>
              <a:t>*Reference the GAI COP “Digital Twins 101” deck</a:t>
            </a:r>
            <a:endParaRPr lang="en-US" sz="800">
              <a:solidFill>
                <a:schemeClr val="bg2"/>
              </a:solidFill>
              <a:latin typeface="+mj-lt"/>
              <a:cs typeface="Calibri Light" panose="020F0302020204030204" pitchFamily="34" charset="0"/>
            </a:endParaRPr>
          </a:p>
        </p:txBody>
      </p:sp>
    </p:spTree>
    <p:extLst>
      <p:ext uri="{BB962C8B-B14F-4D97-AF65-F5344CB8AC3E}">
        <p14:creationId xmlns:p14="http://schemas.microsoft.com/office/powerpoint/2010/main" val="87078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82B4C20C-0004-E908-B502-29CB6AE101C8}"/>
              </a:ext>
            </a:extLst>
          </p:cNvPr>
          <p:cNvSpPr/>
          <p:nvPr/>
        </p:nvSpPr>
        <p:spPr>
          <a:xfrm>
            <a:off x="6536531" y="53667"/>
            <a:ext cx="2507390" cy="276999"/>
          </a:xfrm>
          <a:prstGeom prst="roundRect">
            <a:avLst>
              <a:gd name="adj" fmla="val 50000"/>
            </a:avLst>
          </a:prstGeom>
          <a:solidFill>
            <a:srgbClr val="E2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Synthetic Data Generation</a:t>
            </a:r>
          </a:p>
        </p:txBody>
      </p:sp>
      <p:grpSp>
        <p:nvGrpSpPr>
          <p:cNvPr id="51" name="Group 50">
            <a:extLst>
              <a:ext uri="{FF2B5EF4-FFF2-40B4-BE49-F238E27FC236}">
                <a16:creationId xmlns:a16="http://schemas.microsoft.com/office/drawing/2014/main" id="{CDF2D53A-BE59-CF31-65E3-59927A4BB005}"/>
              </a:ext>
            </a:extLst>
          </p:cNvPr>
          <p:cNvGrpSpPr/>
          <p:nvPr/>
        </p:nvGrpSpPr>
        <p:grpSpPr>
          <a:xfrm>
            <a:off x="2810689" y="1201192"/>
            <a:ext cx="1845730" cy="3000487"/>
            <a:chOff x="1081237" y="841119"/>
            <a:chExt cx="2146084" cy="3488755"/>
          </a:xfrm>
        </p:grpSpPr>
        <p:sp>
          <p:nvSpPr>
            <p:cNvPr id="8" name="Down Arrow 7">
              <a:extLst>
                <a:ext uri="{FF2B5EF4-FFF2-40B4-BE49-F238E27FC236}">
                  <a16:creationId xmlns:a16="http://schemas.microsoft.com/office/drawing/2014/main" id="{76B0282F-3B7A-E580-D25E-BBA61539B895}"/>
                </a:ext>
              </a:extLst>
            </p:cNvPr>
            <p:cNvSpPr/>
            <p:nvPr/>
          </p:nvSpPr>
          <p:spPr>
            <a:xfrm>
              <a:off x="1081237" y="1070071"/>
              <a:ext cx="549484" cy="3259803"/>
            </a:xfrm>
            <a:prstGeom prst="downArrow">
              <a:avLst/>
            </a:prstGeom>
            <a:solidFill>
              <a:srgbClr val="E30065">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9462F817-549B-49E5-CD80-972168120DC1}"/>
                </a:ext>
              </a:extLst>
            </p:cNvPr>
            <p:cNvGrpSpPr/>
            <p:nvPr/>
          </p:nvGrpSpPr>
          <p:grpSpPr>
            <a:xfrm>
              <a:off x="1216396" y="841119"/>
              <a:ext cx="2010925" cy="3359539"/>
              <a:chOff x="1216396" y="841119"/>
              <a:chExt cx="2010925" cy="3359539"/>
            </a:xfrm>
          </p:grpSpPr>
          <p:sp>
            <p:nvSpPr>
              <p:cNvPr id="9" name="Down Arrow 8">
                <a:extLst>
                  <a:ext uri="{FF2B5EF4-FFF2-40B4-BE49-F238E27FC236}">
                    <a16:creationId xmlns:a16="http://schemas.microsoft.com/office/drawing/2014/main" id="{18230A6F-49A6-2AA5-4A8B-D06B1AEF59A0}"/>
                  </a:ext>
                </a:extLst>
              </p:cNvPr>
              <p:cNvSpPr/>
              <p:nvPr/>
            </p:nvSpPr>
            <p:spPr>
              <a:xfrm rot="10800000">
                <a:off x="2677837" y="841119"/>
                <a:ext cx="549484" cy="3259803"/>
              </a:xfrm>
              <a:prstGeom prst="downArrow">
                <a:avLst/>
              </a:prstGeom>
              <a:solidFill>
                <a:srgbClr val="6D69FF">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entagon 1"/>
              <p:cNvSpPr/>
              <p:nvPr/>
            </p:nvSpPr>
            <p:spPr>
              <a:xfrm rot="5400000">
                <a:off x="244204" y="2320533"/>
                <a:ext cx="3130585" cy="629665"/>
              </a:xfrm>
              <a:prstGeom prst="homePlate">
                <a:avLst>
                  <a:gd name="adj" fmla="val 2042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9" name="Freeform 38"/>
              <p:cNvSpPr/>
              <p:nvPr/>
            </p:nvSpPr>
            <p:spPr>
              <a:xfrm>
                <a:off x="1494664" y="940554"/>
                <a:ext cx="629665" cy="259036"/>
              </a:xfrm>
              <a:custGeom>
                <a:avLst/>
                <a:gdLst>
                  <a:gd name="connsiteX0" fmla="*/ 360184 w 720382"/>
                  <a:gd name="connsiteY0" fmla="*/ 0 h 296356"/>
                  <a:gd name="connsiteX1" fmla="*/ 720382 w 720382"/>
                  <a:gd name="connsiteY1" fmla="*/ 148178 h 296356"/>
                  <a:gd name="connsiteX2" fmla="*/ 360198 w 720382"/>
                  <a:gd name="connsiteY2" fmla="*/ 296356 h 296356"/>
                  <a:gd name="connsiteX3" fmla="*/ 0 w 720382"/>
                  <a:gd name="connsiteY3" fmla="*/ 148178 h 296356"/>
                </a:gdLst>
                <a:ahLst/>
                <a:cxnLst>
                  <a:cxn ang="0">
                    <a:pos x="connsiteX0" y="connsiteY0"/>
                  </a:cxn>
                  <a:cxn ang="0">
                    <a:pos x="connsiteX1" y="connsiteY1"/>
                  </a:cxn>
                  <a:cxn ang="0">
                    <a:pos x="connsiteX2" y="connsiteY2"/>
                  </a:cxn>
                  <a:cxn ang="0">
                    <a:pos x="connsiteX3" y="connsiteY3"/>
                  </a:cxn>
                </a:cxnLst>
                <a:rect l="l" t="t" r="r" b="b"/>
                <a:pathLst>
                  <a:path w="720382" h="296356">
                    <a:moveTo>
                      <a:pt x="360184" y="0"/>
                    </a:moveTo>
                    <a:lnTo>
                      <a:pt x="720382" y="148178"/>
                    </a:lnTo>
                    <a:lnTo>
                      <a:pt x="360198" y="296356"/>
                    </a:lnTo>
                    <a:lnTo>
                      <a:pt x="0" y="14817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 name="Chevron 6"/>
              <p:cNvSpPr/>
              <p:nvPr/>
            </p:nvSpPr>
            <p:spPr>
              <a:xfrm rot="5400000">
                <a:off x="1315161" y="3391493"/>
                <a:ext cx="988664" cy="629665"/>
              </a:xfrm>
              <a:prstGeom prst="chevron">
                <a:avLst>
                  <a:gd name="adj" fmla="val 19710"/>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 name="Rectangle 9"/>
              <p:cNvSpPr/>
              <p:nvPr/>
            </p:nvSpPr>
            <p:spPr>
              <a:xfrm>
                <a:off x="1807750" y="1076753"/>
                <a:ext cx="316577" cy="3123905"/>
              </a:xfrm>
              <a:custGeom>
                <a:avLst/>
                <a:gdLst>
                  <a:gd name="connsiteX0" fmla="*/ 0 w 523824"/>
                  <a:gd name="connsiteY0" fmla="*/ 0 h 3433437"/>
                  <a:gd name="connsiteX1" fmla="*/ 523824 w 523824"/>
                  <a:gd name="connsiteY1" fmla="*/ 0 h 3433437"/>
                  <a:gd name="connsiteX2" fmla="*/ 523824 w 523824"/>
                  <a:gd name="connsiteY2" fmla="*/ 3433437 h 3433437"/>
                  <a:gd name="connsiteX3" fmla="*/ 0 w 523824"/>
                  <a:gd name="connsiteY3" fmla="*/ 3433437 h 3433437"/>
                  <a:gd name="connsiteX4" fmla="*/ 0 w 523824"/>
                  <a:gd name="connsiteY4" fmla="*/ 0 h 3433437"/>
                  <a:gd name="connsiteX0" fmla="*/ 0 w 523824"/>
                  <a:gd name="connsiteY0" fmla="*/ 163629 h 3597066"/>
                  <a:gd name="connsiteX1" fmla="*/ 350569 w 523824"/>
                  <a:gd name="connsiteY1" fmla="*/ 0 h 3597066"/>
                  <a:gd name="connsiteX2" fmla="*/ 523824 w 523824"/>
                  <a:gd name="connsiteY2" fmla="*/ 3597066 h 3597066"/>
                  <a:gd name="connsiteX3" fmla="*/ 0 w 523824"/>
                  <a:gd name="connsiteY3" fmla="*/ 3597066 h 3597066"/>
                  <a:gd name="connsiteX4" fmla="*/ 0 w 523824"/>
                  <a:gd name="connsiteY4" fmla="*/ 163629 h 3597066"/>
                  <a:gd name="connsiteX0" fmla="*/ 0 w 523824"/>
                  <a:gd name="connsiteY0" fmla="*/ 154393 h 3587830"/>
                  <a:gd name="connsiteX1" fmla="*/ 341333 w 523824"/>
                  <a:gd name="connsiteY1" fmla="*/ 0 h 3587830"/>
                  <a:gd name="connsiteX2" fmla="*/ 523824 w 523824"/>
                  <a:gd name="connsiteY2" fmla="*/ 3587830 h 3587830"/>
                  <a:gd name="connsiteX3" fmla="*/ 0 w 523824"/>
                  <a:gd name="connsiteY3" fmla="*/ 3587830 h 3587830"/>
                  <a:gd name="connsiteX4" fmla="*/ 0 w 523824"/>
                  <a:gd name="connsiteY4" fmla="*/ 154393 h 3587830"/>
                  <a:gd name="connsiteX0" fmla="*/ 0 w 523824"/>
                  <a:gd name="connsiteY0" fmla="*/ 149774 h 3583211"/>
                  <a:gd name="connsiteX1" fmla="*/ 345951 w 523824"/>
                  <a:gd name="connsiteY1" fmla="*/ 0 h 3583211"/>
                  <a:gd name="connsiteX2" fmla="*/ 523824 w 523824"/>
                  <a:gd name="connsiteY2" fmla="*/ 3583211 h 3583211"/>
                  <a:gd name="connsiteX3" fmla="*/ 0 w 523824"/>
                  <a:gd name="connsiteY3" fmla="*/ 3583211 h 3583211"/>
                  <a:gd name="connsiteX4" fmla="*/ 0 w 523824"/>
                  <a:gd name="connsiteY4" fmla="*/ 149774 h 3583211"/>
                  <a:gd name="connsiteX0" fmla="*/ 0 w 376042"/>
                  <a:gd name="connsiteY0" fmla="*/ 149774 h 3583211"/>
                  <a:gd name="connsiteX1" fmla="*/ 345951 w 376042"/>
                  <a:gd name="connsiteY1" fmla="*/ 0 h 3583211"/>
                  <a:gd name="connsiteX2" fmla="*/ 376042 w 376042"/>
                  <a:gd name="connsiteY2" fmla="*/ 3361538 h 3583211"/>
                  <a:gd name="connsiteX3" fmla="*/ 0 w 376042"/>
                  <a:gd name="connsiteY3" fmla="*/ 3583211 h 3583211"/>
                  <a:gd name="connsiteX4" fmla="*/ 0 w 376042"/>
                  <a:gd name="connsiteY4" fmla="*/ 149774 h 3583211"/>
                  <a:gd name="connsiteX0" fmla="*/ 0 w 362187"/>
                  <a:gd name="connsiteY0" fmla="*/ 149774 h 3583211"/>
                  <a:gd name="connsiteX1" fmla="*/ 345951 w 362187"/>
                  <a:gd name="connsiteY1" fmla="*/ 0 h 3583211"/>
                  <a:gd name="connsiteX2" fmla="*/ 362187 w 362187"/>
                  <a:gd name="connsiteY2" fmla="*/ 3440047 h 3583211"/>
                  <a:gd name="connsiteX3" fmla="*/ 0 w 362187"/>
                  <a:gd name="connsiteY3" fmla="*/ 3583211 h 3583211"/>
                  <a:gd name="connsiteX4" fmla="*/ 0 w 362187"/>
                  <a:gd name="connsiteY4" fmla="*/ 149774 h 3583211"/>
                  <a:gd name="connsiteX0" fmla="*/ 0 w 362187"/>
                  <a:gd name="connsiteY0" fmla="*/ 135919 h 3569356"/>
                  <a:gd name="connsiteX1" fmla="*/ 355187 w 362187"/>
                  <a:gd name="connsiteY1" fmla="*/ 0 h 3569356"/>
                  <a:gd name="connsiteX2" fmla="*/ 362187 w 362187"/>
                  <a:gd name="connsiteY2" fmla="*/ 3426192 h 3569356"/>
                  <a:gd name="connsiteX3" fmla="*/ 0 w 362187"/>
                  <a:gd name="connsiteY3" fmla="*/ 3569356 h 3569356"/>
                  <a:gd name="connsiteX4" fmla="*/ 0 w 362187"/>
                  <a:gd name="connsiteY4" fmla="*/ 135919 h 3569356"/>
                  <a:gd name="connsiteX0" fmla="*/ 0 w 362187"/>
                  <a:gd name="connsiteY0" fmla="*/ 140537 h 3573974"/>
                  <a:gd name="connsiteX1" fmla="*/ 359805 w 362187"/>
                  <a:gd name="connsiteY1" fmla="*/ 0 h 3573974"/>
                  <a:gd name="connsiteX2" fmla="*/ 362187 w 362187"/>
                  <a:gd name="connsiteY2" fmla="*/ 3430810 h 3573974"/>
                  <a:gd name="connsiteX3" fmla="*/ 0 w 362187"/>
                  <a:gd name="connsiteY3" fmla="*/ 3573974 h 3573974"/>
                  <a:gd name="connsiteX4" fmla="*/ 0 w 362187"/>
                  <a:gd name="connsiteY4" fmla="*/ 140537 h 3573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187" h="3573974">
                    <a:moveTo>
                      <a:pt x="0" y="140537"/>
                    </a:moveTo>
                    <a:lnTo>
                      <a:pt x="359805" y="0"/>
                    </a:lnTo>
                    <a:cubicBezTo>
                      <a:pt x="362138" y="1142064"/>
                      <a:pt x="359854" y="2288746"/>
                      <a:pt x="362187" y="3430810"/>
                    </a:cubicBezTo>
                    <a:lnTo>
                      <a:pt x="0" y="3573974"/>
                    </a:lnTo>
                    <a:lnTo>
                      <a:pt x="0" y="140537"/>
                    </a:ln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Pentagon 15"/>
              <p:cNvSpPr/>
              <p:nvPr/>
            </p:nvSpPr>
            <p:spPr>
              <a:xfrm rot="5400000">
                <a:off x="935527" y="2320533"/>
                <a:ext cx="3130585" cy="629665"/>
              </a:xfrm>
              <a:prstGeom prst="homePlate">
                <a:avLst>
                  <a:gd name="adj" fmla="val 2042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3" name="Freeform 42"/>
              <p:cNvSpPr/>
              <p:nvPr/>
            </p:nvSpPr>
            <p:spPr>
              <a:xfrm>
                <a:off x="2185987" y="940554"/>
                <a:ext cx="629665" cy="259036"/>
              </a:xfrm>
              <a:custGeom>
                <a:avLst/>
                <a:gdLst>
                  <a:gd name="connsiteX0" fmla="*/ 360184 w 720382"/>
                  <a:gd name="connsiteY0" fmla="*/ 0 h 296356"/>
                  <a:gd name="connsiteX1" fmla="*/ 720382 w 720382"/>
                  <a:gd name="connsiteY1" fmla="*/ 148178 h 296356"/>
                  <a:gd name="connsiteX2" fmla="*/ 360198 w 720382"/>
                  <a:gd name="connsiteY2" fmla="*/ 296356 h 296356"/>
                  <a:gd name="connsiteX3" fmla="*/ 0 w 720382"/>
                  <a:gd name="connsiteY3" fmla="*/ 148178 h 296356"/>
                </a:gdLst>
                <a:ahLst/>
                <a:cxnLst>
                  <a:cxn ang="0">
                    <a:pos x="connsiteX0" y="connsiteY0"/>
                  </a:cxn>
                  <a:cxn ang="0">
                    <a:pos x="connsiteX1" y="connsiteY1"/>
                  </a:cxn>
                  <a:cxn ang="0">
                    <a:pos x="connsiteX2" y="connsiteY2"/>
                  </a:cxn>
                  <a:cxn ang="0">
                    <a:pos x="connsiteX3" y="connsiteY3"/>
                  </a:cxn>
                </a:cxnLst>
                <a:rect l="l" t="t" r="r" b="b"/>
                <a:pathLst>
                  <a:path w="720382" h="296356">
                    <a:moveTo>
                      <a:pt x="360184" y="0"/>
                    </a:moveTo>
                    <a:lnTo>
                      <a:pt x="720382" y="148178"/>
                    </a:lnTo>
                    <a:lnTo>
                      <a:pt x="360198" y="296356"/>
                    </a:lnTo>
                    <a:lnTo>
                      <a:pt x="0" y="14817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Chevron 18"/>
              <p:cNvSpPr/>
              <p:nvPr/>
            </p:nvSpPr>
            <p:spPr>
              <a:xfrm rot="5400000">
                <a:off x="1104206" y="2489215"/>
                <a:ext cx="2793221" cy="629665"/>
              </a:xfrm>
              <a:prstGeom prst="chevron">
                <a:avLst>
                  <a:gd name="adj" fmla="val 197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Rectangle 9"/>
              <p:cNvSpPr/>
              <p:nvPr/>
            </p:nvSpPr>
            <p:spPr>
              <a:xfrm>
                <a:off x="2500816" y="1076753"/>
                <a:ext cx="316577" cy="3123905"/>
              </a:xfrm>
              <a:custGeom>
                <a:avLst/>
                <a:gdLst>
                  <a:gd name="connsiteX0" fmla="*/ 0 w 523824"/>
                  <a:gd name="connsiteY0" fmla="*/ 0 h 3433437"/>
                  <a:gd name="connsiteX1" fmla="*/ 523824 w 523824"/>
                  <a:gd name="connsiteY1" fmla="*/ 0 h 3433437"/>
                  <a:gd name="connsiteX2" fmla="*/ 523824 w 523824"/>
                  <a:gd name="connsiteY2" fmla="*/ 3433437 h 3433437"/>
                  <a:gd name="connsiteX3" fmla="*/ 0 w 523824"/>
                  <a:gd name="connsiteY3" fmla="*/ 3433437 h 3433437"/>
                  <a:gd name="connsiteX4" fmla="*/ 0 w 523824"/>
                  <a:gd name="connsiteY4" fmla="*/ 0 h 3433437"/>
                  <a:gd name="connsiteX0" fmla="*/ 0 w 523824"/>
                  <a:gd name="connsiteY0" fmla="*/ 163629 h 3597066"/>
                  <a:gd name="connsiteX1" fmla="*/ 350569 w 523824"/>
                  <a:gd name="connsiteY1" fmla="*/ 0 h 3597066"/>
                  <a:gd name="connsiteX2" fmla="*/ 523824 w 523824"/>
                  <a:gd name="connsiteY2" fmla="*/ 3597066 h 3597066"/>
                  <a:gd name="connsiteX3" fmla="*/ 0 w 523824"/>
                  <a:gd name="connsiteY3" fmla="*/ 3597066 h 3597066"/>
                  <a:gd name="connsiteX4" fmla="*/ 0 w 523824"/>
                  <a:gd name="connsiteY4" fmla="*/ 163629 h 3597066"/>
                  <a:gd name="connsiteX0" fmla="*/ 0 w 523824"/>
                  <a:gd name="connsiteY0" fmla="*/ 154393 h 3587830"/>
                  <a:gd name="connsiteX1" fmla="*/ 341333 w 523824"/>
                  <a:gd name="connsiteY1" fmla="*/ 0 h 3587830"/>
                  <a:gd name="connsiteX2" fmla="*/ 523824 w 523824"/>
                  <a:gd name="connsiteY2" fmla="*/ 3587830 h 3587830"/>
                  <a:gd name="connsiteX3" fmla="*/ 0 w 523824"/>
                  <a:gd name="connsiteY3" fmla="*/ 3587830 h 3587830"/>
                  <a:gd name="connsiteX4" fmla="*/ 0 w 523824"/>
                  <a:gd name="connsiteY4" fmla="*/ 154393 h 3587830"/>
                  <a:gd name="connsiteX0" fmla="*/ 0 w 523824"/>
                  <a:gd name="connsiteY0" fmla="*/ 149774 h 3583211"/>
                  <a:gd name="connsiteX1" fmla="*/ 345951 w 523824"/>
                  <a:gd name="connsiteY1" fmla="*/ 0 h 3583211"/>
                  <a:gd name="connsiteX2" fmla="*/ 523824 w 523824"/>
                  <a:gd name="connsiteY2" fmla="*/ 3583211 h 3583211"/>
                  <a:gd name="connsiteX3" fmla="*/ 0 w 523824"/>
                  <a:gd name="connsiteY3" fmla="*/ 3583211 h 3583211"/>
                  <a:gd name="connsiteX4" fmla="*/ 0 w 523824"/>
                  <a:gd name="connsiteY4" fmla="*/ 149774 h 3583211"/>
                  <a:gd name="connsiteX0" fmla="*/ 0 w 376042"/>
                  <a:gd name="connsiteY0" fmla="*/ 149774 h 3583211"/>
                  <a:gd name="connsiteX1" fmla="*/ 345951 w 376042"/>
                  <a:gd name="connsiteY1" fmla="*/ 0 h 3583211"/>
                  <a:gd name="connsiteX2" fmla="*/ 376042 w 376042"/>
                  <a:gd name="connsiteY2" fmla="*/ 3361538 h 3583211"/>
                  <a:gd name="connsiteX3" fmla="*/ 0 w 376042"/>
                  <a:gd name="connsiteY3" fmla="*/ 3583211 h 3583211"/>
                  <a:gd name="connsiteX4" fmla="*/ 0 w 376042"/>
                  <a:gd name="connsiteY4" fmla="*/ 149774 h 3583211"/>
                  <a:gd name="connsiteX0" fmla="*/ 0 w 362187"/>
                  <a:gd name="connsiteY0" fmla="*/ 149774 h 3583211"/>
                  <a:gd name="connsiteX1" fmla="*/ 345951 w 362187"/>
                  <a:gd name="connsiteY1" fmla="*/ 0 h 3583211"/>
                  <a:gd name="connsiteX2" fmla="*/ 362187 w 362187"/>
                  <a:gd name="connsiteY2" fmla="*/ 3440047 h 3583211"/>
                  <a:gd name="connsiteX3" fmla="*/ 0 w 362187"/>
                  <a:gd name="connsiteY3" fmla="*/ 3583211 h 3583211"/>
                  <a:gd name="connsiteX4" fmla="*/ 0 w 362187"/>
                  <a:gd name="connsiteY4" fmla="*/ 149774 h 3583211"/>
                  <a:gd name="connsiteX0" fmla="*/ 0 w 362187"/>
                  <a:gd name="connsiteY0" fmla="*/ 135919 h 3569356"/>
                  <a:gd name="connsiteX1" fmla="*/ 355187 w 362187"/>
                  <a:gd name="connsiteY1" fmla="*/ 0 h 3569356"/>
                  <a:gd name="connsiteX2" fmla="*/ 362187 w 362187"/>
                  <a:gd name="connsiteY2" fmla="*/ 3426192 h 3569356"/>
                  <a:gd name="connsiteX3" fmla="*/ 0 w 362187"/>
                  <a:gd name="connsiteY3" fmla="*/ 3569356 h 3569356"/>
                  <a:gd name="connsiteX4" fmla="*/ 0 w 362187"/>
                  <a:gd name="connsiteY4" fmla="*/ 135919 h 3569356"/>
                  <a:gd name="connsiteX0" fmla="*/ 0 w 362187"/>
                  <a:gd name="connsiteY0" fmla="*/ 140537 h 3573974"/>
                  <a:gd name="connsiteX1" fmla="*/ 359805 w 362187"/>
                  <a:gd name="connsiteY1" fmla="*/ 0 h 3573974"/>
                  <a:gd name="connsiteX2" fmla="*/ 362187 w 362187"/>
                  <a:gd name="connsiteY2" fmla="*/ 3430810 h 3573974"/>
                  <a:gd name="connsiteX3" fmla="*/ 0 w 362187"/>
                  <a:gd name="connsiteY3" fmla="*/ 3573974 h 3573974"/>
                  <a:gd name="connsiteX4" fmla="*/ 0 w 362187"/>
                  <a:gd name="connsiteY4" fmla="*/ 140537 h 3573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187" h="3573974">
                    <a:moveTo>
                      <a:pt x="0" y="140537"/>
                    </a:moveTo>
                    <a:lnTo>
                      <a:pt x="359805" y="0"/>
                    </a:lnTo>
                    <a:cubicBezTo>
                      <a:pt x="362138" y="1142064"/>
                      <a:pt x="359854" y="2288746"/>
                      <a:pt x="362187" y="3430810"/>
                    </a:cubicBezTo>
                    <a:lnTo>
                      <a:pt x="0" y="3573974"/>
                    </a:lnTo>
                    <a:lnTo>
                      <a:pt x="0" y="140537"/>
                    </a:ln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TextBox 11">
                <a:extLst>
                  <a:ext uri="{FF2B5EF4-FFF2-40B4-BE49-F238E27FC236}">
                    <a16:creationId xmlns:a16="http://schemas.microsoft.com/office/drawing/2014/main" id="{10C82E03-59F0-FE3A-7700-F7323FEEBC2D}"/>
                  </a:ext>
                </a:extLst>
              </p:cNvPr>
              <p:cNvSpPr txBox="1"/>
              <p:nvPr/>
            </p:nvSpPr>
            <p:spPr>
              <a:xfrm rot="16200000">
                <a:off x="1465344" y="2470277"/>
                <a:ext cx="2974475" cy="286823"/>
              </a:xfrm>
              <a:prstGeom prst="rect">
                <a:avLst/>
              </a:prstGeom>
              <a:noFill/>
            </p:spPr>
            <p:txBody>
              <a:bodyPr wrap="square" rtlCol="0">
                <a:spAutoFit/>
              </a:bodyPr>
              <a:lstStyle/>
              <a:p>
                <a:pPr algn="ctr"/>
                <a:r>
                  <a:rPr lang="en-US" sz="1100" spc="300">
                    <a:solidFill>
                      <a:schemeClr val="bg1"/>
                    </a:solidFill>
                    <a:latin typeface="+mj-lt"/>
                  </a:rPr>
                  <a:t>ANONYMIZATION</a:t>
                </a:r>
              </a:p>
            </p:txBody>
          </p:sp>
          <p:sp>
            <p:nvSpPr>
              <p:cNvPr id="13" name="TextBox 12">
                <a:extLst>
                  <a:ext uri="{FF2B5EF4-FFF2-40B4-BE49-F238E27FC236}">
                    <a16:creationId xmlns:a16="http://schemas.microsoft.com/office/drawing/2014/main" id="{1C6ACF78-D1D1-8B4F-4F14-EDB668EEA51D}"/>
                  </a:ext>
                </a:extLst>
              </p:cNvPr>
              <p:cNvSpPr txBox="1"/>
              <p:nvPr/>
            </p:nvSpPr>
            <p:spPr>
              <a:xfrm rot="16200000">
                <a:off x="-116804" y="2409953"/>
                <a:ext cx="2953223" cy="286823"/>
              </a:xfrm>
              <a:prstGeom prst="rect">
                <a:avLst/>
              </a:prstGeom>
              <a:noFill/>
            </p:spPr>
            <p:txBody>
              <a:bodyPr wrap="square" rtlCol="0">
                <a:spAutoFit/>
              </a:bodyPr>
              <a:lstStyle/>
              <a:p>
                <a:pPr algn="ctr"/>
                <a:r>
                  <a:rPr lang="en-US" sz="1100" spc="300">
                    <a:solidFill>
                      <a:schemeClr val="bg1"/>
                    </a:solidFill>
                    <a:latin typeface="+mj-lt"/>
                  </a:rPr>
                  <a:t>UTILITY</a:t>
                </a:r>
              </a:p>
            </p:txBody>
          </p:sp>
        </p:grpSp>
      </p:grpSp>
      <p:grpSp>
        <p:nvGrpSpPr>
          <p:cNvPr id="49" name="Group 48">
            <a:extLst>
              <a:ext uri="{FF2B5EF4-FFF2-40B4-BE49-F238E27FC236}">
                <a16:creationId xmlns:a16="http://schemas.microsoft.com/office/drawing/2014/main" id="{D3454660-E073-5D88-5346-3E0E89F73375}"/>
              </a:ext>
            </a:extLst>
          </p:cNvPr>
          <p:cNvGrpSpPr/>
          <p:nvPr/>
        </p:nvGrpSpPr>
        <p:grpSpPr>
          <a:xfrm>
            <a:off x="699982" y="1164605"/>
            <a:ext cx="1837887" cy="3018390"/>
            <a:chOff x="-1347957" y="691088"/>
            <a:chExt cx="2136965" cy="3509570"/>
          </a:xfrm>
        </p:grpSpPr>
        <p:sp>
          <p:nvSpPr>
            <p:cNvPr id="17" name="Down Arrow 16">
              <a:extLst>
                <a:ext uri="{FF2B5EF4-FFF2-40B4-BE49-F238E27FC236}">
                  <a16:creationId xmlns:a16="http://schemas.microsoft.com/office/drawing/2014/main" id="{3338ADD1-6C14-4A6D-A025-A19ABA469CDA}"/>
                </a:ext>
              </a:extLst>
            </p:cNvPr>
            <p:cNvSpPr/>
            <p:nvPr/>
          </p:nvSpPr>
          <p:spPr>
            <a:xfrm rot="10800000">
              <a:off x="-1347957" y="691088"/>
              <a:ext cx="549484" cy="3259803"/>
            </a:xfrm>
            <a:prstGeom prst="downArrow">
              <a:avLst/>
            </a:prstGeom>
            <a:solidFill>
              <a:srgbClr val="E30065">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8B706FE4-BC41-DB62-EAD4-F135FF86C4AC}"/>
                </a:ext>
              </a:extLst>
            </p:cNvPr>
            <p:cNvSpPr/>
            <p:nvPr/>
          </p:nvSpPr>
          <p:spPr>
            <a:xfrm>
              <a:off x="239524" y="940855"/>
              <a:ext cx="549484" cy="3259803"/>
            </a:xfrm>
            <a:prstGeom prst="downArrow">
              <a:avLst/>
            </a:prstGeom>
            <a:solidFill>
              <a:srgbClr val="6D69FF">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entagon 20">
              <a:extLst>
                <a:ext uri="{FF2B5EF4-FFF2-40B4-BE49-F238E27FC236}">
                  <a16:creationId xmlns:a16="http://schemas.microsoft.com/office/drawing/2014/main" id="{0B1E988E-36E5-31D5-3C3B-80DE70AB7103}"/>
                </a:ext>
              </a:extLst>
            </p:cNvPr>
            <p:cNvSpPr/>
            <p:nvPr/>
          </p:nvSpPr>
          <p:spPr>
            <a:xfrm rot="5400000">
              <a:off x="-2184990" y="2197996"/>
              <a:ext cx="3130585" cy="629665"/>
            </a:xfrm>
            <a:prstGeom prst="homePlate">
              <a:avLst>
                <a:gd name="adj" fmla="val 2042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21">
              <a:extLst>
                <a:ext uri="{FF2B5EF4-FFF2-40B4-BE49-F238E27FC236}">
                  <a16:creationId xmlns:a16="http://schemas.microsoft.com/office/drawing/2014/main" id="{F816D914-AE3B-9908-1573-12E38CDC2BA8}"/>
                </a:ext>
              </a:extLst>
            </p:cNvPr>
            <p:cNvSpPr/>
            <p:nvPr/>
          </p:nvSpPr>
          <p:spPr>
            <a:xfrm>
              <a:off x="-934530" y="818017"/>
              <a:ext cx="629665" cy="259036"/>
            </a:xfrm>
            <a:custGeom>
              <a:avLst/>
              <a:gdLst>
                <a:gd name="connsiteX0" fmla="*/ 360184 w 720382"/>
                <a:gd name="connsiteY0" fmla="*/ 0 h 296356"/>
                <a:gd name="connsiteX1" fmla="*/ 720382 w 720382"/>
                <a:gd name="connsiteY1" fmla="*/ 148178 h 296356"/>
                <a:gd name="connsiteX2" fmla="*/ 360198 w 720382"/>
                <a:gd name="connsiteY2" fmla="*/ 296356 h 296356"/>
                <a:gd name="connsiteX3" fmla="*/ 0 w 720382"/>
                <a:gd name="connsiteY3" fmla="*/ 148178 h 296356"/>
              </a:gdLst>
              <a:ahLst/>
              <a:cxnLst>
                <a:cxn ang="0">
                  <a:pos x="connsiteX0" y="connsiteY0"/>
                </a:cxn>
                <a:cxn ang="0">
                  <a:pos x="connsiteX1" y="connsiteY1"/>
                </a:cxn>
                <a:cxn ang="0">
                  <a:pos x="connsiteX2" y="connsiteY2"/>
                </a:cxn>
                <a:cxn ang="0">
                  <a:pos x="connsiteX3" y="connsiteY3"/>
                </a:cxn>
              </a:cxnLst>
              <a:rect l="l" t="t" r="r" b="b"/>
              <a:pathLst>
                <a:path w="720382" h="296356">
                  <a:moveTo>
                    <a:pt x="360184" y="0"/>
                  </a:moveTo>
                  <a:lnTo>
                    <a:pt x="720382" y="148178"/>
                  </a:lnTo>
                  <a:lnTo>
                    <a:pt x="360198" y="296356"/>
                  </a:lnTo>
                  <a:lnTo>
                    <a:pt x="0" y="14817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 name="Chevron 22">
              <a:extLst>
                <a:ext uri="{FF2B5EF4-FFF2-40B4-BE49-F238E27FC236}">
                  <a16:creationId xmlns:a16="http://schemas.microsoft.com/office/drawing/2014/main" id="{AF70E740-0109-CE2F-F57B-F74EA9534B88}"/>
                </a:ext>
              </a:extLst>
            </p:cNvPr>
            <p:cNvSpPr/>
            <p:nvPr/>
          </p:nvSpPr>
          <p:spPr>
            <a:xfrm rot="5400000">
              <a:off x="-2016313" y="2366678"/>
              <a:ext cx="2793221" cy="629665"/>
            </a:xfrm>
            <a:prstGeom prst="chevron">
              <a:avLst>
                <a:gd name="adj" fmla="val 19710"/>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Rectangle 9">
              <a:extLst>
                <a:ext uri="{FF2B5EF4-FFF2-40B4-BE49-F238E27FC236}">
                  <a16:creationId xmlns:a16="http://schemas.microsoft.com/office/drawing/2014/main" id="{EC9385B8-A6A6-857C-5F35-332B04611805}"/>
                </a:ext>
              </a:extLst>
            </p:cNvPr>
            <p:cNvSpPr/>
            <p:nvPr/>
          </p:nvSpPr>
          <p:spPr>
            <a:xfrm>
              <a:off x="-621444" y="954216"/>
              <a:ext cx="316577" cy="3123905"/>
            </a:xfrm>
            <a:custGeom>
              <a:avLst/>
              <a:gdLst>
                <a:gd name="connsiteX0" fmla="*/ 0 w 523824"/>
                <a:gd name="connsiteY0" fmla="*/ 0 h 3433437"/>
                <a:gd name="connsiteX1" fmla="*/ 523824 w 523824"/>
                <a:gd name="connsiteY1" fmla="*/ 0 h 3433437"/>
                <a:gd name="connsiteX2" fmla="*/ 523824 w 523824"/>
                <a:gd name="connsiteY2" fmla="*/ 3433437 h 3433437"/>
                <a:gd name="connsiteX3" fmla="*/ 0 w 523824"/>
                <a:gd name="connsiteY3" fmla="*/ 3433437 h 3433437"/>
                <a:gd name="connsiteX4" fmla="*/ 0 w 523824"/>
                <a:gd name="connsiteY4" fmla="*/ 0 h 3433437"/>
                <a:gd name="connsiteX0" fmla="*/ 0 w 523824"/>
                <a:gd name="connsiteY0" fmla="*/ 163629 h 3597066"/>
                <a:gd name="connsiteX1" fmla="*/ 350569 w 523824"/>
                <a:gd name="connsiteY1" fmla="*/ 0 h 3597066"/>
                <a:gd name="connsiteX2" fmla="*/ 523824 w 523824"/>
                <a:gd name="connsiteY2" fmla="*/ 3597066 h 3597066"/>
                <a:gd name="connsiteX3" fmla="*/ 0 w 523824"/>
                <a:gd name="connsiteY3" fmla="*/ 3597066 h 3597066"/>
                <a:gd name="connsiteX4" fmla="*/ 0 w 523824"/>
                <a:gd name="connsiteY4" fmla="*/ 163629 h 3597066"/>
                <a:gd name="connsiteX0" fmla="*/ 0 w 523824"/>
                <a:gd name="connsiteY0" fmla="*/ 154393 h 3587830"/>
                <a:gd name="connsiteX1" fmla="*/ 341333 w 523824"/>
                <a:gd name="connsiteY1" fmla="*/ 0 h 3587830"/>
                <a:gd name="connsiteX2" fmla="*/ 523824 w 523824"/>
                <a:gd name="connsiteY2" fmla="*/ 3587830 h 3587830"/>
                <a:gd name="connsiteX3" fmla="*/ 0 w 523824"/>
                <a:gd name="connsiteY3" fmla="*/ 3587830 h 3587830"/>
                <a:gd name="connsiteX4" fmla="*/ 0 w 523824"/>
                <a:gd name="connsiteY4" fmla="*/ 154393 h 3587830"/>
                <a:gd name="connsiteX0" fmla="*/ 0 w 523824"/>
                <a:gd name="connsiteY0" fmla="*/ 149774 h 3583211"/>
                <a:gd name="connsiteX1" fmla="*/ 345951 w 523824"/>
                <a:gd name="connsiteY1" fmla="*/ 0 h 3583211"/>
                <a:gd name="connsiteX2" fmla="*/ 523824 w 523824"/>
                <a:gd name="connsiteY2" fmla="*/ 3583211 h 3583211"/>
                <a:gd name="connsiteX3" fmla="*/ 0 w 523824"/>
                <a:gd name="connsiteY3" fmla="*/ 3583211 h 3583211"/>
                <a:gd name="connsiteX4" fmla="*/ 0 w 523824"/>
                <a:gd name="connsiteY4" fmla="*/ 149774 h 3583211"/>
                <a:gd name="connsiteX0" fmla="*/ 0 w 376042"/>
                <a:gd name="connsiteY0" fmla="*/ 149774 h 3583211"/>
                <a:gd name="connsiteX1" fmla="*/ 345951 w 376042"/>
                <a:gd name="connsiteY1" fmla="*/ 0 h 3583211"/>
                <a:gd name="connsiteX2" fmla="*/ 376042 w 376042"/>
                <a:gd name="connsiteY2" fmla="*/ 3361538 h 3583211"/>
                <a:gd name="connsiteX3" fmla="*/ 0 w 376042"/>
                <a:gd name="connsiteY3" fmla="*/ 3583211 h 3583211"/>
                <a:gd name="connsiteX4" fmla="*/ 0 w 376042"/>
                <a:gd name="connsiteY4" fmla="*/ 149774 h 3583211"/>
                <a:gd name="connsiteX0" fmla="*/ 0 w 362187"/>
                <a:gd name="connsiteY0" fmla="*/ 149774 h 3583211"/>
                <a:gd name="connsiteX1" fmla="*/ 345951 w 362187"/>
                <a:gd name="connsiteY1" fmla="*/ 0 h 3583211"/>
                <a:gd name="connsiteX2" fmla="*/ 362187 w 362187"/>
                <a:gd name="connsiteY2" fmla="*/ 3440047 h 3583211"/>
                <a:gd name="connsiteX3" fmla="*/ 0 w 362187"/>
                <a:gd name="connsiteY3" fmla="*/ 3583211 h 3583211"/>
                <a:gd name="connsiteX4" fmla="*/ 0 w 362187"/>
                <a:gd name="connsiteY4" fmla="*/ 149774 h 3583211"/>
                <a:gd name="connsiteX0" fmla="*/ 0 w 362187"/>
                <a:gd name="connsiteY0" fmla="*/ 135919 h 3569356"/>
                <a:gd name="connsiteX1" fmla="*/ 355187 w 362187"/>
                <a:gd name="connsiteY1" fmla="*/ 0 h 3569356"/>
                <a:gd name="connsiteX2" fmla="*/ 362187 w 362187"/>
                <a:gd name="connsiteY2" fmla="*/ 3426192 h 3569356"/>
                <a:gd name="connsiteX3" fmla="*/ 0 w 362187"/>
                <a:gd name="connsiteY3" fmla="*/ 3569356 h 3569356"/>
                <a:gd name="connsiteX4" fmla="*/ 0 w 362187"/>
                <a:gd name="connsiteY4" fmla="*/ 135919 h 3569356"/>
                <a:gd name="connsiteX0" fmla="*/ 0 w 362187"/>
                <a:gd name="connsiteY0" fmla="*/ 140537 h 3573974"/>
                <a:gd name="connsiteX1" fmla="*/ 359805 w 362187"/>
                <a:gd name="connsiteY1" fmla="*/ 0 h 3573974"/>
                <a:gd name="connsiteX2" fmla="*/ 362187 w 362187"/>
                <a:gd name="connsiteY2" fmla="*/ 3430810 h 3573974"/>
                <a:gd name="connsiteX3" fmla="*/ 0 w 362187"/>
                <a:gd name="connsiteY3" fmla="*/ 3573974 h 3573974"/>
                <a:gd name="connsiteX4" fmla="*/ 0 w 362187"/>
                <a:gd name="connsiteY4" fmla="*/ 140537 h 3573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187" h="3573974">
                  <a:moveTo>
                    <a:pt x="0" y="140537"/>
                  </a:moveTo>
                  <a:lnTo>
                    <a:pt x="359805" y="0"/>
                  </a:lnTo>
                  <a:cubicBezTo>
                    <a:pt x="362138" y="1142064"/>
                    <a:pt x="359854" y="2288746"/>
                    <a:pt x="362187" y="3430810"/>
                  </a:cubicBezTo>
                  <a:lnTo>
                    <a:pt x="0" y="3573974"/>
                  </a:lnTo>
                  <a:lnTo>
                    <a:pt x="0" y="140537"/>
                  </a:ln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6" name="Pentagon 25">
              <a:extLst>
                <a:ext uri="{FF2B5EF4-FFF2-40B4-BE49-F238E27FC236}">
                  <a16:creationId xmlns:a16="http://schemas.microsoft.com/office/drawing/2014/main" id="{3F28EA28-C853-6EA5-E654-597902BA2013}"/>
                </a:ext>
              </a:extLst>
            </p:cNvPr>
            <p:cNvSpPr/>
            <p:nvPr/>
          </p:nvSpPr>
          <p:spPr>
            <a:xfrm rot="5400000">
              <a:off x="-1500811" y="2197996"/>
              <a:ext cx="3130585" cy="629665"/>
            </a:xfrm>
            <a:prstGeom prst="homePlate">
              <a:avLst>
                <a:gd name="adj" fmla="val 2042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7" name="Freeform 26">
              <a:extLst>
                <a:ext uri="{FF2B5EF4-FFF2-40B4-BE49-F238E27FC236}">
                  <a16:creationId xmlns:a16="http://schemas.microsoft.com/office/drawing/2014/main" id="{D634E6C7-1B6E-5CE0-4DEF-44DE07C76851}"/>
                </a:ext>
              </a:extLst>
            </p:cNvPr>
            <p:cNvSpPr/>
            <p:nvPr/>
          </p:nvSpPr>
          <p:spPr>
            <a:xfrm>
              <a:off x="-250351" y="818017"/>
              <a:ext cx="629665" cy="259036"/>
            </a:xfrm>
            <a:custGeom>
              <a:avLst/>
              <a:gdLst>
                <a:gd name="connsiteX0" fmla="*/ 360184 w 720382"/>
                <a:gd name="connsiteY0" fmla="*/ 0 h 296356"/>
                <a:gd name="connsiteX1" fmla="*/ 720382 w 720382"/>
                <a:gd name="connsiteY1" fmla="*/ 148178 h 296356"/>
                <a:gd name="connsiteX2" fmla="*/ 360198 w 720382"/>
                <a:gd name="connsiteY2" fmla="*/ 296356 h 296356"/>
                <a:gd name="connsiteX3" fmla="*/ 0 w 720382"/>
                <a:gd name="connsiteY3" fmla="*/ 148178 h 296356"/>
              </a:gdLst>
              <a:ahLst/>
              <a:cxnLst>
                <a:cxn ang="0">
                  <a:pos x="connsiteX0" y="connsiteY0"/>
                </a:cxn>
                <a:cxn ang="0">
                  <a:pos x="connsiteX1" y="connsiteY1"/>
                </a:cxn>
                <a:cxn ang="0">
                  <a:pos x="connsiteX2" y="connsiteY2"/>
                </a:cxn>
                <a:cxn ang="0">
                  <a:pos x="connsiteX3" y="connsiteY3"/>
                </a:cxn>
              </a:cxnLst>
              <a:rect l="l" t="t" r="r" b="b"/>
              <a:pathLst>
                <a:path w="720382" h="296356">
                  <a:moveTo>
                    <a:pt x="360184" y="0"/>
                  </a:moveTo>
                  <a:lnTo>
                    <a:pt x="720382" y="148178"/>
                  </a:lnTo>
                  <a:lnTo>
                    <a:pt x="360198" y="296356"/>
                  </a:lnTo>
                  <a:lnTo>
                    <a:pt x="0" y="14817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8" name="Chevron 37">
              <a:extLst>
                <a:ext uri="{FF2B5EF4-FFF2-40B4-BE49-F238E27FC236}">
                  <a16:creationId xmlns:a16="http://schemas.microsoft.com/office/drawing/2014/main" id="{26A93DEF-0933-41C1-C15B-839911E5A7C1}"/>
                </a:ext>
              </a:extLst>
            </p:cNvPr>
            <p:cNvSpPr/>
            <p:nvPr/>
          </p:nvSpPr>
          <p:spPr>
            <a:xfrm rot="5400000">
              <a:off x="-429855" y="3268956"/>
              <a:ext cx="988664" cy="629665"/>
            </a:xfrm>
            <a:prstGeom prst="chevron">
              <a:avLst>
                <a:gd name="adj" fmla="val 197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0" name="Rectangle 9">
              <a:extLst>
                <a:ext uri="{FF2B5EF4-FFF2-40B4-BE49-F238E27FC236}">
                  <a16:creationId xmlns:a16="http://schemas.microsoft.com/office/drawing/2014/main" id="{8622803A-8617-2702-3A29-FEF89F9BC3F9}"/>
                </a:ext>
              </a:extLst>
            </p:cNvPr>
            <p:cNvSpPr/>
            <p:nvPr/>
          </p:nvSpPr>
          <p:spPr>
            <a:xfrm>
              <a:off x="64478" y="954216"/>
              <a:ext cx="316577" cy="3123905"/>
            </a:xfrm>
            <a:custGeom>
              <a:avLst/>
              <a:gdLst>
                <a:gd name="connsiteX0" fmla="*/ 0 w 523824"/>
                <a:gd name="connsiteY0" fmla="*/ 0 h 3433437"/>
                <a:gd name="connsiteX1" fmla="*/ 523824 w 523824"/>
                <a:gd name="connsiteY1" fmla="*/ 0 h 3433437"/>
                <a:gd name="connsiteX2" fmla="*/ 523824 w 523824"/>
                <a:gd name="connsiteY2" fmla="*/ 3433437 h 3433437"/>
                <a:gd name="connsiteX3" fmla="*/ 0 w 523824"/>
                <a:gd name="connsiteY3" fmla="*/ 3433437 h 3433437"/>
                <a:gd name="connsiteX4" fmla="*/ 0 w 523824"/>
                <a:gd name="connsiteY4" fmla="*/ 0 h 3433437"/>
                <a:gd name="connsiteX0" fmla="*/ 0 w 523824"/>
                <a:gd name="connsiteY0" fmla="*/ 163629 h 3597066"/>
                <a:gd name="connsiteX1" fmla="*/ 350569 w 523824"/>
                <a:gd name="connsiteY1" fmla="*/ 0 h 3597066"/>
                <a:gd name="connsiteX2" fmla="*/ 523824 w 523824"/>
                <a:gd name="connsiteY2" fmla="*/ 3597066 h 3597066"/>
                <a:gd name="connsiteX3" fmla="*/ 0 w 523824"/>
                <a:gd name="connsiteY3" fmla="*/ 3597066 h 3597066"/>
                <a:gd name="connsiteX4" fmla="*/ 0 w 523824"/>
                <a:gd name="connsiteY4" fmla="*/ 163629 h 3597066"/>
                <a:gd name="connsiteX0" fmla="*/ 0 w 523824"/>
                <a:gd name="connsiteY0" fmla="*/ 154393 h 3587830"/>
                <a:gd name="connsiteX1" fmla="*/ 341333 w 523824"/>
                <a:gd name="connsiteY1" fmla="*/ 0 h 3587830"/>
                <a:gd name="connsiteX2" fmla="*/ 523824 w 523824"/>
                <a:gd name="connsiteY2" fmla="*/ 3587830 h 3587830"/>
                <a:gd name="connsiteX3" fmla="*/ 0 w 523824"/>
                <a:gd name="connsiteY3" fmla="*/ 3587830 h 3587830"/>
                <a:gd name="connsiteX4" fmla="*/ 0 w 523824"/>
                <a:gd name="connsiteY4" fmla="*/ 154393 h 3587830"/>
                <a:gd name="connsiteX0" fmla="*/ 0 w 523824"/>
                <a:gd name="connsiteY0" fmla="*/ 149774 h 3583211"/>
                <a:gd name="connsiteX1" fmla="*/ 345951 w 523824"/>
                <a:gd name="connsiteY1" fmla="*/ 0 h 3583211"/>
                <a:gd name="connsiteX2" fmla="*/ 523824 w 523824"/>
                <a:gd name="connsiteY2" fmla="*/ 3583211 h 3583211"/>
                <a:gd name="connsiteX3" fmla="*/ 0 w 523824"/>
                <a:gd name="connsiteY3" fmla="*/ 3583211 h 3583211"/>
                <a:gd name="connsiteX4" fmla="*/ 0 w 523824"/>
                <a:gd name="connsiteY4" fmla="*/ 149774 h 3583211"/>
                <a:gd name="connsiteX0" fmla="*/ 0 w 376042"/>
                <a:gd name="connsiteY0" fmla="*/ 149774 h 3583211"/>
                <a:gd name="connsiteX1" fmla="*/ 345951 w 376042"/>
                <a:gd name="connsiteY1" fmla="*/ 0 h 3583211"/>
                <a:gd name="connsiteX2" fmla="*/ 376042 w 376042"/>
                <a:gd name="connsiteY2" fmla="*/ 3361538 h 3583211"/>
                <a:gd name="connsiteX3" fmla="*/ 0 w 376042"/>
                <a:gd name="connsiteY3" fmla="*/ 3583211 h 3583211"/>
                <a:gd name="connsiteX4" fmla="*/ 0 w 376042"/>
                <a:gd name="connsiteY4" fmla="*/ 149774 h 3583211"/>
                <a:gd name="connsiteX0" fmla="*/ 0 w 362187"/>
                <a:gd name="connsiteY0" fmla="*/ 149774 h 3583211"/>
                <a:gd name="connsiteX1" fmla="*/ 345951 w 362187"/>
                <a:gd name="connsiteY1" fmla="*/ 0 h 3583211"/>
                <a:gd name="connsiteX2" fmla="*/ 362187 w 362187"/>
                <a:gd name="connsiteY2" fmla="*/ 3440047 h 3583211"/>
                <a:gd name="connsiteX3" fmla="*/ 0 w 362187"/>
                <a:gd name="connsiteY3" fmla="*/ 3583211 h 3583211"/>
                <a:gd name="connsiteX4" fmla="*/ 0 w 362187"/>
                <a:gd name="connsiteY4" fmla="*/ 149774 h 3583211"/>
                <a:gd name="connsiteX0" fmla="*/ 0 w 362187"/>
                <a:gd name="connsiteY0" fmla="*/ 135919 h 3569356"/>
                <a:gd name="connsiteX1" fmla="*/ 355187 w 362187"/>
                <a:gd name="connsiteY1" fmla="*/ 0 h 3569356"/>
                <a:gd name="connsiteX2" fmla="*/ 362187 w 362187"/>
                <a:gd name="connsiteY2" fmla="*/ 3426192 h 3569356"/>
                <a:gd name="connsiteX3" fmla="*/ 0 w 362187"/>
                <a:gd name="connsiteY3" fmla="*/ 3569356 h 3569356"/>
                <a:gd name="connsiteX4" fmla="*/ 0 w 362187"/>
                <a:gd name="connsiteY4" fmla="*/ 135919 h 3569356"/>
                <a:gd name="connsiteX0" fmla="*/ 0 w 362187"/>
                <a:gd name="connsiteY0" fmla="*/ 140537 h 3573974"/>
                <a:gd name="connsiteX1" fmla="*/ 359805 w 362187"/>
                <a:gd name="connsiteY1" fmla="*/ 0 h 3573974"/>
                <a:gd name="connsiteX2" fmla="*/ 362187 w 362187"/>
                <a:gd name="connsiteY2" fmla="*/ 3430810 h 3573974"/>
                <a:gd name="connsiteX3" fmla="*/ 0 w 362187"/>
                <a:gd name="connsiteY3" fmla="*/ 3573974 h 3573974"/>
                <a:gd name="connsiteX4" fmla="*/ 0 w 362187"/>
                <a:gd name="connsiteY4" fmla="*/ 140537 h 3573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187" h="3573974">
                  <a:moveTo>
                    <a:pt x="0" y="140537"/>
                  </a:moveTo>
                  <a:lnTo>
                    <a:pt x="359805" y="0"/>
                  </a:lnTo>
                  <a:cubicBezTo>
                    <a:pt x="362138" y="1142064"/>
                    <a:pt x="359854" y="2288746"/>
                    <a:pt x="362187" y="3430810"/>
                  </a:cubicBezTo>
                  <a:lnTo>
                    <a:pt x="0" y="3573974"/>
                  </a:lnTo>
                  <a:lnTo>
                    <a:pt x="0" y="140537"/>
                  </a:ln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1" name="TextBox 40">
              <a:extLst>
                <a:ext uri="{FF2B5EF4-FFF2-40B4-BE49-F238E27FC236}">
                  <a16:creationId xmlns:a16="http://schemas.microsoft.com/office/drawing/2014/main" id="{A1CE6B38-797E-84CE-8944-11D0E77CFF00}"/>
                </a:ext>
              </a:extLst>
            </p:cNvPr>
            <p:cNvSpPr txBox="1"/>
            <p:nvPr/>
          </p:nvSpPr>
          <p:spPr>
            <a:xfrm rot="16200000">
              <a:off x="-970994" y="2347739"/>
              <a:ext cx="2974474" cy="286823"/>
            </a:xfrm>
            <a:prstGeom prst="rect">
              <a:avLst/>
            </a:prstGeom>
            <a:noFill/>
          </p:spPr>
          <p:txBody>
            <a:bodyPr wrap="square" rtlCol="0">
              <a:spAutoFit/>
            </a:bodyPr>
            <a:lstStyle/>
            <a:p>
              <a:pPr algn="ctr"/>
              <a:r>
                <a:rPr lang="en-US" sz="1100" spc="300">
                  <a:solidFill>
                    <a:schemeClr val="bg1"/>
                  </a:solidFill>
                  <a:latin typeface="+mj-lt"/>
                </a:rPr>
                <a:t>ANONYMIZATION</a:t>
              </a:r>
            </a:p>
          </p:txBody>
        </p:sp>
        <p:sp>
          <p:nvSpPr>
            <p:cNvPr id="45" name="TextBox 44">
              <a:extLst>
                <a:ext uri="{FF2B5EF4-FFF2-40B4-BE49-F238E27FC236}">
                  <a16:creationId xmlns:a16="http://schemas.microsoft.com/office/drawing/2014/main" id="{FBED1983-F1FB-3AB6-307D-95621DD75C0B}"/>
                </a:ext>
              </a:extLst>
            </p:cNvPr>
            <p:cNvSpPr txBox="1"/>
            <p:nvPr/>
          </p:nvSpPr>
          <p:spPr>
            <a:xfrm rot="16200000">
              <a:off x="-2545998" y="2287416"/>
              <a:ext cx="2953223" cy="286823"/>
            </a:xfrm>
            <a:prstGeom prst="rect">
              <a:avLst/>
            </a:prstGeom>
            <a:noFill/>
          </p:spPr>
          <p:txBody>
            <a:bodyPr wrap="square" rtlCol="0">
              <a:spAutoFit/>
            </a:bodyPr>
            <a:lstStyle/>
            <a:p>
              <a:pPr algn="ctr"/>
              <a:r>
                <a:rPr lang="en-US" sz="1100" spc="300">
                  <a:solidFill>
                    <a:schemeClr val="bg1"/>
                  </a:solidFill>
                  <a:latin typeface="+mj-lt"/>
                </a:rPr>
                <a:t>UTILITY</a:t>
              </a:r>
            </a:p>
          </p:txBody>
        </p:sp>
      </p:grpSp>
      <p:sp>
        <p:nvSpPr>
          <p:cNvPr id="69" name="Rectangle 68">
            <a:extLst>
              <a:ext uri="{FF2B5EF4-FFF2-40B4-BE49-F238E27FC236}">
                <a16:creationId xmlns:a16="http://schemas.microsoft.com/office/drawing/2014/main" id="{5CE5429C-A301-43C6-A3AF-661892B0E644}"/>
              </a:ext>
            </a:extLst>
          </p:cNvPr>
          <p:cNvSpPr/>
          <p:nvPr/>
        </p:nvSpPr>
        <p:spPr>
          <a:xfrm>
            <a:off x="142875" y="1014625"/>
            <a:ext cx="5195821" cy="3850269"/>
          </a:xfrm>
          <a:prstGeom prst="rect">
            <a:avLst/>
          </a:prstGeom>
          <a:noFill/>
          <a:ln w="1270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a:extLst>
              <a:ext uri="{FF2B5EF4-FFF2-40B4-BE49-F238E27FC236}">
                <a16:creationId xmlns:a16="http://schemas.microsoft.com/office/drawing/2014/main" id="{BA2498E7-1640-23A5-03E2-4B622FD7B3D7}"/>
              </a:ext>
            </a:extLst>
          </p:cNvPr>
          <p:cNvSpPr/>
          <p:nvPr/>
        </p:nvSpPr>
        <p:spPr>
          <a:xfrm>
            <a:off x="1644768" y="883830"/>
            <a:ext cx="2260402" cy="261191"/>
          </a:xfrm>
          <a:prstGeom prst="roundRect">
            <a:avLst>
              <a:gd name="adj" fmla="val 50000"/>
            </a:avLst>
          </a:prstGeom>
          <a:solidFill>
            <a:srgbClr val="001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a:t>Synthetic Data Without Differential Privacy</a:t>
            </a:r>
          </a:p>
        </p:txBody>
      </p:sp>
      <p:sp>
        <p:nvSpPr>
          <p:cNvPr id="72" name="Rectangle 71">
            <a:extLst>
              <a:ext uri="{FF2B5EF4-FFF2-40B4-BE49-F238E27FC236}">
                <a16:creationId xmlns:a16="http://schemas.microsoft.com/office/drawing/2014/main" id="{1AD1FAB2-0BEA-F8BC-D9EA-D19518C65042}"/>
              </a:ext>
            </a:extLst>
          </p:cNvPr>
          <p:cNvSpPr/>
          <p:nvPr/>
        </p:nvSpPr>
        <p:spPr>
          <a:xfrm>
            <a:off x="5447911" y="1030518"/>
            <a:ext cx="3553214" cy="3834376"/>
          </a:xfrm>
          <a:prstGeom prst="rect">
            <a:avLst/>
          </a:prstGeom>
          <a:noFill/>
          <a:ln w="1270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83D5A024-26B4-CB93-6E1A-3A9DE08CDE88}"/>
              </a:ext>
            </a:extLst>
          </p:cNvPr>
          <p:cNvGrpSpPr/>
          <p:nvPr/>
        </p:nvGrpSpPr>
        <p:grpSpPr>
          <a:xfrm>
            <a:off x="6716635" y="1276714"/>
            <a:ext cx="1482325" cy="2803833"/>
            <a:chOff x="-934535" y="818017"/>
            <a:chExt cx="1723543" cy="3260104"/>
          </a:xfrm>
        </p:grpSpPr>
        <p:sp>
          <p:nvSpPr>
            <p:cNvPr id="75" name="Down Arrow 74">
              <a:extLst>
                <a:ext uri="{FF2B5EF4-FFF2-40B4-BE49-F238E27FC236}">
                  <a16:creationId xmlns:a16="http://schemas.microsoft.com/office/drawing/2014/main" id="{9A6F9B9B-3EFF-2571-24E7-7D87F4A8EC50}"/>
                </a:ext>
              </a:extLst>
            </p:cNvPr>
            <p:cNvSpPr/>
            <p:nvPr/>
          </p:nvSpPr>
          <p:spPr>
            <a:xfrm rot="10800000">
              <a:off x="239524" y="1342398"/>
              <a:ext cx="549484" cy="2607619"/>
            </a:xfrm>
            <a:prstGeom prst="downArrow">
              <a:avLst/>
            </a:prstGeom>
            <a:solidFill>
              <a:srgbClr val="6D69FF">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Pentagon 75">
              <a:extLst>
                <a:ext uri="{FF2B5EF4-FFF2-40B4-BE49-F238E27FC236}">
                  <a16:creationId xmlns:a16="http://schemas.microsoft.com/office/drawing/2014/main" id="{445BEDA6-50DD-A9B6-8527-E0B5120FB0EB}"/>
                </a:ext>
              </a:extLst>
            </p:cNvPr>
            <p:cNvSpPr/>
            <p:nvPr/>
          </p:nvSpPr>
          <p:spPr>
            <a:xfrm rot="5400000">
              <a:off x="-2184990" y="2197996"/>
              <a:ext cx="3130585" cy="629665"/>
            </a:xfrm>
            <a:prstGeom prst="homePlate">
              <a:avLst>
                <a:gd name="adj" fmla="val 2042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7" name="Freeform 76">
              <a:extLst>
                <a:ext uri="{FF2B5EF4-FFF2-40B4-BE49-F238E27FC236}">
                  <a16:creationId xmlns:a16="http://schemas.microsoft.com/office/drawing/2014/main" id="{9632E1B0-BA1D-78A6-851E-5581F4F7E98A}"/>
                </a:ext>
              </a:extLst>
            </p:cNvPr>
            <p:cNvSpPr/>
            <p:nvPr/>
          </p:nvSpPr>
          <p:spPr>
            <a:xfrm>
              <a:off x="-934530" y="818017"/>
              <a:ext cx="629665" cy="259036"/>
            </a:xfrm>
            <a:custGeom>
              <a:avLst/>
              <a:gdLst>
                <a:gd name="connsiteX0" fmla="*/ 360184 w 720382"/>
                <a:gd name="connsiteY0" fmla="*/ 0 h 296356"/>
                <a:gd name="connsiteX1" fmla="*/ 720382 w 720382"/>
                <a:gd name="connsiteY1" fmla="*/ 148178 h 296356"/>
                <a:gd name="connsiteX2" fmla="*/ 360198 w 720382"/>
                <a:gd name="connsiteY2" fmla="*/ 296356 h 296356"/>
                <a:gd name="connsiteX3" fmla="*/ 0 w 720382"/>
                <a:gd name="connsiteY3" fmla="*/ 148178 h 296356"/>
              </a:gdLst>
              <a:ahLst/>
              <a:cxnLst>
                <a:cxn ang="0">
                  <a:pos x="connsiteX0" y="connsiteY0"/>
                </a:cxn>
                <a:cxn ang="0">
                  <a:pos x="connsiteX1" y="connsiteY1"/>
                </a:cxn>
                <a:cxn ang="0">
                  <a:pos x="connsiteX2" y="connsiteY2"/>
                </a:cxn>
                <a:cxn ang="0">
                  <a:pos x="connsiteX3" y="connsiteY3"/>
                </a:cxn>
              </a:cxnLst>
              <a:rect l="l" t="t" r="r" b="b"/>
              <a:pathLst>
                <a:path w="720382" h="296356">
                  <a:moveTo>
                    <a:pt x="360184" y="0"/>
                  </a:moveTo>
                  <a:lnTo>
                    <a:pt x="720382" y="148178"/>
                  </a:lnTo>
                  <a:lnTo>
                    <a:pt x="360198" y="296356"/>
                  </a:lnTo>
                  <a:lnTo>
                    <a:pt x="0" y="14817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8" name="Chevron 77">
              <a:extLst>
                <a:ext uri="{FF2B5EF4-FFF2-40B4-BE49-F238E27FC236}">
                  <a16:creationId xmlns:a16="http://schemas.microsoft.com/office/drawing/2014/main" id="{0A911B95-AF2A-1F2C-9BC6-F9F78CF361DF}"/>
                </a:ext>
              </a:extLst>
            </p:cNvPr>
            <p:cNvSpPr/>
            <p:nvPr/>
          </p:nvSpPr>
          <p:spPr>
            <a:xfrm rot="5400000">
              <a:off x="-2016313" y="2366678"/>
              <a:ext cx="2793221" cy="629665"/>
            </a:xfrm>
            <a:prstGeom prst="chevron">
              <a:avLst>
                <a:gd name="adj" fmla="val 19710"/>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79" name="Rectangle 9">
              <a:extLst>
                <a:ext uri="{FF2B5EF4-FFF2-40B4-BE49-F238E27FC236}">
                  <a16:creationId xmlns:a16="http://schemas.microsoft.com/office/drawing/2014/main" id="{FA1C2D0A-A343-88FB-3D7A-48D7AC1715CA}"/>
                </a:ext>
              </a:extLst>
            </p:cNvPr>
            <p:cNvSpPr/>
            <p:nvPr/>
          </p:nvSpPr>
          <p:spPr>
            <a:xfrm>
              <a:off x="-621444" y="954216"/>
              <a:ext cx="316577" cy="3123905"/>
            </a:xfrm>
            <a:custGeom>
              <a:avLst/>
              <a:gdLst>
                <a:gd name="connsiteX0" fmla="*/ 0 w 523824"/>
                <a:gd name="connsiteY0" fmla="*/ 0 h 3433437"/>
                <a:gd name="connsiteX1" fmla="*/ 523824 w 523824"/>
                <a:gd name="connsiteY1" fmla="*/ 0 h 3433437"/>
                <a:gd name="connsiteX2" fmla="*/ 523824 w 523824"/>
                <a:gd name="connsiteY2" fmla="*/ 3433437 h 3433437"/>
                <a:gd name="connsiteX3" fmla="*/ 0 w 523824"/>
                <a:gd name="connsiteY3" fmla="*/ 3433437 h 3433437"/>
                <a:gd name="connsiteX4" fmla="*/ 0 w 523824"/>
                <a:gd name="connsiteY4" fmla="*/ 0 h 3433437"/>
                <a:gd name="connsiteX0" fmla="*/ 0 w 523824"/>
                <a:gd name="connsiteY0" fmla="*/ 163629 h 3597066"/>
                <a:gd name="connsiteX1" fmla="*/ 350569 w 523824"/>
                <a:gd name="connsiteY1" fmla="*/ 0 h 3597066"/>
                <a:gd name="connsiteX2" fmla="*/ 523824 w 523824"/>
                <a:gd name="connsiteY2" fmla="*/ 3597066 h 3597066"/>
                <a:gd name="connsiteX3" fmla="*/ 0 w 523824"/>
                <a:gd name="connsiteY3" fmla="*/ 3597066 h 3597066"/>
                <a:gd name="connsiteX4" fmla="*/ 0 w 523824"/>
                <a:gd name="connsiteY4" fmla="*/ 163629 h 3597066"/>
                <a:gd name="connsiteX0" fmla="*/ 0 w 523824"/>
                <a:gd name="connsiteY0" fmla="*/ 154393 h 3587830"/>
                <a:gd name="connsiteX1" fmla="*/ 341333 w 523824"/>
                <a:gd name="connsiteY1" fmla="*/ 0 h 3587830"/>
                <a:gd name="connsiteX2" fmla="*/ 523824 w 523824"/>
                <a:gd name="connsiteY2" fmla="*/ 3587830 h 3587830"/>
                <a:gd name="connsiteX3" fmla="*/ 0 w 523824"/>
                <a:gd name="connsiteY3" fmla="*/ 3587830 h 3587830"/>
                <a:gd name="connsiteX4" fmla="*/ 0 w 523824"/>
                <a:gd name="connsiteY4" fmla="*/ 154393 h 3587830"/>
                <a:gd name="connsiteX0" fmla="*/ 0 w 523824"/>
                <a:gd name="connsiteY0" fmla="*/ 149774 h 3583211"/>
                <a:gd name="connsiteX1" fmla="*/ 345951 w 523824"/>
                <a:gd name="connsiteY1" fmla="*/ 0 h 3583211"/>
                <a:gd name="connsiteX2" fmla="*/ 523824 w 523824"/>
                <a:gd name="connsiteY2" fmla="*/ 3583211 h 3583211"/>
                <a:gd name="connsiteX3" fmla="*/ 0 w 523824"/>
                <a:gd name="connsiteY3" fmla="*/ 3583211 h 3583211"/>
                <a:gd name="connsiteX4" fmla="*/ 0 w 523824"/>
                <a:gd name="connsiteY4" fmla="*/ 149774 h 3583211"/>
                <a:gd name="connsiteX0" fmla="*/ 0 w 376042"/>
                <a:gd name="connsiteY0" fmla="*/ 149774 h 3583211"/>
                <a:gd name="connsiteX1" fmla="*/ 345951 w 376042"/>
                <a:gd name="connsiteY1" fmla="*/ 0 h 3583211"/>
                <a:gd name="connsiteX2" fmla="*/ 376042 w 376042"/>
                <a:gd name="connsiteY2" fmla="*/ 3361538 h 3583211"/>
                <a:gd name="connsiteX3" fmla="*/ 0 w 376042"/>
                <a:gd name="connsiteY3" fmla="*/ 3583211 h 3583211"/>
                <a:gd name="connsiteX4" fmla="*/ 0 w 376042"/>
                <a:gd name="connsiteY4" fmla="*/ 149774 h 3583211"/>
                <a:gd name="connsiteX0" fmla="*/ 0 w 362187"/>
                <a:gd name="connsiteY0" fmla="*/ 149774 h 3583211"/>
                <a:gd name="connsiteX1" fmla="*/ 345951 w 362187"/>
                <a:gd name="connsiteY1" fmla="*/ 0 h 3583211"/>
                <a:gd name="connsiteX2" fmla="*/ 362187 w 362187"/>
                <a:gd name="connsiteY2" fmla="*/ 3440047 h 3583211"/>
                <a:gd name="connsiteX3" fmla="*/ 0 w 362187"/>
                <a:gd name="connsiteY3" fmla="*/ 3583211 h 3583211"/>
                <a:gd name="connsiteX4" fmla="*/ 0 w 362187"/>
                <a:gd name="connsiteY4" fmla="*/ 149774 h 3583211"/>
                <a:gd name="connsiteX0" fmla="*/ 0 w 362187"/>
                <a:gd name="connsiteY0" fmla="*/ 135919 h 3569356"/>
                <a:gd name="connsiteX1" fmla="*/ 355187 w 362187"/>
                <a:gd name="connsiteY1" fmla="*/ 0 h 3569356"/>
                <a:gd name="connsiteX2" fmla="*/ 362187 w 362187"/>
                <a:gd name="connsiteY2" fmla="*/ 3426192 h 3569356"/>
                <a:gd name="connsiteX3" fmla="*/ 0 w 362187"/>
                <a:gd name="connsiteY3" fmla="*/ 3569356 h 3569356"/>
                <a:gd name="connsiteX4" fmla="*/ 0 w 362187"/>
                <a:gd name="connsiteY4" fmla="*/ 135919 h 3569356"/>
                <a:gd name="connsiteX0" fmla="*/ 0 w 362187"/>
                <a:gd name="connsiteY0" fmla="*/ 140537 h 3573974"/>
                <a:gd name="connsiteX1" fmla="*/ 359805 w 362187"/>
                <a:gd name="connsiteY1" fmla="*/ 0 h 3573974"/>
                <a:gd name="connsiteX2" fmla="*/ 362187 w 362187"/>
                <a:gd name="connsiteY2" fmla="*/ 3430810 h 3573974"/>
                <a:gd name="connsiteX3" fmla="*/ 0 w 362187"/>
                <a:gd name="connsiteY3" fmla="*/ 3573974 h 3573974"/>
                <a:gd name="connsiteX4" fmla="*/ 0 w 362187"/>
                <a:gd name="connsiteY4" fmla="*/ 140537 h 3573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187" h="3573974">
                  <a:moveTo>
                    <a:pt x="0" y="140537"/>
                  </a:moveTo>
                  <a:lnTo>
                    <a:pt x="359805" y="0"/>
                  </a:lnTo>
                  <a:cubicBezTo>
                    <a:pt x="362138" y="1142064"/>
                    <a:pt x="359854" y="2288746"/>
                    <a:pt x="362187" y="3430810"/>
                  </a:cubicBezTo>
                  <a:lnTo>
                    <a:pt x="0" y="3573974"/>
                  </a:lnTo>
                  <a:lnTo>
                    <a:pt x="0" y="140537"/>
                  </a:lnTo>
                  <a:close/>
                </a:path>
              </a:pathLst>
            </a:cu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0" name="Pentagon 79">
              <a:extLst>
                <a:ext uri="{FF2B5EF4-FFF2-40B4-BE49-F238E27FC236}">
                  <a16:creationId xmlns:a16="http://schemas.microsoft.com/office/drawing/2014/main" id="{2C3E1FE5-2E5E-5145-41B2-43A459971860}"/>
                </a:ext>
              </a:extLst>
            </p:cNvPr>
            <p:cNvSpPr/>
            <p:nvPr/>
          </p:nvSpPr>
          <p:spPr>
            <a:xfrm rot="5400000">
              <a:off x="-1500811" y="2197996"/>
              <a:ext cx="3130585" cy="629665"/>
            </a:xfrm>
            <a:prstGeom prst="homePlate">
              <a:avLst>
                <a:gd name="adj" fmla="val 2042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1" name="Freeform 80">
              <a:extLst>
                <a:ext uri="{FF2B5EF4-FFF2-40B4-BE49-F238E27FC236}">
                  <a16:creationId xmlns:a16="http://schemas.microsoft.com/office/drawing/2014/main" id="{8DC477E2-56FB-8A70-87B9-ED08E2CC3D2D}"/>
                </a:ext>
              </a:extLst>
            </p:cNvPr>
            <p:cNvSpPr/>
            <p:nvPr/>
          </p:nvSpPr>
          <p:spPr>
            <a:xfrm>
              <a:off x="-250351" y="818017"/>
              <a:ext cx="629665" cy="259036"/>
            </a:xfrm>
            <a:custGeom>
              <a:avLst/>
              <a:gdLst>
                <a:gd name="connsiteX0" fmla="*/ 360184 w 720382"/>
                <a:gd name="connsiteY0" fmla="*/ 0 h 296356"/>
                <a:gd name="connsiteX1" fmla="*/ 720382 w 720382"/>
                <a:gd name="connsiteY1" fmla="*/ 148178 h 296356"/>
                <a:gd name="connsiteX2" fmla="*/ 360198 w 720382"/>
                <a:gd name="connsiteY2" fmla="*/ 296356 h 296356"/>
                <a:gd name="connsiteX3" fmla="*/ 0 w 720382"/>
                <a:gd name="connsiteY3" fmla="*/ 148178 h 296356"/>
              </a:gdLst>
              <a:ahLst/>
              <a:cxnLst>
                <a:cxn ang="0">
                  <a:pos x="connsiteX0" y="connsiteY0"/>
                </a:cxn>
                <a:cxn ang="0">
                  <a:pos x="connsiteX1" y="connsiteY1"/>
                </a:cxn>
                <a:cxn ang="0">
                  <a:pos x="connsiteX2" y="connsiteY2"/>
                </a:cxn>
                <a:cxn ang="0">
                  <a:pos x="connsiteX3" y="connsiteY3"/>
                </a:cxn>
              </a:cxnLst>
              <a:rect l="l" t="t" r="r" b="b"/>
              <a:pathLst>
                <a:path w="720382" h="296356">
                  <a:moveTo>
                    <a:pt x="360184" y="0"/>
                  </a:moveTo>
                  <a:lnTo>
                    <a:pt x="720382" y="148178"/>
                  </a:lnTo>
                  <a:lnTo>
                    <a:pt x="360198" y="296356"/>
                  </a:lnTo>
                  <a:lnTo>
                    <a:pt x="0" y="14817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2" name="Chevron 81">
              <a:extLst>
                <a:ext uri="{FF2B5EF4-FFF2-40B4-BE49-F238E27FC236}">
                  <a16:creationId xmlns:a16="http://schemas.microsoft.com/office/drawing/2014/main" id="{B8B6BABB-54E6-2117-E6B2-47A61047BF95}"/>
                </a:ext>
              </a:extLst>
            </p:cNvPr>
            <p:cNvSpPr/>
            <p:nvPr/>
          </p:nvSpPr>
          <p:spPr>
            <a:xfrm rot="5400000">
              <a:off x="-429855" y="3268956"/>
              <a:ext cx="988664" cy="629665"/>
            </a:xfrm>
            <a:prstGeom prst="chevron">
              <a:avLst>
                <a:gd name="adj" fmla="val 197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3" name="Rectangle 9">
              <a:extLst>
                <a:ext uri="{FF2B5EF4-FFF2-40B4-BE49-F238E27FC236}">
                  <a16:creationId xmlns:a16="http://schemas.microsoft.com/office/drawing/2014/main" id="{EC9D5F28-52A7-A411-C09D-FED39340ED61}"/>
                </a:ext>
              </a:extLst>
            </p:cNvPr>
            <p:cNvSpPr/>
            <p:nvPr/>
          </p:nvSpPr>
          <p:spPr>
            <a:xfrm>
              <a:off x="64478" y="954216"/>
              <a:ext cx="316577" cy="3123905"/>
            </a:xfrm>
            <a:custGeom>
              <a:avLst/>
              <a:gdLst>
                <a:gd name="connsiteX0" fmla="*/ 0 w 523824"/>
                <a:gd name="connsiteY0" fmla="*/ 0 h 3433437"/>
                <a:gd name="connsiteX1" fmla="*/ 523824 w 523824"/>
                <a:gd name="connsiteY1" fmla="*/ 0 h 3433437"/>
                <a:gd name="connsiteX2" fmla="*/ 523824 w 523824"/>
                <a:gd name="connsiteY2" fmla="*/ 3433437 h 3433437"/>
                <a:gd name="connsiteX3" fmla="*/ 0 w 523824"/>
                <a:gd name="connsiteY3" fmla="*/ 3433437 h 3433437"/>
                <a:gd name="connsiteX4" fmla="*/ 0 w 523824"/>
                <a:gd name="connsiteY4" fmla="*/ 0 h 3433437"/>
                <a:gd name="connsiteX0" fmla="*/ 0 w 523824"/>
                <a:gd name="connsiteY0" fmla="*/ 163629 h 3597066"/>
                <a:gd name="connsiteX1" fmla="*/ 350569 w 523824"/>
                <a:gd name="connsiteY1" fmla="*/ 0 h 3597066"/>
                <a:gd name="connsiteX2" fmla="*/ 523824 w 523824"/>
                <a:gd name="connsiteY2" fmla="*/ 3597066 h 3597066"/>
                <a:gd name="connsiteX3" fmla="*/ 0 w 523824"/>
                <a:gd name="connsiteY3" fmla="*/ 3597066 h 3597066"/>
                <a:gd name="connsiteX4" fmla="*/ 0 w 523824"/>
                <a:gd name="connsiteY4" fmla="*/ 163629 h 3597066"/>
                <a:gd name="connsiteX0" fmla="*/ 0 w 523824"/>
                <a:gd name="connsiteY0" fmla="*/ 154393 h 3587830"/>
                <a:gd name="connsiteX1" fmla="*/ 341333 w 523824"/>
                <a:gd name="connsiteY1" fmla="*/ 0 h 3587830"/>
                <a:gd name="connsiteX2" fmla="*/ 523824 w 523824"/>
                <a:gd name="connsiteY2" fmla="*/ 3587830 h 3587830"/>
                <a:gd name="connsiteX3" fmla="*/ 0 w 523824"/>
                <a:gd name="connsiteY3" fmla="*/ 3587830 h 3587830"/>
                <a:gd name="connsiteX4" fmla="*/ 0 w 523824"/>
                <a:gd name="connsiteY4" fmla="*/ 154393 h 3587830"/>
                <a:gd name="connsiteX0" fmla="*/ 0 w 523824"/>
                <a:gd name="connsiteY0" fmla="*/ 149774 h 3583211"/>
                <a:gd name="connsiteX1" fmla="*/ 345951 w 523824"/>
                <a:gd name="connsiteY1" fmla="*/ 0 h 3583211"/>
                <a:gd name="connsiteX2" fmla="*/ 523824 w 523824"/>
                <a:gd name="connsiteY2" fmla="*/ 3583211 h 3583211"/>
                <a:gd name="connsiteX3" fmla="*/ 0 w 523824"/>
                <a:gd name="connsiteY3" fmla="*/ 3583211 h 3583211"/>
                <a:gd name="connsiteX4" fmla="*/ 0 w 523824"/>
                <a:gd name="connsiteY4" fmla="*/ 149774 h 3583211"/>
                <a:gd name="connsiteX0" fmla="*/ 0 w 376042"/>
                <a:gd name="connsiteY0" fmla="*/ 149774 h 3583211"/>
                <a:gd name="connsiteX1" fmla="*/ 345951 w 376042"/>
                <a:gd name="connsiteY1" fmla="*/ 0 h 3583211"/>
                <a:gd name="connsiteX2" fmla="*/ 376042 w 376042"/>
                <a:gd name="connsiteY2" fmla="*/ 3361538 h 3583211"/>
                <a:gd name="connsiteX3" fmla="*/ 0 w 376042"/>
                <a:gd name="connsiteY3" fmla="*/ 3583211 h 3583211"/>
                <a:gd name="connsiteX4" fmla="*/ 0 w 376042"/>
                <a:gd name="connsiteY4" fmla="*/ 149774 h 3583211"/>
                <a:gd name="connsiteX0" fmla="*/ 0 w 362187"/>
                <a:gd name="connsiteY0" fmla="*/ 149774 h 3583211"/>
                <a:gd name="connsiteX1" fmla="*/ 345951 w 362187"/>
                <a:gd name="connsiteY1" fmla="*/ 0 h 3583211"/>
                <a:gd name="connsiteX2" fmla="*/ 362187 w 362187"/>
                <a:gd name="connsiteY2" fmla="*/ 3440047 h 3583211"/>
                <a:gd name="connsiteX3" fmla="*/ 0 w 362187"/>
                <a:gd name="connsiteY3" fmla="*/ 3583211 h 3583211"/>
                <a:gd name="connsiteX4" fmla="*/ 0 w 362187"/>
                <a:gd name="connsiteY4" fmla="*/ 149774 h 3583211"/>
                <a:gd name="connsiteX0" fmla="*/ 0 w 362187"/>
                <a:gd name="connsiteY0" fmla="*/ 135919 h 3569356"/>
                <a:gd name="connsiteX1" fmla="*/ 355187 w 362187"/>
                <a:gd name="connsiteY1" fmla="*/ 0 h 3569356"/>
                <a:gd name="connsiteX2" fmla="*/ 362187 w 362187"/>
                <a:gd name="connsiteY2" fmla="*/ 3426192 h 3569356"/>
                <a:gd name="connsiteX3" fmla="*/ 0 w 362187"/>
                <a:gd name="connsiteY3" fmla="*/ 3569356 h 3569356"/>
                <a:gd name="connsiteX4" fmla="*/ 0 w 362187"/>
                <a:gd name="connsiteY4" fmla="*/ 135919 h 3569356"/>
                <a:gd name="connsiteX0" fmla="*/ 0 w 362187"/>
                <a:gd name="connsiteY0" fmla="*/ 140537 h 3573974"/>
                <a:gd name="connsiteX1" fmla="*/ 359805 w 362187"/>
                <a:gd name="connsiteY1" fmla="*/ 0 h 3573974"/>
                <a:gd name="connsiteX2" fmla="*/ 362187 w 362187"/>
                <a:gd name="connsiteY2" fmla="*/ 3430810 h 3573974"/>
                <a:gd name="connsiteX3" fmla="*/ 0 w 362187"/>
                <a:gd name="connsiteY3" fmla="*/ 3573974 h 3573974"/>
                <a:gd name="connsiteX4" fmla="*/ 0 w 362187"/>
                <a:gd name="connsiteY4" fmla="*/ 140537 h 3573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187" h="3573974">
                  <a:moveTo>
                    <a:pt x="0" y="140537"/>
                  </a:moveTo>
                  <a:lnTo>
                    <a:pt x="359805" y="0"/>
                  </a:lnTo>
                  <a:cubicBezTo>
                    <a:pt x="362138" y="1142064"/>
                    <a:pt x="359854" y="2288746"/>
                    <a:pt x="362187" y="3430810"/>
                  </a:cubicBezTo>
                  <a:lnTo>
                    <a:pt x="0" y="3573974"/>
                  </a:lnTo>
                  <a:lnTo>
                    <a:pt x="0" y="140537"/>
                  </a:lnTo>
                  <a:close/>
                </a:path>
              </a:pathLst>
            </a:cu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4" name="TextBox 83">
              <a:extLst>
                <a:ext uri="{FF2B5EF4-FFF2-40B4-BE49-F238E27FC236}">
                  <a16:creationId xmlns:a16="http://schemas.microsoft.com/office/drawing/2014/main" id="{6F58F04B-B969-36CD-2226-782C0B108AAC}"/>
                </a:ext>
              </a:extLst>
            </p:cNvPr>
            <p:cNvSpPr txBox="1"/>
            <p:nvPr/>
          </p:nvSpPr>
          <p:spPr>
            <a:xfrm rot="16200000">
              <a:off x="-555407" y="2763326"/>
              <a:ext cx="2143299" cy="286823"/>
            </a:xfrm>
            <a:prstGeom prst="rect">
              <a:avLst/>
            </a:prstGeom>
            <a:noFill/>
          </p:spPr>
          <p:txBody>
            <a:bodyPr wrap="square" rtlCol="0">
              <a:spAutoFit/>
            </a:bodyPr>
            <a:lstStyle/>
            <a:p>
              <a:pPr algn="ctr"/>
              <a:r>
                <a:rPr lang="en-US" sz="1100" spc="300">
                  <a:solidFill>
                    <a:schemeClr val="bg1"/>
                  </a:solidFill>
                  <a:latin typeface="+mj-lt"/>
                </a:rPr>
                <a:t>ANONYMIZATION</a:t>
              </a:r>
            </a:p>
          </p:txBody>
        </p:sp>
      </p:grpSp>
      <p:sp>
        <p:nvSpPr>
          <p:cNvPr id="86" name="Chevron 85">
            <a:extLst>
              <a:ext uri="{FF2B5EF4-FFF2-40B4-BE49-F238E27FC236}">
                <a16:creationId xmlns:a16="http://schemas.microsoft.com/office/drawing/2014/main" id="{84FA0C16-1829-31E9-81F3-907BA50C1FA8}"/>
              </a:ext>
            </a:extLst>
          </p:cNvPr>
          <p:cNvSpPr/>
          <p:nvPr/>
        </p:nvSpPr>
        <p:spPr>
          <a:xfrm rot="5400000">
            <a:off x="6939479" y="3180967"/>
            <a:ext cx="1275704" cy="541540"/>
          </a:xfrm>
          <a:prstGeom prst="chevron">
            <a:avLst>
              <a:gd name="adj" fmla="val 19710"/>
            </a:avLst>
          </a:prstGeom>
          <a:solidFill>
            <a:srgbClr val="6D69FF">
              <a:alpha val="2941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7" name="Chevron 86">
            <a:extLst>
              <a:ext uri="{FF2B5EF4-FFF2-40B4-BE49-F238E27FC236}">
                <a16:creationId xmlns:a16="http://schemas.microsoft.com/office/drawing/2014/main" id="{F33F0CC4-2943-F970-7020-21AA270C3FE9}"/>
              </a:ext>
            </a:extLst>
          </p:cNvPr>
          <p:cNvSpPr/>
          <p:nvPr/>
        </p:nvSpPr>
        <p:spPr>
          <a:xfrm rot="5400000">
            <a:off x="6696523" y="2935926"/>
            <a:ext cx="1755617" cy="541540"/>
          </a:xfrm>
          <a:prstGeom prst="chevron">
            <a:avLst>
              <a:gd name="adj" fmla="val 19710"/>
            </a:avLst>
          </a:prstGeom>
          <a:solidFill>
            <a:srgbClr val="6D69FF">
              <a:alpha val="2941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8" name="Chevron 87">
            <a:extLst>
              <a:ext uri="{FF2B5EF4-FFF2-40B4-BE49-F238E27FC236}">
                <a16:creationId xmlns:a16="http://schemas.microsoft.com/office/drawing/2014/main" id="{396E6EDC-B163-ED73-8577-4B361D940020}"/>
              </a:ext>
            </a:extLst>
          </p:cNvPr>
          <p:cNvSpPr/>
          <p:nvPr/>
        </p:nvSpPr>
        <p:spPr>
          <a:xfrm rot="5400000">
            <a:off x="6474699" y="2695624"/>
            <a:ext cx="2204590" cy="541540"/>
          </a:xfrm>
          <a:prstGeom prst="chevron">
            <a:avLst>
              <a:gd name="adj" fmla="val 19710"/>
            </a:avLst>
          </a:prstGeom>
          <a:solidFill>
            <a:srgbClr val="6D69FF">
              <a:alpha val="2941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89" name="Rounded Rectangle 88">
            <a:extLst>
              <a:ext uri="{FF2B5EF4-FFF2-40B4-BE49-F238E27FC236}">
                <a16:creationId xmlns:a16="http://schemas.microsoft.com/office/drawing/2014/main" id="{91FA503D-7BF0-24BD-E592-110A88FD4D60}"/>
              </a:ext>
            </a:extLst>
          </p:cNvPr>
          <p:cNvSpPr/>
          <p:nvPr/>
        </p:nvSpPr>
        <p:spPr>
          <a:xfrm>
            <a:off x="6165275" y="906546"/>
            <a:ext cx="2080242" cy="261191"/>
          </a:xfrm>
          <a:prstGeom prst="roundRect">
            <a:avLst>
              <a:gd name="adj" fmla="val 50000"/>
            </a:avLst>
          </a:prstGeom>
          <a:solidFill>
            <a:srgbClr val="001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a:t>Synthetic Data + Differential Privacy</a:t>
            </a:r>
          </a:p>
        </p:txBody>
      </p:sp>
      <p:grpSp>
        <p:nvGrpSpPr>
          <p:cNvPr id="98" name="Group 97">
            <a:extLst>
              <a:ext uri="{FF2B5EF4-FFF2-40B4-BE49-F238E27FC236}">
                <a16:creationId xmlns:a16="http://schemas.microsoft.com/office/drawing/2014/main" id="{815B0050-7300-CCE0-D4AE-4534D602E637}"/>
              </a:ext>
            </a:extLst>
          </p:cNvPr>
          <p:cNvGrpSpPr/>
          <p:nvPr/>
        </p:nvGrpSpPr>
        <p:grpSpPr>
          <a:xfrm>
            <a:off x="5607964" y="2969061"/>
            <a:ext cx="2118414" cy="261191"/>
            <a:chOff x="5637652" y="3107795"/>
            <a:chExt cx="2246624" cy="276999"/>
          </a:xfrm>
        </p:grpSpPr>
        <p:cxnSp>
          <p:nvCxnSpPr>
            <p:cNvPr id="92" name="Straight Arrow Connector 91">
              <a:extLst>
                <a:ext uri="{FF2B5EF4-FFF2-40B4-BE49-F238E27FC236}">
                  <a16:creationId xmlns:a16="http://schemas.microsoft.com/office/drawing/2014/main" id="{2BA2F6BE-2FDD-0BF4-D118-0A8DAA89C148}"/>
                </a:ext>
              </a:extLst>
            </p:cNvPr>
            <p:cNvCxnSpPr>
              <a:cxnSpLocks/>
            </p:cNvCxnSpPr>
            <p:nvPr/>
          </p:nvCxnSpPr>
          <p:spPr>
            <a:xfrm>
              <a:off x="6586538" y="3250407"/>
              <a:ext cx="1297738" cy="0"/>
            </a:xfrm>
            <a:prstGeom prst="straightConnector1">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7" name="Rounded Rectangle 96">
              <a:extLst>
                <a:ext uri="{FF2B5EF4-FFF2-40B4-BE49-F238E27FC236}">
                  <a16:creationId xmlns:a16="http://schemas.microsoft.com/office/drawing/2014/main" id="{FDB18424-D2A1-0F05-0B93-984F17D5053D}"/>
                </a:ext>
              </a:extLst>
            </p:cNvPr>
            <p:cNvSpPr/>
            <p:nvPr/>
          </p:nvSpPr>
          <p:spPr>
            <a:xfrm>
              <a:off x="5637652" y="3107795"/>
              <a:ext cx="1016111" cy="276999"/>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a:t>k-anonymity</a:t>
              </a:r>
            </a:p>
          </p:txBody>
        </p:sp>
      </p:grpSp>
      <p:grpSp>
        <p:nvGrpSpPr>
          <p:cNvPr id="99" name="Group 98">
            <a:extLst>
              <a:ext uri="{FF2B5EF4-FFF2-40B4-BE49-F238E27FC236}">
                <a16:creationId xmlns:a16="http://schemas.microsoft.com/office/drawing/2014/main" id="{439F25EF-46D4-D995-23A8-3B3F409A732C}"/>
              </a:ext>
            </a:extLst>
          </p:cNvPr>
          <p:cNvGrpSpPr/>
          <p:nvPr/>
        </p:nvGrpSpPr>
        <p:grpSpPr>
          <a:xfrm>
            <a:off x="5742144" y="2493014"/>
            <a:ext cx="1978350" cy="261191"/>
            <a:chOff x="5786193" y="3107795"/>
            <a:chExt cx="2098083" cy="276999"/>
          </a:xfrm>
        </p:grpSpPr>
        <p:cxnSp>
          <p:nvCxnSpPr>
            <p:cNvPr id="100" name="Straight Arrow Connector 99">
              <a:extLst>
                <a:ext uri="{FF2B5EF4-FFF2-40B4-BE49-F238E27FC236}">
                  <a16:creationId xmlns:a16="http://schemas.microsoft.com/office/drawing/2014/main" id="{D8FBF710-6736-3011-5CAF-892DF3F7BED7}"/>
                </a:ext>
              </a:extLst>
            </p:cNvPr>
            <p:cNvCxnSpPr>
              <a:cxnSpLocks/>
            </p:cNvCxnSpPr>
            <p:nvPr/>
          </p:nvCxnSpPr>
          <p:spPr>
            <a:xfrm>
              <a:off x="6586538" y="3250407"/>
              <a:ext cx="1297738" cy="0"/>
            </a:xfrm>
            <a:prstGeom prst="straightConnector1">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id="{3161F1DC-E292-8179-5089-3E9F8154D51E}"/>
                </a:ext>
              </a:extLst>
            </p:cNvPr>
            <p:cNvSpPr/>
            <p:nvPr/>
          </p:nvSpPr>
          <p:spPr>
            <a:xfrm>
              <a:off x="5786193" y="3107795"/>
              <a:ext cx="867570" cy="276999"/>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a:t>l-diversity</a:t>
              </a:r>
            </a:p>
          </p:txBody>
        </p:sp>
      </p:grpSp>
      <p:grpSp>
        <p:nvGrpSpPr>
          <p:cNvPr id="103" name="Group 102">
            <a:extLst>
              <a:ext uri="{FF2B5EF4-FFF2-40B4-BE49-F238E27FC236}">
                <a16:creationId xmlns:a16="http://schemas.microsoft.com/office/drawing/2014/main" id="{6B90DB02-E40F-D8B7-0F04-02478B2AD6F6}"/>
              </a:ext>
            </a:extLst>
          </p:cNvPr>
          <p:cNvGrpSpPr/>
          <p:nvPr/>
        </p:nvGrpSpPr>
        <p:grpSpPr>
          <a:xfrm>
            <a:off x="5724585" y="2016967"/>
            <a:ext cx="1978350" cy="261191"/>
            <a:chOff x="5786193" y="3107795"/>
            <a:chExt cx="2098083" cy="276999"/>
          </a:xfrm>
        </p:grpSpPr>
        <p:cxnSp>
          <p:nvCxnSpPr>
            <p:cNvPr id="104" name="Straight Arrow Connector 103">
              <a:extLst>
                <a:ext uri="{FF2B5EF4-FFF2-40B4-BE49-F238E27FC236}">
                  <a16:creationId xmlns:a16="http://schemas.microsoft.com/office/drawing/2014/main" id="{C933316A-F19A-981B-54A9-39ACE4DB827E}"/>
                </a:ext>
              </a:extLst>
            </p:cNvPr>
            <p:cNvCxnSpPr>
              <a:cxnSpLocks/>
            </p:cNvCxnSpPr>
            <p:nvPr/>
          </p:nvCxnSpPr>
          <p:spPr>
            <a:xfrm>
              <a:off x="6586538" y="3250407"/>
              <a:ext cx="1297738" cy="0"/>
            </a:xfrm>
            <a:prstGeom prst="straightConnector1">
              <a:avLst/>
            </a:prstGeom>
            <a:ln>
              <a:solidFill>
                <a:schemeClr val="bg1">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5" name="Rounded Rectangle 104">
              <a:extLst>
                <a:ext uri="{FF2B5EF4-FFF2-40B4-BE49-F238E27FC236}">
                  <a16:creationId xmlns:a16="http://schemas.microsoft.com/office/drawing/2014/main" id="{590C38C0-2578-7554-3225-F3354E2AE0B3}"/>
                </a:ext>
              </a:extLst>
            </p:cNvPr>
            <p:cNvSpPr/>
            <p:nvPr/>
          </p:nvSpPr>
          <p:spPr>
            <a:xfrm>
              <a:off x="5786193" y="3107795"/>
              <a:ext cx="867570" cy="276999"/>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i="1"/>
                <a:t>t-closeness</a:t>
              </a:r>
            </a:p>
          </p:txBody>
        </p:sp>
      </p:grpSp>
      <p:sp>
        <p:nvSpPr>
          <p:cNvPr id="5" name="Rounded Rectangle 4">
            <a:extLst>
              <a:ext uri="{FF2B5EF4-FFF2-40B4-BE49-F238E27FC236}">
                <a16:creationId xmlns:a16="http://schemas.microsoft.com/office/drawing/2014/main" id="{24FF0F69-C85F-E07B-CB6C-4EE74E5D52F6}"/>
              </a:ext>
            </a:extLst>
          </p:cNvPr>
          <p:cNvSpPr/>
          <p:nvPr/>
        </p:nvSpPr>
        <p:spPr>
          <a:xfrm>
            <a:off x="245203" y="4337083"/>
            <a:ext cx="5062603" cy="261191"/>
          </a:xfrm>
          <a:prstGeom prst="roundRect">
            <a:avLst>
              <a:gd name="adj" fmla="val 50000"/>
            </a:avLst>
          </a:prstGeom>
          <a:solidFill>
            <a:srgbClr val="001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60"/>
              </a:lnSpc>
            </a:pPr>
            <a:r>
              <a:rPr lang="en-US" sz="1025" i="1"/>
              <a:t>The higher the utility, the lower the anonymity of synthetic data – &amp; vice versa.</a:t>
            </a:r>
            <a:br>
              <a:rPr lang="en-US" sz="1025" i="1"/>
            </a:br>
            <a:r>
              <a:rPr lang="en-US" sz="1025" i="1"/>
              <a:t>Regulation, enterprise controls, &amp; ethics drive privacy thresholds per use case.</a:t>
            </a:r>
            <a:br>
              <a:rPr lang="en-US" sz="1025" i="1"/>
            </a:br>
            <a:r>
              <a:rPr lang="en-US" sz="1025" i="1"/>
              <a:t>Achieving the required level of privacy per use case involves experimentation.  </a:t>
            </a:r>
          </a:p>
        </p:txBody>
      </p:sp>
      <p:sp>
        <p:nvSpPr>
          <p:cNvPr id="6" name="Rounded Rectangle 5">
            <a:extLst>
              <a:ext uri="{FF2B5EF4-FFF2-40B4-BE49-F238E27FC236}">
                <a16:creationId xmlns:a16="http://schemas.microsoft.com/office/drawing/2014/main" id="{8DB202F4-1E34-1EE6-77BD-6DE75094D1BB}"/>
              </a:ext>
            </a:extLst>
          </p:cNvPr>
          <p:cNvSpPr/>
          <p:nvPr/>
        </p:nvSpPr>
        <p:spPr>
          <a:xfrm>
            <a:off x="5504443" y="4341562"/>
            <a:ext cx="3496682" cy="261191"/>
          </a:xfrm>
          <a:prstGeom prst="roundRect">
            <a:avLst>
              <a:gd name="adj" fmla="val 50000"/>
            </a:avLst>
          </a:prstGeom>
          <a:solidFill>
            <a:srgbClr val="001F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60"/>
              </a:lnSpc>
            </a:pPr>
            <a:r>
              <a:rPr lang="en-US" sz="1025" i="1"/>
              <a:t>Differential privacy (DP) is a track of synthetic data generation GAI R&amp;D. The objective of DP is to increase both the utility &amp; anonymity of the generated synthetic data.</a:t>
            </a:r>
          </a:p>
        </p:txBody>
      </p:sp>
      <p:sp>
        <p:nvSpPr>
          <p:cNvPr id="14" name="TextBox 13">
            <a:extLst>
              <a:ext uri="{FF2B5EF4-FFF2-40B4-BE49-F238E27FC236}">
                <a16:creationId xmlns:a16="http://schemas.microsoft.com/office/drawing/2014/main" id="{8D920AA3-8BC2-E5FD-6734-C6C3044E511A}"/>
              </a:ext>
            </a:extLst>
          </p:cNvPr>
          <p:cNvSpPr txBox="1"/>
          <p:nvPr/>
        </p:nvSpPr>
        <p:spPr>
          <a:xfrm>
            <a:off x="0" y="293829"/>
            <a:ext cx="9144000" cy="584775"/>
          </a:xfrm>
          <a:prstGeom prst="rect">
            <a:avLst/>
          </a:prstGeom>
          <a:noFill/>
        </p:spPr>
        <p:txBody>
          <a:bodyPr wrap="square" rtlCol="0">
            <a:spAutoFit/>
          </a:bodyPr>
          <a:lstStyle/>
          <a:p>
            <a:pPr algn="ctr"/>
            <a:r>
              <a:rPr lang="en-US" sz="1600" b="1">
                <a:solidFill>
                  <a:schemeClr val="bg1"/>
                </a:solidFill>
              </a:rPr>
              <a:t>While synthetic data is globally considered to enable privacy preservation, how to achieve </a:t>
            </a:r>
            <a:br>
              <a:rPr lang="en-US" sz="1600" b="1">
                <a:solidFill>
                  <a:schemeClr val="bg1"/>
                </a:solidFill>
              </a:rPr>
            </a:br>
            <a:r>
              <a:rPr lang="en-US" sz="1600" b="1">
                <a:solidFill>
                  <a:schemeClr val="bg1"/>
                </a:solidFill>
              </a:rPr>
              <a:t>both high anonymity &amp; high utility in generated synthetic data is an emergent track of GAI R&amp;D</a:t>
            </a:r>
          </a:p>
        </p:txBody>
      </p:sp>
    </p:spTree>
    <p:extLst>
      <p:ext uri="{BB962C8B-B14F-4D97-AF65-F5344CB8AC3E}">
        <p14:creationId xmlns:p14="http://schemas.microsoft.com/office/powerpoint/2010/main" val="358913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15FE6-CB46-DE22-1642-7C6EB40D271C}"/>
              </a:ext>
            </a:extLst>
          </p:cNvPr>
          <p:cNvSpPr txBox="1"/>
          <p:nvPr/>
        </p:nvSpPr>
        <p:spPr>
          <a:xfrm>
            <a:off x="0" y="350981"/>
            <a:ext cx="9144000" cy="369332"/>
          </a:xfrm>
          <a:prstGeom prst="rect">
            <a:avLst/>
          </a:prstGeom>
          <a:noFill/>
        </p:spPr>
        <p:txBody>
          <a:bodyPr wrap="square" rtlCol="0">
            <a:spAutoFit/>
          </a:bodyPr>
          <a:lstStyle/>
          <a:p>
            <a:pPr algn="ctr"/>
            <a:r>
              <a:rPr lang="en-US" b="1">
                <a:solidFill>
                  <a:schemeClr val="bg1"/>
                </a:solidFill>
              </a:rPr>
              <a:t>SAS synthetic data generation capabilities</a:t>
            </a:r>
          </a:p>
        </p:txBody>
      </p:sp>
      <p:sp>
        <p:nvSpPr>
          <p:cNvPr id="50" name="Rounded Rectangle 49">
            <a:extLst>
              <a:ext uri="{FF2B5EF4-FFF2-40B4-BE49-F238E27FC236}">
                <a16:creationId xmlns:a16="http://schemas.microsoft.com/office/drawing/2014/main" id="{69B39749-A137-0898-75D2-D81A0A9FF694}"/>
              </a:ext>
            </a:extLst>
          </p:cNvPr>
          <p:cNvSpPr/>
          <p:nvPr/>
        </p:nvSpPr>
        <p:spPr>
          <a:xfrm>
            <a:off x="6536531" y="53667"/>
            <a:ext cx="2507390" cy="276999"/>
          </a:xfrm>
          <a:prstGeom prst="roundRect">
            <a:avLst>
              <a:gd name="adj" fmla="val 50000"/>
            </a:avLst>
          </a:prstGeom>
          <a:solidFill>
            <a:srgbClr val="E2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Synthetic Data Generation</a:t>
            </a:r>
          </a:p>
        </p:txBody>
      </p:sp>
      <p:sp>
        <p:nvSpPr>
          <p:cNvPr id="4" name="Rectangle 3">
            <a:extLst>
              <a:ext uri="{FF2B5EF4-FFF2-40B4-BE49-F238E27FC236}">
                <a16:creationId xmlns:a16="http://schemas.microsoft.com/office/drawing/2014/main" id="{AEFE2A67-E9DD-A583-69B6-90C9639EE3C3}"/>
              </a:ext>
            </a:extLst>
          </p:cNvPr>
          <p:cNvSpPr/>
          <p:nvPr/>
        </p:nvSpPr>
        <p:spPr>
          <a:xfrm>
            <a:off x="480561" y="881029"/>
            <a:ext cx="3977973" cy="2929907"/>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834E52-5677-95B3-7696-9AB1F2423BD8}"/>
              </a:ext>
            </a:extLst>
          </p:cNvPr>
          <p:cNvSpPr/>
          <p:nvPr/>
        </p:nvSpPr>
        <p:spPr>
          <a:xfrm>
            <a:off x="4671007" y="881029"/>
            <a:ext cx="3977973" cy="2929907"/>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0590D98-8B28-17B6-7969-5AC45E5CEF6C}"/>
              </a:ext>
            </a:extLst>
          </p:cNvPr>
          <p:cNvSpPr/>
          <p:nvPr/>
        </p:nvSpPr>
        <p:spPr>
          <a:xfrm>
            <a:off x="480561" y="3949214"/>
            <a:ext cx="8168419" cy="42779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43C2A05-FE47-0724-1280-9834CC5991AF}"/>
              </a:ext>
            </a:extLst>
          </p:cNvPr>
          <p:cNvSpPr txBox="1"/>
          <p:nvPr/>
        </p:nvSpPr>
        <p:spPr>
          <a:xfrm>
            <a:off x="1" y="4006366"/>
            <a:ext cx="9144000" cy="309444"/>
          </a:xfrm>
          <a:prstGeom prst="rect">
            <a:avLst/>
          </a:prstGeom>
          <a:noFill/>
        </p:spPr>
        <p:txBody>
          <a:bodyPr wrap="square">
            <a:spAutoFit/>
          </a:bodyPr>
          <a:lstStyle/>
          <a:p>
            <a:pPr marR="0" lvl="0" algn="ctr">
              <a:lnSpc>
                <a:spcPts val="1800"/>
              </a:lnSpc>
              <a:spcBef>
                <a:spcPts val="0"/>
              </a:spcBef>
              <a:spcAft>
                <a:spcPts val="600"/>
              </a:spcAft>
              <a:buClr>
                <a:srgbClr val="000000"/>
              </a:buClr>
            </a:pPr>
            <a:r>
              <a:rPr lang="en-US" sz="1100">
                <a:solidFill>
                  <a:schemeClr val="bg1"/>
                </a:solidFill>
                <a:latin typeface="+mj-lt"/>
              </a:rPr>
              <a:t>Note that SAS is </a:t>
            </a:r>
            <a:r>
              <a:rPr lang="en-US" sz="1100" i="1">
                <a:solidFill>
                  <a:schemeClr val="bg1"/>
                </a:solidFill>
                <a:latin typeface="+mj-lt"/>
              </a:rPr>
              <a:t>not</a:t>
            </a:r>
            <a:r>
              <a:rPr lang="en-US" sz="1100">
                <a:solidFill>
                  <a:schemeClr val="bg1"/>
                </a:solidFill>
                <a:latin typeface="+mj-lt"/>
              </a:rPr>
              <a:t> positioning itself as a data provider, or as a data marketplace.</a:t>
            </a:r>
          </a:p>
        </p:txBody>
      </p:sp>
      <p:sp>
        <p:nvSpPr>
          <p:cNvPr id="9" name="TextBox 8">
            <a:extLst>
              <a:ext uri="{FF2B5EF4-FFF2-40B4-BE49-F238E27FC236}">
                <a16:creationId xmlns:a16="http://schemas.microsoft.com/office/drawing/2014/main" id="{0ABC9DD5-EE14-1569-8D57-26A54A09C07C}"/>
              </a:ext>
            </a:extLst>
          </p:cNvPr>
          <p:cNvSpPr txBox="1"/>
          <p:nvPr/>
        </p:nvSpPr>
        <p:spPr>
          <a:xfrm>
            <a:off x="0" y="4454088"/>
            <a:ext cx="9144000" cy="309444"/>
          </a:xfrm>
          <a:prstGeom prst="rect">
            <a:avLst/>
          </a:prstGeom>
          <a:noFill/>
        </p:spPr>
        <p:txBody>
          <a:bodyPr wrap="square">
            <a:spAutoFit/>
          </a:bodyPr>
          <a:lstStyle/>
          <a:p>
            <a:pPr marR="0" lvl="0" algn="ctr">
              <a:lnSpc>
                <a:spcPts val="1800"/>
              </a:lnSpc>
              <a:spcBef>
                <a:spcPts val="0"/>
              </a:spcBef>
              <a:spcAft>
                <a:spcPts val="600"/>
              </a:spcAft>
              <a:buClr>
                <a:srgbClr val="000000"/>
              </a:buClr>
            </a:pPr>
            <a:r>
              <a:rPr lang="en-US" sz="1100" i="1">
                <a:solidFill>
                  <a:schemeClr val="accent1"/>
                </a:solidFill>
              </a:rPr>
              <a:t>For more information, </a:t>
            </a:r>
            <a:r>
              <a:rPr lang="en-US" sz="1100">
                <a:solidFill>
                  <a:schemeClr val="bg1"/>
                </a:solidFill>
                <a:latin typeface="+mj-lt"/>
              </a:rPr>
              <a:t>contact synthetic data generation Product Manager, Leigh Cullen</a:t>
            </a:r>
          </a:p>
        </p:txBody>
      </p:sp>
      <p:sp>
        <p:nvSpPr>
          <p:cNvPr id="10" name="TextBox 9">
            <a:extLst>
              <a:ext uri="{FF2B5EF4-FFF2-40B4-BE49-F238E27FC236}">
                <a16:creationId xmlns:a16="http://schemas.microsoft.com/office/drawing/2014/main" id="{872DD3CF-CFE2-D63B-BCB2-3848A657274F}"/>
              </a:ext>
            </a:extLst>
          </p:cNvPr>
          <p:cNvSpPr txBox="1"/>
          <p:nvPr/>
        </p:nvSpPr>
        <p:spPr>
          <a:xfrm>
            <a:off x="627400" y="1390610"/>
            <a:ext cx="3664274" cy="466153"/>
          </a:xfrm>
          <a:prstGeom prst="rect">
            <a:avLst/>
          </a:prstGeom>
          <a:noFill/>
        </p:spPr>
        <p:txBody>
          <a:bodyPr wrap="square" rtlCol="0">
            <a:spAutoFit/>
          </a:bodyPr>
          <a:lstStyle/>
          <a:p>
            <a:pPr algn="ctr">
              <a:lnSpc>
                <a:spcPts val="1520"/>
              </a:lnSpc>
            </a:pPr>
            <a:r>
              <a:rPr lang="en-US" sz="1100">
                <a:solidFill>
                  <a:schemeClr val="bg1"/>
                </a:solidFill>
                <a:latin typeface="+mj-lt"/>
              </a:rPr>
              <a:t>SAS offers the following </a:t>
            </a:r>
            <a:r>
              <a:rPr lang="en-US" sz="1100">
                <a:solidFill>
                  <a:schemeClr val="accent2"/>
                </a:solidFill>
                <a:latin typeface="+mj-lt"/>
              </a:rPr>
              <a:t>tabular synthetic data generation </a:t>
            </a:r>
            <a:r>
              <a:rPr lang="en-US" sz="1100">
                <a:solidFill>
                  <a:schemeClr val="bg1"/>
                </a:solidFill>
                <a:latin typeface="+mj-lt"/>
              </a:rPr>
              <a:t>algorithms in Viya’s high code environment:  </a:t>
            </a:r>
          </a:p>
        </p:txBody>
      </p:sp>
      <p:sp>
        <p:nvSpPr>
          <p:cNvPr id="11" name="TextBox 10">
            <a:extLst>
              <a:ext uri="{FF2B5EF4-FFF2-40B4-BE49-F238E27FC236}">
                <a16:creationId xmlns:a16="http://schemas.microsoft.com/office/drawing/2014/main" id="{1A82D224-AFFE-832B-2EBE-1C083484ADCA}"/>
              </a:ext>
            </a:extLst>
          </p:cNvPr>
          <p:cNvSpPr txBox="1"/>
          <p:nvPr/>
        </p:nvSpPr>
        <p:spPr>
          <a:xfrm>
            <a:off x="495020" y="950876"/>
            <a:ext cx="3963513" cy="369332"/>
          </a:xfrm>
          <a:prstGeom prst="rect">
            <a:avLst/>
          </a:prstGeom>
          <a:noFill/>
        </p:spPr>
        <p:txBody>
          <a:bodyPr wrap="square" rtlCol="0">
            <a:spAutoFit/>
          </a:bodyPr>
          <a:lstStyle/>
          <a:p>
            <a:pPr algn="ctr"/>
            <a:r>
              <a:rPr lang="en-US">
                <a:solidFill>
                  <a:schemeClr val="accent2"/>
                </a:solidFill>
                <a:latin typeface="+mj-lt"/>
              </a:rPr>
              <a:t>Current Capability</a:t>
            </a:r>
          </a:p>
        </p:txBody>
      </p:sp>
      <p:sp>
        <p:nvSpPr>
          <p:cNvPr id="12" name="TextBox 11">
            <a:extLst>
              <a:ext uri="{FF2B5EF4-FFF2-40B4-BE49-F238E27FC236}">
                <a16:creationId xmlns:a16="http://schemas.microsoft.com/office/drawing/2014/main" id="{A325C811-0877-F11B-96F6-442929B7E66C}"/>
              </a:ext>
            </a:extLst>
          </p:cNvPr>
          <p:cNvSpPr txBox="1"/>
          <p:nvPr/>
        </p:nvSpPr>
        <p:spPr>
          <a:xfrm>
            <a:off x="4671006" y="955106"/>
            <a:ext cx="3977973" cy="369332"/>
          </a:xfrm>
          <a:prstGeom prst="rect">
            <a:avLst/>
          </a:prstGeom>
          <a:noFill/>
        </p:spPr>
        <p:txBody>
          <a:bodyPr wrap="square" rtlCol="0">
            <a:spAutoFit/>
          </a:bodyPr>
          <a:lstStyle/>
          <a:p>
            <a:pPr algn="ctr"/>
            <a:r>
              <a:rPr lang="en-US">
                <a:solidFill>
                  <a:schemeClr val="accent1"/>
                </a:solidFill>
                <a:latin typeface="+mj-lt"/>
              </a:rPr>
              <a:t>Future Development</a:t>
            </a:r>
          </a:p>
        </p:txBody>
      </p:sp>
      <p:sp>
        <p:nvSpPr>
          <p:cNvPr id="13" name="TextBox 12">
            <a:extLst>
              <a:ext uri="{FF2B5EF4-FFF2-40B4-BE49-F238E27FC236}">
                <a16:creationId xmlns:a16="http://schemas.microsoft.com/office/drawing/2014/main" id="{40F1F879-6ED5-9711-F1FE-E227FEB6E331}"/>
              </a:ext>
            </a:extLst>
          </p:cNvPr>
          <p:cNvSpPr txBox="1"/>
          <p:nvPr/>
        </p:nvSpPr>
        <p:spPr>
          <a:xfrm>
            <a:off x="859764" y="1930451"/>
            <a:ext cx="3811242" cy="312778"/>
          </a:xfrm>
          <a:prstGeom prst="rect">
            <a:avLst/>
          </a:prstGeom>
          <a:noFill/>
        </p:spPr>
        <p:txBody>
          <a:bodyPr wrap="square">
            <a:spAutoFit/>
          </a:bodyPr>
          <a:lstStyle/>
          <a:p>
            <a:pPr marR="0" lvl="0">
              <a:lnSpc>
                <a:spcPts val="1800"/>
              </a:lnSpc>
              <a:spcBef>
                <a:spcPts val="0"/>
              </a:spcBef>
              <a:spcAft>
                <a:spcPts val="600"/>
              </a:spcAft>
              <a:buClr>
                <a:srgbClr val="000000"/>
              </a:buClr>
            </a:pPr>
            <a:r>
              <a:rPr lang="en-US" sz="1100">
                <a:solidFill>
                  <a:schemeClr val="bg1"/>
                </a:solidFill>
                <a:effectLst/>
                <a:latin typeface="+mj-lt"/>
                <a:ea typeface="Calibri" panose="020F0502020204030204" pitchFamily="34" charset="0"/>
              </a:rPr>
              <a:t>Generative Adversarial </a:t>
            </a:r>
            <a:r>
              <a:rPr lang="en-US" sz="1100">
                <a:solidFill>
                  <a:schemeClr val="bg1"/>
                </a:solidFill>
                <a:latin typeface="+mj-lt"/>
                <a:ea typeface="Calibri" panose="020F0502020204030204" pitchFamily="34" charset="0"/>
              </a:rPr>
              <a:t>N</a:t>
            </a:r>
            <a:r>
              <a:rPr lang="en-US" sz="1100">
                <a:solidFill>
                  <a:schemeClr val="bg1"/>
                </a:solidFill>
                <a:effectLst/>
                <a:latin typeface="+mj-lt"/>
                <a:ea typeface="Calibri" panose="020F0502020204030204" pitchFamily="34" charset="0"/>
              </a:rPr>
              <a:t>etworks (GANs)</a:t>
            </a:r>
            <a:endParaRPr lang="en-US" sz="1100">
              <a:solidFill>
                <a:schemeClr val="bg1"/>
              </a:solidFill>
              <a:latin typeface="+mj-lt"/>
            </a:endParaRPr>
          </a:p>
        </p:txBody>
      </p:sp>
      <p:grpSp>
        <p:nvGrpSpPr>
          <p:cNvPr id="17" name="Group 16">
            <a:extLst>
              <a:ext uri="{FF2B5EF4-FFF2-40B4-BE49-F238E27FC236}">
                <a16:creationId xmlns:a16="http://schemas.microsoft.com/office/drawing/2014/main" id="{D89DF683-2AC0-995A-05A2-BCAE63B20283}"/>
              </a:ext>
            </a:extLst>
          </p:cNvPr>
          <p:cNvGrpSpPr/>
          <p:nvPr/>
        </p:nvGrpSpPr>
        <p:grpSpPr>
          <a:xfrm>
            <a:off x="806522" y="1942198"/>
            <a:ext cx="60923" cy="712495"/>
            <a:chOff x="800100" y="1890440"/>
            <a:chExt cx="92174" cy="882650"/>
          </a:xfrm>
        </p:grpSpPr>
        <p:sp>
          <p:nvSpPr>
            <p:cNvPr id="14" name="Rectangle 13">
              <a:extLst>
                <a:ext uri="{FF2B5EF4-FFF2-40B4-BE49-F238E27FC236}">
                  <a16:creationId xmlns:a16="http://schemas.microsoft.com/office/drawing/2014/main" id="{CF742E13-C655-A010-0BE7-F60DFCDD5A92}"/>
                </a:ext>
              </a:extLst>
            </p:cNvPr>
            <p:cNvSpPr/>
            <p:nvPr/>
          </p:nvSpPr>
          <p:spPr>
            <a:xfrm>
              <a:off x="800100" y="1890440"/>
              <a:ext cx="92174" cy="4001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Rectangle 14">
              <a:extLst>
                <a:ext uri="{FF2B5EF4-FFF2-40B4-BE49-F238E27FC236}">
                  <a16:creationId xmlns:a16="http://schemas.microsoft.com/office/drawing/2014/main" id="{348D31FD-7A4E-D762-F2FA-1A77CA98C29A}"/>
                </a:ext>
              </a:extLst>
            </p:cNvPr>
            <p:cNvSpPr/>
            <p:nvPr/>
          </p:nvSpPr>
          <p:spPr>
            <a:xfrm>
              <a:off x="800100" y="2372980"/>
              <a:ext cx="92174" cy="4001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sp>
        <p:nvSpPr>
          <p:cNvPr id="16" name="TextBox 15">
            <a:extLst>
              <a:ext uri="{FF2B5EF4-FFF2-40B4-BE49-F238E27FC236}">
                <a16:creationId xmlns:a16="http://schemas.microsoft.com/office/drawing/2014/main" id="{4FB73924-90DA-D126-0595-6F01B89DC6F5}"/>
              </a:ext>
            </a:extLst>
          </p:cNvPr>
          <p:cNvSpPr txBox="1"/>
          <p:nvPr/>
        </p:nvSpPr>
        <p:spPr>
          <a:xfrm>
            <a:off x="859764" y="2320305"/>
            <a:ext cx="4397029" cy="312778"/>
          </a:xfrm>
          <a:prstGeom prst="rect">
            <a:avLst/>
          </a:prstGeom>
          <a:noFill/>
        </p:spPr>
        <p:txBody>
          <a:bodyPr wrap="square">
            <a:spAutoFit/>
          </a:bodyPr>
          <a:lstStyle/>
          <a:p>
            <a:pPr marR="0" lvl="0">
              <a:lnSpc>
                <a:spcPts val="1800"/>
              </a:lnSpc>
              <a:spcBef>
                <a:spcPts val="0"/>
              </a:spcBef>
              <a:spcAft>
                <a:spcPts val="600"/>
              </a:spcAft>
              <a:buClr>
                <a:srgbClr val="000000"/>
              </a:buClr>
            </a:pPr>
            <a:r>
              <a:rPr lang="en-US" sz="1100">
                <a:solidFill>
                  <a:schemeClr val="bg1"/>
                </a:solidFill>
                <a:effectLst/>
                <a:latin typeface="+mj-lt"/>
                <a:ea typeface="Calibri" panose="020F0502020204030204" pitchFamily="34" charset="0"/>
              </a:rPr>
              <a:t>Synthetic Minority Oversampling Technique (SMOTE)</a:t>
            </a:r>
            <a:endParaRPr lang="en-US" sz="1100">
              <a:solidFill>
                <a:schemeClr val="bg1"/>
              </a:solidFill>
              <a:latin typeface="+mj-lt"/>
            </a:endParaRPr>
          </a:p>
        </p:txBody>
      </p:sp>
      <p:sp>
        <p:nvSpPr>
          <p:cNvPr id="19" name="TextBox 18">
            <a:extLst>
              <a:ext uri="{FF2B5EF4-FFF2-40B4-BE49-F238E27FC236}">
                <a16:creationId xmlns:a16="http://schemas.microsoft.com/office/drawing/2014/main" id="{F805B73D-DD66-8865-E678-858827A16FA4}"/>
              </a:ext>
            </a:extLst>
          </p:cNvPr>
          <p:cNvSpPr txBox="1"/>
          <p:nvPr/>
        </p:nvSpPr>
        <p:spPr>
          <a:xfrm>
            <a:off x="495020" y="2792971"/>
            <a:ext cx="3963512" cy="850874"/>
          </a:xfrm>
          <a:prstGeom prst="rect">
            <a:avLst/>
          </a:prstGeom>
          <a:noFill/>
        </p:spPr>
        <p:txBody>
          <a:bodyPr wrap="square">
            <a:spAutoFit/>
          </a:bodyPr>
          <a:lstStyle/>
          <a:p>
            <a:pPr algn="ctr">
              <a:lnSpc>
                <a:spcPts val="1520"/>
              </a:lnSpc>
              <a:spcAft>
                <a:spcPts val="1200"/>
              </a:spcAft>
            </a:pPr>
            <a:r>
              <a:rPr lang="en-US" sz="1100" b="1">
                <a:solidFill>
                  <a:schemeClr val="bg1"/>
                </a:solidFill>
                <a:latin typeface="+mj-lt"/>
              </a:rPr>
              <a:t>Currently, synthetic data generation via these SAS algorithms requires high code data science expertise</a:t>
            </a:r>
            <a:br>
              <a:rPr lang="en-US" sz="1100" b="1">
                <a:solidFill>
                  <a:schemeClr val="bg1"/>
                </a:solidFill>
                <a:latin typeface="+mj-lt"/>
              </a:rPr>
            </a:br>
            <a:r>
              <a:rPr lang="en-US" sz="1100" b="1">
                <a:solidFill>
                  <a:schemeClr val="bg1"/>
                </a:solidFill>
                <a:latin typeface="+mj-lt"/>
              </a:rPr>
              <a:t>in synthetic data generation process, experimentation,</a:t>
            </a:r>
            <a:br>
              <a:rPr lang="en-US" sz="1100" b="1">
                <a:solidFill>
                  <a:schemeClr val="bg1"/>
                </a:solidFill>
                <a:latin typeface="+mj-lt"/>
              </a:rPr>
            </a:br>
            <a:r>
              <a:rPr lang="en-US" sz="1100" b="1">
                <a:solidFill>
                  <a:schemeClr val="bg1"/>
                </a:solidFill>
                <a:latin typeface="+mj-lt"/>
              </a:rPr>
              <a:t>evaluation, &amp; emergent industry R&amp;D. </a:t>
            </a:r>
          </a:p>
        </p:txBody>
      </p:sp>
      <p:sp>
        <p:nvSpPr>
          <p:cNvPr id="21" name="TextBox 20">
            <a:extLst>
              <a:ext uri="{FF2B5EF4-FFF2-40B4-BE49-F238E27FC236}">
                <a16:creationId xmlns:a16="http://schemas.microsoft.com/office/drawing/2014/main" id="{39BADB87-0F78-F2CE-BE8C-3BBE153480A5}"/>
              </a:ext>
            </a:extLst>
          </p:cNvPr>
          <p:cNvSpPr txBox="1"/>
          <p:nvPr/>
        </p:nvSpPr>
        <p:spPr>
          <a:xfrm>
            <a:off x="5112846" y="1868667"/>
            <a:ext cx="3094292" cy="1043234"/>
          </a:xfrm>
          <a:prstGeom prst="rect">
            <a:avLst/>
          </a:prstGeom>
          <a:noFill/>
        </p:spPr>
        <p:txBody>
          <a:bodyPr wrap="square">
            <a:spAutoFit/>
          </a:bodyPr>
          <a:lstStyle/>
          <a:p>
            <a:pPr algn="ctr">
              <a:lnSpc>
                <a:spcPts val="1520"/>
              </a:lnSpc>
              <a:spcAft>
                <a:spcPts val="1200"/>
              </a:spcAft>
            </a:pPr>
            <a:r>
              <a:rPr lang="en-US" sz="1100" b="1">
                <a:solidFill>
                  <a:schemeClr val="bg1"/>
                </a:solidFill>
                <a:latin typeface="+mj-lt"/>
              </a:rPr>
              <a:t>SAS invested resourcing in a low / no code synthetic data generation capability. </a:t>
            </a:r>
            <a:br>
              <a:rPr lang="en-US" sz="1100" b="1">
                <a:solidFill>
                  <a:schemeClr val="bg1"/>
                </a:solidFill>
                <a:latin typeface="+mj-lt"/>
              </a:rPr>
            </a:br>
            <a:r>
              <a:rPr lang="en-US" sz="1100" b="1">
                <a:solidFill>
                  <a:schemeClr val="bg1"/>
                </a:solidFill>
                <a:latin typeface="+mj-lt"/>
              </a:rPr>
              <a:t>This stream of work recently paused due to higher enterprise priorities &amp; is slated to potentially restart in Q323. </a:t>
            </a:r>
          </a:p>
        </p:txBody>
      </p:sp>
    </p:spTree>
    <p:extLst>
      <p:ext uri="{BB962C8B-B14F-4D97-AF65-F5344CB8AC3E}">
        <p14:creationId xmlns:p14="http://schemas.microsoft.com/office/powerpoint/2010/main" val="408483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8729E-FEA7-6379-A213-49CF382F7616}"/>
              </a:ext>
            </a:extLst>
          </p:cNvPr>
          <p:cNvSpPr txBox="1"/>
          <p:nvPr/>
        </p:nvSpPr>
        <p:spPr>
          <a:xfrm>
            <a:off x="0" y="350981"/>
            <a:ext cx="9144000" cy="369332"/>
          </a:xfrm>
          <a:prstGeom prst="rect">
            <a:avLst/>
          </a:prstGeom>
          <a:noFill/>
        </p:spPr>
        <p:txBody>
          <a:bodyPr wrap="square" rtlCol="0">
            <a:spAutoFit/>
          </a:bodyPr>
          <a:lstStyle/>
          <a:p>
            <a:pPr algn="ctr"/>
            <a:r>
              <a:rPr lang="en-US" b="1" dirty="0">
                <a:solidFill>
                  <a:schemeClr val="bg1"/>
                </a:solidFill>
              </a:rPr>
              <a:t>Digital twins are gamechangers…</a:t>
            </a:r>
          </a:p>
        </p:txBody>
      </p:sp>
      <p:sp>
        <p:nvSpPr>
          <p:cNvPr id="2" name="TextBox 1">
            <a:extLst>
              <a:ext uri="{FF2B5EF4-FFF2-40B4-BE49-F238E27FC236}">
                <a16:creationId xmlns:a16="http://schemas.microsoft.com/office/drawing/2014/main" id="{14467359-972E-5325-16C9-8686D5A414F7}"/>
              </a:ext>
            </a:extLst>
          </p:cNvPr>
          <p:cNvSpPr txBox="1"/>
          <p:nvPr/>
        </p:nvSpPr>
        <p:spPr>
          <a:xfrm>
            <a:off x="249382" y="1223436"/>
            <a:ext cx="4193309" cy="957570"/>
          </a:xfrm>
          <a:prstGeom prst="rect">
            <a:avLst/>
          </a:prstGeom>
          <a:noFill/>
        </p:spPr>
        <p:txBody>
          <a:bodyPr wrap="square">
            <a:spAutoFit/>
          </a:bodyPr>
          <a:lstStyle/>
          <a:p>
            <a:pPr marL="0" marR="0" algn="ctr">
              <a:lnSpc>
                <a:spcPts val="2320"/>
              </a:lnSpc>
              <a:spcBef>
                <a:spcPts val="0"/>
              </a:spcBef>
              <a:spcAft>
                <a:spcPts val="1200"/>
              </a:spcAft>
            </a:pPr>
            <a:r>
              <a:rPr lang="en-US" sz="1600" b="1" i="1" dirty="0">
                <a:solidFill>
                  <a:schemeClr val="accent1"/>
                </a:solidFill>
                <a:effectLst/>
                <a:latin typeface="Calibri" panose="020F0502020204030204" pitchFamily="34" charset="0"/>
                <a:cs typeface="Calibri" panose="020F0502020204030204" pitchFamily="34" charset="0"/>
              </a:rPr>
              <a:t>Digital twins </a:t>
            </a:r>
            <a:r>
              <a:rPr lang="en-US" sz="1600" b="0" i="1" dirty="0">
                <a:solidFill>
                  <a:schemeClr val="bg1"/>
                </a:solidFill>
                <a:effectLst/>
                <a:latin typeface="+mj-lt"/>
              </a:rPr>
              <a:t>will be the building blocks of </a:t>
            </a:r>
            <a:br>
              <a:rPr lang="en-US" sz="1600" b="0" i="1" dirty="0">
                <a:solidFill>
                  <a:schemeClr val="bg1"/>
                </a:solidFill>
                <a:effectLst/>
                <a:latin typeface="+mj-lt"/>
              </a:rPr>
            </a:br>
            <a:r>
              <a:rPr lang="en-US" sz="1600" b="0" i="1" dirty="0">
                <a:solidFill>
                  <a:schemeClr val="bg1"/>
                </a:solidFill>
                <a:effectLst/>
                <a:latin typeface="+mj-lt"/>
              </a:rPr>
              <a:t>the industrial metaverse, with unrivaled value</a:t>
            </a:r>
            <a:br>
              <a:rPr lang="en-US" sz="1600" b="0" i="1" dirty="0">
                <a:solidFill>
                  <a:schemeClr val="bg1"/>
                </a:solidFill>
                <a:effectLst/>
                <a:latin typeface="+mj-lt"/>
              </a:rPr>
            </a:br>
            <a:r>
              <a:rPr lang="en-US" sz="1600" b="0" i="1" dirty="0">
                <a:solidFill>
                  <a:schemeClr val="bg1"/>
                </a:solidFill>
                <a:effectLst/>
                <a:latin typeface="+mj-lt"/>
              </a:rPr>
              <a:t>&amp; a huge bottom line</a:t>
            </a:r>
            <a:endParaRPr lang="en-US" sz="1600" i="1" dirty="0">
              <a:solidFill>
                <a:schemeClr val="bg1"/>
              </a:solidFill>
              <a:latin typeface="+mj-lt"/>
              <a:cs typeface="Calibri Light" panose="020F0302020204030204" pitchFamily="34" charset="0"/>
            </a:endParaRPr>
          </a:p>
        </p:txBody>
      </p:sp>
      <p:sp>
        <p:nvSpPr>
          <p:cNvPr id="6" name="TextBox 5">
            <a:extLst>
              <a:ext uri="{FF2B5EF4-FFF2-40B4-BE49-F238E27FC236}">
                <a16:creationId xmlns:a16="http://schemas.microsoft.com/office/drawing/2014/main" id="{73B86ABC-7DD9-6682-3B0B-E6FEBD77683F}"/>
              </a:ext>
            </a:extLst>
          </p:cNvPr>
          <p:cNvSpPr txBox="1"/>
          <p:nvPr/>
        </p:nvSpPr>
        <p:spPr>
          <a:xfrm>
            <a:off x="249382" y="2222660"/>
            <a:ext cx="4090792" cy="400110"/>
          </a:xfrm>
          <a:prstGeom prst="rect">
            <a:avLst/>
          </a:prstGeom>
          <a:noFill/>
        </p:spPr>
        <p:txBody>
          <a:bodyPr wrap="square">
            <a:spAutoFit/>
          </a:bodyPr>
          <a:lstStyle/>
          <a:p>
            <a:pPr marL="0" marR="0" algn="ctr">
              <a:spcBef>
                <a:spcPts val="0"/>
              </a:spcBef>
              <a:spcAft>
                <a:spcPts val="1200"/>
              </a:spcAft>
            </a:pPr>
            <a:r>
              <a:rPr lang="en-US" sz="1950" i="1" dirty="0">
                <a:solidFill>
                  <a:schemeClr val="tx2">
                    <a:lumMod val="50000"/>
                    <a:lumOff val="50000"/>
                  </a:schemeClr>
                </a:solidFill>
                <a:latin typeface="+mj-lt"/>
                <a:cs typeface="Calibri Light" panose="020F0302020204030204" pitchFamily="34" charset="0"/>
              </a:rPr>
              <a:t>– Fast Company</a:t>
            </a:r>
          </a:p>
        </p:txBody>
      </p:sp>
      <p:sp>
        <p:nvSpPr>
          <p:cNvPr id="8" name="TextBox 7">
            <a:extLst>
              <a:ext uri="{FF2B5EF4-FFF2-40B4-BE49-F238E27FC236}">
                <a16:creationId xmlns:a16="http://schemas.microsoft.com/office/drawing/2014/main" id="{226D6701-28F3-1B4A-B73D-0DF23D02E5A4}"/>
              </a:ext>
            </a:extLst>
          </p:cNvPr>
          <p:cNvSpPr txBox="1"/>
          <p:nvPr/>
        </p:nvSpPr>
        <p:spPr>
          <a:xfrm>
            <a:off x="376840" y="995592"/>
            <a:ext cx="297051" cy="769441"/>
          </a:xfrm>
          <a:prstGeom prst="rect">
            <a:avLst/>
          </a:prstGeom>
          <a:noFill/>
        </p:spPr>
        <p:txBody>
          <a:bodyPr wrap="square">
            <a:spAutoFit/>
          </a:bodyPr>
          <a:lstStyle/>
          <a:p>
            <a:pPr marL="0" marR="0" algn="ctr">
              <a:spcBef>
                <a:spcPts val="0"/>
              </a:spcBef>
              <a:spcAft>
                <a:spcPts val="1200"/>
              </a:spcAft>
            </a:pPr>
            <a:r>
              <a:rPr lang="en-US" sz="4400" i="1" dirty="0">
                <a:solidFill>
                  <a:schemeClr val="tx2">
                    <a:lumMod val="50000"/>
                    <a:lumOff val="50000"/>
                  </a:schemeClr>
                </a:solidFill>
                <a:latin typeface="+mj-lt"/>
                <a:cs typeface="Calibri Light" panose="020F0302020204030204" pitchFamily="34" charset="0"/>
              </a:rPr>
              <a:t>“</a:t>
            </a:r>
          </a:p>
        </p:txBody>
      </p:sp>
      <p:sp>
        <p:nvSpPr>
          <p:cNvPr id="9" name="TextBox 8">
            <a:extLst>
              <a:ext uri="{FF2B5EF4-FFF2-40B4-BE49-F238E27FC236}">
                <a16:creationId xmlns:a16="http://schemas.microsoft.com/office/drawing/2014/main" id="{1924F413-319B-2F61-14A7-52F1EE5E1275}"/>
              </a:ext>
            </a:extLst>
          </p:cNvPr>
          <p:cNvSpPr txBox="1"/>
          <p:nvPr/>
        </p:nvSpPr>
        <p:spPr>
          <a:xfrm>
            <a:off x="3270297" y="1809774"/>
            <a:ext cx="297051" cy="769441"/>
          </a:xfrm>
          <a:prstGeom prst="rect">
            <a:avLst/>
          </a:prstGeom>
          <a:noFill/>
        </p:spPr>
        <p:txBody>
          <a:bodyPr wrap="square">
            <a:spAutoFit/>
          </a:bodyPr>
          <a:lstStyle/>
          <a:p>
            <a:pPr marL="0" marR="0" algn="ctr">
              <a:spcBef>
                <a:spcPts val="0"/>
              </a:spcBef>
              <a:spcAft>
                <a:spcPts val="1200"/>
              </a:spcAft>
            </a:pPr>
            <a:r>
              <a:rPr lang="en-US" sz="4400" i="1" dirty="0">
                <a:solidFill>
                  <a:schemeClr val="tx2">
                    <a:lumMod val="50000"/>
                    <a:lumOff val="50000"/>
                  </a:schemeClr>
                </a:solidFill>
                <a:latin typeface="+mj-lt"/>
                <a:cs typeface="Calibri Light" panose="020F0302020204030204" pitchFamily="34" charset="0"/>
              </a:rPr>
              <a:t>”</a:t>
            </a:r>
          </a:p>
        </p:txBody>
      </p:sp>
      <p:sp>
        <p:nvSpPr>
          <p:cNvPr id="13" name="Rectangle 12">
            <a:extLst>
              <a:ext uri="{FF2B5EF4-FFF2-40B4-BE49-F238E27FC236}">
                <a16:creationId xmlns:a16="http://schemas.microsoft.com/office/drawing/2014/main" id="{98E8142A-536C-F854-0174-5A9B54A56E2F}"/>
              </a:ext>
            </a:extLst>
          </p:cNvPr>
          <p:cNvSpPr/>
          <p:nvPr/>
        </p:nvSpPr>
        <p:spPr>
          <a:xfrm>
            <a:off x="249382" y="995592"/>
            <a:ext cx="4193309" cy="1765494"/>
          </a:xfrm>
          <a:prstGeom prst="rect">
            <a:avLst/>
          </a:prstGeom>
          <a:noFill/>
          <a:ln>
            <a:gradFill>
              <a:gsLst>
                <a:gs pos="0">
                  <a:schemeClr val="accent1"/>
                </a:gs>
                <a:gs pos="100000">
                  <a:schemeClr val="accent2"/>
                </a:gs>
              </a:gsLst>
              <a:lin ang="189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B677C81-79A8-CEE4-D305-37B45577C16C}"/>
              </a:ext>
            </a:extLst>
          </p:cNvPr>
          <p:cNvSpPr txBox="1"/>
          <p:nvPr/>
        </p:nvSpPr>
        <p:spPr>
          <a:xfrm>
            <a:off x="4638162" y="1223436"/>
            <a:ext cx="4193309" cy="957570"/>
          </a:xfrm>
          <a:prstGeom prst="rect">
            <a:avLst/>
          </a:prstGeom>
          <a:noFill/>
        </p:spPr>
        <p:txBody>
          <a:bodyPr wrap="square">
            <a:spAutoFit/>
          </a:bodyPr>
          <a:lstStyle/>
          <a:p>
            <a:pPr marL="0" marR="0" algn="ctr">
              <a:lnSpc>
                <a:spcPts val="2320"/>
              </a:lnSpc>
              <a:spcBef>
                <a:spcPts val="0"/>
              </a:spcBef>
              <a:spcAft>
                <a:spcPts val="0"/>
              </a:spcAft>
            </a:pPr>
            <a:r>
              <a:rPr lang="en-US" sz="1600" i="1" dirty="0">
                <a:solidFill>
                  <a:schemeClr val="bg1"/>
                </a:solidFill>
                <a:latin typeface="Calibri Light" panose="020F0302020204030204" pitchFamily="34" charset="0"/>
                <a:cs typeface="Calibri Light" panose="020F0302020204030204" pitchFamily="34" charset="0"/>
              </a:rPr>
              <a:t>The emergence of </a:t>
            </a:r>
            <a:r>
              <a:rPr lang="en-US" sz="1600" b="1" i="1" dirty="0">
                <a:solidFill>
                  <a:schemeClr val="accent1"/>
                </a:solidFill>
                <a:cs typeface="Calibri Light" panose="020F0302020204030204" pitchFamily="34" charset="0"/>
              </a:rPr>
              <a:t>digital twins</a:t>
            </a:r>
            <a:r>
              <a:rPr lang="en-US" sz="1600" b="1" i="1" dirty="0">
                <a:solidFill>
                  <a:schemeClr val="accent1"/>
                </a:solidFill>
                <a:latin typeface="Calibri Light" panose="020F0302020204030204" pitchFamily="34" charset="0"/>
                <a:cs typeface="Calibri Light" panose="020F0302020204030204" pitchFamily="34" charset="0"/>
              </a:rPr>
              <a:t> </a:t>
            </a:r>
            <a:r>
              <a:rPr lang="en-US" sz="1600" i="1" dirty="0">
                <a:solidFill>
                  <a:schemeClr val="bg1"/>
                </a:solidFill>
                <a:latin typeface="Calibri Light" panose="020F0302020204030204" pitchFamily="34" charset="0"/>
                <a:cs typeface="Calibri Light" panose="020F0302020204030204" pitchFamily="34" charset="0"/>
              </a:rPr>
              <a:t>in</a:t>
            </a:r>
            <a:br>
              <a:rPr lang="en-US" sz="1600" i="1" dirty="0">
                <a:solidFill>
                  <a:schemeClr val="bg1"/>
                </a:solidFill>
                <a:latin typeface="Calibri Light" panose="020F0302020204030204" pitchFamily="34" charset="0"/>
                <a:cs typeface="Calibri Light" panose="020F0302020204030204" pitchFamily="34" charset="0"/>
              </a:rPr>
            </a:br>
            <a:r>
              <a:rPr lang="en-US" sz="1600" i="1" dirty="0">
                <a:solidFill>
                  <a:schemeClr val="bg1"/>
                </a:solidFill>
                <a:latin typeface="Calibri Light" panose="020F0302020204030204" pitchFamily="34" charset="0"/>
                <a:cs typeface="Calibri Light" panose="020F0302020204030204" pitchFamily="34" charset="0"/>
              </a:rPr>
              <a:t>healthcare holds great promise for</a:t>
            </a:r>
            <a:br>
              <a:rPr lang="en-US" sz="1600" i="1" dirty="0">
                <a:solidFill>
                  <a:schemeClr val="bg1"/>
                </a:solidFill>
                <a:latin typeface="Calibri Light" panose="020F0302020204030204" pitchFamily="34" charset="0"/>
                <a:cs typeface="Calibri Light" panose="020F0302020204030204" pitchFamily="34" charset="0"/>
              </a:rPr>
            </a:br>
            <a:r>
              <a:rPr lang="en-US" sz="1600" i="1" dirty="0">
                <a:solidFill>
                  <a:schemeClr val="bg1"/>
                </a:solidFill>
                <a:latin typeface="Calibri Light" panose="020F0302020204030204" pitchFamily="34" charset="0"/>
                <a:cs typeface="Calibri Light" panose="020F0302020204030204" pitchFamily="34" charset="0"/>
              </a:rPr>
              <a:t>improving the lives of entire populations</a:t>
            </a:r>
          </a:p>
        </p:txBody>
      </p:sp>
      <p:sp>
        <p:nvSpPr>
          <p:cNvPr id="22" name="TextBox 21">
            <a:extLst>
              <a:ext uri="{FF2B5EF4-FFF2-40B4-BE49-F238E27FC236}">
                <a16:creationId xmlns:a16="http://schemas.microsoft.com/office/drawing/2014/main" id="{C64A59EC-49F4-AE54-FA22-EE1A80DB1A6F}"/>
              </a:ext>
            </a:extLst>
          </p:cNvPr>
          <p:cNvSpPr txBox="1"/>
          <p:nvPr/>
        </p:nvSpPr>
        <p:spPr>
          <a:xfrm>
            <a:off x="4638162" y="2222660"/>
            <a:ext cx="4090792" cy="400110"/>
          </a:xfrm>
          <a:prstGeom prst="rect">
            <a:avLst/>
          </a:prstGeom>
          <a:noFill/>
        </p:spPr>
        <p:txBody>
          <a:bodyPr wrap="square">
            <a:spAutoFit/>
          </a:bodyPr>
          <a:lstStyle/>
          <a:p>
            <a:pPr marL="0" marR="0" algn="ctr">
              <a:spcBef>
                <a:spcPts val="0"/>
              </a:spcBef>
              <a:spcAft>
                <a:spcPts val="1200"/>
              </a:spcAft>
            </a:pPr>
            <a:r>
              <a:rPr lang="en-US" sz="1950" i="1" dirty="0">
                <a:solidFill>
                  <a:schemeClr val="tx2">
                    <a:lumMod val="50000"/>
                    <a:lumOff val="50000"/>
                  </a:schemeClr>
                </a:solidFill>
                <a:latin typeface="+mj-lt"/>
                <a:cs typeface="Calibri Light" panose="020F0302020204030204" pitchFamily="34" charset="0"/>
              </a:rPr>
              <a:t>– Forbes</a:t>
            </a:r>
          </a:p>
        </p:txBody>
      </p:sp>
      <p:sp>
        <p:nvSpPr>
          <p:cNvPr id="23" name="TextBox 22">
            <a:extLst>
              <a:ext uri="{FF2B5EF4-FFF2-40B4-BE49-F238E27FC236}">
                <a16:creationId xmlns:a16="http://schemas.microsoft.com/office/drawing/2014/main" id="{F4066BB2-4D89-D917-602E-F18C35C20B81}"/>
              </a:ext>
            </a:extLst>
          </p:cNvPr>
          <p:cNvSpPr txBox="1"/>
          <p:nvPr/>
        </p:nvSpPr>
        <p:spPr>
          <a:xfrm>
            <a:off x="4926000" y="1102947"/>
            <a:ext cx="297051" cy="769441"/>
          </a:xfrm>
          <a:prstGeom prst="rect">
            <a:avLst/>
          </a:prstGeom>
          <a:noFill/>
        </p:spPr>
        <p:txBody>
          <a:bodyPr wrap="square">
            <a:spAutoFit/>
          </a:bodyPr>
          <a:lstStyle/>
          <a:p>
            <a:pPr marL="0" marR="0" algn="ctr">
              <a:spcBef>
                <a:spcPts val="0"/>
              </a:spcBef>
              <a:spcAft>
                <a:spcPts val="1200"/>
              </a:spcAft>
            </a:pPr>
            <a:r>
              <a:rPr lang="en-US" sz="4400" i="1" dirty="0">
                <a:solidFill>
                  <a:schemeClr val="tx2">
                    <a:lumMod val="50000"/>
                    <a:lumOff val="50000"/>
                  </a:schemeClr>
                </a:solidFill>
                <a:latin typeface="+mj-lt"/>
                <a:cs typeface="Calibri Light" panose="020F0302020204030204" pitchFamily="34" charset="0"/>
              </a:rPr>
              <a:t>“</a:t>
            </a:r>
          </a:p>
        </p:txBody>
      </p:sp>
      <p:sp>
        <p:nvSpPr>
          <p:cNvPr id="24" name="TextBox 23">
            <a:extLst>
              <a:ext uri="{FF2B5EF4-FFF2-40B4-BE49-F238E27FC236}">
                <a16:creationId xmlns:a16="http://schemas.microsoft.com/office/drawing/2014/main" id="{869F7E30-47C9-9D75-0B7E-0A541781F20D}"/>
              </a:ext>
            </a:extLst>
          </p:cNvPr>
          <p:cNvSpPr txBox="1"/>
          <p:nvPr/>
        </p:nvSpPr>
        <p:spPr>
          <a:xfrm>
            <a:off x="8334636" y="1896965"/>
            <a:ext cx="297051" cy="769441"/>
          </a:xfrm>
          <a:prstGeom prst="rect">
            <a:avLst/>
          </a:prstGeom>
          <a:noFill/>
        </p:spPr>
        <p:txBody>
          <a:bodyPr wrap="square">
            <a:spAutoFit/>
          </a:bodyPr>
          <a:lstStyle/>
          <a:p>
            <a:pPr marL="0" marR="0" algn="ctr">
              <a:spcBef>
                <a:spcPts val="0"/>
              </a:spcBef>
              <a:spcAft>
                <a:spcPts val="1200"/>
              </a:spcAft>
            </a:pPr>
            <a:r>
              <a:rPr lang="en-US" sz="4400" i="1" dirty="0">
                <a:solidFill>
                  <a:schemeClr val="tx2">
                    <a:lumMod val="50000"/>
                    <a:lumOff val="50000"/>
                  </a:schemeClr>
                </a:solidFill>
                <a:latin typeface="+mj-lt"/>
                <a:cs typeface="Calibri Light" panose="020F0302020204030204" pitchFamily="34" charset="0"/>
              </a:rPr>
              <a:t>”</a:t>
            </a:r>
          </a:p>
        </p:txBody>
      </p:sp>
      <p:sp>
        <p:nvSpPr>
          <p:cNvPr id="25" name="Rectangle 24">
            <a:extLst>
              <a:ext uri="{FF2B5EF4-FFF2-40B4-BE49-F238E27FC236}">
                <a16:creationId xmlns:a16="http://schemas.microsoft.com/office/drawing/2014/main" id="{F3B9274A-6980-5977-959B-3701284A4F77}"/>
              </a:ext>
            </a:extLst>
          </p:cNvPr>
          <p:cNvSpPr/>
          <p:nvPr/>
        </p:nvSpPr>
        <p:spPr>
          <a:xfrm>
            <a:off x="4638162" y="995592"/>
            <a:ext cx="4193309" cy="1765494"/>
          </a:xfrm>
          <a:prstGeom prst="rect">
            <a:avLst/>
          </a:prstGeom>
          <a:noFill/>
          <a:ln>
            <a:gradFill>
              <a:gsLst>
                <a:gs pos="0">
                  <a:schemeClr val="accent1"/>
                </a:gs>
                <a:gs pos="100000">
                  <a:schemeClr val="accent2"/>
                </a:gs>
              </a:gsLst>
              <a:lin ang="189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5B49090-2769-FF01-8F34-7B2A250751EA}"/>
              </a:ext>
            </a:extLst>
          </p:cNvPr>
          <p:cNvSpPr txBox="1"/>
          <p:nvPr/>
        </p:nvSpPr>
        <p:spPr>
          <a:xfrm>
            <a:off x="4821210" y="3126136"/>
            <a:ext cx="3827212" cy="957634"/>
          </a:xfrm>
          <a:prstGeom prst="rect">
            <a:avLst/>
          </a:prstGeom>
          <a:noFill/>
        </p:spPr>
        <p:txBody>
          <a:bodyPr wrap="square">
            <a:spAutoFit/>
          </a:bodyPr>
          <a:lstStyle/>
          <a:p>
            <a:pPr algn="ctr">
              <a:lnSpc>
                <a:spcPts val="2320"/>
              </a:lnSpc>
            </a:pPr>
            <a:r>
              <a:rPr lang="en-US" sz="1600" i="1" dirty="0">
                <a:solidFill>
                  <a:schemeClr val="bg1"/>
                </a:solidFill>
                <a:latin typeface="+mj-lt"/>
              </a:rPr>
              <a:t>By 2025, 25% of Healthcare Delivery Orgs will include formalized digital twin initiatives within their transformation strategy</a:t>
            </a:r>
          </a:p>
        </p:txBody>
      </p:sp>
      <p:sp>
        <p:nvSpPr>
          <p:cNvPr id="10" name="TextBox 9">
            <a:extLst>
              <a:ext uri="{FF2B5EF4-FFF2-40B4-BE49-F238E27FC236}">
                <a16:creationId xmlns:a16="http://schemas.microsoft.com/office/drawing/2014/main" id="{1D058D71-7D15-770D-2878-02E99FF9B1CB}"/>
              </a:ext>
            </a:extLst>
          </p:cNvPr>
          <p:cNvSpPr txBox="1"/>
          <p:nvPr/>
        </p:nvSpPr>
        <p:spPr>
          <a:xfrm>
            <a:off x="4693014" y="4204259"/>
            <a:ext cx="4090792" cy="400110"/>
          </a:xfrm>
          <a:prstGeom prst="rect">
            <a:avLst/>
          </a:prstGeom>
          <a:noFill/>
        </p:spPr>
        <p:txBody>
          <a:bodyPr wrap="square">
            <a:spAutoFit/>
          </a:bodyPr>
          <a:lstStyle/>
          <a:p>
            <a:pPr marL="0" marR="0" algn="ctr">
              <a:spcBef>
                <a:spcPts val="0"/>
              </a:spcBef>
              <a:spcAft>
                <a:spcPts val="1200"/>
              </a:spcAft>
            </a:pPr>
            <a:r>
              <a:rPr lang="en-US" sz="1950" i="1" dirty="0">
                <a:solidFill>
                  <a:schemeClr val="tx2">
                    <a:lumMod val="50000"/>
                    <a:lumOff val="50000"/>
                  </a:schemeClr>
                </a:solidFill>
                <a:latin typeface="+mj-lt"/>
                <a:cs typeface="Calibri Light" panose="020F0302020204030204" pitchFamily="34" charset="0"/>
              </a:rPr>
              <a:t>– Gartner</a:t>
            </a:r>
          </a:p>
        </p:txBody>
      </p:sp>
      <p:sp>
        <p:nvSpPr>
          <p:cNvPr id="11" name="TextBox 10">
            <a:extLst>
              <a:ext uri="{FF2B5EF4-FFF2-40B4-BE49-F238E27FC236}">
                <a16:creationId xmlns:a16="http://schemas.microsoft.com/office/drawing/2014/main" id="{A55EB9C4-3794-3366-098D-56C119560673}"/>
              </a:ext>
            </a:extLst>
          </p:cNvPr>
          <p:cNvSpPr txBox="1"/>
          <p:nvPr/>
        </p:nvSpPr>
        <p:spPr>
          <a:xfrm>
            <a:off x="4777474" y="2925726"/>
            <a:ext cx="297051" cy="769441"/>
          </a:xfrm>
          <a:prstGeom prst="rect">
            <a:avLst/>
          </a:prstGeom>
          <a:noFill/>
        </p:spPr>
        <p:txBody>
          <a:bodyPr wrap="square">
            <a:spAutoFit/>
          </a:bodyPr>
          <a:lstStyle/>
          <a:p>
            <a:pPr marL="0" marR="0" algn="ctr">
              <a:spcBef>
                <a:spcPts val="0"/>
              </a:spcBef>
              <a:spcAft>
                <a:spcPts val="1200"/>
              </a:spcAft>
            </a:pPr>
            <a:r>
              <a:rPr lang="en-US" sz="4400" i="1" dirty="0">
                <a:solidFill>
                  <a:schemeClr val="tx2">
                    <a:lumMod val="50000"/>
                    <a:lumOff val="50000"/>
                  </a:schemeClr>
                </a:solidFill>
                <a:latin typeface="+mj-lt"/>
                <a:cs typeface="Calibri Light" panose="020F0302020204030204" pitchFamily="34" charset="0"/>
              </a:rPr>
              <a:t>“</a:t>
            </a:r>
          </a:p>
        </p:txBody>
      </p:sp>
      <p:sp>
        <p:nvSpPr>
          <p:cNvPr id="12" name="TextBox 11">
            <a:extLst>
              <a:ext uri="{FF2B5EF4-FFF2-40B4-BE49-F238E27FC236}">
                <a16:creationId xmlns:a16="http://schemas.microsoft.com/office/drawing/2014/main" id="{E321E82B-DCF6-E7EF-F293-C0004C9AD699}"/>
              </a:ext>
            </a:extLst>
          </p:cNvPr>
          <p:cNvSpPr txBox="1"/>
          <p:nvPr/>
        </p:nvSpPr>
        <p:spPr>
          <a:xfrm>
            <a:off x="8186110" y="3763187"/>
            <a:ext cx="297051" cy="769441"/>
          </a:xfrm>
          <a:prstGeom prst="rect">
            <a:avLst/>
          </a:prstGeom>
          <a:noFill/>
        </p:spPr>
        <p:txBody>
          <a:bodyPr wrap="square">
            <a:spAutoFit/>
          </a:bodyPr>
          <a:lstStyle/>
          <a:p>
            <a:pPr marL="0" marR="0" algn="ctr">
              <a:spcBef>
                <a:spcPts val="0"/>
              </a:spcBef>
              <a:spcAft>
                <a:spcPts val="1200"/>
              </a:spcAft>
            </a:pPr>
            <a:r>
              <a:rPr lang="en-US" sz="4400" i="1" dirty="0">
                <a:solidFill>
                  <a:schemeClr val="tx2">
                    <a:lumMod val="50000"/>
                    <a:lumOff val="50000"/>
                  </a:schemeClr>
                </a:solidFill>
                <a:latin typeface="+mj-lt"/>
                <a:cs typeface="Calibri Light" panose="020F0302020204030204" pitchFamily="34" charset="0"/>
              </a:rPr>
              <a:t>”</a:t>
            </a:r>
          </a:p>
        </p:txBody>
      </p:sp>
      <p:sp>
        <p:nvSpPr>
          <p:cNvPr id="15" name="Rounded Rectangle 14">
            <a:extLst>
              <a:ext uri="{FF2B5EF4-FFF2-40B4-BE49-F238E27FC236}">
                <a16:creationId xmlns:a16="http://schemas.microsoft.com/office/drawing/2014/main" id="{55F563CF-4517-A8AF-6F7D-6DA9D5018B4A}"/>
              </a:ext>
            </a:extLst>
          </p:cNvPr>
          <p:cNvSpPr/>
          <p:nvPr/>
        </p:nvSpPr>
        <p:spPr>
          <a:xfrm>
            <a:off x="7229475" y="53667"/>
            <a:ext cx="1814445" cy="27699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dirty="0"/>
              <a:t>Digital Twins</a:t>
            </a:r>
          </a:p>
        </p:txBody>
      </p:sp>
      <p:sp>
        <p:nvSpPr>
          <p:cNvPr id="3" name="Rectangle 2">
            <a:extLst>
              <a:ext uri="{FF2B5EF4-FFF2-40B4-BE49-F238E27FC236}">
                <a16:creationId xmlns:a16="http://schemas.microsoft.com/office/drawing/2014/main" id="{ED3ADADD-F67A-044C-8CBF-34DCBD3CD96D}"/>
              </a:ext>
            </a:extLst>
          </p:cNvPr>
          <p:cNvSpPr/>
          <p:nvPr/>
        </p:nvSpPr>
        <p:spPr>
          <a:xfrm>
            <a:off x="249382" y="2881575"/>
            <a:ext cx="4193309" cy="1765494"/>
          </a:xfrm>
          <a:prstGeom prst="rect">
            <a:avLst/>
          </a:prstGeom>
          <a:noFill/>
          <a:ln>
            <a:gradFill>
              <a:gsLst>
                <a:gs pos="0">
                  <a:schemeClr val="accent1"/>
                </a:gs>
                <a:gs pos="100000">
                  <a:schemeClr val="accent2"/>
                </a:gs>
              </a:gsLst>
              <a:lin ang="189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CDB05D7-2270-24A8-8A83-54A01335CDE0}"/>
              </a:ext>
            </a:extLst>
          </p:cNvPr>
          <p:cNvSpPr/>
          <p:nvPr/>
        </p:nvSpPr>
        <p:spPr>
          <a:xfrm>
            <a:off x="4638162" y="2881575"/>
            <a:ext cx="4193309" cy="1765494"/>
          </a:xfrm>
          <a:prstGeom prst="rect">
            <a:avLst/>
          </a:prstGeom>
          <a:noFill/>
          <a:ln>
            <a:gradFill>
              <a:gsLst>
                <a:gs pos="0">
                  <a:schemeClr val="accent1"/>
                </a:gs>
                <a:gs pos="100000">
                  <a:schemeClr val="accent2"/>
                </a:gs>
              </a:gsLst>
              <a:lin ang="189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AA53EF91-677C-1131-6339-8A27C2569FD5}"/>
              </a:ext>
            </a:extLst>
          </p:cNvPr>
          <p:cNvSpPr txBox="1"/>
          <p:nvPr/>
        </p:nvSpPr>
        <p:spPr>
          <a:xfrm>
            <a:off x="525365" y="3112590"/>
            <a:ext cx="3801453" cy="957634"/>
          </a:xfrm>
          <a:prstGeom prst="rect">
            <a:avLst/>
          </a:prstGeom>
          <a:noFill/>
        </p:spPr>
        <p:txBody>
          <a:bodyPr wrap="square">
            <a:spAutoFit/>
          </a:bodyPr>
          <a:lstStyle/>
          <a:p>
            <a:pPr marL="0" marR="0" algn="ctr">
              <a:lnSpc>
                <a:spcPts val="2320"/>
              </a:lnSpc>
              <a:spcBef>
                <a:spcPts val="0"/>
              </a:spcBef>
              <a:spcAft>
                <a:spcPts val="1200"/>
              </a:spcAft>
            </a:pPr>
            <a:r>
              <a:rPr lang="en-US" sz="1600" b="0" i="1" dirty="0">
                <a:solidFill>
                  <a:schemeClr val="bg1"/>
                </a:solidFill>
                <a:effectLst/>
                <a:latin typeface="+mj-lt"/>
              </a:rPr>
              <a:t>IoT &amp; </a:t>
            </a:r>
            <a:r>
              <a:rPr lang="en-US" sz="1600" b="1" i="1" dirty="0">
                <a:solidFill>
                  <a:schemeClr val="accent1"/>
                </a:solidFill>
                <a:latin typeface="Calibri" panose="020F0502020204030204" pitchFamily="34" charset="0"/>
                <a:cs typeface="Calibri" panose="020F0502020204030204" pitchFamily="34" charset="0"/>
              </a:rPr>
              <a:t>d</a:t>
            </a:r>
            <a:r>
              <a:rPr lang="en-US" sz="1600" b="1" i="1" dirty="0">
                <a:solidFill>
                  <a:schemeClr val="accent1"/>
                </a:solidFill>
                <a:effectLst/>
                <a:latin typeface="Calibri" panose="020F0502020204030204" pitchFamily="34" charset="0"/>
                <a:cs typeface="Calibri" panose="020F0502020204030204" pitchFamily="34" charset="0"/>
              </a:rPr>
              <a:t>igital twin </a:t>
            </a:r>
            <a:r>
              <a:rPr lang="en-US" sz="1600" b="0" i="1" dirty="0">
                <a:solidFill>
                  <a:schemeClr val="bg1"/>
                </a:solidFill>
                <a:effectLst/>
                <a:latin typeface="+mj-lt"/>
              </a:rPr>
              <a:t>adoption are expected to unlock USD 5.5 trillion–USD 12.6 trillion across the globe by 2030</a:t>
            </a:r>
            <a:endParaRPr lang="en-US" sz="1600" i="1" dirty="0">
              <a:solidFill>
                <a:schemeClr val="bg1"/>
              </a:solidFill>
              <a:latin typeface="+mj-lt"/>
              <a:cs typeface="Calibri Light" panose="020F0302020204030204" pitchFamily="34" charset="0"/>
            </a:endParaRPr>
          </a:p>
        </p:txBody>
      </p:sp>
      <p:sp>
        <p:nvSpPr>
          <p:cNvPr id="17" name="TextBox 16">
            <a:extLst>
              <a:ext uri="{FF2B5EF4-FFF2-40B4-BE49-F238E27FC236}">
                <a16:creationId xmlns:a16="http://schemas.microsoft.com/office/drawing/2014/main" id="{405E600B-9BA2-7540-F764-53E0FE27D529}"/>
              </a:ext>
            </a:extLst>
          </p:cNvPr>
          <p:cNvSpPr txBox="1"/>
          <p:nvPr/>
        </p:nvSpPr>
        <p:spPr>
          <a:xfrm>
            <a:off x="235855" y="4108643"/>
            <a:ext cx="4090792" cy="400110"/>
          </a:xfrm>
          <a:prstGeom prst="rect">
            <a:avLst/>
          </a:prstGeom>
          <a:noFill/>
        </p:spPr>
        <p:txBody>
          <a:bodyPr wrap="square">
            <a:spAutoFit/>
          </a:bodyPr>
          <a:lstStyle/>
          <a:p>
            <a:pPr marL="0" marR="0" algn="ctr">
              <a:spcBef>
                <a:spcPts val="0"/>
              </a:spcBef>
              <a:spcAft>
                <a:spcPts val="1200"/>
              </a:spcAft>
            </a:pPr>
            <a:r>
              <a:rPr lang="en-US" sz="1950" i="1" dirty="0">
                <a:solidFill>
                  <a:schemeClr val="tx2">
                    <a:lumMod val="50000"/>
                    <a:lumOff val="50000"/>
                  </a:schemeClr>
                </a:solidFill>
                <a:latin typeface="+mj-lt"/>
                <a:cs typeface="Calibri Light" panose="020F0302020204030204" pitchFamily="34" charset="0"/>
              </a:rPr>
              <a:t>– McKinsey</a:t>
            </a:r>
          </a:p>
        </p:txBody>
      </p:sp>
      <p:sp>
        <p:nvSpPr>
          <p:cNvPr id="18" name="TextBox 17">
            <a:extLst>
              <a:ext uri="{FF2B5EF4-FFF2-40B4-BE49-F238E27FC236}">
                <a16:creationId xmlns:a16="http://schemas.microsoft.com/office/drawing/2014/main" id="{9310C42E-91FF-8C97-B6AF-8A570349C6D0}"/>
              </a:ext>
            </a:extLst>
          </p:cNvPr>
          <p:cNvSpPr txBox="1"/>
          <p:nvPr/>
        </p:nvSpPr>
        <p:spPr>
          <a:xfrm>
            <a:off x="363313" y="2881575"/>
            <a:ext cx="297051" cy="769441"/>
          </a:xfrm>
          <a:prstGeom prst="rect">
            <a:avLst/>
          </a:prstGeom>
          <a:noFill/>
        </p:spPr>
        <p:txBody>
          <a:bodyPr wrap="square">
            <a:spAutoFit/>
          </a:bodyPr>
          <a:lstStyle/>
          <a:p>
            <a:pPr marL="0" marR="0" algn="ctr">
              <a:spcBef>
                <a:spcPts val="0"/>
              </a:spcBef>
              <a:spcAft>
                <a:spcPts val="1200"/>
              </a:spcAft>
            </a:pPr>
            <a:r>
              <a:rPr lang="en-US" sz="4400" i="1" dirty="0">
                <a:solidFill>
                  <a:schemeClr val="tx2">
                    <a:lumMod val="50000"/>
                    <a:lumOff val="50000"/>
                  </a:schemeClr>
                </a:solidFill>
                <a:latin typeface="+mj-lt"/>
                <a:cs typeface="Calibri Light" panose="020F0302020204030204" pitchFamily="34" charset="0"/>
              </a:rPr>
              <a:t>“</a:t>
            </a:r>
          </a:p>
        </p:txBody>
      </p:sp>
      <p:sp>
        <p:nvSpPr>
          <p:cNvPr id="19" name="TextBox 18">
            <a:extLst>
              <a:ext uri="{FF2B5EF4-FFF2-40B4-BE49-F238E27FC236}">
                <a16:creationId xmlns:a16="http://schemas.microsoft.com/office/drawing/2014/main" id="{AAB322FC-5CEA-2BBF-5E83-371AFEA20B23}"/>
              </a:ext>
            </a:extLst>
          </p:cNvPr>
          <p:cNvSpPr txBox="1"/>
          <p:nvPr/>
        </p:nvSpPr>
        <p:spPr>
          <a:xfrm>
            <a:off x="3418822" y="3781330"/>
            <a:ext cx="297051" cy="769441"/>
          </a:xfrm>
          <a:prstGeom prst="rect">
            <a:avLst/>
          </a:prstGeom>
          <a:noFill/>
        </p:spPr>
        <p:txBody>
          <a:bodyPr wrap="square">
            <a:spAutoFit/>
          </a:bodyPr>
          <a:lstStyle/>
          <a:p>
            <a:pPr marL="0" marR="0" algn="ctr">
              <a:spcBef>
                <a:spcPts val="0"/>
              </a:spcBef>
              <a:spcAft>
                <a:spcPts val="1200"/>
              </a:spcAft>
            </a:pPr>
            <a:r>
              <a:rPr lang="en-US" sz="4400" i="1" dirty="0">
                <a:solidFill>
                  <a:schemeClr val="tx2">
                    <a:lumMod val="50000"/>
                    <a:lumOff val="50000"/>
                  </a:schemeClr>
                </a:solidFill>
                <a:latin typeface="+mj-lt"/>
                <a:cs typeface="Calibri Light" panose="020F0302020204030204" pitchFamily="34" charset="0"/>
              </a:rPr>
              <a:t>”</a:t>
            </a:r>
          </a:p>
        </p:txBody>
      </p:sp>
    </p:spTree>
    <p:extLst>
      <p:ext uri="{BB962C8B-B14F-4D97-AF65-F5344CB8AC3E}">
        <p14:creationId xmlns:p14="http://schemas.microsoft.com/office/powerpoint/2010/main" val="325349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9A11FE-20C2-C55D-0D45-FC6A6D3B98C0}"/>
              </a:ext>
            </a:extLst>
          </p:cNvPr>
          <p:cNvSpPr/>
          <p:nvPr/>
        </p:nvSpPr>
        <p:spPr>
          <a:xfrm>
            <a:off x="-1" y="-4981"/>
            <a:ext cx="3334328" cy="5148481"/>
          </a:xfrm>
          <a:prstGeom prst="rect">
            <a:avLst/>
          </a:prstGeom>
          <a:solidFill>
            <a:srgbClr val="DD5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82CAC43-9003-2518-1142-84DE94AE2B05}"/>
              </a:ext>
            </a:extLst>
          </p:cNvPr>
          <p:cNvSpPr txBox="1"/>
          <p:nvPr/>
        </p:nvSpPr>
        <p:spPr>
          <a:xfrm>
            <a:off x="0" y="434110"/>
            <a:ext cx="3131126" cy="369332"/>
          </a:xfrm>
          <a:prstGeom prst="rect">
            <a:avLst/>
          </a:prstGeom>
          <a:noFill/>
        </p:spPr>
        <p:txBody>
          <a:bodyPr wrap="square" rtlCol="0">
            <a:spAutoFit/>
          </a:bodyPr>
          <a:lstStyle/>
          <a:p>
            <a:pPr algn="ctr"/>
            <a:r>
              <a:rPr lang="en-US" b="1">
                <a:solidFill>
                  <a:schemeClr val="bg1"/>
                </a:solidFill>
              </a:rPr>
              <a:t>BEFORE YOU PRESENT</a:t>
            </a:r>
          </a:p>
        </p:txBody>
      </p:sp>
      <p:pic>
        <p:nvPicPr>
          <p:cNvPr id="7" name="Graphic 6" descr="Warning with solid fill">
            <a:extLst>
              <a:ext uri="{FF2B5EF4-FFF2-40B4-BE49-F238E27FC236}">
                <a16:creationId xmlns:a16="http://schemas.microsoft.com/office/drawing/2014/main" id="{1751A4B8-1973-3F17-8907-1529EE5A0A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2524" y="898452"/>
            <a:ext cx="2387601" cy="2387601"/>
          </a:xfrm>
          <a:prstGeom prst="rect">
            <a:avLst/>
          </a:prstGeom>
        </p:spPr>
      </p:pic>
      <p:sp>
        <p:nvSpPr>
          <p:cNvPr id="8" name="TextBox 7">
            <a:extLst>
              <a:ext uri="{FF2B5EF4-FFF2-40B4-BE49-F238E27FC236}">
                <a16:creationId xmlns:a16="http://schemas.microsoft.com/office/drawing/2014/main" id="{34738064-A955-5B19-49D3-E393CB623BE6}"/>
              </a:ext>
            </a:extLst>
          </p:cNvPr>
          <p:cNvSpPr txBox="1"/>
          <p:nvPr/>
        </p:nvSpPr>
        <p:spPr>
          <a:xfrm>
            <a:off x="-1" y="3285170"/>
            <a:ext cx="3334328" cy="1200329"/>
          </a:xfrm>
          <a:prstGeom prst="rect">
            <a:avLst/>
          </a:prstGeom>
          <a:noFill/>
        </p:spPr>
        <p:txBody>
          <a:bodyPr wrap="square" rtlCol="0">
            <a:spAutoFit/>
          </a:bodyPr>
          <a:lstStyle/>
          <a:p>
            <a:pPr algn="ctr"/>
            <a:r>
              <a:rPr lang="en-US" b="1">
                <a:solidFill>
                  <a:schemeClr val="bg1"/>
                </a:solidFill>
              </a:rPr>
              <a:t>Please read</a:t>
            </a:r>
            <a:br>
              <a:rPr lang="en-US" b="1">
                <a:solidFill>
                  <a:schemeClr val="bg1"/>
                </a:solidFill>
              </a:rPr>
            </a:br>
            <a:r>
              <a:rPr lang="en-US" b="1">
                <a:solidFill>
                  <a:schemeClr val="bg1"/>
                </a:solidFill>
              </a:rPr>
              <a:t>the following guidance</a:t>
            </a:r>
            <a:br>
              <a:rPr lang="en-US" b="1">
                <a:solidFill>
                  <a:schemeClr val="bg1"/>
                </a:solidFill>
              </a:rPr>
            </a:br>
            <a:r>
              <a:rPr lang="en-US" b="1">
                <a:solidFill>
                  <a:schemeClr val="bg1"/>
                </a:solidFill>
              </a:rPr>
              <a:t>before using this</a:t>
            </a:r>
            <a:br>
              <a:rPr lang="en-US" b="1">
                <a:solidFill>
                  <a:schemeClr val="bg1"/>
                </a:solidFill>
              </a:rPr>
            </a:br>
            <a:r>
              <a:rPr lang="en-US" b="1">
                <a:solidFill>
                  <a:schemeClr val="bg1"/>
                </a:solidFill>
              </a:rPr>
              <a:t>presentation.</a:t>
            </a:r>
          </a:p>
        </p:txBody>
      </p:sp>
      <p:sp>
        <p:nvSpPr>
          <p:cNvPr id="9" name="TextBox 8">
            <a:extLst>
              <a:ext uri="{FF2B5EF4-FFF2-40B4-BE49-F238E27FC236}">
                <a16:creationId xmlns:a16="http://schemas.microsoft.com/office/drawing/2014/main" id="{7B1FCD24-DBFB-03C1-C39D-88F7612128F2}"/>
              </a:ext>
            </a:extLst>
          </p:cNvPr>
          <p:cNvSpPr txBox="1"/>
          <p:nvPr/>
        </p:nvSpPr>
        <p:spPr>
          <a:xfrm>
            <a:off x="3687620" y="1093115"/>
            <a:ext cx="5093856" cy="2817951"/>
          </a:xfrm>
          <a:prstGeom prst="rect">
            <a:avLst/>
          </a:prstGeom>
          <a:noFill/>
        </p:spPr>
        <p:txBody>
          <a:bodyPr wrap="square" rtlCol="0">
            <a:spAutoFit/>
          </a:bodyPr>
          <a:lstStyle/>
          <a:p>
            <a:pPr algn="ctr">
              <a:lnSpc>
                <a:spcPts val="2700"/>
              </a:lnSpc>
            </a:pPr>
            <a:r>
              <a:rPr lang="en-US" sz="2400" b="1">
                <a:solidFill>
                  <a:srgbClr val="DD5757"/>
                </a:solidFill>
              </a:rPr>
              <a:t>Please DO NOT edit</a:t>
            </a:r>
            <a:br>
              <a:rPr lang="en-US" sz="2400" b="1">
                <a:solidFill>
                  <a:srgbClr val="DD5757"/>
                </a:solidFill>
              </a:rPr>
            </a:br>
            <a:r>
              <a:rPr lang="en-US" sz="2400" b="1">
                <a:solidFill>
                  <a:srgbClr val="DD5757"/>
                </a:solidFill>
              </a:rPr>
              <a:t>content on these slides. </a:t>
            </a:r>
          </a:p>
          <a:p>
            <a:pPr algn="ctr">
              <a:lnSpc>
                <a:spcPts val="2700"/>
              </a:lnSpc>
            </a:pPr>
            <a:endParaRPr lang="en-US" b="1">
              <a:solidFill>
                <a:schemeClr val="bg1"/>
              </a:solidFill>
            </a:endParaRPr>
          </a:p>
          <a:p>
            <a:pPr algn="ctr">
              <a:lnSpc>
                <a:spcPts val="2700"/>
              </a:lnSpc>
            </a:pPr>
            <a:r>
              <a:rPr lang="en-US" b="1">
                <a:solidFill>
                  <a:schemeClr val="bg1"/>
                </a:solidFill>
              </a:rPr>
              <a:t>It is important that we all maintain consistent strategy and messaging around Generative AI (GAI).</a:t>
            </a:r>
          </a:p>
          <a:p>
            <a:pPr algn="ctr"/>
            <a:endParaRPr lang="en-US" b="1">
              <a:solidFill>
                <a:schemeClr val="bg1"/>
              </a:solidFill>
            </a:endParaRPr>
          </a:p>
          <a:p>
            <a:pPr algn="ctr">
              <a:lnSpc>
                <a:spcPts val="1880"/>
              </a:lnSpc>
            </a:pPr>
            <a:r>
              <a:rPr lang="en-US" sz="1400">
                <a:solidFill>
                  <a:schemeClr val="bg1"/>
                </a:solidFill>
              </a:rPr>
              <a:t>If you have questions, please reach out to:</a:t>
            </a:r>
          </a:p>
          <a:p>
            <a:pPr algn="ctr">
              <a:lnSpc>
                <a:spcPts val="1880"/>
              </a:lnSpc>
            </a:pPr>
            <a:r>
              <a:rPr lang="en-US" sz="1400">
                <a:solidFill>
                  <a:schemeClr val="bg1"/>
                </a:solidFill>
              </a:rPr>
              <a:t>Product Strategy: Leigh Cullen</a:t>
            </a:r>
          </a:p>
          <a:p>
            <a:pPr algn="ctr">
              <a:lnSpc>
                <a:spcPts val="1880"/>
              </a:lnSpc>
            </a:pPr>
            <a:r>
              <a:rPr lang="en-US" sz="1400">
                <a:solidFill>
                  <a:schemeClr val="bg1"/>
                </a:solidFill>
              </a:rPr>
              <a:t>Product Marketing: Augusta Zhang</a:t>
            </a:r>
          </a:p>
        </p:txBody>
      </p:sp>
    </p:spTree>
    <p:extLst>
      <p:ext uri="{BB962C8B-B14F-4D97-AF65-F5344CB8AC3E}">
        <p14:creationId xmlns:p14="http://schemas.microsoft.com/office/powerpoint/2010/main" val="409586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9A8120-E605-D0B6-701E-0B5C98E4E7D2}"/>
              </a:ext>
            </a:extLst>
          </p:cNvPr>
          <p:cNvSpPr txBox="1"/>
          <p:nvPr/>
        </p:nvSpPr>
        <p:spPr>
          <a:xfrm>
            <a:off x="0" y="101381"/>
            <a:ext cx="9144000" cy="369332"/>
          </a:xfrm>
          <a:prstGeom prst="rect">
            <a:avLst/>
          </a:prstGeom>
          <a:noFill/>
        </p:spPr>
        <p:txBody>
          <a:bodyPr wrap="square" rtlCol="0">
            <a:spAutoFit/>
          </a:bodyPr>
          <a:lstStyle/>
          <a:p>
            <a:pPr algn="ctr"/>
            <a:r>
              <a:rPr lang="en-US" b="1">
                <a:solidFill>
                  <a:schemeClr val="bg1"/>
                </a:solidFill>
              </a:rPr>
              <a:t>A digital twin is…</a:t>
            </a:r>
          </a:p>
        </p:txBody>
      </p:sp>
      <p:sp>
        <p:nvSpPr>
          <p:cNvPr id="2" name="TextBox 1">
            <a:extLst>
              <a:ext uri="{FF2B5EF4-FFF2-40B4-BE49-F238E27FC236}">
                <a16:creationId xmlns:a16="http://schemas.microsoft.com/office/drawing/2014/main" id="{5F0DF74A-52D5-6394-4450-ECA9F9F590C4}"/>
              </a:ext>
            </a:extLst>
          </p:cNvPr>
          <p:cNvSpPr txBox="1"/>
          <p:nvPr/>
        </p:nvSpPr>
        <p:spPr>
          <a:xfrm>
            <a:off x="0" y="773937"/>
            <a:ext cx="9143999" cy="3700052"/>
          </a:xfrm>
          <a:prstGeom prst="rect">
            <a:avLst/>
          </a:prstGeom>
          <a:noFill/>
        </p:spPr>
        <p:txBody>
          <a:bodyPr wrap="square">
            <a:spAutoFit/>
          </a:bodyPr>
          <a:lstStyle/>
          <a:p>
            <a:pPr algn="ctr">
              <a:lnSpc>
                <a:spcPts val="2600"/>
              </a:lnSpc>
              <a:spcAft>
                <a:spcPts val="1200"/>
              </a:spcAft>
            </a:pPr>
            <a:r>
              <a:rPr lang="en-US" sz="1450">
                <a:solidFill>
                  <a:schemeClr val="accent1"/>
                </a:solidFill>
                <a:latin typeface="+mj-lt"/>
                <a:cs typeface="Calibri" panose="020F0502020204030204" pitchFamily="34" charset="0"/>
              </a:rPr>
              <a:t>A digital twin </a:t>
            </a:r>
            <a:r>
              <a:rPr lang="en-US" sz="1450">
                <a:solidFill>
                  <a:schemeClr val="bg1"/>
                </a:solidFill>
                <a:latin typeface="+mj-lt"/>
                <a:cs typeface="Calibri Light" panose="020F0302020204030204" pitchFamily="34" charset="0"/>
              </a:rPr>
              <a:t>is a virtual, animate ecosystem that is trained to mirror and sync</a:t>
            </a:r>
            <a:br>
              <a:rPr lang="en-US" sz="1450">
                <a:solidFill>
                  <a:schemeClr val="bg1"/>
                </a:solidFill>
                <a:latin typeface="+mj-lt"/>
                <a:cs typeface="Calibri Light" panose="020F0302020204030204" pitchFamily="34" charset="0"/>
              </a:rPr>
            </a:br>
            <a:r>
              <a:rPr lang="en-US" sz="1450">
                <a:solidFill>
                  <a:schemeClr val="bg1"/>
                </a:solidFill>
                <a:latin typeface="+mj-lt"/>
                <a:cs typeface="Calibri Light" panose="020F0302020204030204" pitchFamily="34" charset="0"/>
              </a:rPr>
              <a:t>with a physical entity – with an object, behavior, process, system, or product.</a:t>
            </a:r>
          </a:p>
          <a:p>
            <a:pPr algn="ctr">
              <a:lnSpc>
                <a:spcPts val="2600"/>
              </a:lnSpc>
              <a:spcAft>
                <a:spcPts val="1200"/>
              </a:spcAft>
            </a:pPr>
            <a:r>
              <a:rPr lang="en-US" sz="1450">
                <a:solidFill>
                  <a:schemeClr val="accent1"/>
                </a:solidFill>
                <a:latin typeface="+mj-lt"/>
                <a:cs typeface="Calibri Light" panose="020F0302020204030204" pitchFamily="34" charset="0"/>
              </a:rPr>
              <a:t>A digital twin </a:t>
            </a:r>
            <a:r>
              <a:rPr lang="en-US" sz="1450">
                <a:solidFill>
                  <a:schemeClr val="bg1"/>
                </a:solidFill>
                <a:latin typeface="+mj-lt"/>
                <a:cs typeface="Calibri Light" panose="020F0302020204030204" pitchFamily="34" charset="0"/>
              </a:rPr>
              <a:t>ecosystem is an inherently dynamic, interconnected network </a:t>
            </a:r>
            <a:br>
              <a:rPr lang="en-US" sz="1450">
                <a:solidFill>
                  <a:schemeClr val="bg1"/>
                </a:solidFill>
                <a:latin typeface="+mj-lt"/>
                <a:cs typeface="Calibri Light" panose="020F0302020204030204" pitchFamily="34" charset="0"/>
              </a:rPr>
            </a:br>
            <a:r>
              <a:rPr lang="en-US" sz="1450">
                <a:solidFill>
                  <a:schemeClr val="bg1"/>
                </a:solidFill>
                <a:latin typeface="+mj-lt"/>
                <a:cs typeface="Calibri Light" panose="020F0302020204030204" pitchFamily="34" charset="0"/>
              </a:rPr>
              <a:t>comprised of software, generative and non-generative algorithms, </a:t>
            </a:r>
            <a:br>
              <a:rPr lang="en-US" sz="1450">
                <a:solidFill>
                  <a:schemeClr val="bg1"/>
                </a:solidFill>
                <a:latin typeface="+mj-lt"/>
                <a:cs typeface="Calibri Light" panose="020F0302020204030204" pitchFamily="34" charset="0"/>
              </a:rPr>
            </a:br>
            <a:r>
              <a:rPr lang="en-US" sz="1450">
                <a:solidFill>
                  <a:schemeClr val="bg1"/>
                </a:solidFill>
                <a:latin typeface="+mj-lt"/>
                <a:cs typeface="Calibri Light" panose="020F0302020204030204" pitchFamily="34" charset="0"/>
              </a:rPr>
              <a:t>batch and streaming (historical, real-time, and</a:t>
            </a:r>
            <a:r>
              <a:rPr lang="en-US" sz="1450" b="1">
                <a:solidFill>
                  <a:srgbClr val="E20065"/>
                </a:solidFill>
                <a:latin typeface="+mj-lt"/>
                <a:cs typeface="Calibri Light" panose="020F0302020204030204" pitchFamily="34" charset="0"/>
              </a:rPr>
              <a:t> synthetic</a:t>
            </a:r>
            <a:r>
              <a:rPr lang="en-US" sz="1450">
                <a:solidFill>
                  <a:schemeClr val="bg1"/>
                </a:solidFill>
                <a:latin typeface="+mj-lt"/>
                <a:cs typeface="Calibri Light" panose="020F0302020204030204" pitchFamily="34" charset="0"/>
              </a:rPr>
              <a:t>)</a:t>
            </a:r>
            <a:r>
              <a:rPr lang="en-US" sz="1450" b="1">
                <a:solidFill>
                  <a:schemeClr val="bg1"/>
                </a:solidFill>
                <a:latin typeface="+mj-lt"/>
                <a:cs typeface="Calibri Light" panose="020F0302020204030204" pitchFamily="34" charset="0"/>
              </a:rPr>
              <a:t> </a:t>
            </a:r>
            <a:r>
              <a:rPr lang="en-US" sz="1450">
                <a:solidFill>
                  <a:schemeClr val="bg1"/>
                </a:solidFill>
                <a:latin typeface="+mj-lt"/>
                <a:cs typeface="Calibri Light" panose="020F0302020204030204" pitchFamily="34" charset="0"/>
              </a:rPr>
              <a:t>data, and business logic. </a:t>
            </a:r>
            <a:endParaRPr lang="en-US" sz="1450" i="1">
              <a:solidFill>
                <a:schemeClr val="accent1"/>
              </a:solidFill>
              <a:latin typeface="+mj-lt"/>
              <a:cs typeface="Calibri Light" panose="020F0302020204030204" pitchFamily="34" charset="0"/>
            </a:endParaRPr>
          </a:p>
          <a:p>
            <a:pPr algn="ctr">
              <a:lnSpc>
                <a:spcPts val="2600"/>
              </a:lnSpc>
              <a:spcAft>
                <a:spcPts val="1200"/>
              </a:spcAft>
            </a:pPr>
            <a:r>
              <a:rPr lang="en-US" sz="1450">
                <a:solidFill>
                  <a:schemeClr val="accent1"/>
                </a:solidFill>
                <a:effectLst/>
                <a:latin typeface="+mj-lt"/>
              </a:rPr>
              <a:t>Digital twins </a:t>
            </a:r>
            <a:r>
              <a:rPr lang="en-US" sz="1450">
                <a:solidFill>
                  <a:schemeClr val="bg1"/>
                </a:solidFill>
                <a:effectLst/>
                <a:latin typeface="+mj-lt"/>
              </a:rPr>
              <a:t>often converge AI/ML, simulation, forecasting, optimization,</a:t>
            </a:r>
            <a:br>
              <a:rPr lang="en-US" sz="1450">
                <a:solidFill>
                  <a:schemeClr val="bg1"/>
                </a:solidFill>
                <a:effectLst/>
                <a:latin typeface="+mj-lt"/>
              </a:rPr>
            </a:br>
            <a:r>
              <a:rPr lang="en-US" sz="1450">
                <a:solidFill>
                  <a:schemeClr val="bg1"/>
                </a:solidFill>
                <a:effectLst/>
                <a:latin typeface="+mj-lt"/>
              </a:rPr>
              <a:t>and visual and streaming analytics to stress test an entity in the digital world</a:t>
            </a:r>
            <a:br>
              <a:rPr lang="en-US" sz="1450">
                <a:solidFill>
                  <a:schemeClr val="bg1"/>
                </a:solidFill>
                <a:effectLst/>
                <a:latin typeface="+mj-lt"/>
              </a:rPr>
            </a:br>
            <a:r>
              <a:rPr lang="en-US" sz="1450">
                <a:solidFill>
                  <a:schemeClr val="bg1"/>
                </a:solidFill>
                <a:effectLst/>
                <a:latin typeface="+mj-lt"/>
              </a:rPr>
              <a:t>in order to prescribe actions that optimize the entity in the physical world </a:t>
            </a:r>
            <a:br>
              <a:rPr lang="en-US" sz="1450">
                <a:solidFill>
                  <a:schemeClr val="bg1"/>
                </a:solidFill>
                <a:effectLst/>
                <a:latin typeface="+mj-lt"/>
              </a:rPr>
            </a:br>
            <a:r>
              <a:rPr lang="en-US" sz="1450">
                <a:solidFill>
                  <a:schemeClr val="bg1"/>
                </a:solidFill>
                <a:effectLst/>
                <a:latin typeface="+mj-lt"/>
              </a:rPr>
              <a:t>–</a:t>
            </a:r>
            <a:r>
              <a:rPr lang="en-US" sz="1450">
                <a:solidFill>
                  <a:schemeClr val="bg1"/>
                </a:solidFill>
                <a:effectLst/>
                <a:latin typeface="+mj-lt"/>
                <a:cs typeface="Calibri Light" panose="020F0302020204030204" pitchFamily="34" charset="0"/>
              </a:rPr>
              <a:t> </a:t>
            </a:r>
            <a:r>
              <a:rPr lang="en-US" sz="1450">
                <a:solidFill>
                  <a:schemeClr val="bg1"/>
                </a:solidFill>
                <a:latin typeface="+mj-lt"/>
                <a:cs typeface="Calibri Light" panose="020F0302020204030204" pitchFamily="34" charset="0"/>
              </a:rPr>
              <a:t>to improve the lives of individuals, the lives of populations, the environment, </a:t>
            </a:r>
            <a:br>
              <a:rPr lang="en-US" sz="1450">
                <a:solidFill>
                  <a:schemeClr val="bg1"/>
                </a:solidFill>
                <a:latin typeface="+mj-lt"/>
                <a:cs typeface="Calibri Light" panose="020F0302020204030204" pitchFamily="34" charset="0"/>
              </a:rPr>
            </a:br>
            <a:r>
              <a:rPr lang="en-US" sz="1450">
                <a:solidFill>
                  <a:schemeClr val="bg1"/>
                </a:solidFill>
                <a:latin typeface="+mj-lt"/>
                <a:cs typeface="Calibri Light" panose="020F0302020204030204" pitchFamily="34" charset="0"/>
              </a:rPr>
              <a:t>cities, organizations, systems, products, and more.</a:t>
            </a:r>
            <a:endParaRPr lang="en-US" sz="1450">
              <a:solidFill>
                <a:schemeClr val="bg1"/>
              </a:solidFill>
              <a:effectLst/>
              <a:latin typeface="+mj-lt"/>
            </a:endParaRPr>
          </a:p>
        </p:txBody>
      </p:sp>
      <p:sp>
        <p:nvSpPr>
          <p:cNvPr id="7" name="Rounded Rectangle 6">
            <a:extLst>
              <a:ext uri="{FF2B5EF4-FFF2-40B4-BE49-F238E27FC236}">
                <a16:creationId xmlns:a16="http://schemas.microsoft.com/office/drawing/2014/main" id="{DA2E12DD-50E9-DA00-C857-08FACD5C52E8}"/>
              </a:ext>
            </a:extLst>
          </p:cNvPr>
          <p:cNvSpPr/>
          <p:nvPr/>
        </p:nvSpPr>
        <p:spPr>
          <a:xfrm>
            <a:off x="7229475" y="53667"/>
            <a:ext cx="1814445" cy="27699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Digital Twins</a:t>
            </a:r>
          </a:p>
        </p:txBody>
      </p:sp>
    </p:spTree>
    <p:extLst>
      <p:ext uri="{BB962C8B-B14F-4D97-AF65-F5344CB8AC3E}">
        <p14:creationId xmlns:p14="http://schemas.microsoft.com/office/powerpoint/2010/main" val="217264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152508-D0C5-196D-0B26-B1BBAA8B6C8F}"/>
              </a:ext>
            </a:extLst>
          </p:cNvPr>
          <p:cNvSpPr/>
          <p:nvPr/>
        </p:nvSpPr>
        <p:spPr>
          <a:xfrm>
            <a:off x="1052285" y="899443"/>
            <a:ext cx="7024914" cy="109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 name="TextBox 9">
            <a:extLst>
              <a:ext uri="{FF2B5EF4-FFF2-40B4-BE49-F238E27FC236}">
                <a16:creationId xmlns:a16="http://schemas.microsoft.com/office/drawing/2014/main" id="{48EDF67B-0CB0-20E0-ABF0-5F3378D98FD3}"/>
              </a:ext>
            </a:extLst>
          </p:cNvPr>
          <p:cNvSpPr txBox="1"/>
          <p:nvPr/>
        </p:nvSpPr>
        <p:spPr>
          <a:xfrm>
            <a:off x="1052286" y="1004106"/>
            <a:ext cx="7024914" cy="1675275"/>
          </a:xfrm>
          <a:prstGeom prst="rect">
            <a:avLst/>
          </a:prstGeom>
          <a:solidFill>
            <a:schemeClr val="accent1">
              <a:alpha val="23922"/>
            </a:scheme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4" name="TextBox 3">
            <a:extLst>
              <a:ext uri="{FF2B5EF4-FFF2-40B4-BE49-F238E27FC236}">
                <a16:creationId xmlns:a16="http://schemas.microsoft.com/office/drawing/2014/main" id="{33021440-9EB4-D4D2-F8FD-0E93A440C724}"/>
              </a:ext>
            </a:extLst>
          </p:cNvPr>
          <p:cNvSpPr txBox="1"/>
          <p:nvPr/>
        </p:nvSpPr>
        <p:spPr>
          <a:xfrm>
            <a:off x="0" y="350981"/>
            <a:ext cx="9144000" cy="369332"/>
          </a:xfrm>
          <a:prstGeom prst="rect">
            <a:avLst/>
          </a:prstGeom>
          <a:noFill/>
        </p:spPr>
        <p:txBody>
          <a:bodyPr wrap="square" rtlCol="0">
            <a:spAutoFit/>
          </a:bodyPr>
          <a:lstStyle/>
          <a:p>
            <a:pPr algn="ctr"/>
            <a:r>
              <a:rPr lang="en-US" b="1">
                <a:solidFill>
                  <a:schemeClr val="bg1"/>
                </a:solidFill>
              </a:rPr>
              <a:t>SAS considers </a:t>
            </a:r>
            <a:r>
              <a:rPr lang="en-US" b="1">
                <a:solidFill>
                  <a:schemeClr val="accent1"/>
                </a:solidFill>
              </a:rPr>
              <a:t>Digital Twins </a:t>
            </a:r>
            <a:r>
              <a:rPr lang="en-US" b="1">
                <a:solidFill>
                  <a:schemeClr val="bg1"/>
                </a:solidFill>
              </a:rPr>
              <a:t>to be generative in nature given…</a:t>
            </a:r>
          </a:p>
        </p:txBody>
      </p:sp>
      <p:sp>
        <p:nvSpPr>
          <p:cNvPr id="6" name="TextBox 5">
            <a:extLst>
              <a:ext uri="{FF2B5EF4-FFF2-40B4-BE49-F238E27FC236}">
                <a16:creationId xmlns:a16="http://schemas.microsoft.com/office/drawing/2014/main" id="{EFC1C549-1C3B-B7B2-1926-41CA6CDA74E6}"/>
              </a:ext>
            </a:extLst>
          </p:cNvPr>
          <p:cNvSpPr txBox="1"/>
          <p:nvPr/>
        </p:nvSpPr>
        <p:spPr>
          <a:xfrm>
            <a:off x="1125835" y="1060772"/>
            <a:ext cx="6892329" cy="1591654"/>
          </a:xfrm>
          <a:prstGeom prst="rect">
            <a:avLst/>
          </a:prstGeom>
          <a:noFill/>
        </p:spPr>
        <p:txBody>
          <a:bodyPr wrap="square">
            <a:spAutoFit/>
          </a:bodyPr>
          <a:lstStyle/>
          <a:p>
            <a:pPr algn="ctr">
              <a:lnSpc>
                <a:spcPts val="1700"/>
              </a:lnSpc>
              <a:spcAft>
                <a:spcPts val="600"/>
              </a:spcAft>
            </a:pPr>
            <a:r>
              <a:rPr lang="en-US" sz="1150">
                <a:solidFill>
                  <a:schemeClr val="bg1"/>
                </a:solidFill>
                <a:latin typeface="+mj-lt"/>
                <a:cs typeface="Calibri Light" panose="020F0302020204030204" pitchFamily="34" charset="0"/>
              </a:rPr>
              <a:t>Digital twin ecosystems are inherently animate, dynamic, interconnected networks comprised of generative algorithms, and that use generative outputs (like synthetic data) as inputs to the ecosystem, </a:t>
            </a:r>
            <a:r>
              <a:rPr lang="en-US" sz="1150">
                <a:solidFill>
                  <a:schemeClr val="accent1"/>
                </a:solidFill>
                <a:latin typeface="+mj-lt"/>
                <a:cs typeface="Calibri Light" panose="020F0302020204030204" pitchFamily="34" charset="0"/>
              </a:rPr>
              <a:t>to generate:</a:t>
            </a:r>
          </a:p>
          <a:p>
            <a:pPr marL="285750" indent="-285750" algn="ctr">
              <a:lnSpc>
                <a:spcPts val="1700"/>
              </a:lnSpc>
              <a:spcAft>
                <a:spcPts val="600"/>
              </a:spcAft>
              <a:buFont typeface="Arial" panose="020B0604020202020204" pitchFamily="34" charset="0"/>
              <a:buChar char="•"/>
            </a:pPr>
            <a:r>
              <a:rPr lang="en-US" sz="1150">
                <a:solidFill>
                  <a:schemeClr val="bg1"/>
                </a:solidFill>
                <a:latin typeface="+mj-lt"/>
                <a:cs typeface="Calibri Light" panose="020F0302020204030204" pitchFamily="34" charset="0"/>
              </a:rPr>
              <a:t>new, previously unobserved, simulated scenarios that serve to optimize the real-world – including to improve human life, populations, cities, organizations, the environment, systems, products, &amp; more…</a:t>
            </a:r>
          </a:p>
          <a:p>
            <a:pPr marL="285750" indent="-285750" algn="ctr">
              <a:lnSpc>
                <a:spcPts val="1700"/>
              </a:lnSpc>
              <a:spcAft>
                <a:spcPts val="600"/>
              </a:spcAft>
              <a:buFont typeface="Arial" panose="020B0604020202020204" pitchFamily="34" charset="0"/>
              <a:buChar char="•"/>
            </a:pPr>
            <a:r>
              <a:rPr lang="en-US" sz="1150">
                <a:solidFill>
                  <a:schemeClr val="bg1"/>
                </a:solidFill>
                <a:latin typeface="+mj-lt"/>
                <a:cs typeface="Calibri Light" panose="020F0302020204030204" pitchFamily="34" charset="0"/>
              </a:rPr>
              <a:t>new product, system, or process ideation and viability testing </a:t>
            </a:r>
            <a:r>
              <a:rPr lang="en-US" sz="1150" i="1">
                <a:solidFill>
                  <a:schemeClr val="bg1"/>
                </a:solidFill>
                <a:latin typeface="+mj-lt"/>
                <a:cs typeface="Calibri Light" panose="020F0302020204030204" pitchFamily="34" charset="0"/>
              </a:rPr>
              <a:t>virtually</a:t>
            </a:r>
            <a:r>
              <a:rPr lang="en-US" sz="1150">
                <a:solidFill>
                  <a:schemeClr val="bg1"/>
                </a:solidFill>
                <a:latin typeface="+mj-lt"/>
                <a:cs typeface="Calibri Light" panose="020F0302020204030204" pitchFamily="34" charset="0"/>
              </a:rPr>
              <a:t> prior to</a:t>
            </a:r>
            <a:br>
              <a:rPr lang="en-US" sz="1150">
                <a:solidFill>
                  <a:schemeClr val="bg1"/>
                </a:solidFill>
                <a:latin typeface="+mj-lt"/>
                <a:cs typeface="Calibri Light" panose="020F0302020204030204" pitchFamily="34" charset="0"/>
              </a:rPr>
            </a:br>
            <a:r>
              <a:rPr lang="en-US" sz="1150">
                <a:solidFill>
                  <a:schemeClr val="bg1"/>
                </a:solidFill>
                <a:latin typeface="+mj-lt"/>
                <a:cs typeface="Calibri Light" panose="020F0302020204030204" pitchFamily="34" charset="0"/>
              </a:rPr>
              <a:t>investment in physical implementation</a:t>
            </a:r>
          </a:p>
        </p:txBody>
      </p:sp>
      <p:sp>
        <p:nvSpPr>
          <p:cNvPr id="13" name="TextBox 12">
            <a:extLst>
              <a:ext uri="{FF2B5EF4-FFF2-40B4-BE49-F238E27FC236}">
                <a16:creationId xmlns:a16="http://schemas.microsoft.com/office/drawing/2014/main" id="{162C168E-326E-D0A4-AC00-41CADE660D3B}"/>
              </a:ext>
            </a:extLst>
          </p:cNvPr>
          <p:cNvSpPr txBox="1"/>
          <p:nvPr/>
        </p:nvSpPr>
        <p:spPr>
          <a:xfrm>
            <a:off x="1236856" y="3136127"/>
            <a:ext cx="2923367" cy="259110"/>
          </a:xfrm>
          <a:prstGeom prst="rect">
            <a:avLst/>
          </a:prstGeom>
          <a:noFill/>
        </p:spPr>
        <p:txBody>
          <a:bodyPr wrap="square">
            <a:spAutoFit/>
          </a:bodyPr>
          <a:lstStyle/>
          <a:p>
            <a:pPr>
              <a:lnSpc>
                <a:spcPts val="1400"/>
              </a:lnSpc>
              <a:spcAft>
                <a:spcPts val="600"/>
              </a:spcAft>
            </a:pPr>
            <a:r>
              <a:rPr lang="en-US" sz="900">
                <a:solidFill>
                  <a:schemeClr val="bg1"/>
                </a:solidFill>
                <a:latin typeface="+mj-lt"/>
                <a:cs typeface="Calibri Light" panose="020F0302020204030204" pitchFamily="34" charset="0"/>
              </a:rPr>
              <a:t>uses </a:t>
            </a:r>
            <a:r>
              <a:rPr lang="en-US" sz="900">
                <a:solidFill>
                  <a:schemeClr val="accent1"/>
                </a:solidFill>
                <a:latin typeface="+mj-lt"/>
                <a:cs typeface="Calibri Light" panose="020F0302020204030204" pitchFamily="34" charset="0"/>
              </a:rPr>
              <a:t>generative algorithms </a:t>
            </a:r>
            <a:r>
              <a:rPr lang="en-US" sz="900" i="1">
                <a:solidFill>
                  <a:schemeClr val="bg1"/>
                </a:solidFill>
                <a:latin typeface="+mj-lt"/>
                <a:cs typeface="Calibri Light" panose="020F0302020204030204" pitchFamily="34" charset="0"/>
              </a:rPr>
              <a:t>within</a:t>
            </a:r>
            <a:r>
              <a:rPr lang="en-US" sz="900">
                <a:solidFill>
                  <a:schemeClr val="bg1"/>
                </a:solidFill>
                <a:latin typeface="+mj-lt"/>
                <a:cs typeface="Calibri Light" panose="020F0302020204030204" pitchFamily="34" charset="0"/>
              </a:rPr>
              <a:t> the ecosystem</a:t>
            </a:r>
          </a:p>
        </p:txBody>
      </p:sp>
      <p:sp>
        <p:nvSpPr>
          <p:cNvPr id="14" name="Cross 13">
            <a:extLst>
              <a:ext uri="{FF2B5EF4-FFF2-40B4-BE49-F238E27FC236}">
                <a16:creationId xmlns:a16="http://schemas.microsoft.com/office/drawing/2014/main" id="{9B5FB249-C803-A8C4-0C15-2873AF6B1F8E}"/>
              </a:ext>
            </a:extLst>
          </p:cNvPr>
          <p:cNvSpPr/>
          <p:nvPr/>
        </p:nvSpPr>
        <p:spPr>
          <a:xfrm>
            <a:off x="1029487" y="3160434"/>
            <a:ext cx="210579" cy="210497"/>
          </a:xfrm>
          <a:prstGeom prst="plus">
            <a:avLst>
              <a:gd name="adj" fmla="val 459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25" name="Rectangle 24">
            <a:extLst>
              <a:ext uri="{FF2B5EF4-FFF2-40B4-BE49-F238E27FC236}">
                <a16:creationId xmlns:a16="http://schemas.microsoft.com/office/drawing/2014/main" id="{3E9170FA-B61B-7221-7FBE-D5F4888B9733}"/>
              </a:ext>
            </a:extLst>
          </p:cNvPr>
          <p:cNvSpPr/>
          <p:nvPr/>
        </p:nvSpPr>
        <p:spPr>
          <a:xfrm>
            <a:off x="1052285" y="2746895"/>
            <a:ext cx="3462565" cy="32317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7" name="TextBox 26">
            <a:extLst>
              <a:ext uri="{FF2B5EF4-FFF2-40B4-BE49-F238E27FC236}">
                <a16:creationId xmlns:a16="http://schemas.microsoft.com/office/drawing/2014/main" id="{EF5A5203-8D12-2FAB-7ABD-01AB90D98C3E}"/>
              </a:ext>
            </a:extLst>
          </p:cNvPr>
          <p:cNvSpPr txBox="1"/>
          <p:nvPr/>
        </p:nvSpPr>
        <p:spPr>
          <a:xfrm>
            <a:off x="1052285" y="2785849"/>
            <a:ext cx="3462565" cy="246221"/>
          </a:xfrm>
          <a:prstGeom prst="rect">
            <a:avLst/>
          </a:prstGeom>
          <a:noFill/>
        </p:spPr>
        <p:txBody>
          <a:bodyPr wrap="square" rtlCol="0">
            <a:spAutoFit/>
          </a:bodyPr>
          <a:lstStyle/>
          <a:p>
            <a:pPr algn="ctr"/>
            <a:r>
              <a:rPr lang="en-US" sz="1000" i="1">
                <a:solidFill>
                  <a:schemeClr val="accent1"/>
                </a:solidFill>
                <a:latin typeface="+mj-lt"/>
              </a:rPr>
              <a:t>A digital twin ecosystem…</a:t>
            </a:r>
          </a:p>
        </p:txBody>
      </p:sp>
      <p:sp>
        <p:nvSpPr>
          <p:cNvPr id="29" name="TextBox 28">
            <a:extLst>
              <a:ext uri="{FF2B5EF4-FFF2-40B4-BE49-F238E27FC236}">
                <a16:creationId xmlns:a16="http://schemas.microsoft.com/office/drawing/2014/main" id="{10121EEE-80E6-4E77-2ECC-ABEF01199BE7}"/>
              </a:ext>
            </a:extLst>
          </p:cNvPr>
          <p:cNvSpPr txBox="1"/>
          <p:nvPr/>
        </p:nvSpPr>
        <p:spPr>
          <a:xfrm>
            <a:off x="1236856" y="3440378"/>
            <a:ext cx="3277993" cy="414537"/>
          </a:xfrm>
          <a:prstGeom prst="rect">
            <a:avLst/>
          </a:prstGeom>
          <a:noFill/>
        </p:spPr>
        <p:txBody>
          <a:bodyPr wrap="square">
            <a:spAutoFit/>
          </a:bodyPr>
          <a:lstStyle/>
          <a:p>
            <a:pPr>
              <a:lnSpc>
                <a:spcPts val="1300"/>
              </a:lnSpc>
              <a:spcAft>
                <a:spcPts val="600"/>
              </a:spcAft>
            </a:pPr>
            <a:r>
              <a:rPr lang="en-US" sz="900">
                <a:solidFill>
                  <a:schemeClr val="bg1"/>
                </a:solidFill>
                <a:latin typeface="+mj-lt"/>
                <a:cs typeface="Calibri Light" panose="020F0302020204030204" pitchFamily="34" charset="0"/>
              </a:rPr>
              <a:t>uses </a:t>
            </a:r>
            <a:r>
              <a:rPr lang="en-US" sz="900">
                <a:solidFill>
                  <a:schemeClr val="accent1"/>
                </a:solidFill>
                <a:latin typeface="+mj-lt"/>
                <a:cs typeface="Calibri Light" panose="020F0302020204030204" pitchFamily="34" charset="0"/>
              </a:rPr>
              <a:t>generative outputs </a:t>
            </a:r>
            <a:r>
              <a:rPr lang="en-US" sz="900">
                <a:solidFill>
                  <a:schemeClr val="bg1"/>
                </a:solidFill>
                <a:latin typeface="+mj-lt"/>
                <a:cs typeface="Calibri Light" panose="020F0302020204030204" pitchFamily="34" charset="0"/>
              </a:rPr>
              <a:t>– synthetic data – as automated inputs </a:t>
            </a:r>
            <a:br>
              <a:rPr lang="en-US" sz="900">
                <a:solidFill>
                  <a:schemeClr val="bg1"/>
                </a:solidFill>
                <a:latin typeface="+mj-lt"/>
                <a:cs typeface="Calibri Light" panose="020F0302020204030204" pitchFamily="34" charset="0"/>
              </a:rPr>
            </a:br>
            <a:r>
              <a:rPr lang="en-US" sz="900" i="1">
                <a:solidFill>
                  <a:schemeClr val="bg1"/>
                </a:solidFill>
                <a:latin typeface="+mj-lt"/>
                <a:cs typeface="Calibri Light" panose="020F0302020204030204" pitchFamily="34" charset="0"/>
              </a:rPr>
              <a:t>to</a:t>
            </a:r>
            <a:r>
              <a:rPr lang="en-US" sz="900">
                <a:solidFill>
                  <a:schemeClr val="bg1"/>
                </a:solidFill>
                <a:latin typeface="+mj-lt"/>
                <a:cs typeface="Calibri Light" panose="020F0302020204030204" pitchFamily="34" charset="0"/>
              </a:rPr>
              <a:t> the ecosystem</a:t>
            </a:r>
          </a:p>
        </p:txBody>
      </p:sp>
      <p:sp>
        <p:nvSpPr>
          <p:cNvPr id="30" name="Cross 29">
            <a:extLst>
              <a:ext uri="{FF2B5EF4-FFF2-40B4-BE49-F238E27FC236}">
                <a16:creationId xmlns:a16="http://schemas.microsoft.com/office/drawing/2014/main" id="{53963F60-F15F-DE3F-8AF9-4495D23EA64C}"/>
              </a:ext>
            </a:extLst>
          </p:cNvPr>
          <p:cNvSpPr/>
          <p:nvPr/>
        </p:nvSpPr>
        <p:spPr>
          <a:xfrm>
            <a:off x="1029487" y="3552175"/>
            <a:ext cx="210579" cy="210497"/>
          </a:xfrm>
          <a:prstGeom prst="plus">
            <a:avLst>
              <a:gd name="adj" fmla="val 459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35" name="TextBox 34">
            <a:extLst>
              <a:ext uri="{FF2B5EF4-FFF2-40B4-BE49-F238E27FC236}">
                <a16:creationId xmlns:a16="http://schemas.microsoft.com/office/drawing/2014/main" id="{5F3A89BF-65DA-9DC1-720A-9598B0C7DE07}"/>
              </a:ext>
            </a:extLst>
          </p:cNvPr>
          <p:cNvSpPr txBox="1"/>
          <p:nvPr/>
        </p:nvSpPr>
        <p:spPr>
          <a:xfrm>
            <a:off x="1236857" y="3900456"/>
            <a:ext cx="3186455" cy="414537"/>
          </a:xfrm>
          <a:prstGeom prst="rect">
            <a:avLst/>
          </a:prstGeom>
          <a:noFill/>
        </p:spPr>
        <p:txBody>
          <a:bodyPr wrap="square">
            <a:spAutoFit/>
          </a:bodyPr>
          <a:lstStyle/>
          <a:p>
            <a:pPr>
              <a:lnSpc>
                <a:spcPts val="1300"/>
              </a:lnSpc>
              <a:spcAft>
                <a:spcPts val="600"/>
              </a:spcAft>
            </a:pPr>
            <a:r>
              <a:rPr lang="en-US" sz="900">
                <a:solidFill>
                  <a:schemeClr val="bg1"/>
                </a:solidFill>
                <a:latin typeface="+mj-lt"/>
                <a:cs typeface="Calibri Light" panose="020F0302020204030204" pitchFamily="34" charset="0"/>
              </a:rPr>
              <a:t>uses real-time data to </a:t>
            </a:r>
            <a:r>
              <a:rPr lang="en-US" sz="900">
                <a:solidFill>
                  <a:schemeClr val="accent1"/>
                </a:solidFill>
                <a:latin typeface="+mj-lt"/>
                <a:cs typeface="Calibri Light" panose="020F0302020204030204" pitchFamily="34" charset="0"/>
              </a:rPr>
              <a:t>generate / create</a:t>
            </a:r>
            <a:r>
              <a:rPr lang="en-US" sz="900">
                <a:solidFill>
                  <a:schemeClr val="bg1"/>
                </a:solidFill>
                <a:latin typeface="+mj-lt"/>
                <a:cs typeface="Calibri Light" panose="020F0302020204030204" pitchFamily="34" charset="0"/>
              </a:rPr>
              <a:t> simulations that mirror the behavior &amp; characteristics of real-world entities</a:t>
            </a:r>
          </a:p>
        </p:txBody>
      </p:sp>
      <p:sp>
        <p:nvSpPr>
          <p:cNvPr id="37" name="Cross 36">
            <a:extLst>
              <a:ext uri="{FF2B5EF4-FFF2-40B4-BE49-F238E27FC236}">
                <a16:creationId xmlns:a16="http://schemas.microsoft.com/office/drawing/2014/main" id="{17013769-E465-38B3-D922-025464CD73A6}"/>
              </a:ext>
            </a:extLst>
          </p:cNvPr>
          <p:cNvSpPr/>
          <p:nvPr/>
        </p:nvSpPr>
        <p:spPr>
          <a:xfrm>
            <a:off x="1029487" y="4017442"/>
            <a:ext cx="210579" cy="210497"/>
          </a:xfrm>
          <a:prstGeom prst="plus">
            <a:avLst>
              <a:gd name="adj" fmla="val 459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grpSp>
        <p:nvGrpSpPr>
          <p:cNvPr id="39" name="Group 38">
            <a:extLst>
              <a:ext uri="{FF2B5EF4-FFF2-40B4-BE49-F238E27FC236}">
                <a16:creationId xmlns:a16="http://schemas.microsoft.com/office/drawing/2014/main" id="{6D3A74A6-BFD1-B563-C699-9E3550DFF1FD}"/>
              </a:ext>
            </a:extLst>
          </p:cNvPr>
          <p:cNvGrpSpPr/>
          <p:nvPr/>
        </p:nvGrpSpPr>
        <p:grpSpPr>
          <a:xfrm>
            <a:off x="411355" y="1894297"/>
            <a:ext cx="1421213" cy="700908"/>
            <a:chOff x="3700964" y="1429201"/>
            <a:chExt cx="1828056" cy="901554"/>
          </a:xfrm>
        </p:grpSpPr>
        <p:grpSp>
          <p:nvGrpSpPr>
            <p:cNvPr id="40" name="Group 39">
              <a:extLst>
                <a:ext uri="{FF2B5EF4-FFF2-40B4-BE49-F238E27FC236}">
                  <a16:creationId xmlns:a16="http://schemas.microsoft.com/office/drawing/2014/main" id="{D3C7014F-299A-A4A3-62A5-7F944657D47C}"/>
                </a:ext>
              </a:extLst>
            </p:cNvPr>
            <p:cNvGrpSpPr>
              <a:grpSpLocks noChangeAspect="1"/>
            </p:cNvGrpSpPr>
            <p:nvPr/>
          </p:nvGrpSpPr>
          <p:grpSpPr>
            <a:xfrm>
              <a:off x="3700964" y="1429201"/>
              <a:ext cx="923268" cy="901554"/>
              <a:chOff x="712788" y="2549525"/>
              <a:chExt cx="1687512" cy="1647824"/>
            </a:xfrm>
            <a:solidFill>
              <a:schemeClr val="accent1"/>
            </a:solidFill>
          </p:grpSpPr>
          <p:sp>
            <p:nvSpPr>
              <p:cNvPr id="81" name="Freeform 5">
                <a:extLst>
                  <a:ext uri="{FF2B5EF4-FFF2-40B4-BE49-F238E27FC236}">
                    <a16:creationId xmlns:a16="http://schemas.microsoft.com/office/drawing/2014/main" id="{45D71D6B-B4AC-FFEA-06A6-5F6972BEC4F6}"/>
                  </a:ext>
                </a:extLst>
              </p:cNvPr>
              <p:cNvSpPr>
                <a:spLocks noEditPoints="1"/>
              </p:cNvSpPr>
              <p:nvPr/>
            </p:nvSpPr>
            <p:spPr bwMode="auto">
              <a:xfrm>
                <a:off x="1979613" y="2867025"/>
                <a:ext cx="80962" cy="103187"/>
              </a:xfrm>
              <a:custGeom>
                <a:avLst/>
                <a:gdLst>
                  <a:gd name="T0" fmla="*/ 69 w 226"/>
                  <a:gd name="T1" fmla="*/ 83 h 284"/>
                  <a:gd name="T2" fmla="*/ 69 w 226"/>
                  <a:gd name="T3" fmla="*/ 83 h 284"/>
                  <a:gd name="T4" fmla="*/ 83 w 226"/>
                  <a:gd name="T5" fmla="*/ 70 h 284"/>
                  <a:gd name="T6" fmla="*/ 142 w 226"/>
                  <a:gd name="T7" fmla="*/ 70 h 284"/>
                  <a:gd name="T8" fmla="*/ 156 w 226"/>
                  <a:gd name="T9" fmla="*/ 83 h 284"/>
                  <a:gd name="T10" fmla="*/ 156 w 226"/>
                  <a:gd name="T11" fmla="*/ 201 h 284"/>
                  <a:gd name="T12" fmla="*/ 142 w 226"/>
                  <a:gd name="T13" fmla="*/ 214 h 284"/>
                  <a:gd name="T14" fmla="*/ 83 w 226"/>
                  <a:gd name="T15" fmla="*/ 214 h 284"/>
                  <a:gd name="T16" fmla="*/ 69 w 226"/>
                  <a:gd name="T17" fmla="*/ 201 h 284"/>
                  <a:gd name="T18" fmla="*/ 69 w 226"/>
                  <a:gd name="T19" fmla="*/ 83 h 284"/>
                  <a:gd name="T20" fmla="*/ 83 w 226"/>
                  <a:gd name="T21" fmla="*/ 284 h 284"/>
                  <a:gd name="T22" fmla="*/ 83 w 226"/>
                  <a:gd name="T23" fmla="*/ 284 h 284"/>
                  <a:gd name="T24" fmla="*/ 142 w 226"/>
                  <a:gd name="T25" fmla="*/ 284 h 284"/>
                  <a:gd name="T26" fmla="*/ 226 w 226"/>
                  <a:gd name="T27" fmla="*/ 201 h 284"/>
                  <a:gd name="T28" fmla="*/ 226 w 226"/>
                  <a:gd name="T29" fmla="*/ 83 h 284"/>
                  <a:gd name="T30" fmla="*/ 142 w 226"/>
                  <a:gd name="T31" fmla="*/ 0 h 284"/>
                  <a:gd name="T32" fmla="*/ 83 w 226"/>
                  <a:gd name="T33" fmla="*/ 0 h 284"/>
                  <a:gd name="T34" fmla="*/ 0 w 226"/>
                  <a:gd name="T35" fmla="*/ 83 h 284"/>
                  <a:gd name="T36" fmla="*/ 0 w 226"/>
                  <a:gd name="T37" fmla="*/ 201 h 284"/>
                  <a:gd name="T38" fmla="*/ 83 w 226"/>
                  <a:gd name="T39"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284">
                    <a:moveTo>
                      <a:pt x="69" y="83"/>
                    </a:moveTo>
                    <a:lnTo>
                      <a:pt x="69" y="83"/>
                    </a:lnTo>
                    <a:cubicBezTo>
                      <a:pt x="69" y="76"/>
                      <a:pt x="76" y="70"/>
                      <a:pt x="83" y="70"/>
                    </a:cubicBezTo>
                    <a:lnTo>
                      <a:pt x="142" y="70"/>
                    </a:lnTo>
                    <a:cubicBezTo>
                      <a:pt x="150" y="70"/>
                      <a:pt x="156" y="76"/>
                      <a:pt x="156" y="83"/>
                    </a:cubicBezTo>
                    <a:lnTo>
                      <a:pt x="156" y="201"/>
                    </a:lnTo>
                    <a:cubicBezTo>
                      <a:pt x="156" y="208"/>
                      <a:pt x="150" y="214"/>
                      <a:pt x="142" y="214"/>
                    </a:cubicBezTo>
                    <a:lnTo>
                      <a:pt x="83" y="214"/>
                    </a:lnTo>
                    <a:cubicBezTo>
                      <a:pt x="76" y="214"/>
                      <a:pt x="69" y="208"/>
                      <a:pt x="69" y="201"/>
                    </a:cubicBezTo>
                    <a:lnTo>
                      <a:pt x="69" y="83"/>
                    </a:lnTo>
                    <a:close/>
                    <a:moveTo>
                      <a:pt x="83" y="284"/>
                    </a:moveTo>
                    <a:lnTo>
                      <a:pt x="83" y="284"/>
                    </a:lnTo>
                    <a:lnTo>
                      <a:pt x="142" y="284"/>
                    </a:lnTo>
                    <a:cubicBezTo>
                      <a:pt x="188" y="284"/>
                      <a:pt x="226" y="247"/>
                      <a:pt x="226" y="201"/>
                    </a:cubicBezTo>
                    <a:lnTo>
                      <a:pt x="226" y="83"/>
                    </a:lnTo>
                    <a:cubicBezTo>
                      <a:pt x="226" y="37"/>
                      <a:pt x="188" y="0"/>
                      <a:pt x="142" y="0"/>
                    </a:cubicBezTo>
                    <a:lnTo>
                      <a:pt x="83" y="0"/>
                    </a:lnTo>
                    <a:cubicBezTo>
                      <a:pt x="37" y="0"/>
                      <a:pt x="0" y="37"/>
                      <a:pt x="0" y="83"/>
                    </a:cubicBezTo>
                    <a:lnTo>
                      <a:pt x="0" y="201"/>
                    </a:lnTo>
                    <a:cubicBezTo>
                      <a:pt x="0" y="247"/>
                      <a:pt x="37" y="284"/>
                      <a:pt x="83" y="2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6">
                <a:extLst>
                  <a:ext uri="{FF2B5EF4-FFF2-40B4-BE49-F238E27FC236}">
                    <a16:creationId xmlns:a16="http://schemas.microsoft.com/office/drawing/2014/main" id="{1CCF5B62-F2E0-920A-7E33-C81A8C1BBF1A}"/>
                  </a:ext>
                </a:extLst>
              </p:cNvPr>
              <p:cNvSpPr>
                <a:spLocks noEditPoints="1"/>
              </p:cNvSpPr>
              <p:nvPr/>
            </p:nvSpPr>
            <p:spPr bwMode="auto">
              <a:xfrm>
                <a:off x="1711325" y="2867025"/>
                <a:ext cx="80962" cy="103187"/>
              </a:xfrm>
              <a:custGeom>
                <a:avLst/>
                <a:gdLst>
                  <a:gd name="T0" fmla="*/ 70 w 226"/>
                  <a:gd name="T1" fmla="*/ 83 h 284"/>
                  <a:gd name="T2" fmla="*/ 70 w 226"/>
                  <a:gd name="T3" fmla="*/ 83 h 284"/>
                  <a:gd name="T4" fmla="*/ 83 w 226"/>
                  <a:gd name="T5" fmla="*/ 70 h 284"/>
                  <a:gd name="T6" fmla="*/ 143 w 226"/>
                  <a:gd name="T7" fmla="*/ 70 h 284"/>
                  <a:gd name="T8" fmla="*/ 156 w 226"/>
                  <a:gd name="T9" fmla="*/ 83 h 284"/>
                  <a:gd name="T10" fmla="*/ 156 w 226"/>
                  <a:gd name="T11" fmla="*/ 201 h 284"/>
                  <a:gd name="T12" fmla="*/ 143 w 226"/>
                  <a:gd name="T13" fmla="*/ 214 h 284"/>
                  <a:gd name="T14" fmla="*/ 83 w 226"/>
                  <a:gd name="T15" fmla="*/ 214 h 284"/>
                  <a:gd name="T16" fmla="*/ 70 w 226"/>
                  <a:gd name="T17" fmla="*/ 201 h 284"/>
                  <a:gd name="T18" fmla="*/ 70 w 226"/>
                  <a:gd name="T19" fmla="*/ 83 h 284"/>
                  <a:gd name="T20" fmla="*/ 83 w 226"/>
                  <a:gd name="T21" fmla="*/ 284 h 284"/>
                  <a:gd name="T22" fmla="*/ 83 w 226"/>
                  <a:gd name="T23" fmla="*/ 284 h 284"/>
                  <a:gd name="T24" fmla="*/ 143 w 226"/>
                  <a:gd name="T25" fmla="*/ 284 h 284"/>
                  <a:gd name="T26" fmla="*/ 226 w 226"/>
                  <a:gd name="T27" fmla="*/ 201 h 284"/>
                  <a:gd name="T28" fmla="*/ 226 w 226"/>
                  <a:gd name="T29" fmla="*/ 83 h 284"/>
                  <a:gd name="T30" fmla="*/ 143 w 226"/>
                  <a:gd name="T31" fmla="*/ 0 h 284"/>
                  <a:gd name="T32" fmla="*/ 83 w 226"/>
                  <a:gd name="T33" fmla="*/ 0 h 284"/>
                  <a:gd name="T34" fmla="*/ 0 w 226"/>
                  <a:gd name="T35" fmla="*/ 83 h 284"/>
                  <a:gd name="T36" fmla="*/ 0 w 226"/>
                  <a:gd name="T37" fmla="*/ 201 h 284"/>
                  <a:gd name="T38" fmla="*/ 83 w 226"/>
                  <a:gd name="T39"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284">
                    <a:moveTo>
                      <a:pt x="70" y="83"/>
                    </a:moveTo>
                    <a:lnTo>
                      <a:pt x="70" y="83"/>
                    </a:lnTo>
                    <a:cubicBezTo>
                      <a:pt x="70" y="76"/>
                      <a:pt x="76" y="70"/>
                      <a:pt x="83" y="70"/>
                    </a:cubicBezTo>
                    <a:lnTo>
                      <a:pt x="143" y="70"/>
                    </a:lnTo>
                    <a:cubicBezTo>
                      <a:pt x="150" y="70"/>
                      <a:pt x="156" y="76"/>
                      <a:pt x="156" y="83"/>
                    </a:cubicBezTo>
                    <a:lnTo>
                      <a:pt x="156" y="201"/>
                    </a:lnTo>
                    <a:cubicBezTo>
                      <a:pt x="156" y="208"/>
                      <a:pt x="150" y="214"/>
                      <a:pt x="143" y="214"/>
                    </a:cubicBezTo>
                    <a:lnTo>
                      <a:pt x="83" y="214"/>
                    </a:lnTo>
                    <a:cubicBezTo>
                      <a:pt x="76" y="214"/>
                      <a:pt x="70" y="208"/>
                      <a:pt x="70" y="201"/>
                    </a:cubicBezTo>
                    <a:lnTo>
                      <a:pt x="70" y="83"/>
                    </a:lnTo>
                    <a:close/>
                    <a:moveTo>
                      <a:pt x="83" y="284"/>
                    </a:moveTo>
                    <a:lnTo>
                      <a:pt x="83" y="284"/>
                    </a:lnTo>
                    <a:lnTo>
                      <a:pt x="143" y="284"/>
                    </a:lnTo>
                    <a:cubicBezTo>
                      <a:pt x="189" y="284"/>
                      <a:pt x="226" y="247"/>
                      <a:pt x="226" y="201"/>
                    </a:cubicBezTo>
                    <a:lnTo>
                      <a:pt x="226" y="83"/>
                    </a:lnTo>
                    <a:cubicBezTo>
                      <a:pt x="226" y="37"/>
                      <a:pt x="189" y="0"/>
                      <a:pt x="143" y="0"/>
                    </a:cubicBezTo>
                    <a:lnTo>
                      <a:pt x="83" y="0"/>
                    </a:lnTo>
                    <a:cubicBezTo>
                      <a:pt x="37" y="0"/>
                      <a:pt x="0" y="37"/>
                      <a:pt x="0" y="83"/>
                    </a:cubicBezTo>
                    <a:lnTo>
                      <a:pt x="0" y="201"/>
                    </a:lnTo>
                    <a:cubicBezTo>
                      <a:pt x="0" y="247"/>
                      <a:pt x="37" y="284"/>
                      <a:pt x="83" y="2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
                <a:extLst>
                  <a:ext uri="{FF2B5EF4-FFF2-40B4-BE49-F238E27FC236}">
                    <a16:creationId xmlns:a16="http://schemas.microsoft.com/office/drawing/2014/main" id="{6A36DCAC-F3D6-AD5F-55A0-443862FCFC3A}"/>
                  </a:ext>
                </a:extLst>
              </p:cNvPr>
              <p:cNvSpPr>
                <a:spLocks noEditPoints="1"/>
              </p:cNvSpPr>
              <p:nvPr/>
            </p:nvSpPr>
            <p:spPr bwMode="auto">
              <a:xfrm>
                <a:off x="1711325" y="3001962"/>
                <a:ext cx="80962" cy="101600"/>
              </a:xfrm>
              <a:custGeom>
                <a:avLst/>
                <a:gdLst>
                  <a:gd name="T0" fmla="*/ 70 w 226"/>
                  <a:gd name="T1" fmla="*/ 83 h 284"/>
                  <a:gd name="T2" fmla="*/ 70 w 226"/>
                  <a:gd name="T3" fmla="*/ 83 h 284"/>
                  <a:gd name="T4" fmla="*/ 83 w 226"/>
                  <a:gd name="T5" fmla="*/ 70 h 284"/>
                  <a:gd name="T6" fmla="*/ 143 w 226"/>
                  <a:gd name="T7" fmla="*/ 70 h 284"/>
                  <a:gd name="T8" fmla="*/ 156 w 226"/>
                  <a:gd name="T9" fmla="*/ 83 h 284"/>
                  <a:gd name="T10" fmla="*/ 156 w 226"/>
                  <a:gd name="T11" fmla="*/ 201 h 284"/>
                  <a:gd name="T12" fmla="*/ 143 w 226"/>
                  <a:gd name="T13" fmla="*/ 214 h 284"/>
                  <a:gd name="T14" fmla="*/ 83 w 226"/>
                  <a:gd name="T15" fmla="*/ 214 h 284"/>
                  <a:gd name="T16" fmla="*/ 70 w 226"/>
                  <a:gd name="T17" fmla="*/ 201 h 284"/>
                  <a:gd name="T18" fmla="*/ 70 w 226"/>
                  <a:gd name="T19" fmla="*/ 83 h 284"/>
                  <a:gd name="T20" fmla="*/ 83 w 226"/>
                  <a:gd name="T21" fmla="*/ 284 h 284"/>
                  <a:gd name="T22" fmla="*/ 83 w 226"/>
                  <a:gd name="T23" fmla="*/ 284 h 284"/>
                  <a:gd name="T24" fmla="*/ 143 w 226"/>
                  <a:gd name="T25" fmla="*/ 284 h 284"/>
                  <a:gd name="T26" fmla="*/ 226 w 226"/>
                  <a:gd name="T27" fmla="*/ 201 h 284"/>
                  <a:gd name="T28" fmla="*/ 226 w 226"/>
                  <a:gd name="T29" fmla="*/ 83 h 284"/>
                  <a:gd name="T30" fmla="*/ 143 w 226"/>
                  <a:gd name="T31" fmla="*/ 0 h 284"/>
                  <a:gd name="T32" fmla="*/ 83 w 226"/>
                  <a:gd name="T33" fmla="*/ 0 h 284"/>
                  <a:gd name="T34" fmla="*/ 0 w 226"/>
                  <a:gd name="T35" fmla="*/ 83 h 284"/>
                  <a:gd name="T36" fmla="*/ 0 w 226"/>
                  <a:gd name="T37" fmla="*/ 201 h 284"/>
                  <a:gd name="T38" fmla="*/ 83 w 226"/>
                  <a:gd name="T39"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284">
                    <a:moveTo>
                      <a:pt x="70" y="83"/>
                    </a:moveTo>
                    <a:lnTo>
                      <a:pt x="70" y="83"/>
                    </a:lnTo>
                    <a:cubicBezTo>
                      <a:pt x="70" y="76"/>
                      <a:pt x="76" y="70"/>
                      <a:pt x="83" y="70"/>
                    </a:cubicBezTo>
                    <a:lnTo>
                      <a:pt x="143" y="70"/>
                    </a:lnTo>
                    <a:cubicBezTo>
                      <a:pt x="150" y="70"/>
                      <a:pt x="156" y="76"/>
                      <a:pt x="156" y="83"/>
                    </a:cubicBezTo>
                    <a:lnTo>
                      <a:pt x="156" y="201"/>
                    </a:lnTo>
                    <a:cubicBezTo>
                      <a:pt x="156" y="208"/>
                      <a:pt x="150" y="214"/>
                      <a:pt x="143" y="214"/>
                    </a:cubicBezTo>
                    <a:lnTo>
                      <a:pt x="83" y="214"/>
                    </a:lnTo>
                    <a:cubicBezTo>
                      <a:pt x="76" y="214"/>
                      <a:pt x="70" y="208"/>
                      <a:pt x="70" y="201"/>
                    </a:cubicBezTo>
                    <a:lnTo>
                      <a:pt x="70" y="83"/>
                    </a:lnTo>
                    <a:close/>
                    <a:moveTo>
                      <a:pt x="83" y="284"/>
                    </a:moveTo>
                    <a:lnTo>
                      <a:pt x="83" y="284"/>
                    </a:lnTo>
                    <a:lnTo>
                      <a:pt x="143" y="284"/>
                    </a:lnTo>
                    <a:cubicBezTo>
                      <a:pt x="189" y="284"/>
                      <a:pt x="226" y="247"/>
                      <a:pt x="226" y="201"/>
                    </a:cubicBezTo>
                    <a:lnTo>
                      <a:pt x="226" y="83"/>
                    </a:lnTo>
                    <a:cubicBezTo>
                      <a:pt x="226" y="38"/>
                      <a:pt x="189" y="0"/>
                      <a:pt x="143" y="0"/>
                    </a:cubicBezTo>
                    <a:lnTo>
                      <a:pt x="83" y="0"/>
                    </a:lnTo>
                    <a:cubicBezTo>
                      <a:pt x="37" y="0"/>
                      <a:pt x="0" y="38"/>
                      <a:pt x="0" y="83"/>
                    </a:cubicBezTo>
                    <a:lnTo>
                      <a:pt x="0" y="201"/>
                    </a:lnTo>
                    <a:cubicBezTo>
                      <a:pt x="0" y="247"/>
                      <a:pt x="37" y="284"/>
                      <a:pt x="83" y="2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
                <a:extLst>
                  <a:ext uri="{FF2B5EF4-FFF2-40B4-BE49-F238E27FC236}">
                    <a16:creationId xmlns:a16="http://schemas.microsoft.com/office/drawing/2014/main" id="{4E0890A3-ED61-553E-D6C2-F3FBBFA335A6}"/>
                  </a:ext>
                </a:extLst>
              </p:cNvPr>
              <p:cNvSpPr>
                <a:spLocks noEditPoints="1"/>
              </p:cNvSpPr>
              <p:nvPr/>
            </p:nvSpPr>
            <p:spPr bwMode="auto">
              <a:xfrm>
                <a:off x="712788" y="3030537"/>
                <a:ext cx="569912" cy="676275"/>
              </a:xfrm>
              <a:custGeom>
                <a:avLst/>
                <a:gdLst>
                  <a:gd name="T0" fmla="*/ 122 w 1584"/>
                  <a:gd name="T1" fmla="*/ 1609 h 1884"/>
                  <a:gd name="T2" fmla="*/ 1520 w 1584"/>
                  <a:gd name="T3" fmla="*/ 1518 h 1884"/>
                  <a:gd name="T4" fmla="*/ 1364 w 1584"/>
                  <a:gd name="T5" fmla="*/ 1814 h 1884"/>
                  <a:gd name="T6" fmla="*/ 1126 w 1584"/>
                  <a:gd name="T7" fmla="*/ 1759 h 1884"/>
                  <a:gd name="T8" fmla="*/ 1419 w 1584"/>
                  <a:gd name="T9" fmla="*/ 1759 h 1884"/>
                  <a:gd name="T10" fmla="*/ 458 w 1584"/>
                  <a:gd name="T11" fmla="*/ 1759 h 1884"/>
                  <a:gd name="T12" fmla="*/ 165 w 1584"/>
                  <a:gd name="T13" fmla="*/ 1759 h 1884"/>
                  <a:gd name="T14" fmla="*/ 458 w 1584"/>
                  <a:gd name="T15" fmla="*/ 1759 h 1884"/>
                  <a:gd name="T16" fmla="*/ 277 w 1584"/>
                  <a:gd name="T17" fmla="*/ 1110 h 1884"/>
                  <a:gd name="T18" fmla="*/ 794 w 1584"/>
                  <a:gd name="T19" fmla="*/ 887 h 1884"/>
                  <a:gd name="T20" fmla="*/ 1280 w 1584"/>
                  <a:gd name="T21" fmla="*/ 1081 h 1884"/>
                  <a:gd name="T22" fmla="*/ 1462 w 1584"/>
                  <a:gd name="T23" fmla="*/ 1110 h 1884"/>
                  <a:gd name="T24" fmla="*/ 64 w 1584"/>
                  <a:gd name="T25" fmla="*/ 1454 h 1884"/>
                  <a:gd name="T26" fmla="*/ 93 w 1584"/>
                  <a:gd name="T27" fmla="*/ 827 h 1884"/>
                  <a:gd name="T28" fmla="*/ 106 w 1584"/>
                  <a:gd name="T29" fmla="*/ 579 h 1884"/>
                  <a:gd name="T30" fmla="*/ 169 w 1584"/>
                  <a:gd name="T31" fmla="*/ 827 h 1884"/>
                  <a:gd name="T32" fmla="*/ 93 w 1584"/>
                  <a:gd name="T33" fmla="*/ 827 h 1884"/>
                  <a:gd name="T34" fmla="*/ 794 w 1584"/>
                  <a:gd name="T35" fmla="*/ 823 h 1884"/>
                  <a:gd name="T36" fmla="*/ 372 w 1584"/>
                  <a:gd name="T37" fmla="*/ 485 h 1884"/>
                  <a:gd name="T38" fmla="*/ 1218 w 1584"/>
                  <a:gd name="T39" fmla="*/ 485 h 1884"/>
                  <a:gd name="T40" fmla="*/ 220 w 1584"/>
                  <a:gd name="T41" fmla="*/ 141 h 1884"/>
                  <a:gd name="T42" fmla="*/ 1421 w 1584"/>
                  <a:gd name="T43" fmla="*/ 199 h 1884"/>
                  <a:gd name="T44" fmla="*/ 1349 w 1584"/>
                  <a:gd name="T45" fmla="*/ 827 h 1884"/>
                  <a:gd name="T46" fmla="*/ 1363 w 1584"/>
                  <a:gd name="T47" fmla="*/ 1045 h 1884"/>
                  <a:gd name="T48" fmla="*/ 1188 w 1584"/>
                  <a:gd name="T49" fmla="*/ 392 h 1884"/>
                  <a:gd name="T50" fmla="*/ 248 w 1584"/>
                  <a:gd name="T51" fmla="*/ 1045 h 1884"/>
                  <a:gd name="T52" fmla="*/ 162 w 1584"/>
                  <a:gd name="T53" fmla="*/ 904 h 1884"/>
                  <a:gd name="T54" fmla="*/ 162 w 1584"/>
                  <a:gd name="T55" fmla="*/ 515 h 1884"/>
                  <a:gd name="T56" fmla="*/ 1489 w 1584"/>
                  <a:gd name="T57" fmla="*/ 592 h 1884"/>
                  <a:gd name="T58" fmla="*/ 1476 w 1584"/>
                  <a:gd name="T59" fmla="*/ 840 h 1884"/>
                  <a:gd name="T60" fmla="*/ 1413 w 1584"/>
                  <a:gd name="T61" fmla="*/ 592 h 1884"/>
                  <a:gd name="T62" fmla="*/ 1489 w 1584"/>
                  <a:gd name="T63" fmla="*/ 592 h 1884"/>
                  <a:gd name="T64" fmla="*/ 1584 w 1584"/>
                  <a:gd name="T65" fmla="*/ 1168 h 1884"/>
                  <a:gd name="T66" fmla="*/ 1485 w 1584"/>
                  <a:gd name="T67" fmla="*/ 904 h 1884"/>
                  <a:gd name="T68" fmla="*/ 1485 w 1584"/>
                  <a:gd name="T69" fmla="*/ 516 h 1884"/>
                  <a:gd name="T70" fmla="*/ 952 w 1584"/>
                  <a:gd name="T71" fmla="*/ 77 h 1884"/>
                  <a:gd name="T72" fmla="*/ 905 w 1584"/>
                  <a:gd name="T73" fmla="*/ 21 h 1884"/>
                  <a:gd name="T74" fmla="*/ 220 w 1584"/>
                  <a:gd name="T75" fmla="*/ 77 h 1884"/>
                  <a:gd name="T76" fmla="*/ 29 w 1584"/>
                  <a:gd name="T77" fmla="*/ 592 h 1884"/>
                  <a:gd name="T78" fmla="*/ 98 w 1584"/>
                  <a:gd name="T79" fmla="*/ 987 h 1884"/>
                  <a:gd name="T80" fmla="*/ 0 w 1584"/>
                  <a:gd name="T81" fmla="*/ 1551 h 1884"/>
                  <a:gd name="T82" fmla="*/ 220 w 1584"/>
                  <a:gd name="T83" fmla="*/ 1884 h 1884"/>
                  <a:gd name="T84" fmla="*/ 528 w 1584"/>
                  <a:gd name="T85" fmla="*/ 1673 h 1884"/>
                  <a:gd name="T86" fmla="*/ 769 w 1584"/>
                  <a:gd name="T87" fmla="*/ 1698 h 1884"/>
                  <a:gd name="T88" fmla="*/ 834 w 1584"/>
                  <a:gd name="T89" fmla="*/ 1673 h 1884"/>
                  <a:gd name="T90" fmla="*/ 1181 w 1584"/>
                  <a:gd name="T91" fmla="*/ 1884 h 1884"/>
                  <a:gd name="T92" fmla="*/ 1489 w 1584"/>
                  <a:gd name="T93" fmla="*/ 1670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84" h="1884">
                    <a:moveTo>
                      <a:pt x="1462" y="1609"/>
                    </a:moveTo>
                    <a:lnTo>
                      <a:pt x="1462" y="1609"/>
                    </a:lnTo>
                    <a:lnTo>
                      <a:pt x="122" y="1609"/>
                    </a:lnTo>
                    <a:cubicBezTo>
                      <a:pt x="90" y="1609"/>
                      <a:pt x="64" y="1582"/>
                      <a:pt x="64" y="1551"/>
                    </a:cubicBezTo>
                    <a:lnTo>
                      <a:pt x="64" y="1518"/>
                    </a:lnTo>
                    <a:lnTo>
                      <a:pt x="1520" y="1518"/>
                    </a:lnTo>
                    <a:lnTo>
                      <a:pt x="1520" y="1551"/>
                    </a:lnTo>
                    <a:cubicBezTo>
                      <a:pt x="1520" y="1582"/>
                      <a:pt x="1494" y="1609"/>
                      <a:pt x="1462" y="1609"/>
                    </a:cubicBezTo>
                    <a:close/>
                    <a:moveTo>
                      <a:pt x="1364" y="1814"/>
                    </a:moveTo>
                    <a:lnTo>
                      <a:pt x="1364" y="1814"/>
                    </a:lnTo>
                    <a:lnTo>
                      <a:pt x="1181" y="1814"/>
                    </a:lnTo>
                    <a:cubicBezTo>
                      <a:pt x="1151" y="1814"/>
                      <a:pt x="1126" y="1789"/>
                      <a:pt x="1126" y="1759"/>
                    </a:cubicBezTo>
                    <a:lnTo>
                      <a:pt x="1126" y="1673"/>
                    </a:lnTo>
                    <a:lnTo>
                      <a:pt x="1419" y="1673"/>
                    </a:lnTo>
                    <a:lnTo>
                      <a:pt x="1419" y="1759"/>
                    </a:lnTo>
                    <a:cubicBezTo>
                      <a:pt x="1419" y="1789"/>
                      <a:pt x="1394" y="1814"/>
                      <a:pt x="1364" y="1814"/>
                    </a:cubicBezTo>
                    <a:close/>
                    <a:moveTo>
                      <a:pt x="458" y="1759"/>
                    </a:moveTo>
                    <a:lnTo>
                      <a:pt x="458" y="1759"/>
                    </a:lnTo>
                    <a:cubicBezTo>
                      <a:pt x="458" y="1789"/>
                      <a:pt x="434" y="1814"/>
                      <a:pt x="403" y="1814"/>
                    </a:cubicBezTo>
                    <a:lnTo>
                      <a:pt x="220" y="1814"/>
                    </a:lnTo>
                    <a:cubicBezTo>
                      <a:pt x="190" y="1814"/>
                      <a:pt x="165" y="1789"/>
                      <a:pt x="165" y="1759"/>
                    </a:cubicBezTo>
                    <a:lnTo>
                      <a:pt x="165" y="1673"/>
                    </a:lnTo>
                    <a:lnTo>
                      <a:pt x="458" y="1673"/>
                    </a:lnTo>
                    <a:lnTo>
                      <a:pt x="458" y="1759"/>
                    </a:lnTo>
                    <a:close/>
                    <a:moveTo>
                      <a:pt x="122" y="1110"/>
                    </a:moveTo>
                    <a:lnTo>
                      <a:pt x="122" y="1110"/>
                    </a:lnTo>
                    <a:lnTo>
                      <a:pt x="277" y="1110"/>
                    </a:lnTo>
                    <a:cubicBezTo>
                      <a:pt x="294" y="1110"/>
                      <a:pt x="308" y="1097"/>
                      <a:pt x="309" y="1081"/>
                    </a:cubicBezTo>
                    <a:lnTo>
                      <a:pt x="333" y="854"/>
                    </a:lnTo>
                    <a:cubicBezTo>
                      <a:pt x="468" y="876"/>
                      <a:pt x="627" y="887"/>
                      <a:pt x="794" y="887"/>
                    </a:cubicBezTo>
                    <a:cubicBezTo>
                      <a:pt x="960" y="887"/>
                      <a:pt x="1122" y="876"/>
                      <a:pt x="1256" y="854"/>
                    </a:cubicBezTo>
                    <a:lnTo>
                      <a:pt x="1278" y="1062"/>
                    </a:lnTo>
                    <a:lnTo>
                      <a:pt x="1280" y="1081"/>
                    </a:lnTo>
                    <a:cubicBezTo>
                      <a:pt x="1282" y="1097"/>
                      <a:pt x="1296" y="1110"/>
                      <a:pt x="1312" y="1110"/>
                    </a:cubicBezTo>
                    <a:lnTo>
                      <a:pt x="1462" y="1110"/>
                    </a:lnTo>
                    <a:lnTo>
                      <a:pt x="1462" y="1110"/>
                    </a:lnTo>
                    <a:cubicBezTo>
                      <a:pt x="1494" y="1110"/>
                      <a:pt x="1520" y="1136"/>
                      <a:pt x="1520" y="1168"/>
                    </a:cubicBezTo>
                    <a:lnTo>
                      <a:pt x="1520" y="1454"/>
                    </a:lnTo>
                    <a:lnTo>
                      <a:pt x="64" y="1454"/>
                    </a:lnTo>
                    <a:lnTo>
                      <a:pt x="64" y="1168"/>
                    </a:lnTo>
                    <a:cubicBezTo>
                      <a:pt x="64" y="1136"/>
                      <a:pt x="90" y="1110"/>
                      <a:pt x="122" y="1110"/>
                    </a:cubicBezTo>
                    <a:close/>
                    <a:moveTo>
                      <a:pt x="93" y="827"/>
                    </a:moveTo>
                    <a:lnTo>
                      <a:pt x="93" y="827"/>
                    </a:lnTo>
                    <a:lnTo>
                      <a:pt x="93" y="592"/>
                    </a:lnTo>
                    <a:cubicBezTo>
                      <a:pt x="93" y="585"/>
                      <a:pt x="99" y="579"/>
                      <a:pt x="106" y="579"/>
                    </a:cubicBezTo>
                    <a:lnTo>
                      <a:pt x="156" y="579"/>
                    </a:lnTo>
                    <a:cubicBezTo>
                      <a:pt x="163" y="579"/>
                      <a:pt x="169" y="585"/>
                      <a:pt x="169" y="592"/>
                    </a:cubicBezTo>
                    <a:lnTo>
                      <a:pt x="169" y="827"/>
                    </a:lnTo>
                    <a:cubicBezTo>
                      <a:pt x="169" y="834"/>
                      <a:pt x="163" y="840"/>
                      <a:pt x="156" y="840"/>
                    </a:cubicBezTo>
                    <a:lnTo>
                      <a:pt x="106" y="840"/>
                    </a:lnTo>
                    <a:cubicBezTo>
                      <a:pt x="99" y="840"/>
                      <a:pt x="93" y="834"/>
                      <a:pt x="93" y="827"/>
                    </a:cubicBezTo>
                    <a:close/>
                    <a:moveTo>
                      <a:pt x="1249" y="790"/>
                    </a:moveTo>
                    <a:lnTo>
                      <a:pt x="1249" y="790"/>
                    </a:lnTo>
                    <a:cubicBezTo>
                      <a:pt x="1118" y="812"/>
                      <a:pt x="958" y="823"/>
                      <a:pt x="794" y="823"/>
                    </a:cubicBezTo>
                    <a:cubicBezTo>
                      <a:pt x="631" y="823"/>
                      <a:pt x="471" y="812"/>
                      <a:pt x="340" y="790"/>
                    </a:cubicBezTo>
                    <a:lnTo>
                      <a:pt x="372" y="488"/>
                    </a:lnTo>
                    <a:cubicBezTo>
                      <a:pt x="372" y="487"/>
                      <a:pt x="372" y="486"/>
                      <a:pt x="372" y="485"/>
                    </a:cubicBezTo>
                    <a:cubicBezTo>
                      <a:pt x="372" y="469"/>
                      <a:pt x="385" y="456"/>
                      <a:pt x="401" y="456"/>
                    </a:cubicBezTo>
                    <a:lnTo>
                      <a:pt x="1188" y="456"/>
                    </a:lnTo>
                    <a:cubicBezTo>
                      <a:pt x="1205" y="456"/>
                      <a:pt x="1218" y="469"/>
                      <a:pt x="1218" y="485"/>
                    </a:cubicBezTo>
                    <a:cubicBezTo>
                      <a:pt x="1218" y="486"/>
                      <a:pt x="1218" y="487"/>
                      <a:pt x="1218" y="488"/>
                    </a:cubicBezTo>
                    <a:lnTo>
                      <a:pt x="1249" y="790"/>
                    </a:lnTo>
                    <a:close/>
                    <a:moveTo>
                      <a:pt x="220" y="141"/>
                    </a:moveTo>
                    <a:lnTo>
                      <a:pt x="220" y="141"/>
                    </a:lnTo>
                    <a:lnTo>
                      <a:pt x="1363" y="141"/>
                    </a:lnTo>
                    <a:cubicBezTo>
                      <a:pt x="1395" y="141"/>
                      <a:pt x="1421" y="167"/>
                      <a:pt x="1421" y="199"/>
                    </a:cubicBezTo>
                    <a:lnTo>
                      <a:pt x="1421" y="515"/>
                    </a:lnTo>
                    <a:cubicBezTo>
                      <a:pt x="1381" y="518"/>
                      <a:pt x="1349" y="552"/>
                      <a:pt x="1349" y="592"/>
                    </a:cubicBezTo>
                    <a:lnTo>
                      <a:pt x="1349" y="827"/>
                    </a:lnTo>
                    <a:cubicBezTo>
                      <a:pt x="1349" y="868"/>
                      <a:pt x="1381" y="902"/>
                      <a:pt x="1421" y="904"/>
                    </a:cubicBezTo>
                    <a:lnTo>
                      <a:pt x="1421" y="987"/>
                    </a:lnTo>
                    <a:cubicBezTo>
                      <a:pt x="1421" y="1019"/>
                      <a:pt x="1395" y="1045"/>
                      <a:pt x="1363" y="1045"/>
                    </a:cubicBezTo>
                    <a:lnTo>
                      <a:pt x="1341" y="1045"/>
                    </a:lnTo>
                    <a:lnTo>
                      <a:pt x="1282" y="483"/>
                    </a:lnTo>
                    <a:cubicBezTo>
                      <a:pt x="1281" y="433"/>
                      <a:pt x="1239" y="392"/>
                      <a:pt x="1188" y="392"/>
                    </a:cubicBezTo>
                    <a:lnTo>
                      <a:pt x="401" y="392"/>
                    </a:lnTo>
                    <a:cubicBezTo>
                      <a:pt x="350" y="392"/>
                      <a:pt x="309" y="433"/>
                      <a:pt x="308" y="483"/>
                    </a:cubicBezTo>
                    <a:lnTo>
                      <a:pt x="248" y="1045"/>
                    </a:lnTo>
                    <a:lnTo>
                      <a:pt x="220" y="1045"/>
                    </a:lnTo>
                    <a:cubicBezTo>
                      <a:pt x="188" y="1045"/>
                      <a:pt x="162" y="1019"/>
                      <a:pt x="162" y="987"/>
                    </a:cubicBezTo>
                    <a:lnTo>
                      <a:pt x="162" y="904"/>
                    </a:lnTo>
                    <a:cubicBezTo>
                      <a:pt x="202" y="901"/>
                      <a:pt x="233" y="868"/>
                      <a:pt x="233" y="827"/>
                    </a:cubicBezTo>
                    <a:lnTo>
                      <a:pt x="233" y="592"/>
                    </a:lnTo>
                    <a:cubicBezTo>
                      <a:pt x="233" y="552"/>
                      <a:pt x="202" y="519"/>
                      <a:pt x="162" y="515"/>
                    </a:cubicBezTo>
                    <a:lnTo>
                      <a:pt x="162" y="199"/>
                    </a:lnTo>
                    <a:cubicBezTo>
                      <a:pt x="162" y="167"/>
                      <a:pt x="188" y="141"/>
                      <a:pt x="220" y="141"/>
                    </a:cubicBezTo>
                    <a:close/>
                    <a:moveTo>
                      <a:pt x="1489" y="592"/>
                    </a:moveTo>
                    <a:lnTo>
                      <a:pt x="1489" y="592"/>
                    </a:lnTo>
                    <a:lnTo>
                      <a:pt x="1489" y="827"/>
                    </a:lnTo>
                    <a:cubicBezTo>
                      <a:pt x="1489" y="834"/>
                      <a:pt x="1483" y="840"/>
                      <a:pt x="1476" y="840"/>
                    </a:cubicBezTo>
                    <a:lnTo>
                      <a:pt x="1426" y="840"/>
                    </a:lnTo>
                    <a:cubicBezTo>
                      <a:pt x="1419" y="840"/>
                      <a:pt x="1413" y="834"/>
                      <a:pt x="1413" y="827"/>
                    </a:cubicBezTo>
                    <a:lnTo>
                      <a:pt x="1413" y="592"/>
                    </a:lnTo>
                    <a:cubicBezTo>
                      <a:pt x="1413" y="585"/>
                      <a:pt x="1419" y="579"/>
                      <a:pt x="1426" y="579"/>
                    </a:cubicBezTo>
                    <a:lnTo>
                      <a:pt x="1476" y="579"/>
                    </a:lnTo>
                    <a:cubicBezTo>
                      <a:pt x="1483" y="579"/>
                      <a:pt x="1489" y="585"/>
                      <a:pt x="1489" y="592"/>
                    </a:cubicBezTo>
                    <a:close/>
                    <a:moveTo>
                      <a:pt x="1584" y="1551"/>
                    </a:moveTo>
                    <a:lnTo>
                      <a:pt x="1584" y="1551"/>
                    </a:lnTo>
                    <a:lnTo>
                      <a:pt x="1584" y="1168"/>
                    </a:lnTo>
                    <a:cubicBezTo>
                      <a:pt x="1584" y="1103"/>
                      <a:pt x="1534" y="1050"/>
                      <a:pt x="1470" y="1046"/>
                    </a:cubicBezTo>
                    <a:cubicBezTo>
                      <a:pt x="1480" y="1029"/>
                      <a:pt x="1485" y="1009"/>
                      <a:pt x="1485" y="987"/>
                    </a:cubicBezTo>
                    <a:lnTo>
                      <a:pt x="1485" y="904"/>
                    </a:lnTo>
                    <a:cubicBezTo>
                      <a:pt x="1524" y="900"/>
                      <a:pt x="1554" y="867"/>
                      <a:pt x="1554" y="827"/>
                    </a:cubicBezTo>
                    <a:lnTo>
                      <a:pt x="1554" y="592"/>
                    </a:lnTo>
                    <a:cubicBezTo>
                      <a:pt x="1554" y="553"/>
                      <a:pt x="1524" y="520"/>
                      <a:pt x="1485" y="516"/>
                    </a:cubicBezTo>
                    <a:lnTo>
                      <a:pt x="1485" y="199"/>
                    </a:lnTo>
                    <a:cubicBezTo>
                      <a:pt x="1485" y="132"/>
                      <a:pt x="1431" y="77"/>
                      <a:pt x="1363" y="77"/>
                    </a:cubicBezTo>
                    <a:lnTo>
                      <a:pt x="952" y="77"/>
                    </a:lnTo>
                    <a:cubicBezTo>
                      <a:pt x="956" y="71"/>
                      <a:pt x="960" y="65"/>
                      <a:pt x="964" y="59"/>
                    </a:cubicBezTo>
                    <a:cubicBezTo>
                      <a:pt x="974" y="42"/>
                      <a:pt x="970" y="21"/>
                      <a:pt x="953" y="11"/>
                    </a:cubicBezTo>
                    <a:cubicBezTo>
                      <a:pt x="937" y="0"/>
                      <a:pt x="916" y="5"/>
                      <a:pt x="905" y="21"/>
                    </a:cubicBezTo>
                    <a:cubicBezTo>
                      <a:pt x="901" y="28"/>
                      <a:pt x="896" y="35"/>
                      <a:pt x="892" y="43"/>
                    </a:cubicBezTo>
                    <a:cubicBezTo>
                      <a:pt x="885" y="54"/>
                      <a:pt x="885" y="67"/>
                      <a:pt x="890" y="77"/>
                    </a:cubicBezTo>
                    <a:lnTo>
                      <a:pt x="220" y="77"/>
                    </a:lnTo>
                    <a:cubicBezTo>
                      <a:pt x="153" y="77"/>
                      <a:pt x="98" y="132"/>
                      <a:pt x="98" y="199"/>
                    </a:cubicBezTo>
                    <a:lnTo>
                      <a:pt x="98" y="516"/>
                    </a:lnTo>
                    <a:cubicBezTo>
                      <a:pt x="59" y="520"/>
                      <a:pt x="29" y="552"/>
                      <a:pt x="29" y="592"/>
                    </a:cubicBezTo>
                    <a:lnTo>
                      <a:pt x="29" y="827"/>
                    </a:lnTo>
                    <a:cubicBezTo>
                      <a:pt x="29" y="867"/>
                      <a:pt x="59" y="900"/>
                      <a:pt x="98" y="904"/>
                    </a:cubicBezTo>
                    <a:lnTo>
                      <a:pt x="98" y="987"/>
                    </a:lnTo>
                    <a:cubicBezTo>
                      <a:pt x="98" y="1009"/>
                      <a:pt x="103" y="1029"/>
                      <a:pt x="113" y="1046"/>
                    </a:cubicBezTo>
                    <a:cubicBezTo>
                      <a:pt x="50" y="1050"/>
                      <a:pt x="0" y="1103"/>
                      <a:pt x="0" y="1168"/>
                    </a:cubicBezTo>
                    <a:lnTo>
                      <a:pt x="0" y="1551"/>
                    </a:lnTo>
                    <a:cubicBezTo>
                      <a:pt x="0" y="1609"/>
                      <a:pt x="41" y="1658"/>
                      <a:pt x="95" y="1670"/>
                    </a:cubicBezTo>
                    <a:lnTo>
                      <a:pt x="95" y="1759"/>
                    </a:lnTo>
                    <a:cubicBezTo>
                      <a:pt x="95" y="1828"/>
                      <a:pt x="151" y="1884"/>
                      <a:pt x="220" y="1884"/>
                    </a:cubicBezTo>
                    <a:lnTo>
                      <a:pt x="403" y="1884"/>
                    </a:lnTo>
                    <a:cubicBezTo>
                      <a:pt x="472" y="1884"/>
                      <a:pt x="528" y="1828"/>
                      <a:pt x="528" y="1759"/>
                    </a:cubicBezTo>
                    <a:lnTo>
                      <a:pt x="528" y="1673"/>
                    </a:lnTo>
                    <a:lnTo>
                      <a:pt x="759" y="1673"/>
                    </a:lnTo>
                    <a:cubicBezTo>
                      <a:pt x="759" y="1673"/>
                      <a:pt x="759" y="1674"/>
                      <a:pt x="759" y="1675"/>
                    </a:cubicBezTo>
                    <a:cubicBezTo>
                      <a:pt x="763" y="1683"/>
                      <a:pt x="766" y="1691"/>
                      <a:pt x="769" y="1698"/>
                    </a:cubicBezTo>
                    <a:cubicBezTo>
                      <a:pt x="775" y="1711"/>
                      <a:pt x="788" y="1719"/>
                      <a:pt x="801" y="1719"/>
                    </a:cubicBezTo>
                    <a:cubicBezTo>
                      <a:pt x="806" y="1719"/>
                      <a:pt x="811" y="1718"/>
                      <a:pt x="815" y="1717"/>
                    </a:cubicBezTo>
                    <a:cubicBezTo>
                      <a:pt x="832" y="1709"/>
                      <a:pt x="840" y="1690"/>
                      <a:pt x="834" y="1673"/>
                    </a:cubicBezTo>
                    <a:lnTo>
                      <a:pt x="1056" y="1673"/>
                    </a:lnTo>
                    <a:lnTo>
                      <a:pt x="1056" y="1759"/>
                    </a:lnTo>
                    <a:cubicBezTo>
                      <a:pt x="1056" y="1828"/>
                      <a:pt x="1112" y="1884"/>
                      <a:pt x="1181" y="1884"/>
                    </a:cubicBezTo>
                    <a:lnTo>
                      <a:pt x="1364" y="1884"/>
                    </a:lnTo>
                    <a:cubicBezTo>
                      <a:pt x="1433" y="1884"/>
                      <a:pt x="1489" y="1828"/>
                      <a:pt x="1489" y="1759"/>
                    </a:cubicBezTo>
                    <a:lnTo>
                      <a:pt x="1489" y="1670"/>
                    </a:lnTo>
                    <a:cubicBezTo>
                      <a:pt x="1543" y="1657"/>
                      <a:pt x="1584" y="1609"/>
                      <a:pt x="1584" y="155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9">
                <a:extLst>
                  <a:ext uri="{FF2B5EF4-FFF2-40B4-BE49-F238E27FC236}">
                    <a16:creationId xmlns:a16="http://schemas.microsoft.com/office/drawing/2014/main" id="{9B1AD74E-C97C-DF69-C798-36A578CA8A33}"/>
                  </a:ext>
                </a:extLst>
              </p:cNvPr>
              <p:cNvSpPr>
                <a:spLocks noEditPoints="1"/>
              </p:cNvSpPr>
              <p:nvPr/>
            </p:nvSpPr>
            <p:spPr bwMode="auto">
              <a:xfrm>
                <a:off x="877888" y="3386137"/>
                <a:ext cx="241300" cy="139700"/>
              </a:xfrm>
              <a:custGeom>
                <a:avLst/>
                <a:gdLst>
                  <a:gd name="T0" fmla="*/ 65 w 673"/>
                  <a:gd name="T1" fmla="*/ 122 h 391"/>
                  <a:gd name="T2" fmla="*/ 65 w 673"/>
                  <a:gd name="T3" fmla="*/ 122 h 391"/>
                  <a:gd name="T4" fmla="*/ 123 w 673"/>
                  <a:gd name="T5" fmla="*/ 64 h 391"/>
                  <a:gd name="T6" fmla="*/ 550 w 673"/>
                  <a:gd name="T7" fmla="*/ 64 h 391"/>
                  <a:gd name="T8" fmla="*/ 608 w 673"/>
                  <a:gd name="T9" fmla="*/ 122 h 391"/>
                  <a:gd name="T10" fmla="*/ 608 w 673"/>
                  <a:gd name="T11" fmla="*/ 269 h 391"/>
                  <a:gd name="T12" fmla="*/ 550 w 673"/>
                  <a:gd name="T13" fmla="*/ 327 h 391"/>
                  <a:gd name="T14" fmla="*/ 123 w 673"/>
                  <a:gd name="T15" fmla="*/ 327 h 391"/>
                  <a:gd name="T16" fmla="*/ 65 w 673"/>
                  <a:gd name="T17" fmla="*/ 269 h 391"/>
                  <a:gd name="T18" fmla="*/ 65 w 673"/>
                  <a:gd name="T19" fmla="*/ 122 h 391"/>
                  <a:gd name="T20" fmla="*/ 123 w 673"/>
                  <a:gd name="T21" fmla="*/ 391 h 391"/>
                  <a:gd name="T22" fmla="*/ 123 w 673"/>
                  <a:gd name="T23" fmla="*/ 391 h 391"/>
                  <a:gd name="T24" fmla="*/ 550 w 673"/>
                  <a:gd name="T25" fmla="*/ 391 h 391"/>
                  <a:gd name="T26" fmla="*/ 673 w 673"/>
                  <a:gd name="T27" fmla="*/ 269 h 391"/>
                  <a:gd name="T28" fmla="*/ 673 w 673"/>
                  <a:gd name="T29" fmla="*/ 122 h 391"/>
                  <a:gd name="T30" fmla="*/ 550 w 673"/>
                  <a:gd name="T31" fmla="*/ 0 h 391"/>
                  <a:gd name="T32" fmla="*/ 123 w 673"/>
                  <a:gd name="T33" fmla="*/ 0 h 391"/>
                  <a:gd name="T34" fmla="*/ 0 w 673"/>
                  <a:gd name="T35" fmla="*/ 122 h 391"/>
                  <a:gd name="T36" fmla="*/ 0 w 673"/>
                  <a:gd name="T37" fmla="*/ 269 h 391"/>
                  <a:gd name="T38" fmla="*/ 123 w 673"/>
                  <a:gd name="T39"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3" h="391">
                    <a:moveTo>
                      <a:pt x="65" y="122"/>
                    </a:moveTo>
                    <a:lnTo>
                      <a:pt x="65" y="122"/>
                    </a:lnTo>
                    <a:cubicBezTo>
                      <a:pt x="65" y="90"/>
                      <a:pt x="91" y="64"/>
                      <a:pt x="123" y="64"/>
                    </a:cubicBezTo>
                    <a:lnTo>
                      <a:pt x="550" y="64"/>
                    </a:lnTo>
                    <a:cubicBezTo>
                      <a:pt x="582" y="64"/>
                      <a:pt x="608" y="90"/>
                      <a:pt x="608" y="122"/>
                    </a:cubicBezTo>
                    <a:lnTo>
                      <a:pt x="608" y="269"/>
                    </a:lnTo>
                    <a:cubicBezTo>
                      <a:pt x="608" y="301"/>
                      <a:pt x="582" y="327"/>
                      <a:pt x="550" y="327"/>
                    </a:cubicBezTo>
                    <a:lnTo>
                      <a:pt x="123" y="327"/>
                    </a:lnTo>
                    <a:cubicBezTo>
                      <a:pt x="91" y="327"/>
                      <a:pt x="65" y="301"/>
                      <a:pt x="65" y="269"/>
                    </a:cubicBezTo>
                    <a:lnTo>
                      <a:pt x="65" y="122"/>
                    </a:lnTo>
                    <a:close/>
                    <a:moveTo>
                      <a:pt x="123" y="391"/>
                    </a:moveTo>
                    <a:lnTo>
                      <a:pt x="123" y="391"/>
                    </a:lnTo>
                    <a:lnTo>
                      <a:pt x="550" y="391"/>
                    </a:lnTo>
                    <a:cubicBezTo>
                      <a:pt x="618" y="391"/>
                      <a:pt x="673" y="336"/>
                      <a:pt x="673" y="269"/>
                    </a:cubicBezTo>
                    <a:lnTo>
                      <a:pt x="673" y="122"/>
                    </a:lnTo>
                    <a:cubicBezTo>
                      <a:pt x="673" y="55"/>
                      <a:pt x="618" y="0"/>
                      <a:pt x="550" y="0"/>
                    </a:cubicBezTo>
                    <a:lnTo>
                      <a:pt x="123" y="0"/>
                    </a:lnTo>
                    <a:cubicBezTo>
                      <a:pt x="55" y="0"/>
                      <a:pt x="0" y="55"/>
                      <a:pt x="0" y="122"/>
                    </a:cubicBezTo>
                    <a:lnTo>
                      <a:pt x="0" y="269"/>
                    </a:lnTo>
                    <a:cubicBezTo>
                      <a:pt x="0" y="336"/>
                      <a:pt x="55" y="391"/>
                      <a:pt x="123" y="39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10">
                <a:extLst>
                  <a:ext uri="{FF2B5EF4-FFF2-40B4-BE49-F238E27FC236}">
                    <a16:creationId xmlns:a16="http://schemas.microsoft.com/office/drawing/2014/main" id="{D41E3858-A0E8-3C88-BE51-0FF3949E57B5}"/>
                  </a:ext>
                </a:extLst>
              </p:cNvPr>
              <p:cNvSpPr>
                <a:spLocks noEditPoints="1"/>
              </p:cNvSpPr>
              <p:nvPr/>
            </p:nvSpPr>
            <p:spPr bwMode="auto">
              <a:xfrm>
                <a:off x="755650" y="3467099"/>
                <a:ext cx="107950" cy="74612"/>
              </a:xfrm>
              <a:custGeom>
                <a:avLst/>
                <a:gdLst>
                  <a:gd name="T0" fmla="*/ 64 w 302"/>
                  <a:gd name="T1" fmla="*/ 77 h 205"/>
                  <a:gd name="T2" fmla="*/ 64 w 302"/>
                  <a:gd name="T3" fmla="*/ 77 h 205"/>
                  <a:gd name="T4" fmla="*/ 77 w 302"/>
                  <a:gd name="T5" fmla="*/ 64 h 205"/>
                  <a:gd name="T6" fmla="*/ 225 w 302"/>
                  <a:gd name="T7" fmla="*/ 64 h 205"/>
                  <a:gd name="T8" fmla="*/ 238 w 302"/>
                  <a:gd name="T9" fmla="*/ 77 h 205"/>
                  <a:gd name="T10" fmla="*/ 238 w 302"/>
                  <a:gd name="T11" fmla="*/ 127 h 205"/>
                  <a:gd name="T12" fmla="*/ 225 w 302"/>
                  <a:gd name="T13" fmla="*/ 140 h 205"/>
                  <a:gd name="T14" fmla="*/ 77 w 302"/>
                  <a:gd name="T15" fmla="*/ 140 h 205"/>
                  <a:gd name="T16" fmla="*/ 64 w 302"/>
                  <a:gd name="T17" fmla="*/ 127 h 205"/>
                  <a:gd name="T18" fmla="*/ 64 w 302"/>
                  <a:gd name="T19" fmla="*/ 77 h 205"/>
                  <a:gd name="T20" fmla="*/ 77 w 302"/>
                  <a:gd name="T21" fmla="*/ 205 h 205"/>
                  <a:gd name="T22" fmla="*/ 77 w 302"/>
                  <a:gd name="T23" fmla="*/ 205 h 205"/>
                  <a:gd name="T24" fmla="*/ 225 w 302"/>
                  <a:gd name="T25" fmla="*/ 205 h 205"/>
                  <a:gd name="T26" fmla="*/ 302 w 302"/>
                  <a:gd name="T27" fmla="*/ 127 h 205"/>
                  <a:gd name="T28" fmla="*/ 302 w 302"/>
                  <a:gd name="T29" fmla="*/ 77 h 205"/>
                  <a:gd name="T30" fmla="*/ 225 w 302"/>
                  <a:gd name="T31" fmla="*/ 0 h 205"/>
                  <a:gd name="T32" fmla="*/ 77 w 302"/>
                  <a:gd name="T33" fmla="*/ 0 h 205"/>
                  <a:gd name="T34" fmla="*/ 0 w 302"/>
                  <a:gd name="T35" fmla="*/ 77 h 205"/>
                  <a:gd name="T36" fmla="*/ 0 w 302"/>
                  <a:gd name="T37" fmla="*/ 127 h 205"/>
                  <a:gd name="T38" fmla="*/ 77 w 302"/>
                  <a:gd name="T39"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05">
                    <a:moveTo>
                      <a:pt x="64" y="77"/>
                    </a:moveTo>
                    <a:lnTo>
                      <a:pt x="64" y="77"/>
                    </a:lnTo>
                    <a:cubicBezTo>
                      <a:pt x="64" y="70"/>
                      <a:pt x="70" y="64"/>
                      <a:pt x="77" y="64"/>
                    </a:cubicBezTo>
                    <a:lnTo>
                      <a:pt x="225" y="64"/>
                    </a:lnTo>
                    <a:cubicBezTo>
                      <a:pt x="232" y="64"/>
                      <a:pt x="238" y="70"/>
                      <a:pt x="238" y="77"/>
                    </a:cubicBezTo>
                    <a:lnTo>
                      <a:pt x="238" y="127"/>
                    </a:lnTo>
                    <a:cubicBezTo>
                      <a:pt x="238" y="135"/>
                      <a:pt x="232" y="140"/>
                      <a:pt x="225" y="140"/>
                    </a:cubicBezTo>
                    <a:lnTo>
                      <a:pt x="77" y="140"/>
                    </a:lnTo>
                    <a:cubicBezTo>
                      <a:pt x="70" y="140"/>
                      <a:pt x="64" y="135"/>
                      <a:pt x="64" y="127"/>
                    </a:cubicBezTo>
                    <a:lnTo>
                      <a:pt x="64" y="77"/>
                    </a:lnTo>
                    <a:close/>
                    <a:moveTo>
                      <a:pt x="77" y="205"/>
                    </a:moveTo>
                    <a:lnTo>
                      <a:pt x="77" y="205"/>
                    </a:lnTo>
                    <a:lnTo>
                      <a:pt x="225" y="205"/>
                    </a:lnTo>
                    <a:cubicBezTo>
                      <a:pt x="268" y="205"/>
                      <a:pt x="302" y="170"/>
                      <a:pt x="302" y="127"/>
                    </a:cubicBezTo>
                    <a:lnTo>
                      <a:pt x="302" y="77"/>
                    </a:lnTo>
                    <a:cubicBezTo>
                      <a:pt x="302" y="35"/>
                      <a:pt x="268" y="0"/>
                      <a:pt x="225" y="0"/>
                    </a:cubicBezTo>
                    <a:lnTo>
                      <a:pt x="77" y="0"/>
                    </a:lnTo>
                    <a:cubicBezTo>
                      <a:pt x="34" y="0"/>
                      <a:pt x="0" y="35"/>
                      <a:pt x="0" y="77"/>
                    </a:cubicBezTo>
                    <a:lnTo>
                      <a:pt x="0" y="127"/>
                    </a:lnTo>
                    <a:cubicBezTo>
                      <a:pt x="0" y="170"/>
                      <a:pt x="34" y="205"/>
                      <a:pt x="77" y="2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11">
                <a:extLst>
                  <a:ext uri="{FF2B5EF4-FFF2-40B4-BE49-F238E27FC236}">
                    <a16:creationId xmlns:a16="http://schemas.microsoft.com/office/drawing/2014/main" id="{A513E14F-75C7-47F1-86BC-D52E2EF2AABD}"/>
                  </a:ext>
                </a:extLst>
              </p:cNvPr>
              <p:cNvSpPr>
                <a:spLocks noEditPoints="1"/>
              </p:cNvSpPr>
              <p:nvPr/>
            </p:nvSpPr>
            <p:spPr bwMode="auto">
              <a:xfrm>
                <a:off x="1128713" y="3467099"/>
                <a:ext cx="109537" cy="74612"/>
              </a:xfrm>
              <a:custGeom>
                <a:avLst/>
                <a:gdLst>
                  <a:gd name="T0" fmla="*/ 64 w 303"/>
                  <a:gd name="T1" fmla="*/ 77 h 205"/>
                  <a:gd name="T2" fmla="*/ 64 w 303"/>
                  <a:gd name="T3" fmla="*/ 77 h 205"/>
                  <a:gd name="T4" fmla="*/ 77 w 303"/>
                  <a:gd name="T5" fmla="*/ 64 h 205"/>
                  <a:gd name="T6" fmla="*/ 226 w 303"/>
                  <a:gd name="T7" fmla="*/ 64 h 205"/>
                  <a:gd name="T8" fmla="*/ 239 w 303"/>
                  <a:gd name="T9" fmla="*/ 77 h 205"/>
                  <a:gd name="T10" fmla="*/ 239 w 303"/>
                  <a:gd name="T11" fmla="*/ 127 h 205"/>
                  <a:gd name="T12" fmla="*/ 226 w 303"/>
                  <a:gd name="T13" fmla="*/ 140 h 205"/>
                  <a:gd name="T14" fmla="*/ 77 w 303"/>
                  <a:gd name="T15" fmla="*/ 140 h 205"/>
                  <a:gd name="T16" fmla="*/ 64 w 303"/>
                  <a:gd name="T17" fmla="*/ 127 h 205"/>
                  <a:gd name="T18" fmla="*/ 64 w 303"/>
                  <a:gd name="T19" fmla="*/ 77 h 205"/>
                  <a:gd name="T20" fmla="*/ 77 w 303"/>
                  <a:gd name="T21" fmla="*/ 205 h 205"/>
                  <a:gd name="T22" fmla="*/ 77 w 303"/>
                  <a:gd name="T23" fmla="*/ 205 h 205"/>
                  <a:gd name="T24" fmla="*/ 226 w 303"/>
                  <a:gd name="T25" fmla="*/ 205 h 205"/>
                  <a:gd name="T26" fmla="*/ 303 w 303"/>
                  <a:gd name="T27" fmla="*/ 127 h 205"/>
                  <a:gd name="T28" fmla="*/ 303 w 303"/>
                  <a:gd name="T29" fmla="*/ 77 h 205"/>
                  <a:gd name="T30" fmla="*/ 226 w 303"/>
                  <a:gd name="T31" fmla="*/ 0 h 205"/>
                  <a:gd name="T32" fmla="*/ 77 w 303"/>
                  <a:gd name="T33" fmla="*/ 0 h 205"/>
                  <a:gd name="T34" fmla="*/ 0 w 303"/>
                  <a:gd name="T35" fmla="*/ 77 h 205"/>
                  <a:gd name="T36" fmla="*/ 0 w 303"/>
                  <a:gd name="T37" fmla="*/ 127 h 205"/>
                  <a:gd name="T38" fmla="*/ 77 w 303"/>
                  <a:gd name="T39"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3" h="205">
                    <a:moveTo>
                      <a:pt x="64" y="77"/>
                    </a:moveTo>
                    <a:lnTo>
                      <a:pt x="64" y="77"/>
                    </a:lnTo>
                    <a:cubicBezTo>
                      <a:pt x="64" y="70"/>
                      <a:pt x="70" y="64"/>
                      <a:pt x="77" y="64"/>
                    </a:cubicBezTo>
                    <a:lnTo>
                      <a:pt x="226" y="64"/>
                    </a:lnTo>
                    <a:cubicBezTo>
                      <a:pt x="233" y="64"/>
                      <a:pt x="239" y="70"/>
                      <a:pt x="239" y="77"/>
                    </a:cubicBezTo>
                    <a:lnTo>
                      <a:pt x="239" y="127"/>
                    </a:lnTo>
                    <a:cubicBezTo>
                      <a:pt x="239" y="135"/>
                      <a:pt x="233" y="140"/>
                      <a:pt x="226" y="140"/>
                    </a:cubicBezTo>
                    <a:lnTo>
                      <a:pt x="77" y="140"/>
                    </a:lnTo>
                    <a:cubicBezTo>
                      <a:pt x="70" y="140"/>
                      <a:pt x="64" y="135"/>
                      <a:pt x="64" y="127"/>
                    </a:cubicBezTo>
                    <a:lnTo>
                      <a:pt x="64" y="77"/>
                    </a:lnTo>
                    <a:close/>
                    <a:moveTo>
                      <a:pt x="77" y="205"/>
                    </a:moveTo>
                    <a:lnTo>
                      <a:pt x="77" y="205"/>
                    </a:lnTo>
                    <a:lnTo>
                      <a:pt x="226" y="205"/>
                    </a:lnTo>
                    <a:cubicBezTo>
                      <a:pt x="268" y="205"/>
                      <a:pt x="303" y="170"/>
                      <a:pt x="303" y="127"/>
                    </a:cubicBezTo>
                    <a:lnTo>
                      <a:pt x="303" y="77"/>
                    </a:lnTo>
                    <a:cubicBezTo>
                      <a:pt x="303" y="35"/>
                      <a:pt x="268" y="0"/>
                      <a:pt x="226" y="0"/>
                    </a:cubicBezTo>
                    <a:lnTo>
                      <a:pt x="77" y="0"/>
                    </a:lnTo>
                    <a:cubicBezTo>
                      <a:pt x="35" y="0"/>
                      <a:pt x="0" y="35"/>
                      <a:pt x="0" y="77"/>
                    </a:cubicBezTo>
                    <a:lnTo>
                      <a:pt x="0" y="127"/>
                    </a:lnTo>
                    <a:cubicBezTo>
                      <a:pt x="0" y="170"/>
                      <a:pt x="35" y="205"/>
                      <a:pt x="77" y="2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12">
                <a:extLst>
                  <a:ext uri="{FF2B5EF4-FFF2-40B4-BE49-F238E27FC236}">
                    <a16:creationId xmlns:a16="http://schemas.microsoft.com/office/drawing/2014/main" id="{13ECEAD5-6E59-B02B-6B5E-FA621060514D}"/>
                  </a:ext>
                </a:extLst>
              </p:cNvPr>
              <p:cNvSpPr>
                <a:spLocks noEditPoints="1"/>
              </p:cNvSpPr>
              <p:nvPr/>
            </p:nvSpPr>
            <p:spPr bwMode="auto">
              <a:xfrm>
                <a:off x="1920875" y="3502024"/>
                <a:ext cx="225425" cy="223837"/>
              </a:xfrm>
              <a:custGeom>
                <a:avLst/>
                <a:gdLst>
                  <a:gd name="T0" fmla="*/ 557 w 627"/>
                  <a:gd name="T1" fmla="*/ 313 h 627"/>
                  <a:gd name="T2" fmla="*/ 557 w 627"/>
                  <a:gd name="T3" fmla="*/ 313 h 627"/>
                  <a:gd name="T4" fmla="*/ 313 w 627"/>
                  <a:gd name="T5" fmla="*/ 557 h 627"/>
                  <a:gd name="T6" fmla="*/ 70 w 627"/>
                  <a:gd name="T7" fmla="*/ 313 h 627"/>
                  <a:gd name="T8" fmla="*/ 313 w 627"/>
                  <a:gd name="T9" fmla="*/ 70 h 627"/>
                  <a:gd name="T10" fmla="*/ 557 w 627"/>
                  <a:gd name="T11" fmla="*/ 313 h 627"/>
                  <a:gd name="T12" fmla="*/ 0 w 627"/>
                  <a:gd name="T13" fmla="*/ 313 h 627"/>
                  <a:gd name="T14" fmla="*/ 0 w 627"/>
                  <a:gd name="T15" fmla="*/ 313 h 627"/>
                  <a:gd name="T16" fmla="*/ 313 w 627"/>
                  <a:gd name="T17" fmla="*/ 627 h 627"/>
                  <a:gd name="T18" fmla="*/ 627 w 627"/>
                  <a:gd name="T19" fmla="*/ 313 h 627"/>
                  <a:gd name="T20" fmla="*/ 313 w 627"/>
                  <a:gd name="T21" fmla="*/ 0 h 627"/>
                  <a:gd name="T22" fmla="*/ 0 w 627"/>
                  <a:gd name="T23" fmla="*/ 3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7" h="627">
                    <a:moveTo>
                      <a:pt x="557" y="313"/>
                    </a:moveTo>
                    <a:lnTo>
                      <a:pt x="557" y="313"/>
                    </a:lnTo>
                    <a:cubicBezTo>
                      <a:pt x="557" y="448"/>
                      <a:pt x="448" y="557"/>
                      <a:pt x="313" y="557"/>
                    </a:cubicBezTo>
                    <a:cubicBezTo>
                      <a:pt x="179" y="557"/>
                      <a:pt x="70" y="448"/>
                      <a:pt x="70" y="313"/>
                    </a:cubicBezTo>
                    <a:cubicBezTo>
                      <a:pt x="70" y="179"/>
                      <a:pt x="179" y="70"/>
                      <a:pt x="313" y="70"/>
                    </a:cubicBezTo>
                    <a:cubicBezTo>
                      <a:pt x="448" y="70"/>
                      <a:pt x="557" y="179"/>
                      <a:pt x="557" y="313"/>
                    </a:cubicBezTo>
                    <a:close/>
                    <a:moveTo>
                      <a:pt x="0" y="313"/>
                    </a:moveTo>
                    <a:lnTo>
                      <a:pt x="0" y="313"/>
                    </a:lnTo>
                    <a:cubicBezTo>
                      <a:pt x="0" y="486"/>
                      <a:pt x="140" y="627"/>
                      <a:pt x="313" y="627"/>
                    </a:cubicBezTo>
                    <a:cubicBezTo>
                      <a:pt x="486" y="627"/>
                      <a:pt x="627" y="486"/>
                      <a:pt x="627" y="313"/>
                    </a:cubicBezTo>
                    <a:cubicBezTo>
                      <a:pt x="627" y="141"/>
                      <a:pt x="486" y="0"/>
                      <a:pt x="313" y="0"/>
                    </a:cubicBezTo>
                    <a:cubicBezTo>
                      <a:pt x="140" y="0"/>
                      <a:pt x="0" y="141"/>
                      <a:pt x="0" y="3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3">
                <a:extLst>
                  <a:ext uri="{FF2B5EF4-FFF2-40B4-BE49-F238E27FC236}">
                    <a16:creationId xmlns:a16="http://schemas.microsoft.com/office/drawing/2014/main" id="{D1B42C00-0A2D-5282-A5F3-C67FDDA9550A}"/>
                  </a:ext>
                </a:extLst>
              </p:cNvPr>
              <p:cNvSpPr>
                <a:spLocks noEditPoints="1"/>
              </p:cNvSpPr>
              <p:nvPr/>
            </p:nvSpPr>
            <p:spPr bwMode="auto">
              <a:xfrm>
                <a:off x="1671638" y="3690937"/>
                <a:ext cx="728662" cy="506412"/>
              </a:xfrm>
              <a:custGeom>
                <a:avLst/>
                <a:gdLst>
                  <a:gd name="T0" fmla="*/ 1965 w 2023"/>
                  <a:gd name="T1" fmla="*/ 395 h 1413"/>
                  <a:gd name="T2" fmla="*/ 1894 w 2023"/>
                  <a:gd name="T3" fmla="*/ 454 h 1413"/>
                  <a:gd name="T4" fmla="*/ 1832 w 2023"/>
                  <a:gd name="T5" fmla="*/ 742 h 1413"/>
                  <a:gd name="T6" fmla="*/ 1614 w 2023"/>
                  <a:gd name="T7" fmla="*/ 885 h 1413"/>
                  <a:gd name="T8" fmla="*/ 1473 w 2023"/>
                  <a:gd name="T9" fmla="*/ 728 h 1413"/>
                  <a:gd name="T10" fmla="*/ 1565 w 2023"/>
                  <a:gd name="T11" fmla="*/ 663 h 1413"/>
                  <a:gd name="T12" fmla="*/ 1456 w 2023"/>
                  <a:gd name="T13" fmla="*/ 92 h 1413"/>
                  <a:gd name="T14" fmla="*/ 1868 w 2023"/>
                  <a:gd name="T15" fmla="*/ 73 h 1413"/>
                  <a:gd name="T16" fmla="*/ 1352 w 2023"/>
                  <a:gd name="T17" fmla="*/ 715 h 1413"/>
                  <a:gd name="T18" fmla="*/ 1292 w 2023"/>
                  <a:gd name="T19" fmla="*/ 1119 h 1413"/>
                  <a:gd name="T20" fmla="*/ 952 w 2023"/>
                  <a:gd name="T21" fmla="*/ 1344 h 1413"/>
                  <a:gd name="T22" fmla="*/ 671 w 2023"/>
                  <a:gd name="T23" fmla="*/ 715 h 1413"/>
                  <a:gd name="T24" fmla="*/ 529 w 2023"/>
                  <a:gd name="T25" fmla="*/ 642 h 1413"/>
                  <a:gd name="T26" fmla="*/ 686 w 2023"/>
                  <a:gd name="T27" fmla="*/ 85 h 1413"/>
                  <a:gd name="T28" fmla="*/ 1338 w 2023"/>
                  <a:gd name="T29" fmla="*/ 85 h 1413"/>
                  <a:gd name="T30" fmla="*/ 1495 w 2023"/>
                  <a:gd name="T31" fmla="*/ 642 h 1413"/>
                  <a:gd name="T32" fmla="*/ 1352 w 2023"/>
                  <a:gd name="T33" fmla="*/ 715 h 1413"/>
                  <a:gd name="T34" fmla="*/ 547 w 2023"/>
                  <a:gd name="T35" fmla="*/ 743 h 1413"/>
                  <a:gd name="T36" fmla="*/ 330 w 2023"/>
                  <a:gd name="T37" fmla="*/ 885 h 1413"/>
                  <a:gd name="T38" fmla="*/ 154 w 2023"/>
                  <a:gd name="T39" fmla="*/ 491 h 1413"/>
                  <a:gd name="T40" fmla="*/ 131 w 2023"/>
                  <a:gd name="T41" fmla="*/ 455 h 1413"/>
                  <a:gd name="T42" fmla="*/ 58 w 2023"/>
                  <a:gd name="T43" fmla="*/ 395 h 1413"/>
                  <a:gd name="T44" fmla="*/ 370 w 2023"/>
                  <a:gd name="T45" fmla="*/ 174 h 1413"/>
                  <a:gd name="T46" fmla="*/ 586 w 2023"/>
                  <a:gd name="T47" fmla="*/ 74 h 1413"/>
                  <a:gd name="T48" fmla="*/ 460 w 2023"/>
                  <a:gd name="T49" fmla="*/ 663 h 1413"/>
                  <a:gd name="T50" fmla="*/ 550 w 2023"/>
                  <a:gd name="T51" fmla="*/ 728 h 1413"/>
                  <a:gd name="T52" fmla="*/ 1874 w 2023"/>
                  <a:gd name="T53" fmla="*/ 12 h 1413"/>
                  <a:gd name="T54" fmla="*/ 1856 w 2023"/>
                  <a:gd name="T55" fmla="*/ 9 h 1413"/>
                  <a:gd name="T56" fmla="*/ 1654 w 2023"/>
                  <a:gd name="T57" fmla="*/ 118 h 1413"/>
                  <a:gd name="T58" fmla="*/ 1437 w 2023"/>
                  <a:gd name="T59" fmla="*/ 11 h 1413"/>
                  <a:gd name="T60" fmla="*/ 1393 w 2023"/>
                  <a:gd name="T61" fmla="*/ 37 h 1413"/>
                  <a:gd name="T62" fmla="*/ 1300 w 2023"/>
                  <a:gd name="T63" fmla="*/ 20 h 1413"/>
                  <a:gd name="T64" fmla="*/ 724 w 2023"/>
                  <a:gd name="T65" fmla="*/ 20 h 1413"/>
                  <a:gd name="T66" fmla="*/ 631 w 2023"/>
                  <a:gd name="T67" fmla="*/ 38 h 1413"/>
                  <a:gd name="T68" fmla="*/ 586 w 2023"/>
                  <a:gd name="T69" fmla="*/ 11 h 1413"/>
                  <a:gd name="T70" fmla="*/ 370 w 2023"/>
                  <a:gd name="T71" fmla="*/ 118 h 1413"/>
                  <a:gd name="T72" fmla="*/ 167 w 2023"/>
                  <a:gd name="T73" fmla="*/ 9 h 1413"/>
                  <a:gd name="T74" fmla="*/ 3 w 2023"/>
                  <a:gd name="T75" fmla="*/ 395 h 1413"/>
                  <a:gd name="T76" fmla="*/ 16 w 2023"/>
                  <a:gd name="T77" fmla="*/ 468 h 1413"/>
                  <a:gd name="T78" fmla="*/ 137 w 2023"/>
                  <a:gd name="T79" fmla="*/ 753 h 1413"/>
                  <a:gd name="T80" fmla="*/ 160 w 2023"/>
                  <a:gd name="T81" fmla="*/ 830 h 1413"/>
                  <a:gd name="T82" fmla="*/ 168 w 2023"/>
                  <a:gd name="T83" fmla="*/ 899 h 1413"/>
                  <a:gd name="T84" fmla="*/ 201 w 2023"/>
                  <a:gd name="T85" fmla="*/ 892 h 1413"/>
                  <a:gd name="T86" fmla="*/ 330 w 2023"/>
                  <a:gd name="T87" fmla="*/ 941 h 1413"/>
                  <a:gd name="T88" fmla="*/ 602 w 2023"/>
                  <a:gd name="T89" fmla="*/ 753 h 1413"/>
                  <a:gd name="T90" fmla="*/ 605 w 2023"/>
                  <a:gd name="T91" fmla="*/ 747 h 1413"/>
                  <a:gd name="T92" fmla="*/ 952 w 2023"/>
                  <a:gd name="T93" fmla="*/ 1413 h 1413"/>
                  <a:gd name="T94" fmla="*/ 1360 w 2023"/>
                  <a:gd name="T95" fmla="*/ 1132 h 1413"/>
                  <a:gd name="T96" fmla="*/ 1419 w 2023"/>
                  <a:gd name="T97" fmla="*/ 747 h 1413"/>
                  <a:gd name="T98" fmla="*/ 1421 w 2023"/>
                  <a:gd name="T99" fmla="*/ 752 h 1413"/>
                  <a:gd name="T100" fmla="*/ 1693 w 2023"/>
                  <a:gd name="T101" fmla="*/ 941 h 1413"/>
                  <a:gd name="T102" fmla="*/ 1924 w 2023"/>
                  <a:gd name="T103" fmla="*/ 504 h 1413"/>
                  <a:gd name="T104" fmla="*/ 2020 w 2023"/>
                  <a:gd name="T105" fmla="*/ 445 h 1413"/>
                  <a:gd name="T106" fmla="*/ 1874 w 2023"/>
                  <a:gd name="T107" fmla="*/ 1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3" h="1413">
                    <a:moveTo>
                      <a:pt x="1965" y="395"/>
                    </a:moveTo>
                    <a:lnTo>
                      <a:pt x="1965" y="395"/>
                    </a:lnTo>
                    <a:cubicBezTo>
                      <a:pt x="1965" y="406"/>
                      <a:pt x="1964" y="417"/>
                      <a:pt x="1964" y="428"/>
                    </a:cubicBezTo>
                    <a:cubicBezTo>
                      <a:pt x="1951" y="434"/>
                      <a:pt x="1928" y="445"/>
                      <a:pt x="1894" y="454"/>
                    </a:cubicBezTo>
                    <a:cubicBezTo>
                      <a:pt x="1882" y="457"/>
                      <a:pt x="1873" y="466"/>
                      <a:pt x="1871" y="478"/>
                    </a:cubicBezTo>
                    <a:lnTo>
                      <a:pt x="1832" y="742"/>
                    </a:lnTo>
                    <a:cubicBezTo>
                      <a:pt x="1823" y="785"/>
                      <a:pt x="1792" y="885"/>
                      <a:pt x="1693" y="885"/>
                    </a:cubicBezTo>
                    <a:lnTo>
                      <a:pt x="1614" y="885"/>
                    </a:lnTo>
                    <a:cubicBezTo>
                      <a:pt x="1529" y="885"/>
                      <a:pt x="1487" y="812"/>
                      <a:pt x="1476" y="742"/>
                    </a:cubicBezTo>
                    <a:lnTo>
                      <a:pt x="1473" y="728"/>
                    </a:lnTo>
                    <a:cubicBezTo>
                      <a:pt x="1522" y="709"/>
                      <a:pt x="1547" y="693"/>
                      <a:pt x="1549" y="692"/>
                    </a:cubicBezTo>
                    <a:cubicBezTo>
                      <a:pt x="1559" y="686"/>
                      <a:pt x="1565" y="675"/>
                      <a:pt x="1565" y="663"/>
                    </a:cubicBezTo>
                    <a:cubicBezTo>
                      <a:pt x="1565" y="637"/>
                      <a:pt x="1565" y="612"/>
                      <a:pt x="1565" y="587"/>
                    </a:cubicBezTo>
                    <a:cubicBezTo>
                      <a:pt x="1567" y="397"/>
                      <a:pt x="1568" y="215"/>
                      <a:pt x="1456" y="92"/>
                    </a:cubicBezTo>
                    <a:cubicBezTo>
                      <a:pt x="1508" y="144"/>
                      <a:pt x="1579" y="174"/>
                      <a:pt x="1654" y="174"/>
                    </a:cubicBezTo>
                    <a:cubicBezTo>
                      <a:pt x="1737" y="174"/>
                      <a:pt x="1815" y="137"/>
                      <a:pt x="1868" y="73"/>
                    </a:cubicBezTo>
                    <a:cubicBezTo>
                      <a:pt x="1967" y="137"/>
                      <a:pt x="1966" y="252"/>
                      <a:pt x="1965" y="395"/>
                    </a:cubicBezTo>
                    <a:close/>
                    <a:moveTo>
                      <a:pt x="1352" y="715"/>
                    </a:moveTo>
                    <a:lnTo>
                      <a:pt x="1352" y="715"/>
                    </a:lnTo>
                    <a:lnTo>
                      <a:pt x="1292" y="1119"/>
                    </a:lnTo>
                    <a:cubicBezTo>
                      <a:pt x="1278" y="1187"/>
                      <a:pt x="1230" y="1344"/>
                      <a:pt x="1073" y="1344"/>
                    </a:cubicBezTo>
                    <a:lnTo>
                      <a:pt x="952" y="1344"/>
                    </a:lnTo>
                    <a:cubicBezTo>
                      <a:pt x="817" y="1344"/>
                      <a:pt x="750" y="1228"/>
                      <a:pt x="733" y="1120"/>
                    </a:cubicBezTo>
                    <a:lnTo>
                      <a:pt x="671" y="715"/>
                    </a:lnTo>
                    <a:cubicBezTo>
                      <a:pt x="668" y="701"/>
                      <a:pt x="659" y="690"/>
                      <a:pt x="646" y="687"/>
                    </a:cubicBezTo>
                    <a:cubicBezTo>
                      <a:pt x="587" y="670"/>
                      <a:pt x="549" y="652"/>
                      <a:pt x="529" y="642"/>
                    </a:cubicBezTo>
                    <a:cubicBezTo>
                      <a:pt x="529" y="623"/>
                      <a:pt x="529" y="605"/>
                      <a:pt x="529" y="586"/>
                    </a:cubicBezTo>
                    <a:cubicBezTo>
                      <a:pt x="527" y="362"/>
                      <a:pt x="525" y="183"/>
                      <a:pt x="686" y="85"/>
                    </a:cubicBezTo>
                    <a:cubicBezTo>
                      <a:pt x="765" y="183"/>
                      <a:pt x="885" y="241"/>
                      <a:pt x="1012" y="241"/>
                    </a:cubicBezTo>
                    <a:cubicBezTo>
                      <a:pt x="1140" y="241"/>
                      <a:pt x="1259" y="183"/>
                      <a:pt x="1338" y="85"/>
                    </a:cubicBezTo>
                    <a:cubicBezTo>
                      <a:pt x="1499" y="183"/>
                      <a:pt x="1497" y="362"/>
                      <a:pt x="1495" y="586"/>
                    </a:cubicBezTo>
                    <a:cubicBezTo>
                      <a:pt x="1495" y="605"/>
                      <a:pt x="1495" y="623"/>
                      <a:pt x="1495" y="642"/>
                    </a:cubicBezTo>
                    <a:cubicBezTo>
                      <a:pt x="1475" y="652"/>
                      <a:pt x="1437" y="669"/>
                      <a:pt x="1381" y="685"/>
                    </a:cubicBezTo>
                    <a:cubicBezTo>
                      <a:pt x="1366" y="688"/>
                      <a:pt x="1354" y="700"/>
                      <a:pt x="1352" y="715"/>
                    </a:cubicBezTo>
                    <a:close/>
                    <a:moveTo>
                      <a:pt x="547" y="743"/>
                    </a:moveTo>
                    <a:lnTo>
                      <a:pt x="547" y="743"/>
                    </a:lnTo>
                    <a:cubicBezTo>
                      <a:pt x="536" y="812"/>
                      <a:pt x="494" y="885"/>
                      <a:pt x="409" y="885"/>
                    </a:cubicBezTo>
                    <a:lnTo>
                      <a:pt x="330" y="885"/>
                    </a:lnTo>
                    <a:cubicBezTo>
                      <a:pt x="231" y="885"/>
                      <a:pt x="200" y="785"/>
                      <a:pt x="192" y="743"/>
                    </a:cubicBezTo>
                    <a:lnTo>
                      <a:pt x="154" y="491"/>
                    </a:lnTo>
                    <a:lnTo>
                      <a:pt x="152" y="478"/>
                    </a:lnTo>
                    <a:cubicBezTo>
                      <a:pt x="150" y="467"/>
                      <a:pt x="142" y="458"/>
                      <a:pt x="131" y="455"/>
                    </a:cubicBezTo>
                    <a:cubicBezTo>
                      <a:pt x="96" y="445"/>
                      <a:pt x="72" y="435"/>
                      <a:pt x="59" y="428"/>
                    </a:cubicBezTo>
                    <a:cubicBezTo>
                      <a:pt x="59" y="417"/>
                      <a:pt x="59" y="406"/>
                      <a:pt x="58" y="395"/>
                    </a:cubicBezTo>
                    <a:cubicBezTo>
                      <a:pt x="57" y="252"/>
                      <a:pt x="56" y="137"/>
                      <a:pt x="155" y="73"/>
                    </a:cubicBezTo>
                    <a:cubicBezTo>
                      <a:pt x="208" y="137"/>
                      <a:pt x="286" y="174"/>
                      <a:pt x="370" y="174"/>
                    </a:cubicBezTo>
                    <a:cubicBezTo>
                      <a:pt x="453" y="174"/>
                      <a:pt x="531" y="137"/>
                      <a:pt x="584" y="73"/>
                    </a:cubicBezTo>
                    <a:cubicBezTo>
                      <a:pt x="585" y="73"/>
                      <a:pt x="585" y="74"/>
                      <a:pt x="586" y="74"/>
                    </a:cubicBezTo>
                    <a:cubicBezTo>
                      <a:pt x="456" y="198"/>
                      <a:pt x="457" y="388"/>
                      <a:pt x="459" y="587"/>
                    </a:cubicBezTo>
                    <a:cubicBezTo>
                      <a:pt x="459" y="612"/>
                      <a:pt x="460" y="637"/>
                      <a:pt x="460" y="663"/>
                    </a:cubicBezTo>
                    <a:cubicBezTo>
                      <a:pt x="460" y="674"/>
                      <a:pt x="466" y="685"/>
                      <a:pt x="475" y="692"/>
                    </a:cubicBezTo>
                    <a:cubicBezTo>
                      <a:pt x="477" y="693"/>
                      <a:pt x="501" y="709"/>
                      <a:pt x="550" y="728"/>
                    </a:cubicBezTo>
                    <a:lnTo>
                      <a:pt x="547" y="743"/>
                    </a:lnTo>
                    <a:close/>
                    <a:moveTo>
                      <a:pt x="1874" y="12"/>
                    </a:moveTo>
                    <a:lnTo>
                      <a:pt x="1874" y="12"/>
                    </a:lnTo>
                    <a:cubicBezTo>
                      <a:pt x="1869" y="9"/>
                      <a:pt x="1862" y="8"/>
                      <a:pt x="1856" y="9"/>
                    </a:cubicBezTo>
                    <a:cubicBezTo>
                      <a:pt x="1849" y="11"/>
                      <a:pt x="1842" y="15"/>
                      <a:pt x="1838" y="21"/>
                    </a:cubicBezTo>
                    <a:cubicBezTo>
                      <a:pt x="1796" y="82"/>
                      <a:pt x="1727" y="118"/>
                      <a:pt x="1654" y="118"/>
                    </a:cubicBezTo>
                    <a:cubicBezTo>
                      <a:pt x="1580" y="118"/>
                      <a:pt x="1511" y="82"/>
                      <a:pt x="1469" y="21"/>
                    </a:cubicBezTo>
                    <a:cubicBezTo>
                      <a:pt x="1462" y="11"/>
                      <a:pt x="1449" y="6"/>
                      <a:pt x="1437" y="11"/>
                    </a:cubicBezTo>
                    <a:cubicBezTo>
                      <a:pt x="1436" y="11"/>
                      <a:pt x="1435" y="12"/>
                      <a:pt x="1434" y="12"/>
                    </a:cubicBezTo>
                    <a:cubicBezTo>
                      <a:pt x="1419" y="19"/>
                      <a:pt x="1406" y="28"/>
                      <a:pt x="1393" y="37"/>
                    </a:cubicBezTo>
                    <a:cubicBezTo>
                      <a:pt x="1378" y="27"/>
                      <a:pt x="1363" y="17"/>
                      <a:pt x="1345" y="9"/>
                    </a:cubicBezTo>
                    <a:cubicBezTo>
                      <a:pt x="1329" y="0"/>
                      <a:pt x="1310" y="5"/>
                      <a:pt x="1300" y="20"/>
                    </a:cubicBezTo>
                    <a:cubicBezTo>
                      <a:pt x="1235" y="115"/>
                      <a:pt x="1127" y="171"/>
                      <a:pt x="1012" y="171"/>
                    </a:cubicBezTo>
                    <a:cubicBezTo>
                      <a:pt x="897" y="171"/>
                      <a:pt x="790" y="115"/>
                      <a:pt x="724" y="20"/>
                    </a:cubicBezTo>
                    <a:cubicBezTo>
                      <a:pt x="714" y="5"/>
                      <a:pt x="695" y="0"/>
                      <a:pt x="679" y="9"/>
                    </a:cubicBezTo>
                    <a:cubicBezTo>
                      <a:pt x="662" y="18"/>
                      <a:pt x="646" y="27"/>
                      <a:pt x="631" y="38"/>
                    </a:cubicBezTo>
                    <a:cubicBezTo>
                      <a:pt x="618" y="28"/>
                      <a:pt x="604" y="20"/>
                      <a:pt x="589" y="12"/>
                    </a:cubicBezTo>
                    <a:cubicBezTo>
                      <a:pt x="588" y="12"/>
                      <a:pt x="587" y="11"/>
                      <a:pt x="586" y="11"/>
                    </a:cubicBezTo>
                    <a:cubicBezTo>
                      <a:pt x="574" y="6"/>
                      <a:pt x="561" y="11"/>
                      <a:pt x="554" y="21"/>
                    </a:cubicBezTo>
                    <a:cubicBezTo>
                      <a:pt x="512" y="82"/>
                      <a:pt x="443" y="118"/>
                      <a:pt x="370" y="118"/>
                    </a:cubicBezTo>
                    <a:cubicBezTo>
                      <a:pt x="296" y="118"/>
                      <a:pt x="227" y="82"/>
                      <a:pt x="185" y="21"/>
                    </a:cubicBezTo>
                    <a:cubicBezTo>
                      <a:pt x="181" y="15"/>
                      <a:pt x="174" y="11"/>
                      <a:pt x="167" y="9"/>
                    </a:cubicBezTo>
                    <a:cubicBezTo>
                      <a:pt x="161" y="8"/>
                      <a:pt x="155" y="9"/>
                      <a:pt x="150" y="12"/>
                    </a:cubicBezTo>
                    <a:cubicBezTo>
                      <a:pt x="0" y="88"/>
                      <a:pt x="1" y="237"/>
                      <a:pt x="3" y="395"/>
                    </a:cubicBezTo>
                    <a:cubicBezTo>
                      <a:pt x="3" y="411"/>
                      <a:pt x="3" y="428"/>
                      <a:pt x="3" y="445"/>
                    </a:cubicBezTo>
                    <a:cubicBezTo>
                      <a:pt x="3" y="454"/>
                      <a:pt x="8" y="463"/>
                      <a:pt x="16" y="468"/>
                    </a:cubicBezTo>
                    <a:cubicBezTo>
                      <a:pt x="17" y="469"/>
                      <a:pt x="44" y="486"/>
                      <a:pt x="99" y="504"/>
                    </a:cubicBezTo>
                    <a:lnTo>
                      <a:pt x="137" y="753"/>
                    </a:lnTo>
                    <a:cubicBezTo>
                      <a:pt x="142" y="781"/>
                      <a:pt x="151" y="807"/>
                      <a:pt x="162" y="829"/>
                    </a:cubicBezTo>
                    <a:lnTo>
                      <a:pt x="160" y="830"/>
                    </a:lnTo>
                    <a:cubicBezTo>
                      <a:pt x="141" y="835"/>
                      <a:pt x="129" y="853"/>
                      <a:pt x="134" y="872"/>
                    </a:cubicBezTo>
                    <a:cubicBezTo>
                      <a:pt x="138" y="888"/>
                      <a:pt x="152" y="899"/>
                      <a:pt x="168" y="899"/>
                    </a:cubicBezTo>
                    <a:cubicBezTo>
                      <a:pt x="171" y="899"/>
                      <a:pt x="173" y="898"/>
                      <a:pt x="176" y="898"/>
                    </a:cubicBezTo>
                    <a:cubicBezTo>
                      <a:pt x="184" y="896"/>
                      <a:pt x="193" y="894"/>
                      <a:pt x="201" y="892"/>
                    </a:cubicBezTo>
                    <a:cubicBezTo>
                      <a:pt x="202" y="891"/>
                      <a:pt x="203" y="891"/>
                      <a:pt x="205" y="890"/>
                    </a:cubicBezTo>
                    <a:cubicBezTo>
                      <a:pt x="238" y="923"/>
                      <a:pt x="281" y="941"/>
                      <a:pt x="330" y="941"/>
                    </a:cubicBezTo>
                    <a:lnTo>
                      <a:pt x="409" y="941"/>
                    </a:lnTo>
                    <a:cubicBezTo>
                      <a:pt x="508" y="941"/>
                      <a:pt x="584" y="867"/>
                      <a:pt x="602" y="753"/>
                    </a:cubicBezTo>
                    <a:lnTo>
                      <a:pt x="603" y="747"/>
                    </a:lnTo>
                    <a:cubicBezTo>
                      <a:pt x="604" y="747"/>
                      <a:pt x="604" y="747"/>
                      <a:pt x="605" y="747"/>
                    </a:cubicBezTo>
                    <a:lnTo>
                      <a:pt x="664" y="1131"/>
                    </a:lnTo>
                    <a:cubicBezTo>
                      <a:pt x="692" y="1303"/>
                      <a:pt x="805" y="1413"/>
                      <a:pt x="952" y="1413"/>
                    </a:cubicBezTo>
                    <a:lnTo>
                      <a:pt x="1073" y="1413"/>
                    </a:lnTo>
                    <a:cubicBezTo>
                      <a:pt x="1218" y="1413"/>
                      <a:pt x="1325" y="1308"/>
                      <a:pt x="1360" y="1132"/>
                    </a:cubicBezTo>
                    <a:cubicBezTo>
                      <a:pt x="1360" y="1131"/>
                      <a:pt x="1361" y="1131"/>
                      <a:pt x="1361" y="1130"/>
                    </a:cubicBezTo>
                    <a:lnTo>
                      <a:pt x="1419" y="747"/>
                    </a:lnTo>
                    <a:cubicBezTo>
                      <a:pt x="1419" y="747"/>
                      <a:pt x="1419" y="746"/>
                      <a:pt x="1420" y="746"/>
                    </a:cubicBezTo>
                    <a:lnTo>
                      <a:pt x="1421" y="752"/>
                    </a:lnTo>
                    <a:cubicBezTo>
                      <a:pt x="1439" y="867"/>
                      <a:pt x="1515" y="941"/>
                      <a:pt x="1614" y="941"/>
                    </a:cubicBezTo>
                    <a:lnTo>
                      <a:pt x="1693" y="941"/>
                    </a:lnTo>
                    <a:cubicBezTo>
                      <a:pt x="1791" y="941"/>
                      <a:pt x="1863" y="871"/>
                      <a:pt x="1887" y="751"/>
                    </a:cubicBezTo>
                    <a:lnTo>
                      <a:pt x="1924" y="504"/>
                    </a:lnTo>
                    <a:cubicBezTo>
                      <a:pt x="1979" y="486"/>
                      <a:pt x="2006" y="469"/>
                      <a:pt x="2007" y="468"/>
                    </a:cubicBezTo>
                    <a:cubicBezTo>
                      <a:pt x="2015" y="463"/>
                      <a:pt x="2020" y="454"/>
                      <a:pt x="2020" y="445"/>
                    </a:cubicBezTo>
                    <a:cubicBezTo>
                      <a:pt x="2020" y="428"/>
                      <a:pt x="2020" y="411"/>
                      <a:pt x="2020" y="395"/>
                    </a:cubicBezTo>
                    <a:cubicBezTo>
                      <a:pt x="2022" y="238"/>
                      <a:pt x="2023" y="89"/>
                      <a:pt x="1874"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14">
                <a:extLst>
                  <a:ext uri="{FF2B5EF4-FFF2-40B4-BE49-F238E27FC236}">
                    <a16:creationId xmlns:a16="http://schemas.microsoft.com/office/drawing/2014/main" id="{F562A8B4-8A17-53C7-7B36-C04687D14DDE}"/>
                  </a:ext>
                </a:extLst>
              </p:cNvPr>
              <p:cNvSpPr>
                <a:spLocks noEditPoints="1"/>
              </p:cNvSpPr>
              <p:nvPr/>
            </p:nvSpPr>
            <p:spPr bwMode="auto">
              <a:xfrm>
                <a:off x="2189163" y="3568699"/>
                <a:ext cx="152400" cy="150812"/>
              </a:xfrm>
              <a:custGeom>
                <a:avLst/>
                <a:gdLst>
                  <a:gd name="T0" fmla="*/ 210 w 421"/>
                  <a:gd name="T1" fmla="*/ 56 h 420"/>
                  <a:gd name="T2" fmla="*/ 210 w 421"/>
                  <a:gd name="T3" fmla="*/ 56 h 420"/>
                  <a:gd name="T4" fmla="*/ 365 w 421"/>
                  <a:gd name="T5" fmla="*/ 210 h 420"/>
                  <a:gd name="T6" fmla="*/ 210 w 421"/>
                  <a:gd name="T7" fmla="*/ 365 h 420"/>
                  <a:gd name="T8" fmla="*/ 56 w 421"/>
                  <a:gd name="T9" fmla="*/ 210 h 420"/>
                  <a:gd name="T10" fmla="*/ 210 w 421"/>
                  <a:gd name="T11" fmla="*/ 56 h 420"/>
                  <a:gd name="T12" fmla="*/ 210 w 421"/>
                  <a:gd name="T13" fmla="*/ 420 h 420"/>
                  <a:gd name="T14" fmla="*/ 210 w 421"/>
                  <a:gd name="T15" fmla="*/ 420 h 420"/>
                  <a:gd name="T16" fmla="*/ 421 w 421"/>
                  <a:gd name="T17" fmla="*/ 210 h 420"/>
                  <a:gd name="T18" fmla="*/ 210 w 421"/>
                  <a:gd name="T19" fmla="*/ 0 h 420"/>
                  <a:gd name="T20" fmla="*/ 0 w 421"/>
                  <a:gd name="T21" fmla="*/ 210 h 420"/>
                  <a:gd name="T22" fmla="*/ 210 w 421"/>
                  <a:gd name="T23" fmla="*/ 42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1" h="420">
                    <a:moveTo>
                      <a:pt x="210" y="56"/>
                    </a:moveTo>
                    <a:lnTo>
                      <a:pt x="210" y="56"/>
                    </a:lnTo>
                    <a:cubicBezTo>
                      <a:pt x="296" y="56"/>
                      <a:pt x="365" y="125"/>
                      <a:pt x="365" y="210"/>
                    </a:cubicBezTo>
                    <a:cubicBezTo>
                      <a:pt x="365" y="295"/>
                      <a:pt x="296" y="365"/>
                      <a:pt x="210" y="365"/>
                    </a:cubicBezTo>
                    <a:cubicBezTo>
                      <a:pt x="125" y="365"/>
                      <a:pt x="56" y="295"/>
                      <a:pt x="56" y="210"/>
                    </a:cubicBezTo>
                    <a:cubicBezTo>
                      <a:pt x="56" y="125"/>
                      <a:pt x="125" y="56"/>
                      <a:pt x="210" y="56"/>
                    </a:cubicBezTo>
                    <a:close/>
                    <a:moveTo>
                      <a:pt x="210" y="420"/>
                    </a:moveTo>
                    <a:lnTo>
                      <a:pt x="210" y="420"/>
                    </a:lnTo>
                    <a:cubicBezTo>
                      <a:pt x="326" y="420"/>
                      <a:pt x="421" y="326"/>
                      <a:pt x="421" y="210"/>
                    </a:cubicBezTo>
                    <a:cubicBezTo>
                      <a:pt x="421" y="94"/>
                      <a:pt x="326" y="0"/>
                      <a:pt x="210" y="0"/>
                    </a:cubicBezTo>
                    <a:cubicBezTo>
                      <a:pt x="95" y="0"/>
                      <a:pt x="0" y="94"/>
                      <a:pt x="0" y="210"/>
                    </a:cubicBezTo>
                    <a:cubicBezTo>
                      <a:pt x="0" y="326"/>
                      <a:pt x="95" y="420"/>
                      <a:pt x="210" y="4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15">
                <a:extLst>
                  <a:ext uri="{FF2B5EF4-FFF2-40B4-BE49-F238E27FC236}">
                    <a16:creationId xmlns:a16="http://schemas.microsoft.com/office/drawing/2014/main" id="{FC5631C2-8F8D-2A5D-4C65-54B99C655DA2}"/>
                  </a:ext>
                </a:extLst>
              </p:cNvPr>
              <p:cNvSpPr>
                <a:spLocks noEditPoints="1"/>
              </p:cNvSpPr>
              <p:nvPr/>
            </p:nvSpPr>
            <p:spPr bwMode="auto">
              <a:xfrm>
                <a:off x="1731963" y="3568699"/>
                <a:ext cx="150812" cy="150812"/>
              </a:xfrm>
              <a:custGeom>
                <a:avLst/>
                <a:gdLst>
                  <a:gd name="T0" fmla="*/ 365 w 421"/>
                  <a:gd name="T1" fmla="*/ 210 h 420"/>
                  <a:gd name="T2" fmla="*/ 365 w 421"/>
                  <a:gd name="T3" fmla="*/ 210 h 420"/>
                  <a:gd name="T4" fmla="*/ 211 w 421"/>
                  <a:gd name="T5" fmla="*/ 365 h 420"/>
                  <a:gd name="T6" fmla="*/ 56 w 421"/>
                  <a:gd name="T7" fmla="*/ 210 h 420"/>
                  <a:gd name="T8" fmla="*/ 211 w 421"/>
                  <a:gd name="T9" fmla="*/ 56 h 420"/>
                  <a:gd name="T10" fmla="*/ 365 w 421"/>
                  <a:gd name="T11" fmla="*/ 210 h 420"/>
                  <a:gd name="T12" fmla="*/ 0 w 421"/>
                  <a:gd name="T13" fmla="*/ 210 h 420"/>
                  <a:gd name="T14" fmla="*/ 0 w 421"/>
                  <a:gd name="T15" fmla="*/ 210 h 420"/>
                  <a:gd name="T16" fmla="*/ 211 w 421"/>
                  <a:gd name="T17" fmla="*/ 420 h 420"/>
                  <a:gd name="T18" fmla="*/ 421 w 421"/>
                  <a:gd name="T19" fmla="*/ 210 h 420"/>
                  <a:gd name="T20" fmla="*/ 211 w 421"/>
                  <a:gd name="T21" fmla="*/ 0 h 420"/>
                  <a:gd name="T22" fmla="*/ 0 w 421"/>
                  <a:gd name="T23" fmla="*/ 21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1" h="420">
                    <a:moveTo>
                      <a:pt x="365" y="210"/>
                    </a:moveTo>
                    <a:lnTo>
                      <a:pt x="365" y="210"/>
                    </a:lnTo>
                    <a:cubicBezTo>
                      <a:pt x="365" y="295"/>
                      <a:pt x="296" y="365"/>
                      <a:pt x="211" y="365"/>
                    </a:cubicBezTo>
                    <a:cubicBezTo>
                      <a:pt x="125" y="365"/>
                      <a:pt x="56" y="295"/>
                      <a:pt x="56" y="210"/>
                    </a:cubicBezTo>
                    <a:cubicBezTo>
                      <a:pt x="56" y="125"/>
                      <a:pt x="125" y="56"/>
                      <a:pt x="211" y="56"/>
                    </a:cubicBezTo>
                    <a:cubicBezTo>
                      <a:pt x="296" y="56"/>
                      <a:pt x="365" y="125"/>
                      <a:pt x="365" y="210"/>
                    </a:cubicBezTo>
                    <a:close/>
                    <a:moveTo>
                      <a:pt x="0" y="210"/>
                    </a:moveTo>
                    <a:lnTo>
                      <a:pt x="0" y="210"/>
                    </a:lnTo>
                    <a:cubicBezTo>
                      <a:pt x="0" y="326"/>
                      <a:pt x="95" y="420"/>
                      <a:pt x="211" y="420"/>
                    </a:cubicBezTo>
                    <a:cubicBezTo>
                      <a:pt x="327" y="420"/>
                      <a:pt x="421" y="326"/>
                      <a:pt x="421" y="210"/>
                    </a:cubicBezTo>
                    <a:cubicBezTo>
                      <a:pt x="421" y="94"/>
                      <a:pt x="327" y="0"/>
                      <a:pt x="211" y="0"/>
                    </a:cubicBezTo>
                    <a:cubicBezTo>
                      <a:pt x="95" y="0"/>
                      <a:pt x="0" y="94"/>
                      <a:pt x="0" y="2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16">
                <a:extLst>
                  <a:ext uri="{FF2B5EF4-FFF2-40B4-BE49-F238E27FC236}">
                    <a16:creationId xmlns:a16="http://schemas.microsoft.com/office/drawing/2014/main" id="{552D82AB-51BC-6AD2-42CC-7ECB6989AAEB}"/>
                  </a:ext>
                </a:extLst>
              </p:cNvPr>
              <p:cNvSpPr>
                <a:spLocks/>
              </p:cNvSpPr>
              <p:nvPr/>
            </p:nvSpPr>
            <p:spPr bwMode="auto">
              <a:xfrm>
                <a:off x="1539875" y="4003674"/>
                <a:ext cx="42862" cy="26987"/>
              </a:xfrm>
              <a:custGeom>
                <a:avLst/>
                <a:gdLst>
                  <a:gd name="T0" fmla="*/ 87 w 121"/>
                  <a:gd name="T1" fmla="*/ 3 h 73"/>
                  <a:gd name="T2" fmla="*/ 87 w 121"/>
                  <a:gd name="T3" fmla="*/ 3 h 73"/>
                  <a:gd name="T4" fmla="*/ 37 w 121"/>
                  <a:gd name="T5" fmla="*/ 1 h 73"/>
                  <a:gd name="T6" fmla="*/ 1 w 121"/>
                  <a:gd name="T7" fmla="*/ 34 h 73"/>
                  <a:gd name="T8" fmla="*/ 34 w 121"/>
                  <a:gd name="T9" fmla="*/ 71 h 73"/>
                  <a:gd name="T10" fmla="*/ 85 w 121"/>
                  <a:gd name="T11" fmla="*/ 73 h 73"/>
                  <a:gd name="T12" fmla="*/ 86 w 121"/>
                  <a:gd name="T13" fmla="*/ 73 h 73"/>
                  <a:gd name="T14" fmla="*/ 121 w 121"/>
                  <a:gd name="T15" fmla="*/ 38 h 73"/>
                  <a:gd name="T16" fmla="*/ 87 w 121"/>
                  <a:gd name="T17"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3">
                    <a:moveTo>
                      <a:pt x="87" y="3"/>
                    </a:moveTo>
                    <a:lnTo>
                      <a:pt x="87" y="3"/>
                    </a:lnTo>
                    <a:cubicBezTo>
                      <a:pt x="70" y="3"/>
                      <a:pt x="54" y="2"/>
                      <a:pt x="37" y="1"/>
                    </a:cubicBezTo>
                    <a:cubicBezTo>
                      <a:pt x="18" y="0"/>
                      <a:pt x="2" y="15"/>
                      <a:pt x="1" y="34"/>
                    </a:cubicBezTo>
                    <a:cubicBezTo>
                      <a:pt x="0" y="54"/>
                      <a:pt x="15" y="70"/>
                      <a:pt x="34" y="71"/>
                    </a:cubicBezTo>
                    <a:cubicBezTo>
                      <a:pt x="51" y="72"/>
                      <a:pt x="68" y="72"/>
                      <a:pt x="85" y="73"/>
                    </a:cubicBezTo>
                    <a:cubicBezTo>
                      <a:pt x="86" y="73"/>
                      <a:pt x="86" y="73"/>
                      <a:pt x="86" y="73"/>
                    </a:cubicBezTo>
                    <a:cubicBezTo>
                      <a:pt x="105" y="73"/>
                      <a:pt x="121" y="57"/>
                      <a:pt x="121" y="38"/>
                    </a:cubicBezTo>
                    <a:cubicBezTo>
                      <a:pt x="121" y="19"/>
                      <a:pt x="106" y="3"/>
                      <a:pt x="8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17">
                <a:extLst>
                  <a:ext uri="{FF2B5EF4-FFF2-40B4-BE49-F238E27FC236}">
                    <a16:creationId xmlns:a16="http://schemas.microsoft.com/office/drawing/2014/main" id="{C2E086C0-38F2-9AF6-1C2B-ABBC7C6D3066}"/>
                  </a:ext>
                </a:extLst>
              </p:cNvPr>
              <p:cNvSpPr>
                <a:spLocks/>
              </p:cNvSpPr>
              <p:nvPr/>
            </p:nvSpPr>
            <p:spPr bwMode="auto">
              <a:xfrm>
                <a:off x="1360488" y="3968749"/>
                <a:ext cx="46037" cy="33337"/>
              </a:xfrm>
              <a:custGeom>
                <a:avLst/>
                <a:gdLst>
                  <a:gd name="T0" fmla="*/ 97 w 126"/>
                  <a:gd name="T1" fmla="*/ 22 h 90"/>
                  <a:gd name="T2" fmla="*/ 97 w 126"/>
                  <a:gd name="T3" fmla="*/ 22 h 90"/>
                  <a:gd name="T4" fmla="*/ 50 w 126"/>
                  <a:gd name="T5" fmla="*/ 6 h 90"/>
                  <a:gd name="T6" fmla="*/ 6 w 126"/>
                  <a:gd name="T7" fmla="*/ 27 h 90"/>
                  <a:gd name="T8" fmla="*/ 28 w 126"/>
                  <a:gd name="T9" fmla="*/ 72 h 90"/>
                  <a:gd name="T10" fmla="*/ 76 w 126"/>
                  <a:gd name="T11" fmla="*/ 88 h 90"/>
                  <a:gd name="T12" fmla="*/ 87 w 126"/>
                  <a:gd name="T13" fmla="*/ 90 h 90"/>
                  <a:gd name="T14" fmla="*/ 120 w 126"/>
                  <a:gd name="T15" fmla="*/ 65 h 90"/>
                  <a:gd name="T16" fmla="*/ 97 w 126"/>
                  <a:gd name="T17"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90">
                    <a:moveTo>
                      <a:pt x="97" y="22"/>
                    </a:moveTo>
                    <a:lnTo>
                      <a:pt x="97" y="22"/>
                    </a:lnTo>
                    <a:cubicBezTo>
                      <a:pt x="82" y="17"/>
                      <a:pt x="66" y="11"/>
                      <a:pt x="50" y="6"/>
                    </a:cubicBezTo>
                    <a:cubicBezTo>
                      <a:pt x="32" y="0"/>
                      <a:pt x="12" y="9"/>
                      <a:pt x="6" y="27"/>
                    </a:cubicBezTo>
                    <a:cubicBezTo>
                      <a:pt x="0" y="46"/>
                      <a:pt x="9" y="66"/>
                      <a:pt x="28" y="72"/>
                    </a:cubicBezTo>
                    <a:cubicBezTo>
                      <a:pt x="44" y="77"/>
                      <a:pt x="60" y="83"/>
                      <a:pt x="76" y="88"/>
                    </a:cubicBezTo>
                    <a:cubicBezTo>
                      <a:pt x="80" y="89"/>
                      <a:pt x="83" y="90"/>
                      <a:pt x="87" y="90"/>
                    </a:cubicBezTo>
                    <a:cubicBezTo>
                      <a:pt x="102" y="90"/>
                      <a:pt x="116" y="80"/>
                      <a:pt x="120" y="65"/>
                    </a:cubicBezTo>
                    <a:cubicBezTo>
                      <a:pt x="126" y="47"/>
                      <a:pt x="116" y="27"/>
                      <a:pt x="97" y="2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18">
                <a:extLst>
                  <a:ext uri="{FF2B5EF4-FFF2-40B4-BE49-F238E27FC236}">
                    <a16:creationId xmlns:a16="http://schemas.microsoft.com/office/drawing/2014/main" id="{4008E216-3D59-3D06-C65F-B9C13BF41890}"/>
                  </a:ext>
                </a:extLst>
              </p:cNvPr>
              <p:cNvSpPr>
                <a:spLocks/>
              </p:cNvSpPr>
              <p:nvPr/>
            </p:nvSpPr>
            <p:spPr bwMode="auto">
              <a:xfrm>
                <a:off x="1449388" y="3992562"/>
                <a:ext cx="44450" cy="30162"/>
              </a:xfrm>
              <a:custGeom>
                <a:avLst/>
                <a:gdLst>
                  <a:gd name="T0" fmla="*/ 93 w 125"/>
                  <a:gd name="T1" fmla="*/ 13 h 82"/>
                  <a:gd name="T2" fmla="*/ 93 w 125"/>
                  <a:gd name="T3" fmla="*/ 13 h 82"/>
                  <a:gd name="T4" fmla="*/ 44 w 125"/>
                  <a:gd name="T5" fmla="*/ 4 h 82"/>
                  <a:gd name="T6" fmla="*/ 3 w 125"/>
                  <a:gd name="T7" fmla="*/ 32 h 82"/>
                  <a:gd name="T8" fmla="*/ 31 w 125"/>
                  <a:gd name="T9" fmla="*/ 73 h 82"/>
                  <a:gd name="T10" fmla="*/ 82 w 125"/>
                  <a:gd name="T11" fmla="*/ 82 h 82"/>
                  <a:gd name="T12" fmla="*/ 87 w 125"/>
                  <a:gd name="T13" fmla="*/ 82 h 82"/>
                  <a:gd name="T14" fmla="*/ 122 w 125"/>
                  <a:gd name="T15" fmla="*/ 53 h 82"/>
                  <a:gd name="T16" fmla="*/ 93 w 125"/>
                  <a:gd name="T17"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82">
                    <a:moveTo>
                      <a:pt x="93" y="13"/>
                    </a:moveTo>
                    <a:lnTo>
                      <a:pt x="93" y="13"/>
                    </a:lnTo>
                    <a:cubicBezTo>
                      <a:pt x="76" y="10"/>
                      <a:pt x="60" y="7"/>
                      <a:pt x="44" y="4"/>
                    </a:cubicBezTo>
                    <a:cubicBezTo>
                      <a:pt x="25" y="0"/>
                      <a:pt x="7" y="13"/>
                      <a:pt x="3" y="32"/>
                    </a:cubicBezTo>
                    <a:cubicBezTo>
                      <a:pt x="0" y="51"/>
                      <a:pt x="12" y="69"/>
                      <a:pt x="31" y="73"/>
                    </a:cubicBezTo>
                    <a:cubicBezTo>
                      <a:pt x="48" y="76"/>
                      <a:pt x="65" y="79"/>
                      <a:pt x="82" y="82"/>
                    </a:cubicBezTo>
                    <a:cubicBezTo>
                      <a:pt x="83" y="82"/>
                      <a:pt x="85" y="82"/>
                      <a:pt x="87" y="82"/>
                    </a:cubicBezTo>
                    <a:cubicBezTo>
                      <a:pt x="104" y="82"/>
                      <a:pt x="119" y="70"/>
                      <a:pt x="122" y="53"/>
                    </a:cubicBezTo>
                    <a:cubicBezTo>
                      <a:pt x="125" y="34"/>
                      <a:pt x="112" y="16"/>
                      <a:pt x="93" y="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19">
                <a:extLst>
                  <a:ext uri="{FF2B5EF4-FFF2-40B4-BE49-F238E27FC236}">
                    <a16:creationId xmlns:a16="http://schemas.microsoft.com/office/drawing/2014/main" id="{56335811-4717-47DA-2509-DF733A39406D}"/>
                  </a:ext>
                </a:extLst>
              </p:cNvPr>
              <p:cNvSpPr>
                <a:spLocks/>
              </p:cNvSpPr>
              <p:nvPr/>
            </p:nvSpPr>
            <p:spPr bwMode="auto">
              <a:xfrm>
                <a:off x="1277938" y="3932237"/>
                <a:ext cx="44450" cy="36512"/>
              </a:xfrm>
              <a:custGeom>
                <a:avLst/>
                <a:gdLst>
                  <a:gd name="T0" fmla="*/ 100 w 124"/>
                  <a:gd name="T1" fmla="*/ 31 h 98"/>
                  <a:gd name="T2" fmla="*/ 100 w 124"/>
                  <a:gd name="T3" fmla="*/ 31 h 98"/>
                  <a:gd name="T4" fmla="*/ 56 w 124"/>
                  <a:gd name="T5" fmla="*/ 9 h 98"/>
                  <a:gd name="T6" fmla="*/ 9 w 124"/>
                  <a:gd name="T7" fmla="*/ 24 h 98"/>
                  <a:gd name="T8" fmla="*/ 23 w 124"/>
                  <a:gd name="T9" fmla="*/ 71 h 98"/>
                  <a:gd name="T10" fmla="*/ 69 w 124"/>
                  <a:gd name="T11" fmla="*/ 94 h 98"/>
                  <a:gd name="T12" fmla="*/ 85 w 124"/>
                  <a:gd name="T13" fmla="*/ 98 h 98"/>
                  <a:gd name="T14" fmla="*/ 116 w 124"/>
                  <a:gd name="T15" fmla="*/ 78 h 98"/>
                  <a:gd name="T16" fmla="*/ 100 w 124"/>
                  <a:gd name="T17" fmla="*/ 3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98">
                    <a:moveTo>
                      <a:pt x="100" y="31"/>
                    </a:moveTo>
                    <a:lnTo>
                      <a:pt x="100" y="31"/>
                    </a:lnTo>
                    <a:cubicBezTo>
                      <a:pt x="85" y="24"/>
                      <a:pt x="70" y="17"/>
                      <a:pt x="56" y="9"/>
                    </a:cubicBezTo>
                    <a:cubicBezTo>
                      <a:pt x="38" y="0"/>
                      <a:pt x="17" y="7"/>
                      <a:pt x="9" y="24"/>
                    </a:cubicBezTo>
                    <a:cubicBezTo>
                      <a:pt x="0" y="41"/>
                      <a:pt x="6" y="62"/>
                      <a:pt x="23" y="71"/>
                    </a:cubicBezTo>
                    <a:cubicBezTo>
                      <a:pt x="39" y="79"/>
                      <a:pt x="54" y="87"/>
                      <a:pt x="69" y="94"/>
                    </a:cubicBezTo>
                    <a:cubicBezTo>
                      <a:pt x="74" y="97"/>
                      <a:pt x="80" y="98"/>
                      <a:pt x="85" y="98"/>
                    </a:cubicBezTo>
                    <a:cubicBezTo>
                      <a:pt x="98" y="98"/>
                      <a:pt x="110" y="90"/>
                      <a:pt x="116" y="78"/>
                    </a:cubicBezTo>
                    <a:cubicBezTo>
                      <a:pt x="124" y="61"/>
                      <a:pt x="117" y="40"/>
                      <a:pt x="100" y="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0">
                <a:extLst>
                  <a:ext uri="{FF2B5EF4-FFF2-40B4-BE49-F238E27FC236}">
                    <a16:creationId xmlns:a16="http://schemas.microsoft.com/office/drawing/2014/main" id="{AA395E6B-87EA-DA3E-9CF8-FF6BED53BD64}"/>
                  </a:ext>
                </a:extLst>
              </p:cNvPr>
              <p:cNvSpPr>
                <a:spLocks/>
              </p:cNvSpPr>
              <p:nvPr/>
            </p:nvSpPr>
            <p:spPr bwMode="auto">
              <a:xfrm>
                <a:off x="1630363" y="4000499"/>
                <a:ext cx="44450" cy="26987"/>
              </a:xfrm>
              <a:custGeom>
                <a:avLst/>
                <a:gdLst>
                  <a:gd name="T0" fmla="*/ 82 w 124"/>
                  <a:gd name="T1" fmla="*/ 2 h 77"/>
                  <a:gd name="T2" fmla="*/ 82 w 124"/>
                  <a:gd name="T3" fmla="*/ 2 h 77"/>
                  <a:gd name="T4" fmla="*/ 33 w 124"/>
                  <a:gd name="T5" fmla="*/ 8 h 77"/>
                  <a:gd name="T6" fmla="*/ 2 w 124"/>
                  <a:gd name="T7" fmla="*/ 46 h 77"/>
                  <a:gd name="T8" fmla="*/ 36 w 124"/>
                  <a:gd name="T9" fmla="*/ 77 h 77"/>
                  <a:gd name="T10" fmla="*/ 40 w 124"/>
                  <a:gd name="T11" fmla="*/ 77 h 77"/>
                  <a:gd name="T12" fmla="*/ 91 w 124"/>
                  <a:gd name="T13" fmla="*/ 72 h 77"/>
                  <a:gd name="T14" fmla="*/ 121 w 124"/>
                  <a:gd name="T15" fmla="*/ 33 h 77"/>
                  <a:gd name="T16" fmla="*/ 82 w 124"/>
                  <a:gd name="T17"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77">
                    <a:moveTo>
                      <a:pt x="82" y="2"/>
                    </a:moveTo>
                    <a:lnTo>
                      <a:pt x="82" y="2"/>
                    </a:lnTo>
                    <a:cubicBezTo>
                      <a:pt x="66" y="4"/>
                      <a:pt x="50" y="6"/>
                      <a:pt x="33" y="8"/>
                    </a:cubicBezTo>
                    <a:cubicBezTo>
                      <a:pt x="14" y="9"/>
                      <a:pt x="0" y="26"/>
                      <a:pt x="2" y="46"/>
                    </a:cubicBezTo>
                    <a:cubicBezTo>
                      <a:pt x="3" y="64"/>
                      <a:pt x="19" y="77"/>
                      <a:pt x="36" y="77"/>
                    </a:cubicBezTo>
                    <a:cubicBezTo>
                      <a:pt x="38" y="77"/>
                      <a:pt x="39" y="77"/>
                      <a:pt x="40" y="77"/>
                    </a:cubicBezTo>
                    <a:cubicBezTo>
                      <a:pt x="57" y="75"/>
                      <a:pt x="74" y="74"/>
                      <a:pt x="91" y="72"/>
                    </a:cubicBezTo>
                    <a:cubicBezTo>
                      <a:pt x="110" y="69"/>
                      <a:pt x="124" y="52"/>
                      <a:pt x="121" y="33"/>
                    </a:cubicBezTo>
                    <a:cubicBezTo>
                      <a:pt x="119" y="13"/>
                      <a:pt x="101" y="0"/>
                      <a:pt x="82"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1">
                <a:extLst>
                  <a:ext uri="{FF2B5EF4-FFF2-40B4-BE49-F238E27FC236}">
                    <a16:creationId xmlns:a16="http://schemas.microsoft.com/office/drawing/2014/main" id="{35E7C8B8-93C7-2067-C7B7-36336D65689F}"/>
                  </a:ext>
                </a:extLst>
              </p:cNvPr>
              <p:cNvSpPr>
                <a:spLocks/>
              </p:cNvSpPr>
              <p:nvPr/>
            </p:nvSpPr>
            <p:spPr bwMode="auto">
              <a:xfrm>
                <a:off x="1019175" y="3686174"/>
                <a:ext cx="38100" cy="41275"/>
              </a:xfrm>
              <a:custGeom>
                <a:avLst/>
                <a:gdLst>
                  <a:gd name="T0" fmla="*/ 70 w 105"/>
                  <a:gd name="T1" fmla="*/ 23 h 118"/>
                  <a:gd name="T2" fmla="*/ 70 w 105"/>
                  <a:gd name="T3" fmla="*/ 23 h 118"/>
                  <a:gd name="T4" fmla="*/ 22 w 105"/>
                  <a:gd name="T5" fmla="*/ 10 h 118"/>
                  <a:gd name="T6" fmla="*/ 10 w 105"/>
                  <a:gd name="T7" fmla="*/ 58 h 118"/>
                  <a:gd name="T8" fmla="*/ 36 w 105"/>
                  <a:gd name="T9" fmla="*/ 102 h 118"/>
                  <a:gd name="T10" fmla="*/ 66 w 105"/>
                  <a:gd name="T11" fmla="*/ 118 h 118"/>
                  <a:gd name="T12" fmla="*/ 84 w 105"/>
                  <a:gd name="T13" fmla="*/ 113 h 118"/>
                  <a:gd name="T14" fmla="*/ 95 w 105"/>
                  <a:gd name="T15" fmla="*/ 65 h 118"/>
                  <a:gd name="T16" fmla="*/ 70 w 105"/>
                  <a:gd name="T17" fmla="*/ 2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18">
                    <a:moveTo>
                      <a:pt x="70" y="23"/>
                    </a:moveTo>
                    <a:lnTo>
                      <a:pt x="70" y="23"/>
                    </a:lnTo>
                    <a:cubicBezTo>
                      <a:pt x="61" y="6"/>
                      <a:pt x="39" y="0"/>
                      <a:pt x="22" y="10"/>
                    </a:cubicBezTo>
                    <a:cubicBezTo>
                      <a:pt x="6" y="20"/>
                      <a:pt x="0" y="41"/>
                      <a:pt x="10" y="58"/>
                    </a:cubicBezTo>
                    <a:cubicBezTo>
                      <a:pt x="18" y="72"/>
                      <a:pt x="27" y="87"/>
                      <a:pt x="36" y="102"/>
                    </a:cubicBezTo>
                    <a:cubicBezTo>
                      <a:pt x="42" y="112"/>
                      <a:pt x="54" y="118"/>
                      <a:pt x="66" y="118"/>
                    </a:cubicBezTo>
                    <a:cubicBezTo>
                      <a:pt x="72" y="118"/>
                      <a:pt x="78" y="117"/>
                      <a:pt x="84" y="113"/>
                    </a:cubicBezTo>
                    <a:cubicBezTo>
                      <a:pt x="100" y="103"/>
                      <a:pt x="105" y="82"/>
                      <a:pt x="95" y="65"/>
                    </a:cubicBezTo>
                    <a:cubicBezTo>
                      <a:pt x="87" y="51"/>
                      <a:pt x="78" y="37"/>
                      <a:pt x="70"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2">
                <a:extLst>
                  <a:ext uri="{FF2B5EF4-FFF2-40B4-BE49-F238E27FC236}">
                    <a16:creationId xmlns:a16="http://schemas.microsoft.com/office/drawing/2014/main" id="{2BB6D52A-0115-4D48-E940-636D2EA834B8}"/>
                  </a:ext>
                </a:extLst>
              </p:cNvPr>
              <p:cNvSpPr>
                <a:spLocks/>
              </p:cNvSpPr>
              <p:nvPr/>
            </p:nvSpPr>
            <p:spPr bwMode="auto">
              <a:xfrm>
                <a:off x="1130300" y="3829049"/>
                <a:ext cx="42862" cy="38100"/>
              </a:xfrm>
              <a:custGeom>
                <a:avLst/>
                <a:gdLst>
                  <a:gd name="T0" fmla="*/ 63 w 115"/>
                  <a:gd name="T1" fmla="*/ 13 h 108"/>
                  <a:gd name="T2" fmla="*/ 63 w 115"/>
                  <a:gd name="T3" fmla="*/ 13 h 108"/>
                  <a:gd name="T4" fmla="*/ 14 w 115"/>
                  <a:gd name="T5" fmla="*/ 14 h 108"/>
                  <a:gd name="T6" fmla="*/ 15 w 115"/>
                  <a:gd name="T7" fmla="*/ 64 h 108"/>
                  <a:gd name="T8" fmla="*/ 52 w 115"/>
                  <a:gd name="T9" fmla="*/ 99 h 108"/>
                  <a:gd name="T10" fmla="*/ 76 w 115"/>
                  <a:gd name="T11" fmla="*/ 108 h 108"/>
                  <a:gd name="T12" fmla="*/ 102 w 115"/>
                  <a:gd name="T13" fmla="*/ 96 h 108"/>
                  <a:gd name="T14" fmla="*/ 99 w 115"/>
                  <a:gd name="T15" fmla="*/ 47 h 108"/>
                  <a:gd name="T16" fmla="*/ 63 w 115"/>
                  <a:gd name="T17" fmla="*/ 1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08">
                    <a:moveTo>
                      <a:pt x="63" y="13"/>
                    </a:moveTo>
                    <a:lnTo>
                      <a:pt x="63" y="13"/>
                    </a:lnTo>
                    <a:cubicBezTo>
                      <a:pt x="49" y="0"/>
                      <a:pt x="27" y="1"/>
                      <a:pt x="14" y="14"/>
                    </a:cubicBezTo>
                    <a:cubicBezTo>
                      <a:pt x="0" y="28"/>
                      <a:pt x="1" y="50"/>
                      <a:pt x="15" y="64"/>
                    </a:cubicBezTo>
                    <a:cubicBezTo>
                      <a:pt x="27" y="76"/>
                      <a:pt x="40" y="87"/>
                      <a:pt x="52" y="99"/>
                    </a:cubicBezTo>
                    <a:cubicBezTo>
                      <a:pt x="59" y="105"/>
                      <a:pt x="67" y="108"/>
                      <a:pt x="76" y="108"/>
                    </a:cubicBezTo>
                    <a:cubicBezTo>
                      <a:pt x="85" y="108"/>
                      <a:pt x="95" y="104"/>
                      <a:pt x="102" y="96"/>
                    </a:cubicBezTo>
                    <a:cubicBezTo>
                      <a:pt x="115" y="82"/>
                      <a:pt x="113" y="60"/>
                      <a:pt x="99" y="47"/>
                    </a:cubicBezTo>
                    <a:cubicBezTo>
                      <a:pt x="87" y="36"/>
                      <a:pt x="75" y="25"/>
                      <a:pt x="63" y="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3">
                <a:extLst>
                  <a:ext uri="{FF2B5EF4-FFF2-40B4-BE49-F238E27FC236}">
                    <a16:creationId xmlns:a16="http://schemas.microsoft.com/office/drawing/2014/main" id="{704E47A2-8DFC-8447-D79B-9EBE981FE5EF}"/>
                  </a:ext>
                </a:extLst>
              </p:cNvPr>
              <p:cNvSpPr>
                <a:spLocks/>
              </p:cNvSpPr>
              <p:nvPr/>
            </p:nvSpPr>
            <p:spPr bwMode="auto">
              <a:xfrm>
                <a:off x="1200150" y="3886199"/>
                <a:ext cx="44450" cy="36512"/>
              </a:xfrm>
              <a:custGeom>
                <a:avLst/>
                <a:gdLst>
                  <a:gd name="T0" fmla="*/ 101 w 121"/>
                  <a:gd name="T1" fmla="*/ 39 h 103"/>
                  <a:gd name="T2" fmla="*/ 101 w 121"/>
                  <a:gd name="T3" fmla="*/ 39 h 103"/>
                  <a:gd name="T4" fmla="*/ 60 w 121"/>
                  <a:gd name="T5" fmla="*/ 11 h 103"/>
                  <a:gd name="T6" fmla="*/ 11 w 121"/>
                  <a:gd name="T7" fmla="*/ 19 h 103"/>
                  <a:gd name="T8" fmla="*/ 19 w 121"/>
                  <a:gd name="T9" fmla="*/ 68 h 103"/>
                  <a:gd name="T10" fmla="*/ 62 w 121"/>
                  <a:gd name="T11" fmla="*/ 97 h 103"/>
                  <a:gd name="T12" fmla="*/ 81 w 121"/>
                  <a:gd name="T13" fmla="*/ 103 h 103"/>
                  <a:gd name="T14" fmla="*/ 110 w 121"/>
                  <a:gd name="T15" fmla="*/ 88 h 103"/>
                  <a:gd name="T16" fmla="*/ 101 w 121"/>
                  <a:gd name="T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03">
                    <a:moveTo>
                      <a:pt x="101" y="39"/>
                    </a:moveTo>
                    <a:lnTo>
                      <a:pt x="101" y="39"/>
                    </a:lnTo>
                    <a:cubicBezTo>
                      <a:pt x="87" y="30"/>
                      <a:pt x="73" y="21"/>
                      <a:pt x="60" y="11"/>
                    </a:cubicBezTo>
                    <a:cubicBezTo>
                      <a:pt x="44" y="0"/>
                      <a:pt x="23" y="4"/>
                      <a:pt x="11" y="19"/>
                    </a:cubicBezTo>
                    <a:cubicBezTo>
                      <a:pt x="0" y="35"/>
                      <a:pt x="4" y="57"/>
                      <a:pt x="19" y="68"/>
                    </a:cubicBezTo>
                    <a:cubicBezTo>
                      <a:pt x="33" y="78"/>
                      <a:pt x="47" y="88"/>
                      <a:pt x="62" y="97"/>
                    </a:cubicBezTo>
                    <a:cubicBezTo>
                      <a:pt x="68" y="101"/>
                      <a:pt x="74" y="103"/>
                      <a:pt x="81" y="103"/>
                    </a:cubicBezTo>
                    <a:cubicBezTo>
                      <a:pt x="92" y="103"/>
                      <a:pt x="103" y="98"/>
                      <a:pt x="110" y="88"/>
                    </a:cubicBezTo>
                    <a:cubicBezTo>
                      <a:pt x="121" y="72"/>
                      <a:pt x="117" y="50"/>
                      <a:pt x="101" y="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4">
                <a:extLst>
                  <a:ext uri="{FF2B5EF4-FFF2-40B4-BE49-F238E27FC236}">
                    <a16:creationId xmlns:a16="http://schemas.microsoft.com/office/drawing/2014/main" id="{7B7385DC-06B9-7293-8A05-AD16BA0F177D}"/>
                  </a:ext>
                </a:extLst>
              </p:cNvPr>
              <p:cNvSpPr>
                <a:spLocks/>
              </p:cNvSpPr>
              <p:nvPr/>
            </p:nvSpPr>
            <p:spPr bwMode="auto">
              <a:xfrm>
                <a:off x="1069975" y="3760787"/>
                <a:ext cx="39687" cy="41275"/>
              </a:xfrm>
              <a:custGeom>
                <a:avLst/>
                <a:gdLst>
                  <a:gd name="T0" fmla="*/ 67 w 111"/>
                  <a:gd name="T1" fmla="*/ 17 h 113"/>
                  <a:gd name="T2" fmla="*/ 67 w 111"/>
                  <a:gd name="T3" fmla="*/ 17 h 113"/>
                  <a:gd name="T4" fmla="*/ 18 w 111"/>
                  <a:gd name="T5" fmla="*/ 11 h 113"/>
                  <a:gd name="T6" fmla="*/ 12 w 111"/>
                  <a:gd name="T7" fmla="*/ 60 h 113"/>
                  <a:gd name="T8" fmla="*/ 45 w 111"/>
                  <a:gd name="T9" fmla="*/ 100 h 113"/>
                  <a:gd name="T10" fmla="*/ 71 w 111"/>
                  <a:gd name="T11" fmla="*/ 113 h 113"/>
                  <a:gd name="T12" fmla="*/ 94 w 111"/>
                  <a:gd name="T13" fmla="*/ 105 h 113"/>
                  <a:gd name="T14" fmla="*/ 98 w 111"/>
                  <a:gd name="T15" fmla="*/ 56 h 113"/>
                  <a:gd name="T16" fmla="*/ 67 w 111"/>
                  <a:gd name="T17" fmla="*/ 1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13">
                    <a:moveTo>
                      <a:pt x="67" y="17"/>
                    </a:moveTo>
                    <a:lnTo>
                      <a:pt x="67" y="17"/>
                    </a:lnTo>
                    <a:cubicBezTo>
                      <a:pt x="55" y="2"/>
                      <a:pt x="33" y="0"/>
                      <a:pt x="18" y="11"/>
                    </a:cubicBezTo>
                    <a:cubicBezTo>
                      <a:pt x="3" y="23"/>
                      <a:pt x="0" y="45"/>
                      <a:pt x="12" y="60"/>
                    </a:cubicBezTo>
                    <a:cubicBezTo>
                      <a:pt x="23" y="74"/>
                      <a:pt x="34" y="87"/>
                      <a:pt x="45" y="100"/>
                    </a:cubicBezTo>
                    <a:cubicBezTo>
                      <a:pt x="51" y="109"/>
                      <a:pt x="61" y="113"/>
                      <a:pt x="71" y="113"/>
                    </a:cubicBezTo>
                    <a:cubicBezTo>
                      <a:pt x="79" y="113"/>
                      <a:pt x="87" y="110"/>
                      <a:pt x="94" y="105"/>
                    </a:cubicBezTo>
                    <a:cubicBezTo>
                      <a:pt x="109" y="93"/>
                      <a:pt x="111" y="71"/>
                      <a:pt x="98" y="56"/>
                    </a:cubicBezTo>
                    <a:cubicBezTo>
                      <a:pt x="88" y="43"/>
                      <a:pt x="77" y="30"/>
                      <a:pt x="67" y="1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5">
                <a:extLst>
                  <a:ext uri="{FF2B5EF4-FFF2-40B4-BE49-F238E27FC236}">
                    <a16:creationId xmlns:a16="http://schemas.microsoft.com/office/drawing/2014/main" id="{F88026B4-331D-17FB-F771-B9FBAB9D0B49}"/>
                  </a:ext>
                </a:extLst>
              </p:cNvPr>
              <p:cNvSpPr>
                <a:spLocks/>
              </p:cNvSpPr>
              <p:nvPr/>
            </p:nvSpPr>
            <p:spPr bwMode="auto">
              <a:xfrm>
                <a:off x="2192338" y="3252787"/>
                <a:ext cx="28575" cy="34925"/>
              </a:xfrm>
              <a:custGeom>
                <a:avLst/>
                <a:gdLst>
                  <a:gd name="T0" fmla="*/ 72 w 80"/>
                  <a:gd name="T1" fmla="*/ 31 h 97"/>
                  <a:gd name="T2" fmla="*/ 72 w 80"/>
                  <a:gd name="T3" fmla="*/ 31 h 97"/>
                  <a:gd name="T4" fmla="*/ 31 w 80"/>
                  <a:gd name="T5" fmla="*/ 3 h 97"/>
                  <a:gd name="T6" fmla="*/ 4 w 80"/>
                  <a:gd name="T7" fmla="*/ 44 h 97"/>
                  <a:gd name="T8" fmla="*/ 8 w 80"/>
                  <a:gd name="T9" fmla="*/ 68 h 97"/>
                  <a:gd name="T10" fmla="*/ 42 w 80"/>
                  <a:gd name="T11" fmla="*/ 97 h 97"/>
                  <a:gd name="T12" fmla="*/ 48 w 80"/>
                  <a:gd name="T13" fmla="*/ 97 h 97"/>
                  <a:gd name="T14" fmla="*/ 77 w 80"/>
                  <a:gd name="T15" fmla="*/ 56 h 97"/>
                  <a:gd name="T16" fmla="*/ 72 w 80"/>
                  <a:gd name="T17" fmla="*/ 3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97">
                    <a:moveTo>
                      <a:pt x="72" y="31"/>
                    </a:moveTo>
                    <a:lnTo>
                      <a:pt x="72" y="31"/>
                    </a:lnTo>
                    <a:cubicBezTo>
                      <a:pt x="68" y="12"/>
                      <a:pt x="50" y="0"/>
                      <a:pt x="31" y="3"/>
                    </a:cubicBezTo>
                    <a:cubicBezTo>
                      <a:pt x="12" y="7"/>
                      <a:pt x="0" y="25"/>
                      <a:pt x="4" y="44"/>
                    </a:cubicBezTo>
                    <a:cubicBezTo>
                      <a:pt x="5" y="52"/>
                      <a:pt x="7" y="60"/>
                      <a:pt x="8" y="68"/>
                    </a:cubicBezTo>
                    <a:cubicBezTo>
                      <a:pt x="11" y="85"/>
                      <a:pt x="26" y="97"/>
                      <a:pt x="42" y="97"/>
                    </a:cubicBezTo>
                    <a:cubicBezTo>
                      <a:pt x="44" y="97"/>
                      <a:pt x="46" y="97"/>
                      <a:pt x="48" y="97"/>
                    </a:cubicBezTo>
                    <a:cubicBezTo>
                      <a:pt x="67" y="93"/>
                      <a:pt x="80" y="75"/>
                      <a:pt x="77" y="56"/>
                    </a:cubicBezTo>
                    <a:cubicBezTo>
                      <a:pt x="75" y="48"/>
                      <a:pt x="74" y="39"/>
                      <a:pt x="72" y="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
                <a:extLst>
                  <a:ext uri="{FF2B5EF4-FFF2-40B4-BE49-F238E27FC236}">
                    <a16:creationId xmlns:a16="http://schemas.microsoft.com/office/drawing/2014/main" id="{2AD19BAA-8940-B0AA-AC95-0DC475B6B214}"/>
                  </a:ext>
                </a:extLst>
              </p:cNvPr>
              <p:cNvSpPr>
                <a:spLocks/>
              </p:cNvSpPr>
              <p:nvPr/>
            </p:nvSpPr>
            <p:spPr bwMode="auto">
              <a:xfrm>
                <a:off x="2203450" y="3338512"/>
                <a:ext cx="26987" cy="46037"/>
              </a:xfrm>
              <a:custGeom>
                <a:avLst/>
                <a:gdLst>
                  <a:gd name="T0" fmla="*/ 70 w 73"/>
                  <a:gd name="T1" fmla="*/ 34 h 125"/>
                  <a:gd name="T2" fmla="*/ 70 w 73"/>
                  <a:gd name="T3" fmla="*/ 34 h 125"/>
                  <a:gd name="T4" fmla="*/ 34 w 73"/>
                  <a:gd name="T5" fmla="*/ 1 h 125"/>
                  <a:gd name="T6" fmla="*/ 1 w 73"/>
                  <a:gd name="T7" fmla="*/ 38 h 125"/>
                  <a:gd name="T8" fmla="*/ 3 w 73"/>
                  <a:gd name="T9" fmla="*/ 91 h 125"/>
                  <a:gd name="T10" fmla="*/ 38 w 73"/>
                  <a:gd name="T11" fmla="*/ 125 h 125"/>
                  <a:gd name="T12" fmla="*/ 38 w 73"/>
                  <a:gd name="T13" fmla="*/ 125 h 125"/>
                  <a:gd name="T14" fmla="*/ 72 w 73"/>
                  <a:gd name="T15" fmla="*/ 89 h 125"/>
                  <a:gd name="T16" fmla="*/ 70 w 73"/>
                  <a:gd name="T17" fmla="*/ 3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25">
                    <a:moveTo>
                      <a:pt x="70" y="34"/>
                    </a:moveTo>
                    <a:lnTo>
                      <a:pt x="70" y="34"/>
                    </a:lnTo>
                    <a:cubicBezTo>
                      <a:pt x="69" y="15"/>
                      <a:pt x="53" y="0"/>
                      <a:pt x="34" y="1"/>
                    </a:cubicBezTo>
                    <a:cubicBezTo>
                      <a:pt x="15" y="2"/>
                      <a:pt x="0" y="19"/>
                      <a:pt x="1" y="38"/>
                    </a:cubicBezTo>
                    <a:cubicBezTo>
                      <a:pt x="2" y="55"/>
                      <a:pt x="2" y="73"/>
                      <a:pt x="3" y="91"/>
                    </a:cubicBezTo>
                    <a:cubicBezTo>
                      <a:pt x="3" y="110"/>
                      <a:pt x="19" y="125"/>
                      <a:pt x="38" y="125"/>
                    </a:cubicBezTo>
                    <a:cubicBezTo>
                      <a:pt x="38" y="125"/>
                      <a:pt x="38" y="125"/>
                      <a:pt x="38" y="125"/>
                    </a:cubicBezTo>
                    <a:cubicBezTo>
                      <a:pt x="58" y="125"/>
                      <a:pt x="73" y="109"/>
                      <a:pt x="72" y="89"/>
                    </a:cubicBezTo>
                    <a:cubicBezTo>
                      <a:pt x="72" y="71"/>
                      <a:pt x="71" y="53"/>
                      <a:pt x="70" y="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7">
                <a:extLst>
                  <a:ext uri="{FF2B5EF4-FFF2-40B4-BE49-F238E27FC236}">
                    <a16:creationId xmlns:a16="http://schemas.microsoft.com/office/drawing/2014/main" id="{F411D402-4F6C-0CFD-2D38-0E70FC10BA1E}"/>
                  </a:ext>
                </a:extLst>
              </p:cNvPr>
              <p:cNvSpPr>
                <a:spLocks/>
              </p:cNvSpPr>
              <p:nvPr/>
            </p:nvSpPr>
            <p:spPr bwMode="auto">
              <a:xfrm>
                <a:off x="2198688" y="3435349"/>
                <a:ext cx="28575" cy="46037"/>
              </a:xfrm>
              <a:custGeom>
                <a:avLst/>
                <a:gdLst>
                  <a:gd name="T0" fmla="*/ 47 w 80"/>
                  <a:gd name="T1" fmla="*/ 2 h 126"/>
                  <a:gd name="T2" fmla="*/ 47 w 80"/>
                  <a:gd name="T3" fmla="*/ 2 h 126"/>
                  <a:gd name="T4" fmla="*/ 8 w 80"/>
                  <a:gd name="T5" fmla="*/ 34 h 126"/>
                  <a:gd name="T6" fmla="*/ 2 w 80"/>
                  <a:gd name="T7" fmla="*/ 86 h 126"/>
                  <a:gd name="T8" fmla="*/ 33 w 80"/>
                  <a:gd name="T9" fmla="*/ 125 h 126"/>
                  <a:gd name="T10" fmla="*/ 37 w 80"/>
                  <a:gd name="T11" fmla="*/ 126 h 126"/>
                  <a:gd name="T12" fmla="*/ 72 w 80"/>
                  <a:gd name="T13" fmla="*/ 95 h 126"/>
                  <a:gd name="T14" fmla="*/ 78 w 80"/>
                  <a:gd name="T15" fmla="*/ 40 h 126"/>
                  <a:gd name="T16" fmla="*/ 47 w 80"/>
                  <a:gd name="T17" fmla="*/ 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26">
                    <a:moveTo>
                      <a:pt x="47" y="2"/>
                    </a:moveTo>
                    <a:lnTo>
                      <a:pt x="47" y="2"/>
                    </a:lnTo>
                    <a:cubicBezTo>
                      <a:pt x="28" y="0"/>
                      <a:pt x="10" y="14"/>
                      <a:pt x="8" y="34"/>
                    </a:cubicBezTo>
                    <a:cubicBezTo>
                      <a:pt x="7" y="51"/>
                      <a:pt x="5" y="69"/>
                      <a:pt x="2" y="86"/>
                    </a:cubicBezTo>
                    <a:cubicBezTo>
                      <a:pt x="0" y="105"/>
                      <a:pt x="13" y="123"/>
                      <a:pt x="33" y="125"/>
                    </a:cubicBezTo>
                    <a:cubicBezTo>
                      <a:pt x="34" y="126"/>
                      <a:pt x="36" y="126"/>
                      <a:pt x="37" y="126"/>
                    </a:cubicBezTo>
                    <a:cubicBezTo>
                      <a:pt x="54" y="126"/>
                      <a:pt x="69" y="113"/>
                      <a:pt x="72" y="95"/>
                    </a:cubicBezTo>
                    <a:cubicBezTo>
                      <a:pt x="74" y="77"/>
                      <a:pt x="76" y="59"/>
                      <a:pt x="78" y="40"/>
                    </a:cubicBezTo>
                    <a:cubicBezTo>
                      <a:pt x="80" y="21"/>
                      <a:pt x="66" y="4"/>
                      <a:pt x="47"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8">
                <a:extLst>
                  <a:ext uri="{FF2B5EF4-FFF2-40B4-BE49-F238E27FC236}">
                    <a16:creationId xmlns:a16="http://schemas.microsoft.com/office/drawing/2014/main" id="{B77A1940-622D-DCEB-D298-19EC516043C0}"/>
                  </a:ext>
                </a:extLst>
              </p:cNvPr>
              <p:cNvSpPr>
                <a:spLocks/>
              </p:cNvSpPr>
              <p:nvPr/>
            </p:nvSpPr>
            <p:spPr bwMode="auto">
              <a:xfrm>
                <a:off x="2181225" y="3530599"/>
                <a:ext cx="30162" cy="34925"/>
              </a:xfrm>
              <a:custGeom>
                <a:avLst/>
                <a:gdLst>
                  <a:gd name="T0" fmla="*/ 11 w 83"/>
                  <a:gd name="T1" fmla="*/ 30 h 98"/>
                  <a:gd name="T2" fmla="*/ 11 w 83"/>
                  <a:gd name="T3" fmla="*/ 30 h 98"/>
                  <a:gd name="T4" fmla="*/ 5 w 83"/>
                  <a:gd name="T5" fmla="*/ 54 h 98"/>
                  <a:gd name="T6" fmla="*/ 29 w 83"/>
                  <a:gd name="T7" fmla="*/ 97 h 98"/>
                  <a:gd name="T8" fmla="*/ 38 w 83"/>
                  <a:gd name="T9" fmla="*/ 98 h 98"/>
                  <a:gd name="T10" fmla="*/ 72 w 83"/>
                  <a:gd name="T11" fmla="*/ 72 h 98"/>
                  <a:gd name="T12" fmla="*/ 79 w 83"/>
                  <a:gd name="T13" fmla="*/ 48 h 98"/>
                  <a:gd name="T14" fmla="*/ 54 w 83"/>
                  <a:gd name="T15" fmla="*/ 5 h 98"/>
                  <a:gd name="T16" fmla="*/ 11 w 83"/>
                  <a:gd name="T17" fmla="*/ 3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8">
                    <a:moveTo>
                      <a:pt x="11" y="30"/>
                    </a:moveTo>
                    <a:lnTo>
                      <a:pt x="11" y="30"/>
                    </a:lnTo>
                    <a:cubicBezTo>
                      <a:pt x="9" y="38"/>
                      <a:pt x="7" y="46"/>
                      <a:pt x="5" y="54"/>
                    </a:cubicBezTo>
                    <a:cubicBezTo>
                      <a:pt x="0" y="72"/>
                      <a:pt x="11" y="92"/>
                      <a:pt x="29" y="97"/>
                    </a:cubicBezTo>
                    <a:cubicBezTo>
                      <a:pt x="32" y="98"/>
                      <a:pt x="35" y="98"/>
                      <a:pt x="38" y="98"/>
                    </a:cubicBezTo>
                    <a:cubicBezTo>
                      <a:pt x="54" y="98"/>
                      <a:pt x="68" y="88"/>
                      <a:pt x="72" y="72"/>
                    </a:cubicBezTo>
                    <a:cubicBezTo>
                      <a:pt x="74" y="64"/>
                      <a:pt x="76" y="56"/>
                      <a:pt x="79" y="48"/>
                    </a:cubicBezTo>
                    <a:cubicBezTo>
                      <a:pt x="83" y="29"/>
                      <a:pt x="72" y="10"/>
                      <a:pt x="54" y="5"/>
                    </a:cubicBezTo>
                    <a:cubicBezTo>
                      <a:pt x="35" y="0"/>
                      <a:pt x="16" y="12"/>
                      <a:pt x="11" y="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9">
                <a:extLst>
                  <a:ext uri="{FF2B5EF4-FFF2-40B4-BE49-F238E27FC236}">
                    <a16:creationId xmlns:a16="http://schemas.microsoft.com/office/drawing/2014/main" id="{52F6F1A4-5193-412C-4A2E-C4D5E041DE87}"/>
                  </a:ext>
                </a:extLst>
              </p:cNvPr>
              <p:cNvSpPr>
                <a:spLocks/>
              </p:cNvSpPr>
              <p:nvPr/>
            </p:nvSpPr>
            <p:spPr bwMode="auto">
              <a:xfrm>
                <a:off x="1550988" y="2740025"/>
                <a:ext cx="44450" cy="25400"/>
              </a:xfrm>
              <a:custGeom>
                <a:avLst/>
                <a:gdLst>
                  <a:gd name="T0" fmla="*/ 86 w 121"/>
                  <a:gd name="T1" fmla="*/ 0 h 71"/>
                  <a:gd name="T2" fmla="*/ 86 w 121"/>
                  <a:gd name="T3" fmla="*/ 0 h 71"/>
                  <a:gd name="T4" fmla="*/ 34 w 121"/>
                  <a:gd name="T5" fmla="*/ 1 h 71"/>
                  <a:gd name="T6" fmla="*/ 1 w 121"/>
                  <a:gd name="T7" fmla="*/ 37 h 71"/>
                  <a:gd name="T8" fmla="*/ 35 w 121"/>
                  <a:gd name="T9" fmla="*/ 71 h 71"/>
                  <a:gd name="T10" fmla="*/ 36 w 121"/>
                  <a:gd name="T11" fmla="*/ 71 h 71"/>
                  <a:gd name="T12" fmla="*/ 86 w 121"/>
                  <a:gd name="T13" fmla="*/ 70 h 71"/>
                  <a:gd name="T14" fmla="*/ 121 w 121"/>
                  <a:gd name="T15" fmla="*/ 35 h 71"/>
                  <a:gd name="T16" fmla="*/ 86 w 121"/>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1">
                    <a:moveTo>
                      <a:pt x="86" y="0"/>
                    </a:moveTo>
                    <a:lnTo>
                      <a:pt x="86" y="0"/>
                    </a:lnTo>
                    <a:cubicBezTo>
                      <a:pt x="69" y="1"/>
                      <a:pt x="51" y="1"/>
                      <a:pt x="34" y="1"/>
                    </a:cubicBezTo>
                    <a:cubicBezTo>
                      <a:pt x="15" y="2"/>
                      <a:pt x="0" y="18"/>
                      <a:pt x="1" y="37"/>
                    </a:cubicBezTo>
                    <a:cubicBezTo>
                      <a:pt x="1" y="56"/>
                      <a:pt x="17" y="71"/>
                      <a:pt x="35" y="71"/>
                    </a:cubicBezTo>
                    <a:cubicBezTo>
                      <a:pt x="36" y="71"/>
                      <a:pt x="36" y="71"/>
                      <a:pt x="36" y="71"/>
                    </a:cubicBezTo>
                    <a:cubicBezTo>
                      <a:pt x="53" y="71"/>
                      <a:pt x="69" y="70"/>
                      <a:pt x="86" y="70"/>
                    </a:cubicBezTo>
                    <a:cubicBezTo>
                      <a:pt x="105" y="70"/>
                      <a:pt x="121" y="55"/>
                      <a:pt x="121" y="35"/>
                    </a:cubicBezTo>
                    <a:cubicBezTo>
                      <a:pt x="121" y="16"/>
                      <a:pt x="105" y="0"/>
                      <a:pt x="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30">
                <a:extLst>
                  <a:ext uri="{FF2B5EF4-FFF2-40B4-BE49-F238E27FC236}">
                    <a16:creationId xmlns:a16="http://schemas.microsoft.com/office/drawing/2014/main" id="{7E684C82-A47F-E3CE-47C8-B6663F5EC77F}"/>
                  </a:ext>
                </a:extLst>
              </p:cNvPr>
              <p:cNvSpPr>
                <a:spLocks/>
              </p:cNvSpPr>
              <p:nvPr/>
            </p:nvSpPr>
            <p:spPr bwMode="auto">
              <a:xfrm>
                <a:off x="1077913" y="2959100"/>
                <a:ext cx="39687" cy="39687"/>
              </a:xfrm>
              <a:custGeom>
                <a:avLst/>
                <a:gdLst>
                  <a:gd name="T0" fmla="*/ 18 w 111"/>
                  <a:gd name="T1" fmla="*/ 105 h 112"/>
                  <a:gd name="T2" fmla="*/ 18 w 111"/>
                  <a:gd name="T3" fmla="*/ 105 h 112"/>
                  <a:gd name="T4" fmla="*/ 40 w 111"/>
                  <a:gd name="T5" fmla="*/ 112 h 112"/>
                  <a:gd name="T6" fmla="*/ 67 w 111"/>
                  <a:gd name="T7" fmla="*/ 100 h 112"/>
                  <a:gd name="T8" fmla="*/ 99 w 111"/>
                  <a:gd name="T9" fmla="*/ 62 h 112"/>
                  <a:gd name="T10" fmla="*/ 95 w 111"/>
                  <a:gd name="T11" fmla="*/ 12 h 112"/>
                  <a:gd name="T12" fmla="*/ 46 w 111"/>
                  <a:gd name="T13" fmla="*/ 16 h 112"/>
                  <a:gd name="T14" fmla="*/ 13 w 111"/>
                  <a:gd name="T15" fmla="*/ 55 h 112"/>
                  <a:gd name="T16" fmla="*/ 18 w 111"/>
                  <a:gd name="T17" fmla="*/ 10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12">
                    <a:moveTo>
                      <a:pt x="18" y="105"/>
                    </a:moveTo>
                    <a:lnTo>
                      <a:pt x="18" y="105"/>
                    </a:lnTo>
                    <a:cubicBezTo>
                      <a:pt x="24" y="110"/>
                      <a:pt x="32" y="112"/>
                      <a:pt x="40" y="112"/>
                    </a:cubicBezTo>
                    <a:cubicBezTo>
                      <a:pt x="50" y="112"/>
                      <a:pt x="60" y="108"/>
                      <a:pt x="67" y="100"/>
                    </a:cubicBezTo>
                    <a:cubicBezTo>
                      <a:pt x="77" y="87"/>
                      <a:pt x="88" y="74"/>
                      <a:pt x="99" y="62"/>
                    </a:cubicBezTo>
                    <a:cubicBezTo>
                      <a:pt x="111" y="47"/>
                      <a:pt x="109" y="25"/>
                      <a:pt x="95" y="12"/>
                    </a:cubicBezTo>
                    <a:cubicBezTo>
                      <a:pt x="80" y="0"/>
                      <a:pt x="58" y="1"/>
                      <a:pt x="46" y="16"/>
                    </a:cubicBezTo>
                    <a:cubicBezTo>
                      <a:pt x="34" y="29"/>
                      <a:pt x="23" y="42"/>
                      <a:pt x="13" y="55"/>
                    </a:cubicBezTo>
                    <a:cubicBezTo>
                      <a:pt x="0" y="70"/>
                      <a:pt x="3" y="92"/>
                      <a:pt x="18" y="1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31">
                <a:extLst>
                  <a:ext uri="{FF2B5EF4-FFF2-40B4-BE49-F238E27FC236}">
                    <a16:creationId xmlns:a16="http://schemas.microsoft.com/office/drawing/2014/main" id="{E578E8AC-7DD0-7AA2-7065-9D882623B6C0}"/>
                  </a:ext>
                </a:extLst>
              </p:cNvPr>
              <p:cNvSpPr>
                <a:spLocks/>
              </p:cNvSpPr>
              <p:nvPr/>
            </p:nvSpPr>
            <p:spPr bwMode="auto">
              <a:xfrm>
                <a:off x="1287463" y="2795587"/>
                <a:ext cx="46037" cy="34925"/>
              </a:xfrm>
              <a:custGeom>
                <a:avLst/>
                <a:gdLst>
                  <a:gd name="T0" fmla="*/ 71 w 125"/>
                  <a:gd name="T1" fmla="*/ 8 h 97"/>
                  <a:gd name="T2" fmla="*/ 71 w 125"/>
                  <a:gd name="T3" fmla="*/ 8 h 97"/>
                  <a:gd name="T4" fmla="*/ 25 w 125"/>
                  <a:gd name="T5" fmla="*/ 30 h 97"/>
                  <a:gd name="T6" fmla="*/ 9 w 125"/>
                  <a:gd name="T7" fmla="*/ 77 h 97"/>
                  <a:gd name="T8" fmla="*/ 40 w 125"/>
                  <a:gd name="T9" fmla="*/ 97 h 97"/>
                  <a:gd name="T10" fmla="*/ 56 w 125"/>
                  <a:gd name="T11" fmla="*/ 93 h 97"/>
                  <a:gd name="T12" fmla="*/ 100 w 125"/>
                  <a:gd name="T13" fmla="*/ 72 h 97"/>
                  <a:gd name="T14" fmla="*/ 117 w 125"/>
                  <a:gd name="T15" fmla="*/ 25 h 97"/>
                  <a:gd name="T16" fmla="*/ 71 w 125"/>
                  <a:gd name="T17"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97">
                    <a:moveTo>
                      <a:pt x="71" y="8"/>
                    </a:moveTo>
                    <a:lnTo>
                      <a:pt x="71" y="8"/>
                    </a:lnTo>
                    <a:cubicBezTo>
                      <a:pt x="56" y="15"/>
                      <a:pt x="40" y="23"/>
                      <a:pt x="25" y="30"/>
                    </a:cubicBezTo>
                    <a:cubicBezTo>
                      <a:pt x="7" y="39"/>
                      <a:pt x="0" y="60"/>
                      <a:pt x="9" y="77"/>
                    </a:cubicBezTo>
                    <a:cubicBezTo>
                      <a:pt x="15" y="89"/>
                      <a:pt x="27" y="97"/>
                      <a:pt x="40" y="97"/>
                    </a:cubicBezTo>
                    <a:cubicBezTo>
                      <a:pt x="45" y="97"/>
                      <a:pt x="51" y="95"/>
                      <a:pt x="56" y="93"/>
                    </a:cubicBezTo>
                    <a:cubicBezTo>
                      <a:pt x="70" y="86"/>
                      <a:pt x="85" y="79"/>
                      <a:pt x="100" y="72"/>
                    </a:cubicBezTo>
                    <a:cubicBezTo>
                      <a:pt x="118" y="64"/>
                      <a:pt x="125" y="43"/>
                      <a:pt x="117" y="25"/>
                    </a:cubicBezTo>
                    <a:cubicBezTo>
                      <a:pt x="109" y="8"/>
                      <a:pt x="89" y="0"/>
                      <a:pt x="71"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32">
                <a:extLst>
                  <a:ext uri="{FF2B5EF4-FFF2-40B4-BE49-F238E27FC236}">
                    <a16:creationId xmlns:a16="http://schemas.microsoft.com/office/drawing/2014/main" id="{817C5465-AAE8-870E-E795-5AA484DF212A}"/>
                  </a:ext>
                </a:extLst>
              </p:cNvPr>
              <p:cNvSpPr>
                <a:spLocks/>
              </p:cNvSpPr>
              <p:nvPr/>
            </p:nvSpPr>
            <p:spPr bwMode="auto">
              <a:xfrm>
                <a:off x="1371600" y="2765425"/>
                <a:ext cx="46037" cy="31750"/>
              </a:xfrm>
              <a:custGeom>
                <a:avLst/>
                <a:gdLst>
                  <a:gd name="T0" fmla="*/ 78 w 126"/>
                  <a:gd name="T1" fmla="*/ 6 h 89"/>
                  <a:gd name="T2" fmla="*/ 78 w 126"/>
                  <a:gd name="T3" fmla="*/ 6 h 89"/>
                  <a:gd name="T4" fmla="*/ 29 w 126"/>
                  <a:gd name="T5" fmla="*/ 21 h 89"/>
                  <a:gd name="T6" fmla="*/ 6 w 126"/>
                  <a:gd name="T7" fmla="*/ 65 h 89"/>
                  <a:gd name="T8" fmla="*/ 39 w 126"/>
                  <a:gd name="T9" fmla="*/ 89 h 89"/>
                  <a:gd name="T10" fmla="*/ 50 w 126"/>
                  <a:gd name="T11" fmla="*/ 87 h 89"/>
                  <a:gd name="T12" fmla="*/ 97 w 126"/>
                  <a:gd name="T13" fmla="*/ 73 h 89"/>
                  <a:gd name="T14" fmla="*/ 121 w 126"/>
                  <a:gd name="T15" fmla="*/ 29 h 89"/>
                  <a:gd name="T16" fmla="*/ 78 w 126"/>
                  <a:gd name="T17" fmla="*/ 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89">
                    <a:moveTo>
                      <a:pt x="78" y="6"/>
                    </a:moveTo>
                    <a:lnTo>
                      <a:pt x="78" y="6"/>
                    </a:lnTo>
                    <a:cubicBezTo>
                      <a:pt x="61" y="11"/>
                      <a:pt x="45" y="16"/>
                      <a:pt x="29" y="21"/>
                    </a:cubicBezTo>
                    <a:cubicBezTo>
                      <a:pt x="10" y="27"/>
                      <a:pt x="0" y="47"/>
                      <a:pt x="6" y="65"/>
                    </a:cubicBezTo>
                    <a:cubicBezTo>
                      <a:pt x="11" y="80"/>
                      <a:pt x="25" y="89"/>
                      <a:pt x="39" y="89"/>
                    </a:cubicBezTo>
                    <a:cubicBezTo>
                      <a:pt x="43" y="89"/>
                      <a:pt x="47" y="89"/>
                      <a:pt x="50" y="87"/>
                    </a:cubicBezTo>
                    <a:cubicBezTo>
                      <a:pt x="66" y="82"/>
                      <a:pt x="82" y="77"/>
                      <a:pt x="97" y="73"/>
                    </a:cubicBezTo>
                    <a:cubicBezTo>
                      <a:pt x="116" y="67"/>
                      <a:pt x="126" y="48"/>
                      <a:pt x="121" y="29"/>
                    </a:cubicBezTo>
                    <a:cubicBezTo>
                      <a:pt x="116" y="11"/>
                      <a:pt x="96" y="0"/>
                      <a:pt x="78"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33">
                <a:extLst>
                  <a:ext uri="{FF2B5EF4-FFF2-40B4-BE49-F238E27FC236}">
                    <a16:creationId xmlns:a16="http://schemas.microsoft.com/office/drawing/2014/main" id="{62FD2F19-9EDA-552F-8142-2BEFB5E4404B}"/>
                  </a:ext>
                </a:extLst>
              </p:cNvPr>
              <p:cNvSpPr>
                <a:spLocks/>
              </p:cNvSpPr>
              <p:nvPr/>
            </p:nvSpPr>
            <p:spPr bwMode="auto">
              <a:xfrm>
                <a:off x="1139825" y="2894012"/>
                <a:ext cx="41275" cy="39687"/>
              </a:xfrm>
              <a:custGeom>
                <a:avLst/>
                <a:gdLst>
                  <a:gd name="T0" fmla="*/ 38 w 115"/>
                  <a:gd name="T1" fmla="*/ 108 h 108"/>
                  <a:gd name="T2" fmla="*/ 38 w 115"/>
                  <a:gd name="T3" fmla="*/ 108 h 108"/>
                  <a:gd name="T4" fmla="*/ 62 w 115"/>
                  <a:gd name="T5" fmla="*/ 98 h 108"/>
                  <a:gd name="T6" fmla="*/ 99 w 115"/>
                  <a:gd name="T7" fmla="*/ 65 h 108"/>
                  <a:gd name="T8" fmla="*/ 102 w 115"/>
                  <a:gd name="T9" fmla="*/ 16 h 108"/>
                  <a:gd name="T10" fmla="*/ 53 w 115"/>
                  <a:gd name="T11" fmla="*/ 13 h 108"/>
                  <a:gd name="T12" fmla="*/ 15 w 115"/>
                  <a:gd name="T13" fmla="*/ 47 h 108"/>
                  <a:gd name="T14" fmla="*/ 13 w 115"/>
                  <a:gd name="T15" fmla="*/ 96 h 108"/>
                  <a:gd name="T16" fmla="*/ 38 w 115"/>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08">
                    <a:moveTo>
                      <a:pt x="38" y="108"/>
                    </a:moveTo>
                    <a:lnTo>
                      <a:pt x="38" y="108"/>
                    </a:lnTo>
                    <a:cubicBezTo>
                      <a:pt x="47" y="108"/>
                      <a:pt x="55" y="105"/>
                      <a:pt x="62" y="98"/>
                    </a:cubicBezTo>
                    <a:cubicBezTo>
                      <a:pt x="74" y="87"/>
                      <a:pt x="86" y="76"/>
                      <a:pt x="99" y="65"/>
                    </a:cubicBezTo>
                    <a:cubicBezTo>
                      <a:pt x="113" y="53"/>
                      <a:pt x="115" y="31"/>
                      <a:pt x="102" y="16"/>
                    </a:cubicBezTo>
                    <a:cubicBezTo>
                      <a:pt x="89" y="2"/>
                      <a:pt x="67" y="0"/>
                      <a:pt x="53" y="13"/>
                    </a:cubicBezTo>
                    <a:cubicBezTo>
                      <a:pt x="40" y="24"/>
                      <a:pt x="27" y="36"/>
                      <a:pt x="15" y="47"/>
                    </a:cubicBezTo>
                    <a:cubicBezTo>
                      <a:pt x="0" y="60"/>
                      <a:pt x="0" y="82"/>
                      <a:pt x="13" y="96"/>
                    </a:cubicBezTo>
                    <a:cubicBezTo>
                      <a:pt x="19" y="104"/>
                      <a:pt x="29" y="108"/>
                      <a:pt x="38" y="10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34">
                <a:extLst>
                  <a:ext uri="{FF2B5EF4-FFF2-40B4-BE49-F238E27FC236}">
                    <a16:creationId xmlns:a16="http://schemas.microsoft.com/office/drawing/2014/main" id="{BA859FBD-8C38-A1B3-91C2-4273AE58566C}"/>
                  </a:ext>
                </a:extLst>
              </p:cNvPr>
              <p:cNvSpPr>
                <a:spLocks/>
              </p:cNvSpPr>
              <p:nvPr/>
            </p:nvSpPr>
            <p:spPr bwMode="auto">
              <a:xfrm>
                <a:off x="1460500" y="2746375"/>
                <a:ext cx="44450" cy="28575"/>
              </a:xfrm>
              <a:custGeom>
                <a:avLst/>
                <a:gdLst>
                  <a:gd name="T0" fmla="*/ 83 w 125"/>
                  <a:gd name="T1" fmla="*/ 3 h 80"/>
                  <a:gd name="T2" fmla="*/ 83 w 125"/>
                  <a:gd name="T3" fmla="*/ 3 h 80"/>
                  <a:gd name="T4" fmla="*/ 32 w 125"/>
                  <a:gd name="T5" fmla="*/ 11 h 80"/>
                  <a:gd name="T6" fmla="*/ 3 w 125"/>
                  <a:gd name="T7" fmla="*/ 51 h 80"/>
                  <a:gd name="T8" fmla="*/ 38 w 125"/>
                  <a:gd name="T9" fmla="*/ 80 h 80"/>
                  <a:gd name="T10" fmla="*/ 44 w 125"/>
                  <a:gd name="T11" fmla="*/ 80 h 80"/>
                  <a:gd name="T12" fmla="*/ 93 w 125"/>
                  <a:gd name="T13" fmla="*/ 72 h 80"/>
                  <a:gd name="T14" fmla="*/ 122 w 125"/>
                  <a:gd name="T15" fmla="*/ 33 h 80"/>
                  <a:gd name="T16" fmla="*/ 83 w 125"/>
                  <a:gd name="T17" fmla="*/ 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80">
                    <a:moveTo>
                      <a:pt x="83" y="3"/>
                    </a:moveTo>
                    <a:lnTo>
                      <a:pt x="83" y="3"/>
                    </a:lnTo>
                    <a:cubicBezTo>
                      <a:pt x="66" y="5"/>
                      <a:pt x="49" y="8"/>
                      <a:pt x="32" y="11"/>
                    </a:cubicBezTo>
                    <a:cubicBezTo>
                      <a:pt x="13" y="14"/>
                      <a:pt x="0" y="32"/>
                      <a:pt x="3" y="51"/>
                    </a:cubicBezTo>
                    <a:cubicBezTo>
                      <a:pt x="6" y="68"/>
                      <a:pt x="21" y="80"/>
                      <a:pt x="38" y="80"/>
                    </a:cubicBezTo>
                    <a:cubicBezTo>
                      <a:pt x="40" y="80"/>
                      <a:pt x="42" y="80"/>
                      <a:pt x="44" y="80"/>
                    </a:cubicBezTo>
                    <a:cubicBezTo>
                      <a:pt x="60" y="77"/>
                      <a:pt x="76" y="74"/>
                      <a:pt x="93" y="72"/>
                    </a:cubicBezTo>
                    <a:cubicBezTo>
                      <a:pt x="112" y="69"/>
                      <a:pt x="125" y="52"/>
                      <a:pt x="122" y="33"/>
                    </a:cubicBezTo>
                    <a:cubicBezTo>
                      <a:pt x="119" y="14"/>
                      <a:pt x="102" y="0"/>
                      <a:pt x="83"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35">
                <a:extLst>
                  <a:ext uri="{FF2B5EF4-FFF2-40B4-BE49-F238E27FC236}">
                    <a16:creationId xmlns:a16="http://schemas.microsoft.com/office/drawing/2014/main" id="{4B6F5A23-844F-BF2C-5111-F1A659259384}"/>
                  </a:ext>
                </a:extLst>
              </p:cNvPr>
              <p:cNvSpPr>
                <a:spLocks/>
              </p:cNvSpPr>
              <p:nvPr/>
            </p:nvSpPr>
            <p:spPr bwMode="auto">
              <a:xfrm>
                <a:off x="1209675" y="2840037"/>
                <a:ext cx="44450" cy="36512"/>
              </a:xfrm>
              <a:custGeom>
                <a:avLst/>
                <a:gdLst>
                  <a:gd name="T0" fmla="*/ 40 w 122"/>
                  <a:gd name="T1" fmla="*/ 102 h 102"/>
                  <a:gd name="T2" fmla="*/ 40 w 122"/>
                  <a:gd name="T3" fmla="*/ 102 h 102"/>
                  <a:gd name="T4" fmla="*/ 60 w 122"/>
                  <a:gd name="T5" fmla="*/ 96 h 102"/>
                  <a:gd name="T6" fmla="*/ 101 w 122"/>
                  <a:gd name="T7" fmla="*/ 69 h 102"/>
                  <a:gd name="T8" fmla="*/ 111 w 122"/>
                  <a:gd name="T9" fmla="*/ 20 h 102"/>
                  <a:gd name="T10" fmla="*/ 63 w 122"/>
                  <a:gd name="T11" fmla="*/ 10 h 102"/>
                  <a:gd name="T12" fmla="*/ 20 w 122"/>
                  <a:gd name="T13" fmla="*/ 39 h 102"/>
                  <a:gd name="T14" fmla="*/ 11 w 122"/>
                  <a:gd name="T15" fmla="*/ 87 h 102"/>
                  <a:gd name="T16" fmla="*/ 40 w 122"/>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02">
                    <a:moveTo>
                      <a:pt x="40" y="102"/>
                    </a:moveTo>
                    <a:lnTo>
                      <a:pt x="40" y="102"/>
                    </a:lnTo>
                    <a:cubicBezTo>
                      <a:pt x="47" y="102"/>
                      <a:pt x="54" y="100"/>
                      <a:pt x="60" y="96"/>
                    </a:cubicBezTo>
                    <a:cubicBezTo>
                      <a:pt x="73" y="87"/>
                      <a:pt x="87" y="78"/>
                      <a:pt x="101" y="69"/>
                    </a:cubicBezTo>
                    <a:cubicBezTo>
                      <a:pt x="117" y="58"/>
                      <a:pt x="122" y="37"/>
                      <a:pt x="111" y="20"/>
                    </a:cubicBezTo>
                    <a:cubicBezTo>
                      <a:pt x="101" y="4"/>
                      <a:pt x="79" y="0"/>
                      <a:pt x="63" y="10"/>
                    </a:cubicBezTo>
                    <a:cubicBezTo>
                      <a:pt x="49" y="19"/>
                      <a:pt x="34" y="29"/>
                      <a:pt x="20" y="39"/>
                    </a:cubicBezTo>
                    <a:cubicBezTo>
                      <a:pt x="4" y="50"/>
                      <a:pt x="0" y="71"/>
                      <a:pt x="11" y="87"/>
                    </a:cubicBezTo>
                    <a:cubicBezTo>
                      <a:pt x="18" y="97"/>
                      <a:pt x="29" y="102"/>
                      <a:pt x="40" y="10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36">
                <a:extLst>
                  <a:ext uri="{FF2B5EF4-FFF2-40B4-BE49-F238E27FC236}">
                    <a16:creationId xmlns:a16="http://schemas.microsoft.com/office/drawing/2014/main" id="{34E6A66A-1248-94D1-86A5-0B555B43EAF6}"/>
                  </a:ext>
                </a:extLst>
              </p:cNvPr>
              <p:cNvSpPr>
                <a:spLocks noEditPoints="1"/>
              </p:cNvSpPr>
              <p:nvPr/>
            </p:nvSpPr>
            <p:spPr bwMode="auto">
              <a:xfrm>
                <a:off x="1641475" y="2549525"/>
                <a:ext cx="731837" cy="696912"/>
              </a:xfrm>
              <a:custGeom>
                <a:avLst/>
                <a:gdLst>
                  <a:gd name="T0" fmla="*/ 150 w 2033"/>
                  <a:gd name="T1" fmla="*/ 502 h 1940"/>
                  <a:gd name="T2" fmla="*/ 793 w 2033"/>
                  <a:gd name="T3" fmla="*/ 1870 h 1940"/>
                  <a:gd name="T4" fmla="*/ 150 w 2033"/>
                  <a:gd name="T5" fmla="*/ 1793 h 1940"/>
                  <a:gd name="T6" fmla="*/ 1641 w 2033"/>
                  <a:gd name="T7" fmla="*/ 1011 h 1940"/>
                  <a:gd name="T8" fmla="*/ 1613 w 2033"/>
                  <a:gd name="T9" fmla="*/ 1870 h 1940"/>
                  <a:gd name="T10" fmla="*/ 1538 w 2033"/>
                  <a:gd name="T11" fmla="*/ 1628 h 1940"/>
                  <a:gd name="T12" fmla="*/ 1111 w 2033"/>
                  <a:gd name="T13" fmla="*/ 1483 h 1940"/>
                  <a:gd name="T14" fmla="*/ 966 w 2033"/>
                  <a:gd name="T15" fmla="*/ 1870 h 1940"/>
                  <a:gd name="T16" fmla="*/ 863 w 2033"/>
                  <a:gd name="T17" fmla="*/ 506 h 1940"/>
                  <a:gd name="T18" fmla="*/ 1741 w 2033"/>
                  <a:gd name="T19" fmla="*/ 122 h 1940"/>
                  <a:gd name="T20" fmla="*/ 1794 w 2033"/>
                  <a:gd name="T21" fmla="*/ 68 h 1940"/>
                  <a:gd name="T22" fmla="*/ 1911 w 2033"/>
                  <a:gd name="T23" fmla="*/ 121 h 1940"/>
                  <a:gd name="T24" fmla="*/ 1683 w 2033"/>
                  <a:gd name="T25" fmla="*/ 1870 h 1940"/>
                  <a:gd name="T26" fmla="*/ 1468 w 2033"/>
                  <a:gd name="T27" fmla="*/ 1870 h 1940"/>
                  <a:gd name="T28" fmla="*/ 1036 w 2033"/>
                  <a:gd name="T29" fmla="*/ 1870 h 1940"/>
                  <a:gd name="T30" fmla="*/ 1111 w 2033"/>
                  <a:gd name="T31" fmla="*/ 1553 h 1940"/>
                  <a:gd name="T32" fmla="*/ 1468 w 2033"/>
                  <a:gd name="T33" fmla="*/ 1628 h 1940"/>
                  <a:gd name="T34" fmla="*/ 33 w 2033"/>
                  <a:gd name="T35" fmla="*/ 612 h 1940"/>
                  <a:gd name="T36" fmla="*/ 58 w 2033"/>
                  <a:gd name="T37" fmla="*/ 615 h 1940"/>
                  <a:gd name="T38" fmla="*/ 80 w 2033"/>
                  <a:gd name="T39" fmla="*/ 610 h 1940"/>
                  <a:gd name="T40" fmla="*/ 227 w 2033"/>
                  <a:gd name="T41" fmla="*/ 1940 h 1940"/>
                  <a:gd name="T42" fmla="*/ 1713 w 2033"/>
                  <a:gd name="T43" fmla="*/ 1939 h 1940"/>
                  <a:gd name="T44" fmla="*/ 2022 w 2033"/>
                  <a:gd name="T45" fmla="*/ 1929 h 1940"/>
                  <a:gd name="T46" fmla="*/ 1981 w 2033"/>
                  <a:gd name="T47" fmla="*/ 120 h 1940"/>
                  <a:gd name="T48" fmla="*/ 1794 w 2033"/>
                  <a:gd name="T49" fmla="*/ 0 h 1940"/>
                  <a:gd name="T50" fmla="*/ 1644 w 2033"/>
                  <a:gd name="T51" fmla="*/ 930 h 1940"/>
                  <a:gd name="T52" fmla="*/ 811 w 2033"/>
                  <a:gd name="T53" fmla="*/ 411 h 1940"/>
                  <a:gd name="T54" fmla="*/ 793 w 2033"/>
                  <a:gd name="T55" fmla="*/ 797 h 1940"/>
                  <a:gd name="T56" fmla="*/ 98 w 2033"/>
                  <a:gd name="T57" fmla="*/ 411 h 1940"/>
                  <a:gd name="T58" fmla="*/ 80 w 2033"/>
                  <a:gd name="T59" fmla="*/ 551 h 1940"/>
                  <a:gd name="T60" fmla="*/ 41 w 2033"/>
                  <a:gd name="T61" fmla="*/ 543 h 1940"/>
                  <a:gd name="T62" fmla="*/ 33 w 2033"/>
                  <a:gd name="T63" fmla="*/ 612 h 1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3" h="1940">
                    <a:moveTo>
                      <a:pt x="150" y="502"/>
                    </a:moveTo>
                    <a:lnTo>
                      <a:pt x="150" y="502"/>
                    </a:lnTo>
                    <a:lnTo>
                      <a:pt x="793" y="878"/>
                    </a:lnTo>
                    <a:lnTo>
                      <a:pt x="793" y="1870"/>
                    </a:lnTo>
                    <a:lnTo>
                      <a:pt x="227" y="1870"/>
                    </a:lnTo>
                    <a:cubicBezTo>
                      <a:pt x="185" y="1870"/>
                      <a:pt x="150" y="1835"/>
                      <a:pt x="150" y="1793"/>
                    </a:cubicBezTo>
                    <a:lnTo>
                      <a:pt x="150" y="502"/>
                    </a:lnTo>
                    <a:close/>
                    <a:moveTo>
                      <a:pt x="1641" y="1011"/>
                    </a:moveTo>
                    <a:lnTo>
                      <a:pt x="1641" y="1011"/>
                    </a:lnTo>
                    <a:lnTo>
                      <a:pt x="1613" y="1870"/>
                    </a:lnTo>
                    <a:lnTo>
                      <a:pt x="1538" y="1870"/>
                    </a:lnTo>
                    <a:lnTo>
                      <a:pt x="1538" y="1628"/>
                    </a:lnTo>
                    <a:cubicBezTo>
                      <a:pt x="1538" y="1548"/>
                      <a:pt x="1472" y="1483"/>
                      <a:pt x="1392" y="1483"/>
                    </a:cubicBezTo>
                    <a:lnTo>
                      <a:pt x="1111" y="1483"/>
                    </a:lnTo>
                    <a:cubicBezTo>
                      <a:pt x="1031" y="1483"/>
                      <a:pt x="966" y="1548"/>
                      <a:pt x="966" y="1628"/>
                    </a:cubicBezTo>
                    <a:lnTo>
                      <a:pt x="966" y="1870"/>
                    </a:lnTo>
                    <a:lnTo>
                      <a:pt x="863" y="1870"/>
                    </a:lnTo>
                    <a:lnTo>
                      <a:pt x="863" y="506"/>
                    </a:lnTo>
                    <a:lnTo>
                      <a:pt x="1641" y="1011"/>
                    </a:lnTo>
                    <a:close/>
                    <a:moveTo>
                      <a:pt x="1741" y="122"/>
                    </a:moveTo>
                    <a:lnTo>
                      <a:pt x="1741" y="122"/>
                    </a:lnTo>
                    <a:cubicBezTo>
                      <a:pt x="1741" y="93"/>
                      <a:pt x="1765" y="68"/>
                      <a:pt x="1794" y="68"/>
                    </a:cubicBezTo>
                    <a:lnTo>
                      <a:pt x="1859" y="68"/>
                    </a:lnTo>
                    <a:cubicBezTo>
                      <a:pt x="1888" y="68"/>
                      <a:pt x="1911" y="92"/>
                      <a:pt x="1911" y="121"/>
                    </a:cubicBezTo>
                    <a:lnTo>
                      <a:pt x="1961" y="1870"/>
                    </a:lnTo>
                    <a:lnTo>
                      <a:pt x="1683" y="1870"/>
                    </a:lnTo>
                    <a:lnTo>
                      <a:pt x="1741" y="122"/>
                    </a:lnTo>
                    <a:close/>
                    <a:moveTo>
                      <a:pt x="1468" y="1870"/>
                    </a:moveTo>
                    <a:lnTo>
                      <a:pt x="1468" y="1870"/>
                    </a:lnTo>
                    <a:lnTo>
                      <a:pt x="1036" y="1870"/>
                    </a:lnTo>
                    <a:lnTo>
                      <a:pt x="1036" y="1628"/>
                    </a:lnTo>
                    <a:cubicBezTo>
                      <a:pt x="1036" y="1587"/>
                      <a:pt x="1070" y="1553"/>
                      <a:pt x="1111" y="1553"/>
                    </a:cubicBezTo>
                    <a:lnTo>
                      <a:pt x="1392" y="1553"/>
                    </a:lnTo>
                    <a:cubicBezTo>
                      <a:pt x="1434" y="1553"/>
                      <a:pt x="1468" y="1587"/>
                      <a:pt x="1468" y="1628"/>
                    </a:cubicBezTo>
                    <a:lnTo>
                      <a:pt x="1468" y="1870"/>
                    </a:lnTo>
                    <a:close/>
                    <a:moveTo>
                      <a:pt x="33" y="612"/>
                    </a:moveTo>
                    <a:lnTo>
                      <a:pt x="33" y="612"/>
                    </a:lnTo>
                    <a:cubicBezTo>
                      <a:pt x="41" y="613"/>
                      <a:pt x="49" y="614"/>
                      <a:pt x="58" y="615"/>
                    </a:cubicBezTo>
                    <a:cubicBezTo>
                      <a:pt x="59" y="615"/>
                      <a:pt x="61" y="615"/>
                      <a:pt x="62" y="615"/>
                    </a:cubicBezTo>
                    <a:cubicBezTo>
                      <a:pt x="69" y="615"/>
                      <a:pt x="75" y="613"/>
                      <a:pt x="80" y="610"/>
                    </a:cubicBezTo>
                    <a:lnTo>
                      <a:pt x="80" y="1793"/>
                    </a:lnTo>
                    <a:cubicBezTo>
                      <a:pt x="80" y="1874"/>
                      <a:pt x="146" y="1940"/>
                      <a:pt x="227" y="1940"/>
                    </a:cubicBezTo>
                    <a:lnTo>
                      <a:pt x="1712" y="1940"/>
                    </a:lnTo>
                    <a:cubicBezTo>
                      <a:pt x="1712" y="1940"/>
                      <a:pt x="1713" y="1939"/>
                      <a:pt x="1713" y="1939"/>
                    </a:cubicBezTo>
                    <a:lnTo>
                      <a:pt x="1997" y="1939"/>
                    </a:lnTo>
                    <a:cubicBezTo>
                      <a:pt x="2007" y="1939"/>
                      <a:pt x="2016" y="1936"/>
                      <a:pt x="2022" y="1929"/>
                    </a:cubicBezTo>
                    <a:cubicBezTo>
                      <a:pt x="2029" y="1922"/>
                      <a:pt x="2033" y="1913"/>
                      <a:pt x="2032" y="1904"/>
                    </a:cubicBezTo>
                    <a:lnTo>
                      <a:pt x="1981" y="120"/>
                    </a:lnTo>
                    <a:cubicBezTo>
                      <a:pt x="1981" y="53"/>
                      <a:pt x="1926" y="0"/>
                      <a:pt x="1859" y="0"/>
                    </a:cubicBezTo>
                    <a:lnTo>
                      <a:pt x="1794" y="0"/>
                    </a:lnTo>
                    <a:cubicBezTo>
                      <a:pt x="1726" y="0"/>
                      <a:pt x="1671" y="54"/>
                      <a:pt x="1671" y="121"/>
                    </a:cubicBezTo>
                    <a:lnTo>
                      <a:pt x="1644" y="930"/>
                    </a:lnTo>
                    <a:lnTo>
                      <a:pt x="847" y="412"/>
                    </a:lnTo>
                    <a:cubicBezTo>
                      <a:pt x="836" y="405"/>
                      <a:pt x="823" y="405"/>
                      <a:pt x="811" y="411"/>
                    </a:cubicBezTo>
                    <a:cubicBezTo>
                      <a:pt x="800" y="417"/>
                      <a:pt x="793" y="429"/>
                      <a:pt x="793" y="441"/>
                    </a:cubicBezTo>
                    <a:lnTo>
                      <a:pt x="793" y="797"/>
                    </a:lnTo>
                    <a:lnTo>
                      <a:pt x="133" y="411"/>
                    </a:lnTo>
                    <a:cubicBezTo>
                      <a:pt x="122" y="405"/>
                      <a:pt x="109" y="405"/>
                      <a:pt x="98" y="411"/>
                    </a:cubicBezTo>
                    <a:cubicBezTo>
                      <a:pt x="87" y="417"/>
                      <a:pt x="80" y="429"/>
                      <a:pt x="80" y="441"/>
                    </a:cubicBezTo>
                    <a:lnTo>
                      <a:pt x="80" y="551"/>
                    </a:lnTo>
                    <a:cubicBezTo>
                      <a:pt x="76" y="548"/>
                      <a:pt x="71" y="547"/>
                      <a:pt x="66" y="546"/>
                    </a:cubicBezTo>
                    <a:cubicBezTo>
                      <a:pt x="58" y="545"/>
                      <a:pt x="49" y="544"/>
                      <a:pt x="41" y="543"/>
                    </a:cubicBezTo>
                    <a:cubicBezTo>
                      <a:pt x="22" y="541"/>
                      <a:pt x="5" y="555"/>
                      <a:pt x="2" y="574"/>
                    </a:cubicBezTo>
                    <a:cubicBezTo>
                      <a:pt x="0" y="593"/>
                      <a:pt x="14" y="610"/>
                      <a:pt x="33" y="6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2" name="Group 41">
              <a:extLst>
                <a:ext uri="{FF2B5EF4-FFF2-40B4-BE49-F238E27FC236}">
                  <a16:creationId xmlns:a16="http://schemas.microsoft.com/office/drawing/2014/main" id="{4415E5C0-A7C5-6B93-B058-2E2F3C9D1155}"/>
                </a:ext>
              </a:extLst>
            </p:cNvPr>
            <p:cNvGrpSpPr>
              <a:grpSpLocks noChangeAspect="1"/>
            </p:cNvGrpSpPr>
            <p:nvPr/>
          </p:nvGrpSpPr>
          <p:grpSpPr>
            <a:xfrm flipH="1">
              <a:off x="4605752" y="1429201"/>
              <a:ext cx="923268" cy="901554"/>
              <a:chOff x="712788" y="2549525"/>
              <a:chExt cx="1687512" cy="1647824"/>
            </a:xfrm>
            <a:solidFill>
              <a:schemeClr val="bg1"/>
            </a:solidFill>
          </p:grpSpPr>
          <p:sp>
            <p:nvSpPr>
              <p:cNvPr id="43" name="Freeform 5">
                <a:extLst>
                  <a:ext uri="{FF2B5EF4-FFF2-40B4-BE49-F238E27FC236}">
                    <a16:creationId xmlns:a16="http://schemas.microsoft.com/office/drawing/2014/main" id="{8BED4C2C-F4E2-E24D-2DC3-D9B5E2DF0353}"/>
                  </a:ext>
                </a:extLst>
              </p:cNvPr>
              <p:cNvSpPr>
                <a:spLocks noEditPoints="1"/>
              </p:cNvSpPr>
              <p:nvPr/>
            </p:nvSpPr>
            <p:spPr bwMode="auto">
              <a:xfrm>
                <a:off x="1979613" y="2867025"/>
                <a:ext cx="80962" cy="103187"/>
              </a:xfrm>
              <a:custGeom>
                <a:avLst/>
                <a:gdLst>
                  <a:gd name="T0" fmla="*/ 69 w 226"/>
                  <a:gd name="T1" fmla="*/ 83 h 284"/>
                  <a:gd name="T2" fmla="*/ 69 w 226"/>
                  <a:gd name="T3" fmla="*/ 83 h 284"/>
                  <a:gd name="T4" fmla="*/ 83 w 226"/>
                  <a:gd name="T5" fmla="*/ 70 h 284"/>
                  <a:gd name="T6" fmla="*/ 142 w 226"/>
                  <a:gd name="T7" fmla="*/ 70 h 284"/>
                  <a:gd name="T8" fmla="*/ 156 w 226"/>
                  <a:gd name="T9" fmla="*/ 83 h 284"/>
                  <a:gd name="T10" fmla="*/ 156 w 226"/>
                  <a:gd name="T11" fmla="*/ 201 h 284"/>
                  <a:gd name="T12" fmla="*/ 142 w 226"/>
                  <a:gd name="T13" fmla="*/ 214 h 284"/>
                  <a:gd name="T14" fmla="*/ 83 w 226"/>
                  <a:gd name="T15" fmla="*/ 214 h 284"/>
                  <a:gd name="T16" fmla="*/ 69 w 226"/>
                  <a:gd name="T17" fmla="*/ 201 h 284"/>
                  <a:gd name="T18" fmla="*/ 69 w 226"/>
                  <a:gd name="T19" fmla="*/ 83 h 284"/>
                  <a:gd name="T20" fmla="*/ 83 w 226"/>
                  <a:gd name="T21" fmla="*/ 284 h 284"/>
                  <a:gd name="T22" fmla="*/ 83 w 226"/>
                  <a:gd name="T23" fmla="*/ 284 h 284"/>
                  <a:gd name="T24" fmla="*/ 142 w 226"/>
                  <a:gd name="T25" fmla="*/ 284 h 284"/>
                  <a:gd name="T26" fmla="*/ 226 w 226"/>
                  <a:gd name="T27" fmla="*/ 201 h 284"/>
                  <a:gd name="T28" fmla="*/ 226 w 226"/>
                  <a:gd name="T29" fmla="*/ 83 h 284"/>
                  <a:gd name="T30" fmla="*/ 142 w 226"/>
                  <a:gd name="T31" fmla="*/ 0 h 284"/>
                  <a:gd name="T32" fmla="*/ 83 w 226"/>
                  <a:gd name="T33" fmla="*/ 0 h 284"/>
                  <a:gd name="T34" fmla="*/ 0 w 226"/>
                  <a:gd name="T35" fmla="*/ 83 h 284"/>
                  <a:gd name="T36" fmla="*/ 0 w 226"/>
                  <a:gd name="T37" fmla="*/ 201 h 284"/>
                  <a:gd name="T38" fmla="*/ 83 w 226"/>
                  <a:gd name="T39"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284">
                    <a:moveTo>
                      <a:pt x="69" y="83"/>
                    </a:moveTo>
                    <a:lnTo>
                      <a:pt x="69" y="83"/>
                    </a:lnTo>
                    <a:cubicBezTo>
                      <a:pt x="69" y="76"/>
                      <a:pt x="76" y="70"/>
                      <a:pt x="83" y="70"/>
                    </a:cubicBezTo>
                    <a:lnTo>
                      <a:pt x="142" y="70"/>
                    </a:lnTo>
                    <a:cubicBezTo>
                      <a:pt x="150" y="70"/>
                      <a:pt x="156" y="76"/>
                      <a:pt x="156" y="83"/>
                    </a:cubicBezTo>
                    <a:lnTo>
                      <a:pt x="156" y="201"/>
                    </a:lnTo>
                    <a:cubicBezTo>
                      <a:pt x="156" y="208"/>
                      <a:pt x="150" y="214"/>
                      <a:pt x="142" y="214"/>
                    </a:cubicBezTo>
                    <a:lnTo>
                      <a:pt x="83" y="214"/>
                    </a:lnTo>
                    <a:cubicBezTo>
                      <a:pt x="76" y="214"/>
                      <a:pt x="69" y="208"/>
                      <a:pt x="69" y="201"/>
                    </a:cubicBezTo>
                    <a:lnTo>
                      <a:pt x="69" y="83"/>
                    </a:lnTo>
                    <a:close/>
                    <a:moveTo>
                      <a:pt x="83" y="284"/>
                    </a:moveTo>
                    <a:lnTo>
                      <a:pt x="83" y="284"/>
                    </a:lnTo>
                    <a:lnTo>
                      <a:pt x="142" y="284"/>
                    </a:lnTo>
                    <a:cubicBezTo>
                      <a:pt x="188" y="284"/>
                      <a:pt x="226" y="247"/>
                      <a:pt x="226" y="201"/>
                    </a:cubicBezTo>
                    <a:lnTo>
                      <a:pt x="226" y="83"/>
                    </a:lnTo>
                    <a:cubicBezTo>
                      <a:pt x="226" y="37"/>
                      <a:pt x="188" y="0"/>
                      <a:pt x="142" y="0"/>
                    </a:cubicBezTo>
                    <a:lnTo>
                      <a:pt x="83" y="0"/>
                    </a:lnTo>
                    <a:cubicBezTo>
                      <a:pt x="37" y="0"/>
                      <a:pt x="0" y="37"/>
                      <a:pt x="0" y="83"/>
                    </a:cubicBezTo>
                    <a:lnTo>
                      <a:pt x="0" y="201"/>
                    </a:lnTo>
                    <a:cubicBezTo>
                      <a:pt x="0" y="247"/>
                      <a:pt x="37" y="284"/>
                      <a:pt x="83" y="2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68D4EE79-935B-F9E1-C45B-851D511C0A54}"/>
                  </a:ext>
                </a:extLst>
              </p:cNvPr>
              <p:cNvSpPr>
                <a:spLocks noEditPoints="1"/>
              </p:cNvSpPr>
              <p:nvPr/>
            </p:nvSpPr>
            <p:spPr bwMode="auto">
              <a:xfrm>
                <a:off x="1711325" y="2867025"/>
                <a:ext cx="80962" cy="103187"/>
              </a:xfrm>
              <a:custGeom>
                <a:avLst/>
                <a:gdLst>
                  <a:gd name="T0" fmla="*/ 70 w 226"/>
                  <a:gd name="T1" fmla="*/ 83 h 284"/>
                  <a:gd name="T2" fmla="*/ 70 w 226"/>
                  <a:gd name="T3" fmla="*/ 83 h 284"/>
                  <a:gd name="T4" fmla="*/ 83 w 226"/>
                  <a:gd name="T5" fmla="*/ 70 h 284"/>
                  <a:gd name="T6" fmla="*/ 143 w 226"/>
                  <a:gd name="T7" fmla="*/ 70 h 284"/>
                  <a:gd name="T8" fmla="*/ 156 w 226"/>
                  <a:gd name="T9" fmla="*/ 83 h 284"/>
                  <a:gd name="T10" fmla="*/ 156 w 226"/>
                  <a:gd name="T11" fmla="*/ 201 h 284"/>
                  <a:gd name="T12" fmla="*/ 143 w 226"/>
                  <a:gd name="T13" fmla="*/ 214 h 284"/>
                  <a:gd name="T14" fmla="*/ 83 w 226"/>
                  <a:gd name="T15" fmla="*/ 214 h 284"/>
                  <a:gd name="T16" fmla="*/ 70 w 226"/>
                  <a:gd name="T17" fmla="*/ 201 h 284"/>
                  <a:gd name="T18" fmla="*/ 70 w 226"/>
                  <a:gd name="T19" fmla="*/ 83 h 284"/>
                  <a:gd name="T20" fmla="*/ 83 w 226"/>
                  <a:gd name="T21" fmla="*/ 284 h 284"/>
                  <a:gd name="T22" fmla="*/ 83 w 226"/>
                  <a:gd name="T23" fmla="*/ 284 h 284"/>
                  <a:gd name="T24" fmla="*/ 143 w 226"/>
                  <a:gd name="T25" fmla="*/ 284 h 284"/>
                  <a:gd name="T26" fmla="*/ 226 w 226"/>
                  <a:gd name="T27" fmla="*/ 201 h 284"/>
                  <a:gd name="T28" fmla="*/ 226 w 226"/>
                  <a:gd name="T29" fmla="*/ 83 h 284"/>
                  <a:gd name="T30" fmla="*/ 143 w 226"/>
                  <a:gd name="T31" fmla="*/ 0 h 284"/>
                  <a:gd name="T32" fmla="*/ 83 w 226"/>
                  <a:gd name="T33" fmla="*/ 0 h 284"/>
                  <a:gd name="T34" fmla="*/ 0 w 226"/>
                  <a:gd name="T35" fmla="*/ 83 h 284"/>
                  <a:gd name="T36" fmla="*/ 0 w 226"/>
                  <a:gd name="T37" fmla="*/ 201 h 284"/>
                  <a:gd name="T38" fmla="*/ 83 w 226"/>
                  <a:gd name="T39"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284">
                    <a:moveTo>
                      <a:pt x="70" y="83"/>
                    </a:moveTo>
                    <a:lnTo>
                      <a:pt x="70" y="83"/>
                    </a:lnTo>
                    <a:cubicBezTo>
                      <a:pt x="70" y="76"/>
                      <a:pt x="76" y="70"/>
                      <a:pt x="83" y="70"/>
                    </a:cubicBezTo>
                    <a:lnTo>
                      <a:pt x="143" y="70"/>
                    </a:lnTo>
                    <a:cubicBezTo>
                      <a:pt x="150" y="70"/>
                      <a:pt x="156" y="76"/>
                      <a:pt x="156" y="83"/>
                    </a:cubicBezTo>
                    <a:lnTo>
                      <a:pt x="156" y="201"/>
                    </a:lnTo>
                    <a:cubicBezTo>
                      <a:pt x="156" y="208"/>
                      <a:pt x="150" y="214"/>
                      <a:pt x="143" y="214"/>
                    </a:cubicBezTo>
                    <a:lnTo>
                      <a:pt x="83" y="214"/>
                    </a:lnTo>
                    <a:cubicBezTo>
                      <a:pt x="76" y="214"/>
                      <a:pt x="70" y="208"/>
                      <a:pt x="70" y="201"/>
                    </a:cubicBezTo>
                    <a:lnTo>
                      <a:pt x="70" y="83"/>
                    </a:lnTo>
                    <a:close/>
                    <a:moveTo>
                      <a:pt x="83" y="284"/>
                    </a:moveTo>
                    <a:lnTo>
                      <a:pt x="83" y="284"/>
                    </a:lnTo>
                    <a:lnTo>
                      <a:pt x="143" y="284"/>
                    </a:lnTo>
                    <a:cubicBezTo>
                      <a:pt x="189" y="284"/>
                      <a:pt x="226" y="247"/>
                      <a:pt x="226" y="201"/>
                    </a:cubicBezTo>
                    <a:lnTo>
                      <a:pt x="226" y="83"/>
                    </a:lnTo>
                    <a:cubicBezTo>
                      <a:pt x="226" y="37"/>
                      <a:pt x="189" y="0"/>
                      <a:pt x="143" y="0"/>
                    </a:cubicBezTo>
                    <a:lnTo>
                      <a:pt x="83" y="0"/>
                    </a:lnTo>
                    <a:cubicBezTo>
                      <a:pt x="37" y="0"/>
                      <a:pt x="0" y="37"/>
                      <a:pt x="0" y="83"/>
                    </a:cubicBezTo>
                    <a:lnTo>
                      <a:pt x="0" y="201"/>
                    </a:lnTo>
                    <a:cubicBezTo>
                      <a:pt x="0" y="247"/>
                      <a:pt x="37" y="284"/>
                      <a:pt x="83" y="2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BC1E8B67-4AD8-AD74-C549-4A1C21DE5F0E}"/>
                  </a:ext>
                </a:extLst>
              </p:cNvPr>
              <p:cNvSpPr>
                <a:spLocks noEditPoints="1"/>
              </p:cNvSpPr>
              <p:nvPr/>
            </p:nvSpPr>
            <p:spPr bwMode="auto">
              <a:xfrm>
                <a:off x="1711325" y="3001962"/>
                <a:ext cx="80962" cy="101600"/>
              </a:xfrm>
              <a:custGeom>
                <a:avLst/>
                <a:gdLst>
                  <a:gd name="T0" fmla="*/ 70 w 226"/>
                  <a:gd name="T1" fmla="*/ 83 h 284"/>
                  <a:gd name="T2" fmla="*/ 70 w 226"/>
                  <a:gd name="T3" fmla="*/ 83 h 284"/>
                  <a:gd name="T4" fmla="*/ 83 w 226"/>
                  <a:gd name="T5" fmla="*/ 70 h 284"/>
                  <a:gd name="T6" fmla="*/ 143 w 226"/>
                  <a:gd name="T7" fmla="*/ 70 h 284"/>
                  <a:gd name="T8" fmla="*/ 156 w 226"/>
                  <a:gd name="T9" fmla="*/ 83 h 284"/>
                  <a:gd name="T10" fmla="*/ 156 w 226"/>
                  <a:gd name="T11" fmla="*/ 201 h 284"/>
                  <a:gd name="T12" fmla="*/ 143 w 226"/>
                  <a:gd name="T13" fmla="*/ 214 h 284"/>
                  <a:gd name="T14" fmla="*/ 83 w 226"/>
                  <a:gd name="T15" fmla="*/ 214 h 284"/>
                  <a:gd name="T16" fmla="*/ 70 w 226"/>
                  <a:gd name="T17" fmla="*/ 201 h 284"/>
                  <a:gd name="T18" fmla="*/ 70 w 226"/>
                  <a:gd name="T19" fmla="*/ 83 h 284"/>
                  <a:gd name="T20" fmla="*/ 83 w 226"/>
                  <a:gd name="T21" fmla="*/ 284 h 284"/>
                  <a:gd name="T22" fmla="*/ 83 w 226"/>
                  <a:gd name="T23" fmla="*/ 284 h 284"/>
                  <a:gd name="T24" fmla="*/ 143 w 226"/>
                  <a:gd name="T25" fmla="*/ 284 h 284"/>
                  <a:gd name="T26" fmla="*/ 226 w 226"/>
                  <a:gd name="T27" fmla="*/ 201 h 284"/>
                  <a:gd name="T28" fmla="*/ 226 w 226"/>
                  <a:gd name="T29" fmla="*/ 83 h 284"/>
                  <a:gd name="T30" fmla="*/ 143 w 226"/>
                  <a:gd name="T31" fmla="*/ 0 h 284"/>
                  <a:gd name="T32" fmla="*/ 83 w 226"/>
                  <a:gd name="T33" fmla="*/ 0 h 284"/>
                  <a:gd name="T34" fmla="*/ 0 w 226"/>
                  <a:gd name="T35" fmla="*/ 83 h 284"/>
                  <a:gd name="T36" fmla="*/ 0 w 226"/>
                  <a:gd name="T37" fmla="*/ 201 h 284"/>
                  <a:gd name="T38" fmla="*/ 83 w 226"/>
                  <a:gd name="T39"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284">
                    <a:moveTo>
                      <a:pt x="70" y="83"/>
                    </a:moveTo>
                    <a:lnTo>
                      <a:pt x="70" y="83"/>
                    </a:lnTo>
                    <a:cubicBezTo>
                      <a:pt x="70" y="76"/>
                      <a:pt x="76" y="70"/>
                      <a:pt x="83" y="70"/>
                    </a:cubicBezTo>
                    <a:lnTo>
                      <a:pt x="143" y="70"/>
                    </a:lnTo>
                    <a:cubicBezTo>
                      <a:pt x="150" y="70"/>
                      <a:pt x="156" y="76"/>
                      <a:pt x="156" y="83"/>
                    </a:cubicBezTo>
                    <a:lnTo>
                      <a:pt x="156" y="201"/>
                    </a:lnTo>
                    <a:cubicBezTo>
                      <a:pt x="156" y="208"/>
                      <a:pt x="150" y="214"/>
                      <a:pt x="143" y="214"/>
                    </a:cubicBezTo>
                    <a:lnTo>
                      <a:pt x="83" y="214"/>
                    </a:lnTo>
                    <a:cubicBezTo>
                      <a:pt x="76" y="214"/>
                      <a:pt x="70" y="208"/>
                      <a:pt x="70" y="201"/>
                    </a:cubicBezTo>
                    <a:lnTo>
                      <a:pt x="70" y="83"/>
                    </a:lnTo>
                    <a:close/>
                    <a:moveTo>
                      <a:pt x="83" y="284"/>
                    </a:moveTo>
                    <a:lnTo>
                      <a:pt x="83" y="284"/>
                    </a:lnTo>
                    <a:lnTo>
                      <a:pt x="143" y="284"/>
                    </a:lnTo>
                    <a:cubicBezTo>
                      <a:pt x="189" y="284"/>
                      <a:pt x="226" y="247"/>
                      <a:pt x="226" y="201"/>
                    </a:cubicBezTo>
                    <a:lnTo>
                      <a:pt x="226" y="83"/>
                    </a:lnTo>
                    <a:cubicBezTo>
                      <a:pt x="226" y="38"/>
                      <a:pt x="189" y="0"/>
                      <a:pt x="143" y="0"/>
                    </a:cubicBezTo>
                    <a:lnTo>
                      <a:pt x="83" y="0"/>
                    </a:lnTo>
                    <a:cubicBezTo>
                      <a:pt x="37" y="0"/>
                      <a:pt x="0" y="38"/>
                      <a:pt x="0" y="83"/>
                    </a:cubicBezTo>
                    <a:lnTo>
                      <a:pt x="0" y="201"/>
                    </a:lnTo>
                    <a:cubicBezTo>
                      <a:pt x="0" y="247"/>
                      <a:pt x="37" y="284"/>
                      <a:pt x="83" y="2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7E1E3B50-6300-88AC-6774-DF0785D9ECC1}"/>
                  </a:ext>
                </a:extLst>
              </p:cNvPr>
              <p:cNvSpPr>
                <a:spLocks noEditPoints="1"/>
              </p:cNvSpPr>
              <p:nvPr/>
            </p:nvSpPr>
            <p:spPr bwMode="auto">
              <a:xfrm>
                <a:off x="712788" y="3030537"/>
                <a:ext cx="569912" cy="676275"/>
              </a:xfrm>
              <a:custGeom>
                <a:avLst/>
                <a:gdLst>
                  <a:gd name="T0" fmla="*/ 122 w 1584"/>
                  <a:gd name="T1" fmla="*/ 1609 h 1884"/>
                  <a:gd name="T2" fmla="*/ 1520 w 1584"/>
                  <a:gd name="T3" fmla="*/ 1518 h 1884"/>
                  <a:gd name="T4" fmla="*/ 1364 w 1584"/>
                  <a:gd name="T5" fmla="*/ 1814 h 1884"/>
                  <a:gd name="T6" fmla="*/ 1126 w 1584"/>
                  <a:gd name="T7" fmla="*/ 1759 h 1884"/>
                  <a:gd name="T8" fmla="*/ 1419 w 1584"/>
                  <a:gd name="T9" fmla="*/ 1759 h 1884"/>
                  <a:gd name="T10" fmla="*/ 458 w 1584"/>
                  <a:gd name="T11" fmla="*/ 1759 h 1884"/>
                  <a:gd name="T12" fmla="*/ 165 w 1584"/>
                  <a:gd name="T13" fmla="*/ 1759 h 1884"/>
                  <a:gd name="T14" fmla="*/ 458 w 1584"/>
                  <a:gd name="T15" fmla="*/ 1759 h 1884"/>
                  <a:gd name="T16" fmla="*/ 277 w 1584"/>
                  <a:gd name="T17" fmla="*/ 1110 h 1884"/>
                  <a:gd name="T18" fmla="*/ 794 w 1584"/>
                  <a:gd name="T19" fmla="*/ 887 h 1884"/>
                  <a:gd name="T20" fmla="*/ 1280 w 1584"/>
                  <a:gd name="T21" fmla="*/ 1081 h 1884"/>
                  <a:gd name="T22" fmla="*/ 1462 w 1584"/>
                  <a:gd name="T23" fmla="*/ 1110 h 1884"/>
                  <a:gd name="T24" fmla="*/ 64 w 1584"/>
                  <a:gd name="T25" fmla="*/ 1454 h 1884"/>
                  <a:gd name="T26" fmla="*/ 93 w 1584"/>
                  <a:gd name="T27" fmla="*/ 827 h 1884"/>
                  <a:gd name="T28" fmla="*/ 106 w 1584"/>
                  <a:gd name="T29" fmla="*/ 579 h 1884"/>
                  <a:gd name="T30" fmla="*/ 169 w 1584"/>
                  <a:gd name="T31" fmla="*/ 827 h 1884"/>
                  <a:gd name="T32" fmla="*/ 93 w 1584"/>
                  <a:gd name="T33" fmla="*/ 827 h 1884"/>
                  <a:gd name="T34" fmla="*/ 794 w 1584"/>
                  <a:gd name="T35" fmla="*/ 823 h 1884"/>
                  <a:gd name="T36" fmla="*/ 372 w 1584"/>
                  <a:gd name="T37" fmla="*/ 485 h 1884"/>
                  <a:gd name="T38" fmla="*/ 1218 w 1584"/>
                  <a:gd name="T39" fmla="*/ 485 h 1884"/>
                  <a:gd name="T40" fmla="*/ 220 w 1584"/>
                  <a:gd name="T41" fmla="*/ 141 h 1884"/>
                  <a:gd name="T42" fmla="*/ 1421 w 1584"/>
                  <a:gd name="T43" fmla="*/ 199 h 1884"/>
                  <a:gd name="T44" fmla="*/ 1349 w 1584"/>
                  <a:gd name="T45" fmla="*/ 827 h 1884"/>
                  <a:gd name="T46" fmla="*/ 1363 w 1584"/>
                  <a:gd name="T47" fmla="*/ 1045 h 1884"/>
                  <a:gd name="T48" fmla="*/ 1188 w 1584"/>
                  <a:gd name="T49" fmla="*/ 392 h 1884"/>
                  <a:gd name="T50" fmla="*/ 248 w 1584"/>
                  <a:gd name="T51" fmla="*/ 1045 h 1884"/>
                  <a:gd name="T52" fmla="*/ 162 w 1584"/>
                  <a:gd name="T53" fmla="*/ 904 h 1884"/>
                  <a:gd name="T54" fmla="*/ 162 w 1584"/>
                  <a:gd name="T55" fmla="*/ 515 h 1884"/>
                  <a:gd name="T56" fmla="*/ 1489 w 1584"/>
                  <a:gd name="T57" fmla="*/ 592 h 1884"/>
                  <a:gd name="T58" fmla="*/ 1476 w 1584"/>
                  <a:gd name="T59" fmla="*/ 840 h 1884"/>
                  <a:gd name="T60" fmla="*/ 1413 w 1584"/>
                  <a:gd name="T61" fmla="*/ 592 h 1884"/>
                  <a:gd name="T62" fmla="*/ 1489 w 1584"/>
                  <a:gd name="T63" fmla="*/ 592 h 1884"/>
                  <a:gd name="T64" fmla="*/ 1584 w 1584"/>
                  <a:gd name="T65" fmla="*/ 1168 h 1884"/>
                  <a:gd name="T66" fmla="*/ 1485 w 1584"/>
                  <a:gd name="T67" fmla="*/ 904 h 1884"/>
                  <a:gd name="T68" fmla="*/ 1485 w 1584"/>
                  <a:gd name="T69" fmla="*/ 516 h 1884"/>
                  <a:gd name="T70" fmla="*/ 952 w 1584"/>
                  <a:gd name="T71" fmla="*/ 77 h 1884"/>
                  <a:gd name="T72" fmla="*/ 905 w 1584"/>
                  <a:gd name="T73" fmla="*/ 21 h 1884"/>
                  <a:gd name="T74" fmla="*/ 220 w 1584"/>
                  <a:gd name="T75" fmla="*/ 77 h 1884"/>
                  <a:gd name="T76" fmla="*/ 29 w 1584"/>
                  <a:gd name="T77" fmla="*/ 592 h 1884"/>
                  <a:gd name="T78" fmla="*/ 98 w 1584"/>
                  <a:gd name="T79" fmla="*/ 987 h 1884"/>
                  <a:gd name="T80" fmla="*/ 0 w 1584"/>
                  <a:gd name="T81" fmla="*/ 1551 h 1884"/>
                  <a:gd name="T82" fmla="*/ 220 w 1584"/>
                  <a:gd name="T83" fmla="*/ 1884 h 1884"/>
                  <a:gd name="T84" fmla="*/ 528 w 1584"/>
                  <a:gd name="T85" fmla="*/ 1673 h 1884"/>
                  <a:gd name="T86" fmla="*/ 769 w 1584"/>
                  <a:gd name="T87" fmla="*/ 1698 h 1884"/>
                  <a:gd name="T88" fmla="*/ 834 w 1584"/>
                  <a:gd name="T89" fmla="*/ 1673 h 1884"/>
                  <a:gd name="T90" fmla="*/ 1181 w 1584"/>
                  <a:gd name="T91" fmla="*/ 1884 h 1884"/>
                  <a:gd name="T92" fmla="*/ 1489 w 1584"/>
                  <a:gd name="T93" fmla="*/ 1670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84" h="1884">
                    <a:moveTo>
                      <a:pt x="1462" y="1609"/>
                    </a:moveTo>
                    <a:lnTo>
                      <a:pt x="1462" y="1609"/>
                    </a:lnTo>
                    <a:lnTo>
                      <a:pt x="122" y="1609"/>
                    </a:lnTo>
                    <a:cubicBezTo>
                      <a:pt x="90" y="1609"/>
                      <a:pt x="64" y="1582"/>
                      <a:pt x="64" y="1551"/>
                    </a:cubicBezTo>
                    <a:lnTo>
                      <a:pt x="64" y="1518"/>
                    </a:lnTo>
                    <a:lnTo>
                      <a:pt x="1520" y="1518"/>
                    </a:lnTo>
                    <a:lnTo>
                      <a:pt x="1520" y="1551"/>
                    </a:lnTo>
                    <a:cubicBezTo>
                      <a:pt x="1520" y="1582"/>
                      <a:pt x="1494" y="1609"/>
                      <a:pt x="1462" y="1609"/>
                    </a:cubicBezTo>
                    <a:close/>
                    <a:moveTo>
                      <a:pt x="1364" y="1814"/>
                    </a:moveTo>
                    <a:lnTo>
                      <a:pt x="1364" y="1814"/>
                    </a:lnTo>
                    <a:lnTo>
                      <a:pt x="1181" y="1814"/>
                    </a:lnTo>
                    <a:cubicBezTo>
                      <a:pt x="1151" y="1814"/>
                      <a:pt x="1126" y="1789"/>
                      <a:pt x="1126" y="1759"/>
                    </a:cubicBezTo>
                    <a:lnTo>
                      <a:pt x="1126" y="1673"/>
                    </a:lnTo>
                    <a:lnTo>
                      <a:pt x="1419" y="1673"/>
                    </a:lnTo>
                    <a:lnTo>
                      <a:pt x="1419" y="1759"/>
                    </a:lnTo>
                    <a:cubicBezTo>
                      <a:pt x="1419" y="1789"/>
                      <a:pt x="1394" y="1814"/>
                      <a:pt x="1364" y="1814"/>
                    </a:cubicBezTo>
                    <a:close/>
                    <a:moveTo>
                      <a:pt x="458" y="1759"/>
                    </a:moveTo>
                    <a:lnTo>
                      <a:pt x="458" y="1759"/>
                    </a:lnTo>
                    <a:cubicBezTo>
                      <a:pt x="458" y="1789"/>
                      <a:pt x="434" y="1814"/>
                      <a:pt x="403" y="1814"/>
                    </a:cubicBezTo>
                    <a:lnTo>
                      <a:pt x="220" y="1814"/>
                    </a:lnTo>
                    <a:cubicBezTo>
                      <a:pt x="190" y="1814"/>
                      <a:pt x="165" y="1789"/>
                      <a:pt x="165" y="1759"/>
                    </a:cubicBezTo>
                    <a:lnTo>
                      <a:pt x="165" y="1673"/>
                    </a:lnTo>
                    <a:lnTo>
                      <a:pt x="458" y="1673"/>
                    </a:lnTo>
                    <a:lnTo>
                      <a:pt x="458" y="1759"/>
                    </a:lnTo>
                    <a:close/>
                    <a:moveTo>
                      <a:pt x="122" y="1110"/>
                    </a:moveTo>
                    <a:lnTo>
                      <a:pt x="122" y="1110"/>
                    </a:lnTo>
                    <a:lnTo>
                      <a:pt x="277" y="1110"/>
                    </a:lnTo>
                    <a:cubicBezTo>
                      <a:pt x="294" y="1110"/>
                      <a:pt x="308" y="1097"/>
                      <a:pt x="309" y="1081"/>
                    </a:cubicBezTo>
                    <a:lnTo>
                      <a:pt x="333" y="854"/>
                    </a:lnTo>
                    <a:cubicBezTo>
                      <a:pt x="468" y="876"/>
                      <a:pt x="627" y="887"/>
                      <a:pt x="794" y="887"/>
                    </a:cubicBezTo>
                    <a:cubicBezTo>
                      <a:pt x="960" y="887"/>
                      <a:pt x="1122" y="876"/>
                      <a:pt x="1256" y="854"/>
                    </a:cubicBezTo>
                    <a:lnTo>
                      <a:pt x="1278" y="1062"/>
                    </a:lnTo>
                    <a:lnTo>
                      <a:pt x="1280" y="1081"/>
                    </a:lnTo>
                    <a:cubicBezTo>
                      <a:pt x="1282" y="1097"/>
                      <a:pt x="1296" y="1110"/>
                      <a:pt x="1312" y="1110"/>
                    </a:cubicBezTo>
                    <a:lnTo>
                      <a:pt x="1462" y="1110"/>
                    </a:lnTo>
                    <a:lnTo>
                      <a:pt x="1462" y="1110"/>
                    </a:lnTo>
                    <a:cubicBezTo>
                      <a:pt x="1494" y="1110"/>
                      <a:pt x="1520" y="1136"/>
                      <a:pt x="1520" y="1168"/>
                    </a:cubicBezTo>
                    <a:lnTo>
                      <a:pt x="1520" y="1454"/>
                    </a:lnTo>
                    <a:lnTo>
                      <a:pt x="64" y="1454"/>
                    </a:lnTo>
                    <a:lnTo>
                      <a:pt x="64" y="1168"/>
                    </a:lnTo>
                    <a:cubicBezTo>
                      <a:pt x="64" y="1136"/>
                      <a:pt x="90" y="1110"/>
                      <a:pt x="122" y="1110"/>
                    </a:cubicBezTo>
                    <a:close/>
                    <a:moveTo>
                      <a:pt x="93" y="827"/>
                    </a:moveTo>
                    <a:lnTo>
                      <a:pt x="93" y="827"/>
                    </a:lnTo>
                    <a:lnTo>
                      <a:pt x="93" y="592"/>
                    </a:lnTo>
                    <a:cubicBezTo>
                      <a:pt x="93" y="585"/>
                      <a:pt x="99" y="579"/>
                      <a:pt x="106" y="579"/>
                    </a:cubicBezTo>
                    <a:lnTo>
                      <a:pt x="156" y="579"/>
                    </a:lnTo>
                    <a:cubicBezTo>
                      <a:pt x="163" y="579"/>
                      <a:pt x="169" y="585"/>
                      <a:pt x="169" y="592"/>
                    </a:cubicBezTo>
                    <a:lnTo>
                      <a:pt x="169" y="827"/>
                    </a:lnTo>
                    <a:cubicBezTo>
                      <a:pt x="169" y="834"/>
                      <a:pt x="163" y="840"/>
                      <a:pt x="156" y="840"/>
                    </a:cubicBezTo>
                    <a:lnTo>
                      <a:pt x="106" y="840"/>
                    </a:lnTo>
                    <a:cubicBezTo>
                      <a:pt x="99" y="840"/>
                      <a:pt x="93" y="834"/>
                      <a:pt x="93" y="827"/>
                    </a:cubicBezTo>
                    <a:close/>
                    <a:moveTo>
                      <a:pt x="1249" y="790"/>
                    </a:moveTo>
                    <a:lnTo>
                      <a:pt x="1249" y="790"/>
                    </a:lnTo>
                    <a:cubicBezTo>
                      <a:pt x="1118" y="812"/>
                      <a:pt x="958" y="823"/>
                      <a:pt x="794" y="823"/>
                    </a:cubicBezTo>
                    <a:cubicBezTo>
                      <a:pt x="631" y="823"/>
                      <a:pt x="471" y="812"/>
                      <a:pt x="340" y="790"/>
                    </a:cubicBezTo>
                    <a:lnTo>
                      <a:pt x="372" y="488"/>
                    </a:lnTo>
                    <a:cubicBezTo>
                      <a:pt x="372" y="487"/>
                      <a:pt x="372" y="486"/>
                      <a:pt x="372" y="485"/>
                    </a:cubicBezTo>
                    <a:cubicBezTo>
                      <a:pt x="372" y="469"/>
                      <a:pt x="385" y="456"/>
                      <a:pt x="401" y="456"/>
                    </a:cubicBezTo>
                    <a:lnTo>
                      <a:pt x="1188" y="456"/>
                    </a:lnTo>
                    <a:cubicBezTo>
                      <a:pt x="1205" y="456"/>
                      <a:pt x="1218" y="469"/>
                      <a:pt x="1218" y="485"/>
                    </a:cubicBezTo>
                    <a:cubicBezTo>
                      <a:pt x="1218" y="486"/>
                      <a:pt x="1218" y="487"/>
                      <a:pt x="1218" y="488"/>
                    </a:cubicBezTo>
                    <a:lnTo>
                      <a:pt x="1249" y="790"/>
                    </a:lnTo>
                    <a:close/>
                    <a:moveTo>
                      <a:pt x="220" y="141"/>
                    </a:moveTo>
                    <a:lnTo>
                      <a:pt x="220" y="141"/>
                    </a:lnTo>
                    <a:lnTo>
                      <a:pt x="1363" y="141"/>
                    </a:lnTo>
                    <a:cubicBezTo>
                      <a:pt x="1395" y="141"/>
                      <a:pt x="1421" y="167"/>
                      <a:pt x="1421" y="199"/>
                    </a:cubicBezTo>
                    <a:lnTo>
                      <a:pt x="1421" y="515"/>
                    </a:lnTo>
                    <a:cubicBezTo>
                      <a:pt x="1381" y="518"/>
                      <a:pt x="1349" y="552"/>
                      <a:pt x="1349" y="592"/>
                    </a:cubicBezTo>
                    <a:lnTo>
                      <a:pt x="1349" y="827"/>
                    </a:lnTo>
                    <a:cubicBezTo>
                      <a:pt x="1349" y="868"/>
                      <a:pt x="1381" y="902"/>
                      <a:pt x="1421" y="904"/>
                    </a:cubicBezTo>
                    <a:lnTo>
                      <a:pt x="1421" y="987"/>
                    </a:lnTo>
                    <a:cubicBezTo>
                      <a:pt x="1421" y="1019"/>
                      <a:pt x="1395" y="1045"/>
                      <a:pt x="1363" y="1045"/>
                    </a:cubicBezTo>
                    <a:lnTo>
                      <a:pt x="1341" y="1045"/>
                    </a:lnTo>
                    <a:lnTo>
                      <a:pt x="1282" y="483"/>
                    </a:lnTo>
                    <a:cubicBezTo>
                      <a:pt x="1281" y="433"/>
                      <a:pt x="1239" y="392"/>
                      <a:pt x="1188" y="392"/>
                    </a:cubicBezTo>
                    <a:lnTo>
                      <a:pt x="401" y="392"/>
                    </a:lnTo>
                    <a:cubicBezTo>
                      <a:pt x="350" y="392"/>
                      <a:pt x="309" y="433"/>
                      <a:pt x="308" y="483"/>
                    </a:cubicBezTo>
                    <a:lnTo>
                      <a:pt x="248" y="1045"/>
                    </a:lnTo>
                    <a:lnTo>
                      <a:pt x="220" y="1045"/>
                    </a:lnTo>
                    <a:cubicBezTo>
                      <a:pt x="188" y="1045"/>
                      <a:pt x="162" y="1019"/>
                      <a:pt x="162" y="987"/>
                    </a:cubicBezTo>
                    <a:lnTo>
                      <a:pt x="162" y="904"/>
                    </a:lnTo>
                    <a:cubicBezTo>
                      <a:pt x="202" y="901"/>
                      <a:pt x="233" y="868"/>
                      <a:pt x="233" y="827"/>
                    </a:cubicBezTo>
                    <a:lnTo>
                      <a:pt x="233" y="592"/>
                    </a:lnTo>
                    <a:cubicBezTo>
                      <a:pt x="233" y="552"/>
                      <a:pt x="202" y="519"/>
                      <a:pt x="162" y="515"/>
                    </a:cubicBezTo>
                    <a:lnTo>
                      <a:pt x="162" y="199"/>
                    </a:lnTo>
                    <a:cubicBezTo>
                      <a:pt x="162" y="167"/>
                      <a:pt x="188" y="141"/>
                      <a:pt x="220" y="141"/>
                    </a:cubicBezTo>
                    <a:close/>
                    <a:moveTo>
                      <a:pt x="1489" y="592"/>
                    </a:moveTo>
                    <a:lnTo>
                      <a:pt x="1489" y="592"/>
                    </a:lnTo>
                    <a:lnTo>
                      <a:pt x="1489" y="827"/>
                    </a:lnTo>
                    <a:cubicBezTo>
                      <a:pt x="1489" y="834"/>
                      <a:pt x="1483" y="840"/>
                      <a:pt x="1476" y="840"/>
                    </a:cubicBezTo>
                    <a:lnTo>
                      <a:pt x="1426" y="840"/>
                    </a:lnTo>
                    <a:cubicBezTo>
                      <a:pt x="1419" y="840"/>
                      <a:pt x="1413" y="834"/>
                      <a:pt x="1413" y="827"/>
                    </a:cubicBezTo>
                    <a:lnTo>
                      <a:pt x="1413" y="592"/>
                    </a:lnTo>
                    <a:cubicBezTo>
                      <a:pt x="1413" y="585"/>
                      <a:pt x="1419" y="579"/>
                      <a:pt x="1426" y="579"/>
                    </a:cubicBezTo>
                    <a:lnTo>
                      <a:pt x="1476" y="579"/>
                    </a:lnTo>
                    <a:cubicBezTo>
                      <a:pt x="1483" y="579"/>
                      <a:pt x="1489" y="585"/>
                      <a:pt x="1489" y="592"/>
                    </a:cubicBezTo>
                    <a:close/>
                    <a:moveTo>
                      <a:pt x="1584" y="1551"/>
                    </a:moveTo>
                    <a:lnTo>
                      <a:pt x="1584" y="1551"/>
                    </a:lnTo>
                    <a:lnTo>
                      <a:pt x="1584" y="1168"/>
                    </a:lnTo>
                    <a:cubicBezTo>
                      <a:pt x="1584" y="1103"/>
                      <a:pt x="1534" y="1050"/>
                      <a:pt x="1470" y="1046"/>
                    </a:cubicBezTo>
                    <a:cubicBezTo>
                      <a:pt x="1480" y="1029"/>
                      <a:pt x="1485" y="1009"/>
                      <a:pt x="1485" y="987"/>
                    </a:cubicBezTo>
                    <a:lnTo>
                      <a:pt x="1485" y="904"/>
                    </a:lnTo>
                    <a:cubicBezTo>
                      <a:pt x="1524" y="900"/>
                      <a:pt x="1554" y="867"/>
                      <a:pt x="1554" y="827"/>
                    </a:cubicBezTo>
                    <a:lnTo>
                      <a:pt x="1554" y="592"/>
                    </a:lnTo>
                    <a:cubicBezTo>
                      <a:pt x="1554" y="553"/>
                      <a:pt x="1524" y="520"/>
                      <a:pt x="1485" y="516"/>
                    </a:cubicBezTo>
                    <a:lnTo>
                      <a:pt x="1485" y="199"/>
                    </a:lnTo>
                    <a:cubicBezTo>
                      <a:pt x="1485" y="132"/>
                      <a:pt x="1431" y="77"/>
                      <a:pt x="1363" y="77"/>
                    </a:cubicBezTo>
                    <a:lnTo>
                      <a:pt x="952" y="77"/>
                    </a:lnTo>
                    <a:cubicBezTo>
                      <a:pt x="956" y="71"/>
                      <a:pt x="960" y="65"/>
                      <a:pt x="964" y="59"/>
                    </a:cubicBezTo>
                    <a:cubicBezTo>
                      <a:pt x="974" y="42"/>
                      <a:pt x="970" y="21"/>
                      <a:pt x="953" y="11"/>
                    </a:cubicBezTo>
                    <a:cubicBezTo>
                      <a:pt x="937" y="0"/>
                      <a:pt x="916" y="5"/>
                      <a:pt x="905" y="21"/>
                    </a:cubicBezTo>
                    <a:cubicBezTo>
                      <a:pt x="901" y="28"/>
                      <a:pt x="896" y="35"/>
                      <a:pt x="892" y="43"/>
                    </a:cubicBezTo>
                    <a:cubicBezTo>
                      <a:pt x="885" y="54"/>
                      <a:pt x="885" y="67"/>
                      <a:pt x="890" y="77"/>
                    </a:cubicBezTo>
                    <a:lnTo>
                      <a:pt x="220" y="77"/>
                    </a:lnTo>
                    <a:cubicBezTo>
                      <a:pt x="153" y="77"/>
                      <a:pt x="98" y="132"/>
                      <a:pt x="98" y="199"/>
                    </a:cubicBezTo>
                    <a:lnTo>
                      <a:pt x="98" y="516"/>
                    </a:lnTo>
                    <a:cubicBezTo>
                      <a:pt x="59" y="520"/>
                      <a:pt x="29" y="552"/>
                      <a:pt x="29" y="592"/>
                    </a:cubicBezTo>
                    <a:lnTo>
                      <a:pt x="29" y="827"/>
                    </a:lnTo>
                    <a:cubicBezTo>
                      <a:pt x="29" y="867"/>
                      <a:pt x="59" y="900"/>
                      <a:pt x="98" y="904"/>
                    </a:cubicBezTo>
                    <a:lnTo>
                      <a:pt x="98" y="987"/>
                    </a:lnTo>
                    <a:cubicBezTo>
                      <a:pt x="98" y="1009"/>
                      <a:pt x="103" y="1029"/>
                      <a:pt x="113" y="1046"/>
                    </a:cubicBezTo>
                    <a:cubicBezTo>
                      <a:pt x="50" y="1050"/>
                      <a:pt x="0" y="1103"/>
                      <a:pt x="0" y="1168"/>
                    </a:cubicBezTo>
                    <a:lnTo>
                      <a:pt x="0" y="1551"/>
                    </a:lnTo>
                    <a:cubicBezTo>
                      <a:pt x="0" y="1609"/>
                      <a:pt x="41" y="1658"/>
                      <a:pt x="95" y="1670"/>
                    </a:cubicBezTo>
                    <a:lnTo>
                      <a:pt x="95" y="1759"/>
                    </a:lnTo>
                    <a:cubicBezTo>
                      <a:pt x="95" y="1828"/>
                      <a:pt x="151" y="1884"/>
                      <a:pt x="220" y="1884"/>
                    </a:cubicBezTo>
                    <a:lnTo>
                      <a:pt x="403" y="1884"/>
                    </a:lnTo>
                    <a:cubicBezTo>
                      <a:pt x="472" y="1884"/>
                      <a:pt x="528" y="1828"/>
                      <a:pt x="528" y="1759"/>
                    </a:cubicBezTo>
                    <a:lnTo>
                      <a:pt x="528" y="1673"/>
                    </a:lnTo>
                    <a:lnTo>
                      <a:pt x="759" y="1673"/>
                    </a:lnTo>
                    <a:cubicBezTo>
                      <a:pt x="759" y="1673"/>
                      <a:pt x="759" y="1674"/>
                      <a:pt x="759" y="1675"/>
                    </a:cubicBezTo>
                    <a:cubicBezTo>
                      <a:pt x="763" y="1683"/>
                      <a:pt x="766" y="1691"/>
                      <a:pt x="769" y="1698"/>
                    </a:cubicBezTo>
                    <a:cubicBezTo>
                      <a:pt x="775" y="1711"/>
                      <a:pt x="788" y="1719"/>
                      <a:pt x="801" y="1719"/>
                    </a:cubicBezTo>
                    <a:cubicBezTo>
                      <a:pt x="806" y="1719"/>
                      <a:pt x="811" y="1718"/>
                      <a:pt x="815" y="1717"/>
                    </a:cubicBezTo>
                    <a:cubicBezTo>
                      <a:pt x="832" y="1709"/>
                      <a:pt x="840" y="1690"/>
                      <a:pt x="834" y="1673"/>
                    </a:cubicBezTo>
                    <a:lnTo>
                      <a:pt x="1056" y="1673"/>
                    </a:lnTo>
                    <a:lnTo>
                      <a:pt x="1056" y="1759"/>
                    </a:lnTo>
                    <a:cubicBezTo>
                      <a:pt x="1056" y="1828"/>
                      <a:pt x="1112" y="1884"/>
                      <a:pt x="1181" y="1884"/>
                    </a:cubicBezTo>
                    <a:lnTo>
                      <a:pt x="1364" y="1884"/>
                    </a:lnTo>
                    <a:cubicBezTo>
                      <a:pt x="1433" y="1884"/>
                      <a:pt x="1489" y="1828"/>
                      <a:pt x="1489" y="1759"/>
                    </a:cubicBezTo>
                    <a:lnTo>
                      <a:pt x="1489" y="1670"/>
                    </a:lnTo>
                    <a:cubicBezTo>
                      <a:pt x="1543" y="1657"/>
                      <a:pt x="1584" y="1609"/>
                      <a:pt x="1584" y="155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9">
                <a:extLst>
                  <a:ext uri="{FF2B5EF4-FFF2-40B4-BE49-F238E27FC236}">
                    <a16:creationId xmlns:a16="http://schemas.microsoft.com/office/drawing/2014/main" id="{9B281FA5-19E9-70A4-8EDA-0BBC047FAADC}"/>
                  </a:ext>
                </a:extLst>
              </p:cNvPr>
              <p:cNvSpPr>
                <a:spLocks noEditPoints="1"/>
              </p:cNvSpPr>
              <p:nvPr/>
            </p:nvSpPr>
            <p:spPr bwMode="auto">
              <a:xfrm>
                <a:off x="877888" y="3386137"/>
                <a:ext cx="241300" cy="139700"/>
              </a:xfrm>
              <a:custGeom>
                <a:avLst/>
                <a:gdLst>
                  <a:gd name="T0" fmla="*/ 65 w 673"/>
                  <a:gd name="T1" fmla="*/ 122 h 391"/>
                  <a:gd name="T2" fmla="*/ 65 w 673"/>
                  <a:gd name="T3" fmla="*/ 122 h 391"/>
                  <a:gd name="T4" fmla="*/ 123 w 673"/>
                  <a:gd name="T5" fmla="*/ 64 h 391"/>
                  <a:gd name="T6" fmla="*/ 550 w 673"/>
                  <a:gd name="T7" fmla="*/ 64 h 391"/>
                  <a:gd name="T8" fmla="*/ 608 w 673"/>
                  <a:gd name="T9" fmla="*/ 122 h 391"/>
                  <a:gd name="T10" fmla="*/ 608 w 673"/>
                  <a:gd name="T11" fmla="*/ 269 h 391"/>
                  <a:gd name="T12" fmla="*/ 550 w 673"/>
                  <a:gd name="T13" fmla="*/ 327 h 391"/>
                  <a:gd name="T14" fmla="*/ 123 w 673"/>
                  <a:gd name="T15" fmla="*/ 327 h 391"/>
                  <a:gd name="T16" fmla="*/ 65 w 673"/>
                  <a:gd name="T17" fmla="*/ 269 h 391"/>
                  <a:gd name="T18" fmla="*/ 65 w 673"/>
                  <a:gd name="T19" fmla="*/ 122 h 391"/>
                  <a:gd name="T20" fmla="*/ 123 w 673"/>
                  <a:gd name="T21" fmla="*/ 391 h 391"/>
                  <a:gd name="T22" fmla="*/ 123 w 673"/>
                  <a:gd name="T23" fmla="*/ 391 h 391"/>
                  <a:gd name="T24" fmla="*/ 550 w 673"/>
                  <a:gd name="T25" fmla="*/ 391 h 391"/>
                  <a:gd name="T26" fmla="*/ 673 w 673"/>
                  <a:gd name="T27" fmla="*/ 269 h 391"/>
                  <a:gd name="T28" fmla="*/ 673 w 673"/>
                  <a:gd name="T29" fmla="*/ 122 h 391"/>
                  <a:gd name="T30" fmla="*/ 550 w 673"/>
                  <a:gd name="T31" fmla="*/ 0 h 391"/>
                  <a:gd name="T32" fmla="*/ 123 w 673"/>
                  <a:gd name="T33" fmla="*/ 0 h 391"/>
                  <a:gd name="T34" fmla="*/ 0 w 673"/>
                  <a:gd name="T35" fmla="*/ 122 h 391"/>
                  <a:gd name="T36" fmla="*/ 0 w 673"/>
                  <a:gd name="T37" fmla="*/ 269 h 391"/>
                  <a:gd name="T38" fmla="*/ 123 w 673"/>
                  <a:gd name="T39"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3" h="391">
                    <a:moveTo>
                      <a:pt x="65" y="122"/>
                    </a:moveTo>
                    <a:lnTo>
                      <a:pt x="65" y="122"/>
                    </a:lnTo>
                    <a:cubicBezTo>
                      <a:pt x="65" y="90"/>
                      <a:pt x="91" y="64"/>
                      <a:pt x="123" y="64"/>
                    </a:cubicBezTo>
                    <a:lnTo>
                      <a:pt x="550" y="64"/>
                    </a:lnTo>
                    <a:cubicBezTo>
                      <a:pt x="582" y="64"/>
                      <a:pt x="608" y="90"/>
                      <a:pt x="608" y="122"/>
                    </a:cubicBezTo>
                    <a:lnTo>
                      <a:pt x="608" y="269"/>
                    </a:lnTo>
                    <a:cubicBezTo>
                      <a:pt x="608" y="301"/>
                      <a:pt x="582" y="327"/>
                      <a:pt x="550" y="327"/>
                    </a:cubicBezTo>
                    <a:lnTo>
                      <a:pt x="123" y="327"/>
                    </a:lnTo>
                    <a:cubicBezTo>
                      <a:pt x="91" y="327"/>
                      <a:pt x="65" y="301"/>
                      <a:pt x="65" y="269"/>
                    </a:cubicBezTo>
                    <a:lnTo>
                      <a:pt x="65" y="122"/>
                    </a:lnTo>
                    <a:close/>
                    <a:moveTo>
                      <a:pt x="123" y="391"/>
                    </a:moveTo>
                    <a:lnTo>
                      <a:pt x="123" y="391"/>
                    </a:lnTo>
                    <a:lnTo>
                      <a:pt x="550" y="391"/>
                    </a:lnTo>
                    <a:cubicBezTo>
                      <a:pt x="618" y="391"/>
                      <a:pt x="673" y="336"/>
                      <a:pt x="673" y="269"/>
                    </a:cubicBezTo>
                    <a:lnTo>
                      <a:pt x="673" y="122"/>
                    </a:lnTo>
                    <a:cubicBezTo>
                      <a:pt x="673" y="55"/>
                      <a:pt x="618" y="0"/>
                      <a:pt x="550" y="0"/>
                    </a:cubicBezTo>
                    <a:lnTo>
                      <a:pt x="123" y="0"/>
                    </a:lnTo>
                    <a:cubicBezTo>
                      <a:pt x="55" y="0"/>
                      <a:pt x="0" y="55"/>
                      <a:pt x="0" y="122"/>
                    </a:cubicBezTo>
                    <a:lnTo>
                      <a:pt x="0" y="269"/>
                    </a:lnTo>
                    <a:cubicBezTo>
                      <a:pt x="0" y="336"/>
                      <a:pt x="55" y="391"/>
                      <a:pt x="123" y="39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0">
                <a:extLst>
                  <a:ext uri="{FF2B5EF4-FFF2-40B4-BE49-F238E27FC236}">
                    <a16:creationId xmlns:a16="http://schemas.microsoft.com/office/drawing/2014/main" id="{57C0757A-FE4B-7DFC-ED0E-8D512A1C9C4E}"/>
                  </a:ext>
                </a:extLst>
              </p:cNvPr>
              <p:cNvSpPr>
                <a:spLocks noEditPoints="1"/>
              </p:cNvSpPr>
              <p:nvPr/>
            </p:nvSpPr>
            <p:spPr bwMode="auto">
              <a:xfrm>
                <a:off x="755650" y="3467099"/>
                <a:ext cx="107950" cy="74612"/>
              </a:xfrm>
              <a:custGeom>
                <a:avLst/>
                <a:gdLst>
                  <a:gd name="T0" fmla="*/ 64 w 302"/>
                  <a:gd name="T1" fmla="*/ 77 h 205"/>
                  <a:gd name="T2" fmla="*/ 64 w 302"/>
                  <a:gd name="T3" fmla="*/ 77 h 205"/>
                  <a:gd name="T4" fmla="*/ 77 w 302"/>
                  <a:gd name="T5" fmla="*/ 64 h 205"/>
                  <a:gd name="T6" fmla="*/ 225 w 302"/>
                  <a:gd name="T7" fmla="*/ 64 h 205"/>
                  <a:gd name="T8" fmla="*/ 238 w 302"/>
                  <a:gd name="T9" fmla="*/ 77 h 205"/>
                  <a:gd name="T10" fmla="*/ 238 w 302"/>
                  <a:gd name="T11" fmla="*/ 127 h 205"/>
                  <a:gd name="T12" fmla="*/ 225 w 302"/>
                  <a:gd name="T13" fmla="*/ 140 h 205"/>
                  <a:gd name="T14" fmla="*/ 77 w 302"/>
                  <a:gd name="T15" fmla="*/ 140 h 205"/>
                  <a:gd name="T16" fmla="*/ 64 w 302"/>
                  <a:gd name="T17" fmla="*/ 127 h 205"/>
                  <a:gd name="T18" fmla="*/ 64 w 302"/>
                  <a:gd name="T19" fmla="*/ 77 h 205"/>
                  <a:gd name="T20" fmla="*/ 77 w 302"/>
                  <a:gd name="T21" fmla="*/ 205 h 205"/>
                  <a:gd name="T22" fmla="*/ 77 w 302"/>
                  <a:gd name="T23" fmla="*/ 205 h 205"/>
                  <a:gd name="T24" fmla="*/ 225 w 302"/>
                  <a:gd name="T25" fmla="*/ 205 h 205"/>
                  <a:gd name="T26" fmla="*/ 302 w 302"/>
                  <a:gd name="T27" fmla="*/ 127 h 205"/>
                  <a:gd name="T28" fmla="*/ 302 w 302"/>
                  <a:gd name="T29" fmla="*/ 77 h 205"/>
                  <a:gd name="T30" fmla="*/ 225 w 302"/>
                  <a:gd name="T31" fmla="*/ 0 h 205"/>
                  <a:gd name="T32" fmla="*/ 77 w 302"/>
                  <a:gd name="T33" fmla="*/ 0 h 205"/>
                  <a:gd name="T34" fmla="*/ 0 w 302"/>
                  <a:gd name="T35" fmla="*/ 77 h 205"/>
                  <a:gd name="T36" fmla="*/ 0 w 302"/>
                  <a:gd name="T37" fmla="*/ 127 h 205"/>
                  <a:gd name="T38" fmla="*/ 77 w 302"/>
                  <a:gd name="T39"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05">
                    <a:moveTo>
                      <a:pt x="64" y="77"/>
                    </a:moveTo>
                    <a:lnTo>
                      <a:pt x="64" y="77"/>
                    </a:lnTo>
                    <a:cubicBezTo>
                      <a:pt x="64" y="70"/>
                      <a:pt x="70" y="64"/>
                      <a:pt x="77" y="64"/>
                    </a:cubicBezTo>
                    <a:lnTo>
                      <a:pt x="225" y="64"/>
                    </a:lnTo>
                    <a:cubicBezTo>
                      <a:pt x="232" y="64"/>
                      <a:pt x="238" y="70"/>
                      <a:pt x="238" y="77"/>
                    </a:cubicBezTo>
                    <a:lnTo>
                      <a:pt x="238" y="127"/>
                    </a:lnTo>
                    <a:cubicBezTo>
                      <a:pt x="238" y="135"/>
                      <a:pt x="232" y="140"/>
                      <a:pt x="225" y="140"/>
                    </a:cubicBezTo>
                    <a:lnTo>
                      <a:pt x="77" y="140"/>
                    </a:lnTo>
                    <a:cubicBezTo>
                      <a:pt x="70" y="140"/>
                      <a:pt x="64" y="135"/>
                      <a:pt x="64" y="127"/>
                    </a:cubicBezTo>
                    <a:lnTo>
                      <a:pt x="64" y="77"/>
                    </a:lnTo>
                    <a:close/>
                    <a:moveTo>
                      <a:pt x="77" y="205"/>
                    </a:moveTo>
                    <a:lnTo>
                      <a:pt x="77" y="205"/>
                    </a:lnTo>
                    <a:lnTo>
                      <a:pt x="225" y="205"/>
                    </a:lnTo>
                    <a:cubicBezTo>
                      <a:pt x="268" y="205"/>
                      <a:pt x="302" y="170"/>
                      <a:pt x="302" y="127"/>
                    </a:cubicBezTo>
                    <a:lnTo>
                      <a:pt x="302" y="77"/>
                    </a:lnTo>
                    <a:cubicBezTo>
                      <a:pt x="302" y="35"/>
                      <a:pt x="268" y="0"/>
                      <a:pt x="225" y="0"/>
                    </a:cubicBezTo>
                    <a:lnTo>
                      <a:pt x="77" y="0"/>
                    </a:lnTo>
                    <a:cubicBezTo>
                      <a:pt x="34" y="0"/>
                      <a:pt x="0" y="35"/>
                      <a:pt x="0" y="77"/>
                    </a:cubicBezTo>
                    <a:lnTo>
                      <a:pt x="0" y="127"/>
                    </a:lnTo>
                    <a:cubicBezTo>
                      <a:pt x="0" y="170"/>
                      <a:pt x="34" y="205"/>
                      <a:pt x="77" y="2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11">
                <a:extLst>
                  <a:ext uri="{FF2B5EF4-FFF2-40B4-BE49-F238E27FC236}">
                    <a16:creationId xmlns:a16="http://schemas.microsoft.com/office/drawing/2014/main" id="{40B072ED-52B8-8C50-A1B1-56DA32ED7578}"/>
                  </a:ext>
                </a:extLst>
              </p:cNvPr>
              <p:cNvSpPr>
                <a:spLocks noEditPoints="1"/>
              </p:cNvSpPr>
              <p:nvPr/>
            </p:nvSpPr>
            <p:spPr bwMode="auto">
              <a:xfrm>
                <a:off x="1128713" y="3467099"/>
                <a:ext cx="109537" cy="74612"/>
              </a:xfrm>
              <a:custGeom>
                <a:avLst/>
                <a:gdLst>
                  <a:gd name="T0" fmla="*/ 64 w 303"/>
                  <a:gd name="T1" fmla="*/ 77 h 205"/>
                  <a:gd name="T2" fmla="*/ 64 w 303"/>
                  <a:gd name="T3" fmla="*/ 77 h 205"/>
                  <a:gd name="T4" fmla="*/ 77 w 303"/>
                  <a:gd name="T5" fmla="*/ 64 h 205"/>
                  <a:gd name="T6" fmla="*/ 226 w 303"/>
                  <a:gd name="T7" fmla="*/ 64 h 205"/>
                  <a:gd name="T8" fmla="*/ 239 w 303"/>
                  <a:gd name="T9" fmla="*/ 77 h 205"/>
                  <a:gd name="T10" fmla="*/ 239 w 303"/>
                  <a:gd name="T11" fmla="*/ 127 h 205"/>
                  <a:gd name="T12" fmla="*/ 226 w 303"/>
                  <a:gd name="T13" fmla="*/ 140 h 205"/>
                  <a:gd name="T14" fmla="*/ 77 w 303"/>
                  <a:gd name="T15" fmla="*/ 140 h 205"/>
                  <a:gd name="T16" fmla="*/ 64 w 303"/>
                  <a:gd name="T17" fmla="*/ 127 h 205"/>
                  <a:gd name="T18" fmla="*/ 64 w 303"/>
                  <a:gd name="T19" fmla="*/ 77 h 205"/>
                  <a:gd name="T20" fmla="*/ 77 w 303"/>
                  <a:gd name="T21" fmla="*/ 205 h 205"/>
                  <a:gd name="T22" fmla="*/ 77 w 303"/>
                  <a:gd name="T23" fmla="*/ 205 h 205"/>
                  <a:gd name="T24" fmla="*/ 226 w 303"/>
                  <a:gd name="T25" fmla="*/ 205 h 205"/>
                  <a:gd name="T26" fmla="*/ 303 w 303"/>
                  <a:gd name="T27" fmla="*/ 127 h 205"/>
                  <a:gd name="T28" fmla="*/ 303 w 303"/>
                  <a:gd name="T29" fmla="*/ 77 h 205"/>
                  <a:gd name="T30" fmla="*/ 226 w 303"/>
                  <a:gd name="T31" fmla="*/ 0 h 205"/>
                  <a:gd name="T32" fmla="*/ 77 w 303"/>
                  <a:gd name="T33" fmla="*/ 0 h 205"/>
                  <a:gd name="T34" fmla="*/ 0 w 303"/>
                  <a:gd name="T35" fmla="*/ 77 h 205"/>
                  <a:gd name="T36" fmla="*/ 0 w 303"/>
                  <a:gd name="T37" fmla="*/ 127 h 205"/>
                  <a:gd name="T38" fmla="*/ 77 w 303"/>
                  <a:gd name="T39"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3" h="205">
                    <a:moveTo>
                      <a:pt x="64" y="77"/>
                    </a:moveTo>
                    <a:lnTo>
                      <a:pt x="64" y="77"/>
                    </a:lnTo>
                    <a:cubicBezTo>
                      <a:pt x="64" y="70"/>
                      <a:pt x="70" y="64"/>
                      <a:pt x="77" y="64"/>
                    </a:cubicBezTo>
                    <a:lnTo>
                      <a:pt x="226" y="64"/>
                    </a:lnTo>
                    <a:cubicBezTo>
                      <a:pt x="233" y="64"/>
                      <a:pt x="239" y="70"/>
                      <a:pt x="239" y="77"/>
                    </a:cubicBezTo>
                    <a:lnTo>
                      <a:pt x="239" y="127"/>
                    </a:lnTo>
                    <a:cubicBezTo>
                      <a:pt x="239" y="135"/>
                      <a:pt x="233" y="140"/>
                      <a:pt x="226" y="140"/>
                    </a:cubicBezTo>
                    <a:lnTo>
                      <a:pt x="77" y="140"/>
                    </a:lnTo>
                    <a:cubicBezTo>
                      <a:pt x="70" y="140"/>
                      <a:pt x="64" y="135"/>
                      <a:pt x="64" y="127"/>
                    </a:cubicBezTo>
                    <a:lnTo>
                      <a:pt x="64" y="77"/>
                    </a:lnTo>
                    <a:close/>
                    <a:moveTo>
                      <a:pt x="77" y="205"/>
                    </a:moveTo>
                    <a:lnTo>
                      <a:pt x="77" y="205"/>
                    </a:lnTo>
                    <a:lnTo>
                      <a:pt x="226" y="205"/>
                    </a:lnTo>
                    <a:cubicBezTo>
                      <a:pt x="268" y="205"/>
                      <a:pt x="303" y="170"/>
                      <a:pt x="303" y="127"/>
                    </a:cubicBezTo>
                    <a:lnTo>
                      <a:pt x="303" y="77"/>
                    </a:lnTo>
                    <a:cubicBezTo>
                      <a:pt x="303" y="35"/>
                      <a:pt x="268" y="0"/>
                      <a:pt x="226" y="0"/>
                    </a:cubicBezTo>
                    <a:lnTo>
                      <a:pt x="77" y="0"/>
                    </a:lnTo>
                    <a:cubicBezTo>
                      <a:pt x="35" y="0"/>
                      <a:pt x="0" y="35"/>
                      <a:pt x="0" y="77"/>
                    </a:cubicBezTo>
                    <a:lnTo>
                      <a:pt x="0" y="127"/>
                    </a:lnTo>
                    <a:cubicBezTo>
                      <a:pt x="0" y="170"/>
                      <a:pt x="35" y="205"/>
                      <a:pt x="77" y="2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2">
                <a:extLst>
                  <a:ext uri="{FF2B5EF4-FFF2-40B4-BE49-F238E27FC236}">
                    <a16:creationId xmlns:a16="http://schemas.microsoft.com/office/drawing/2014/main" id="{61C97C24-BE66-C92B-86F3-4D322068CC57}"/>
                  </a:ext>
                </a:extLst>
              </p:cNvPr>
              <p:cNvSpPr>
                <a:spLocks noEditPoints="1"/>
              </p:cNvSpPr>
              <p:nvPr/>
            </p:nvSpPr>
            <p:spPr bwMode="auto">
              <a:xfrm>
                <a:off x="1920875" y="3502024"/>
                <a:ext cx="225425" cy="223837"/>
              </a:xfrm>
              <a:custGeom>
                <a:avLst/>
                <a:gdLst>
                  <a:gd name="T0" fmla="*/ 557 w 627"/>
                  <a:gd name="T1" fmla="*/ 313 h 627"/>
                  <a:gd name="T2" fmla="*/ 557 w 627"/>
                  <a:gd name="T3" fmla="*/ 313 h 627"/>
                  <a:gd name="T4" fmla="*/ 313 w 627"/>
                  <a:gd name="T5" fmla="*/ 557 h 627"/>
                  <a:gd name="T6" fmla="*/ 70 w 627"/>
                  <a:gd name="T7" fmla="*/ 313 h 627"/>
                  <a:gd name="T8" fmla="*/ 313 w 627"/>
                  <a:gd name="T9" fmla="*/ 70 h 627"/>
                  <a:gd name="T10" fmla="*/ 557 w 627"/>
                  <a:gd name="T11" fmla="*/ 313 h 627"/>
                  <a:gd name="T12" fmla="*/ 0 w 627"/>
                  <a:gd name="T13" fmla="*/ 313 h 627"/>
                  <a:gd name="T14" fmla="*/ 0 w 627"/>
                  <a:gd name="T15" fmla="*/ 313 h 627"/>
                  <a:gd name="T16" fmla="*/ 313 w 627"/>
                  <a:gd name="T17" fmla="*/ 627 h 627"/>
                  <a:gd name="T18" fmla="*/ 627 w 627"/>
                  <a:gd name="T19" fmla="*/ 313 h 627"/>
                  <a:gd name="T20" fmla="*/ 313 w 627"/>
                  <a:gd name="T21" fmla="*/ 0 h 627"/>
                  <a:gd name="T22" fmla="*/ 0 w 627"/>
                  <a:gd name="T23" fmla="*/ 3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7" h="627">
                    <a:moveTo>
                      <a:pt x="557" y="313"/>
                    </a:moveTo>
                    <a:lnTo>
                      <a:pt x="557" y="313"/>
                    </a:lnTo>
                    <a:cubicBezTo>
                      <a:pt x="557" y="448"/>
                      <a:pt x="448" y="557"/>
                      <a:pt x="313" y="557"/>
                    </a:cubicBezTo>
                    <a:cubicBezTo>
                      <a:pt x="179" y="557"/>
                      <a:pt x="70" y="448"/>
                      <a:pt x="70" y="313"/>
                    </a:cubicBezTo>
                    <a:cubicBezTo>
                      <a:pt x="70" y="179"/>
                      <a:pt x="179" y="70"/>
                      <a:pt x="313" y="70"/>
                    </a:cubicBezTo>
                    <a:cubicBezTo>
                      <a:pt x="448" y="70"/>
                      <a:pt x="557" y="179"/>
                      <a:pt x="557" y="313"/>
                    </a:cubicBezTo>
                    <a:close/>
                    <a:moveTo>
                      <a:pt x="0" y="313"/>
                    </a:moveTo>
                    <a:lnTo>
                      <a:pt x="0" y="313"/>
                    </a:lnTo>
                    <a:cubicBezTo>
                      <a:pt x="0" y="486"/>
                      <a:pt x="140" y="627"/>
                      <a:pt x="313" y="627"/>
                    </a:cubicBezTo>
                    <a:cubicBezTo>
                      <a:pt x="486" y="627"/>
                      <a:pt x="627" y="486"/>
                      <a:pt x="627" y="313"/>
                    </a:cubicBezTo>
                    <a:cubicBezTo>
                      <a:pt x="627" y="141"/>
                      <a:pt x="486" y="0"/>
                      <a:pt x="313" y="0"/>
                    </a:cubicBezTo>
                    <a:cubicBezTo>
                      <a:pt x="140" y="0"/>
                      <a:pt x="0" y="141"/>
                      <a:pt x="0" y="3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13">
                <a:extLst>
                  <a:ext uri="{FF2B5EF4-FFF2-40B4-BE49-F238E27FC236}">
                    <a16:creationId xmlns:a16="http://schemas.microsoft.com/office/drawing/2014/main" id="{43AD5143-04FB-7CE6-DA4B-FF5953116C7B}"/>
                  </a:ext>
                </a:extLst>
              </p:cNvPr>
              <p:cNvSpPr>
                <a:spLocks noEditPoints="1"/>
              </p:cNvSpPr>
              <p:nvPr/>
            </p:nvSpPr>
            <p:spPr bwMode="auto">
              <a:xfrm>
                <a:off x="1671638" y="3690937"/>
                <a:ext cx="728662" cy="506412"/>
              </a:xfrm>
              <a:custGeom>
                <a:avLst/>
                <a:gdLst>
                  <a:gd name="T0" fmla="*/ 1965 w 2023"/>
                  <a:gd name="T1" fmla="*/ 395 h 1413"/>
                  <a:gd name="T2" fmla="*/ 1894 w 2023"/>
                  <a:gd name="T3" fmla="*/ 454 h 1413"/>
                  <a:gd name="T4" fmla="*/ 1832 w 2023"/>
                  <a:gd name="T5" fmla="*/ 742 h 1413"/>
                  <a:gd name="T6" fmla="*/ 1614 w 2023"/>
                  <a:gd name="T7" fmla="*/ 885 h 1413"/>
                  <a:gd name="T8" fmla="*/ 1473 w 2023"/>
                  <a:gd name="T9" fmla="*/ 728 h 1413"/>
                  <a:gd name="T10" fmla="*/ 1565 w 2023"/>
                  <a:gd name="T11" fmla="*/ 663 h 1413"/>
                  <a:gd name="T12" fmla="*/ 1456 w 2023"/>
                  <a:gd name="T13" fmla="*/ 92 h 1413"/>
                  <a:gd name="T14" fmla="*/ 1868 w 2023"/>
                  <a:gd name="T15" fmla="*/ 73 h 1413"/>
                  <a:gd name="T16" fmla="*/ 1352 w 2023"/>
                  <a:gd name="T17" fmla="*/ 715 h 1413"/>
                  <a:gd name="T18" fmla="*/ 1292 w 2023"/>
                  <a:gd name="T19" fmla="*/ 1119 h 1413"/>
                  <a:gd name="T20" fmla="*/ 952 w 2023"/>
                  <a:gd name="T21" fmla="*/ 1344 h 1413"/>
                  <a:gd name="T22" fmla="*/ 671 w 2023"/>
                  <a:gd name="T23" fmla="*/ 715 h 1413"/>
                  <a:gd name="T24" fmla="*/ 529 w 2023"/>
                  <a:gd name="T25" fmla="*/ 642 h 1413"/>
                  <a:gd name="T26" fmla="*/ 686 w 2023"/>
                  <a:gd name="T27" fmla="*/ 85 h 1413"/>
                  <a:gd name="T28" fmla="*/ 1338 w 2023"/>
                  <a:gd name="T29" fmla="*/ 85 h 1413"/>
                  <a:gd name="T30" fmla="*/ 1495 w 2023"/>
                  <a:gd name="T31" fmla="*/ 642 h 1413"/>
                  <a:gd name="T32" fmla="*/ 1352 w 2023"/>
                  <a:gd name="T33" fmla="*/ 715 h 1413"/>
                  <a:gd name="T34" fmla="*/ 547 w 2023"/>
                  <a:gd name="T35" fmla="*/ 743 h 1413"/>
                  <a:gd name="T36" fmla="*/ 330 w 2023"/>
                  <a:gd name="T37" fmla="*/ 885 h 1413"/>
                  <a:gd name="T38" fmla="*/ 154 w 2023"/>
                  <a:gd name="T39" fmla="*/ 491 h 1413"/>
                  <a:gd name="T40" fmla="*/ 131 w 2023"/>
                  <a:gd name="T41" fmla="*/ 455 h 1413"/>
                  <a:gd name="T42" fmla="*/ 58 w 2023"/>
                  <a:gd name="T43" fmla="*/ 395 h 1413"/>
                  <a:gd name="T44" fmla="*/ 370 w 2023"/>
                  <a:gd name="T45" fmla="*/ 174 h 1413"/>
                  <a:gd name="T46" fmla="*/ 586 w 2023"/>
                  <a:gd name="T47" fmla="*/ 74 h 1413"/>
                  <a:gd name="T48" fmla="*/ 460 w 2023"/>
                  <a:gd name="T49" fmla="*/ 663 h 1413"/>
                  <a:gd name="T50" fmla="*/ 550 w 2023"/>
                  <a:gd name="T51" fmla="*/ 728 h 1413"/>
                  <a:gd name="T52" fmla="*/ 1874 w 2023"/>
                  <a:gd name="T53" fmla="*/ 12 h 1413"/>
                  <a:gd name="T54" fmla="*/ 1856 w 2023"/>
                  <a:gd name="T55" fmla="*/ 9 h 1413"/>
                  <a:gd name="T56" fmla="*/ 1654 w 2023"/>
                  <a:gd name="T57" fmla="*/ 118 h 1413"/>
                  <a:gd name="T58" fmla="*/ 1437 w 2023"/>
                  <a:gd name="T59" fmla="*/ 11 h 1413"/>
                  <a:gd name="T60" fmla="*/ 1393 w 2023"/>
                  <a:gd name="T61" fmla="*/ 37 h 1413"/>
                  <a:gd name="T62" fmla="*/ 1300 w 2023"/>
                  <a:gd name="T63" fmla="*/ 20 h 1413"/>
                  <a:gd name="T64" fmla="*/ 724 w 2023"/>
                  <a:gd name="T65" fmla="*/ 20 h 1413"/>
                  <a:gd name="T66" fmla="*/ 631 w 2023"/>
                  <a:gd name="T67" fmla="*/ 38 h 1413"/>
                  <a:gd name="T68" fmla="*/ 586 w 2023"/>
                  <a:gd name="T69" fmla="*/ 11 h 1413"/>
                  <a:gd name="T70" fmla="*/ 370 w 2023"/>
                  <a:gd name="T71" fmla="*/ 118 h 1413"/>
                  <a:gd name="T72" fmla="*/ 167 w 2023"/>
                  <a:gd name="T73" fmla="*/ 9 h 1413"/>
                  <a:gd name="T74" fmla="*/ 3 w 2023"/>
                  <a:gd name="T75" fmla="*/ 395 h 1413"/>
                  <a:gd name="T76" fmla="*/ 16 w 2023"/>
                  <a:gd name="T77" fmla="*/ 468 h 1413"/>
                  <a:gd name="T78" fmla="*/ 137 w 2023"/>
                  <a:gd name="T79" fmla="*/ 753 h 1413"/>
                  <a:gd name="T80" fmla="*/ 160 w 2023"/>
                  <a:gd name="T81" fmla="*/ 830 h 1413"/>
                  <a:gd name="T82" fmla="*/ 168 w 2023"/>
                  <a:gd name="T83" fmla="*/ 899 h 1413"/>
                  <a:gd name="T84" fmla="*/ 201 w 2023"/>
                  <a:gd name="T85" fmla="*/ 892 h 1413"/>
                  <a:gd name="T86" fmla="*/ 330 w 2023"/>
                  <a:gd name="T87" fmla="*/ 941 h 1413"/>
                  <a:gd name="T88" fmla="*/ 602 w 2023"/>
                  <a:gd name="T89" fmla="*/ 753 h 1413"/>
                  <a:gd name="T90" fmla="*/ 605 w 2023"/>
                  <a:gd name="T91" fmla="*/ 747 h 1413"/>
                  <a:gd name="T92" fmla="*/ 952 w 2023"/>
                  <a:gd name="T93" fmla="*/ 1413 h 1413"/>
                  <a:gd name="T94" fmla="*/ 1360 w 2023"/>
                  <a:gd name="T95" fmla="*/ 1132 h 1413"/>
                  <a:gd name="T96" fmla="*/ 1419 w 2023"/>
                  <a:gd name="T97" fmla="*/ 747 h 1413"/>
                  <a:gd name="T98" fmla="*/ 1421 w 2023"/>
                  <a:gd name="T99" fmla="*/ 752 h 1413"/>
                  <a:gd name="T100" fmla="*/ 1693 w 2023"/>
                  <a:gd name="T101" fmla="*/ 941 h 1413"/>
                  <a:gd name="T102" fmla="*/ 1924 w 2023"/>
                  <a:gd name="T103" fmla="*/ 504 h 1413"/>
                  <a:gd name="T104" fmla="*/ 2020 w 2023"/>
                  <a:gd name="T105" fmla="*/ 445 h 1413"/>
                  <a:gd name="T106" fmla="*/ 1874 w 2023"/>
                  <a:gd name="T107" fmla="*/ 1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3" h="1413">
                    <a:moveTo>
                      <a:pt x="1965" y="395"/>
                    </a:moveTo>
                    <a:lnTo>
                      <a:pt x="1965" y="395"/>
                    </a:lnTo>
                    <a:cubicBezTo>
                      <a:pt x="1965" y="406"/>
                      <a:pt x="1964" y="417"/>
                      <a:pt x="1964" y="428"/>
                    </a:cubicBezTo>
                    <a:cubicBezTo>
                      <a:pt x="1951" y="434"/>
                      <a:pt x="1928" y="445"/>
                      <a:pt x="1894" y="454"/>
                    </a:cubicBezTo>
                    <a:cubicBezTo>
                      <a:pt x="1882" y="457"/>
                      <a:pt x="1873" y="466"/>
                      <a:pt x="1871" y="478"/>
                    </a:cubicBezTo>
                    <a:lnTo>
                      <a:pt x="1832" y="742"/>
                    </a:lnTo>
                    <a:cubicBezTo>
                      <a:pt x="1823" y="785"/>
                      <a:pt x="1792" y="885"/>
                      <a:pt x="1693" y="885"/>
                    </a:cubicBezTo>
                    <a:lnTo>
                      <a:pt x="1614" y="885"/>
                    </a:lnTo>
                    <a:cubicBezTo>
                      <a:pt x="1529" y="885"/>
                      <a:pt x="1487" y="812"/>
                      <a:pt x="1476" y="742"/>
                    </a:cubicBezTo>
                    <a:lnTo>
                      <a:pt x="1473" y="728"/>
                    </a:lnTo>
                    <a:cubicBezTo>
                      <a:pt x="1522" y="709"/>
                      <a:pt x="1547" y="693"/>
                      <a:pt x="1549" y="692"/>
                    </a:cubicBezTo>
                    <a:cubicBezTo>
                      <a:pt x="1559" y="686"/>
                      <a:pt x="1565" y="675"/>
                      <a:pt x="1565" y="663"/>
                    </a:cubicBezTo>
                    <a:cubicBezTo>
                      <a:pt x="1565" y="637"/>
                      <a:pt x="1565" y="612"/>
                      <a:pt x="1565" y="587"/>
                    </a:cubicBezTo>
                    <a:cubicBezTo>
                      <a:pt x="1567" y="397"/>
                      <a:pt x="1568" y="215"/>
                      <a:pt x="1456" y="92"/>
                    </a:cubicBezTo>
                    <a:cubicBezTo>
                      <a:pt x="1508" y="144"/>
                      <a:pt x="1579" y="174"/>
                      <a:pt x="1654" y="174"/>
                    </a:cubicBezTo>
                    <a:cubicBezTo>
                      <a:pt x="1737" y="174"/>
                      <a:pt x="1815" y="137"/>
                      <a:pt x="1868" y="73"/>
                    </a:cubicBezTo>
                    <a:cubicBezTo>
                      <a:pt x="1967" y="137"/>
                      <a:pt x="1966" y="252"/>
                      <a:pt x="1965" y="395"/>
                    </a:cubicBezTo>
                    <a:close/>
                    <a:moveTo>
                      <a:pt x="1352" y="715"/>
                    </a:moveTo>
                    <a:lnTo>
                      <a:pt x="1352" y="715"/>
                    </a:lnTo>
                    <a:lnTo>
                      <a:pt x="1292" y="1119"/>
                    </a:lnTo>
                    <a:cubicBezTo>
                      <a:pt x="1278" y="1187"/>
                      <a:pt x="1230" y="1344"/>
                      <a:pt x="1073" y="1344"/>
                    </a:cubicBezTo>
                    <a:lnTo>
                      <a:pt x="952" y="1344"/>
                    </a:lnTo>
                    <a:cubicBezTo>
                      <a:pt x="817" y="1344"/>
                      <a:pt x="750" y="1228"/>
                      <a:pt x="733" y="1120"/>
                    </a:cubicBezTo>
                    <a:lnTo>
                      <a:pt x="671" y="715"/>
                    </a:lnTo>
                    <a:cubicBezTo>
                      <a:pt x="668" y="701"/>
                      <a:pt x="659" y="690"/>
                      <a:pt x="646" y="687"/>
                    </a:cubicBezTo>
                    <a:cubicBezTo>
                      <a:pt x="587" y="670"/>
                      <a:pt x="549" y="652"/>
                      <a:pt x="529" y="642"/>
                    </a:cubicBezTo>
                    <a:cubicBezTo>
                      <a:pt x="529" y="623"/>
                      <a:pt x="529" y="605"/>
                      <a:pt x="529" y="586"/>
                    </a:cubicBezTo>
                    <a:cubicBezTo>
                      <a:pt x="527" y="362"/>
                      <a:pt x="525" y="183"/>
                      <a:pt x="686" y="85"/>
                    </a:cubicBezTo>
                    <a:cubicBezTo>
                      <a:pt x="765" y="183"/>
                      <a:pt x="885" y="241"/>
                      <a:pt x="1012" y="241"/>
                    </a:cubicBezTo>
                    <a:cubicBezTo>
                      <a:pt x="1140" y="241"/>
                      <a:pt x="1259" y="183"/>
                      <a:pt x="1338" y="85"/>
                    </a:cubicBezTo>
                    <a:cubicBezTo>
                      <a:pt x="1499" y="183"/>
                      <a:pt x="1497" y="362"/>
                      <a:pt x="1495" y="586"/>
                    </a:cubicBezTo>
                    <a:cubicBezTo>
                      <a:pt x="1495" y="605"/>
                      <a:pt x="1495" y="623"/>
                      <a:pt x="1495" y="642"/>
                    </a:cubicBezTo>
                    <a:cubicBezTo>
                      <a:pt x="1475" y="652"/>
                      <a:pt x="1437" y="669"/>
                      <a:pt x="1381" y="685"/>
                    </a:cubicBezTo>
                    <a:cubicBezTo>
                      <a:pt x="1366" y="688"/>
                      <a:pt x="1354" y="700"/>
                      <a:pt x="1352" y="715"/>
                    </a:cubicBezTo>
                    <a:close/>
                    <a:moveTo>
                      <a:pt x="547" y="743"/>
                    </a:moveTo>
                    <a:lnTo>
                      <a:pt x="547" y="743"/>
                    </a:lnTo>
                    <a:cubicBezTo>
                      <a:pt x="536" y="812"/>
                      <a:pt x="494" y="885"/>
                      <a:pt x="409" y="885"/>
                    </a:cubicBezTo>
                    <a:lnTo>
                      <a:pt x="330" y="885"/>
                    </a:lnTo>
                    <a:cubicBezTo>
                      <a:pt x="231" y="885"/>
                      <a:pt x="200" y="785"/>
                      <a:pt x="192" y="743"/>
                    </a:cubicBezTo>
                    <a:lnTo>
                      <a:pt x="154" y="491"/>
                    </a:lnTo>
                    <a:lnTo>
                      <a:pt x="152" y="478"/>
                    </a:lnTo>
                    <a:cubicBezTo>
                      <a:pt x="150" y="467"/>
                      <a:pt x="142" y="458"/>
                      <a:pt x="131" y="455"/>
                    </a:cubicBezTo>
                    <a:cubicBezTo>
                      <a:pt x="96" y="445"/>
                      <a:pt x="72" y="435"/>
                      <a:pt x="59" y="428"/>
                    </a:cubicBezTo>
                    <a:cubicBezTo>
                      <a:pt x="59" y="417"/>
                      <a:pt x="59" y="406"/>
                      <a:pt x="58" y="395"/>
                    </a:cubicBezTo>
                    <a:cubicBezTo>
                      <a:pt x="57" y="252"/>
                      <a:pt x="56" y="137"/>
                      <a:pt x="155" y="73"/>
                    </a:cubicBezTo>
                    <a:cubicBezTo>
                      <a:pt x="208" y="137"/>
                      <a:pt x="286" y="174"/>
                      <a:pt x="370" y="174"/>
                    </a:cubicBezTo>
                    <a:cubicBezTo>
                      <a:pt x="453" y="174"/>
                      <a:pt x="531" y="137"/>
                      <a:pt x="584" y="73"/>
                    </a:cubicBezTo>
                    <a:cubicBezTo>
                      <a:pt x="585" y="73"/>
                      <a:pt x="585" y="74"/>
                      <a:pt x="586" y="74"/>
                    </a:cubicBezTo>
                    <a:cubicBezTo>
                      <a:pt x="456" y="198"/>
                      <a:pt x="457" y="388"/>
                      <a:pt x="459" y="587"/>
                    </a:cubicBezTo>
                    <a:cubicBezTo>
                      <a:pt x="459" y="612"/>
                      <a:pt x="460" y="637"/>
                      <a:pt x="460" y="663"/>
                    </a:cubicBezTo>
                    <a:cubicBezTo>
                      <a:pt x="460" y="674"/>
                      <a:pt x="466" y="685"/>
                      <a:pt x="475" y="692"/>
                    </a:cubicBezTo>
                    <a:cubicBezTo>
                      <a:pt x="477" y="693"/>
                      <a:pt x="501" y="709"/>
                      <a:pt x="550" y="728"/>
                    </a:cubicBezTo>
                    <a:lnTo>
                      <a:pt x="547" y="743"/>
                    </a:lnTo>
                    <a:close/>
                    <a:moveTo>
                      <a:pt x="1874" y="12"/>
                    </a:moveTo>
                    <a:lnTo>
                      <a:pt x="1874" y="12"/>
                    </a:lnTo>
                    <a:cubicBezTo>
                      <a:pt x="1869" y="9"/>
                      <a:pt x="1862" y="8"/>
                      <a:pt x="1856" y="9"/>
                    </a:cubicBezTo>
                    <a:cubicBezTo>
                      <a:pt x="1849" y="11"/>
                      <a:pt x="1842" y="15"/>
                      <a:pt x="1838" y="21"/>
                    </a:cubicBezTo>
                    <a:cubicBezTo>
                      <a:pt x="1796" y="82"/>
                      <a:pt x="1727" y="118"/>
                      <a:pt x="1654" y="118"/>
                    </a:cubicBezTo>
                    <a:cubicBezTo>
                      <a:pt x="1580" y="118"/>
                      <a:pt x="1511" y="82"/>
                      <a:pt x="1469" y="21"/>
                    </a:cubicBezTo>
                    <a:cubicBezTo>
                      <a:pt x="1462" y="11"/>
                      <a:pt x="1449" y="6"/>
                      <a:pt x="1437" y="11"/>
                    </a:cubicBezTo>
                    <a:cubicBezTo>
                      <a:pt x="1436" y="11"/>
                      <a:pt x="1435" y="12"/>
                      <a:pt x="1434" y="12"/>
                    </a:cubicBezTo>
                    <a:cubicBezTo>
                      <a:pt x="1419" y="19"/>
                      <a:pt x="1406" y="28"/>
                      <a:pt x="1393" y="37"/>
                    </a:cubicBezTo>
                    <a:cubicBezTo>
                      <a:pt x="1378" y="27"/>
                      <a:pt x="1363" y="17"/>
                      <a:pt x="1345" y="9"/>
                    </a:cubicBezTo>
                    <a:cubicBezTo>
                      <a:pt x="1329" y="0"/>
                      <a:pt x="1310" y="5"/>
                      <a:pt x="1300" y="20"/>
                    </a:cubicBezTo>
                    <a:cubicBezTo>
                      <a:pt x="1235" y="115"/>
                      <a:pt x="1127" y="171"/>
                      <a:pt x="1012" y="171"/>
                    </a:cubicBezTo>
                    <a:cubicBezTo>
                      <a:pt x="897" y="171"/>
                      <a:pt x="790" y="115"/>
                      <a:pt x="724" y="20"/>
                    </a:cubicBezTo>
                    <a:cubicBezTo>
                      <a:pt x="714" y="5"/>
                      <a:pt x="695" y="0"/>
                      <a:pt x="679" y="9"/>
                    </a:cubicBezTo>
                    <a:cubicBezTo>
                      <a:pt x="662" y="18"/>
                      <a:pt x="646" y="27"/>
                      <a:pt x="631" y="38"/>
                    </a:cubicBezTo>
                    <a:cubicBezTo>
                      <a:pt x="618" y="28"/>
                      <a:pt x="604" y="20"/>
                      <a:pt x="589" y="12"/>
                    </a:cubicBezTo>
                    <a:cubicBezTo>
                      <a:pt x="588" y="12"/>
                      <a:pt x="587" y="11"/>
                      <a:pt x="586" y="11"/>
                    </a:cubicBezTo>
                    <a:cubicBezTo>
                      <a:pt x="574" y="6"/>
                      <a:pt x="561" y="11"/>
                      <a:pt x="554" y="21"/>
                    </a:cubicBezTo>
                    <a:cubicBezTo>
                      <a:pt x="512" y="82"/>
                      <a:pt x="443" y="118"/>
                      <a:pt x="370" y="118"/>
                    </a:cubicBezTo>
                    <a:cubicBezTo>
                      <a:pt x="296" y="118"/>
                      <a:pt x="227" y="82"/>
                      <a:pt x="185" y="21"/>
                    </a:cubicBezTo>
                    <a:cubicBezTo>
                      <a:pt x="181" y="15"/>
                      <a:pt x="174" y="11"/>
                      <a:pt x="167" y="9"/>
                    </a:cubicBezTo>
                    <a:cubicBezTo>
                      <a:pt x="161" y="8"/>
                      <a:pt x="155" y="9"/>
                      <a:pt x="150" y="12"/>
                    </a:cubicBezTo>
                    <a:cubicBezTo>
                      <a:pt x="0" y="88"/>
                      <a:pt x="1" y="237"/>
                      <a:pt x="3" y="395"/>
                    </a:cubicBezTo>
                    <a:cubicBezTo>
                      <a:pt x="3" y="411"/>
                      <a:pt x="3" y="428"/>
                      <a:pt x="3" y="445"/>
                    </a:cubicBezTo>
                    <a:cubicBezTo>
                      <a:pt x="3" y="454"/>
                      <a:pt x="8" y="463"/>
                      <a:pt x="16" y="468"/>
                    </a:cubicBezTo>
                    <a:cubicBezTo>
                      <a:pt x="17" y="469"/>
                      <a:pt x="44" y="486"/>
                      <a:pt x="99" y="504"/>
                    </a:cubicBezTo>
                    <a:lnTo>
                      <a:pt x="137" y="753"/>
                    </a:lnTo>
                    <a:cubicBezTo>
                      <a:pt x="142" y="781"/>
                      <a:pt x="151" y="807"/>
                      <a:pt x="162" y="829"/>
                    </a:cubicBezTo>
                    <a:lnTo>
                      <a:pt x="160" y="830"/>
                    </a:lnTo>
                    <a:cubicBezTo>
                      <a:pt x="141" y="835"/>
                      <a:pt x="129" y="853"/>
                      <a:pt x="134" y="872"/>
                    </a:cubicBezTo>
                    <a:cubicBezTo>
                      <a:pt x="138" y="888"/>
                      <a:pt x="152" y="899"/>
                      <a:pt x="168" y="899"/>
                    </a:cubicBezTo>
                    <a:cubicBezTo>
                      <a:pt x="171" y="899"/>
                      <a:pt x="173" y="898"/>
                      <a:pt x="176" y="898"/>
                    </a:cubicBezTo>
                    <a:cubicBezTo>
                      <a:pt x="184" y="896"/>
                      <a:pt x="193" y="894"/>
                      <a:pt x="201" y="892"/>
                    </a:cubicBezTo>
                    <a:cubicBezTo>
                      <a:pt x="202" y="891"/>
                      <a:pt x="203" y="891"/>
                      <a:pt x="205" y="890"/>
                    </a:cubicBezTo>
                    <a:cubicBezTo>
                      <a:pt x="238" y="923"/>
                      <a:pt x="281" y="941"/>
                      <a:pt x="330" y="941"/>
                    </a:cubicBezTo>
                    <a:lnTo>
                      <a:pt x="409" y="941"/>
                    </a:lnTo>
                    <a:cubicBezTo>
                      <a:pt x="508" y="941"/>
                      <a:pt x="584" y="867"/>
                      <a:pt x="602" y="753"/>
                    </a:cubicBezTo>
                    <a:lnTo>
                      <a:pt x="603" y="747"/>
                    </a:lnTo>
                    <a:cubicBezTo>
                      <a:pt x="604" y="747"/>
                      <a:pt x="604" y="747"/>
                      <a:pt x="605" y="747"/>
                    </a:cubicBezTo>
                    <a:lnTo>
                      <a:pt x="664" y="1131"/>
                    </a:lnTo>
                    <a:cubicBezTo>
                      <a:pt x="692" y="1303"/>
                      <a:pt x="805" y="1413"/>
                      <a:pt x="952" y="1413"/>
                    </a:cubicBezTo>
                    <a:lnTo>
                      <a:pt x="1073" y="1413"/>
                    </a:lnTo>
                    <a:cubicBezTo>
                      <a:pt x="1218" y="1413"/>
                      <a:pt x="1325" y="1308"/>
                      <a:pt x="1360" y="1132"/>
                    </a:cubicBezTo>
                    <a:cubicBezTo>
                      <a:pt x="1360" y="1131"/>
                      <a:pt x="1361" y="1131"/>
                      <a:pt x="1361" y="1130"/>
                    </a:cubicBezTo>
                    <a:lnTo>
                      <a:pt x="1419" y="747"/>
                    </a:lnTo>
                    <a:cubicBezTo>
                      <a:pt x="1419" y="747"/>
                      <a:pt x="1419" y="746"/>
                      <a:pt x="1420" y="746"/>
                    </a:cubicBezTo>
                    <a:lnTo>
                      <a:pt x="1421" y="752"/>
                    </a:lnTo>
                    <a:cubicBezTo>
                      <a:pt x="1439" y="867"/>
                      <a:pt x="1515" y="941"/>
                      <a:pt x="1614" y="941"/>
                    </a:cubicBezTo>
                    <a:lnTo>
                      <a:pt x="1693" y="941"/>
                    </a:lnTo>
                    <a:cubicBezTo>
                      <a:pt x="1791" y="941"/>
                      <a:pt x="1863" y="871"/>
                      <a:pt x="1887" y="751"/>
                    </a:cubicBezTo>
                    <a:lnTo>
                      <a:pt x="1924" y="504"/>
                    </a:lnTo>
                    <a:cubicBezTo>
                      <a:pt x="1979" y="486"/>
                      <a:pt x="2006" y="469"/>
                      <a:pt x="2007" y="468"/>
                    </a:cubicBezTo>
                    <a:cubicBezTo>
                      <a:pt x="2015" y="463"/>
                      <a:pt x="2020" y="454"/>
                      <a:pt x="2020" y="445"/>
                    </a:cubicBezTo>
                    <a:cubicBezTo>
                      <a:pt x="2020" y="428"/>
                      <a:pt x="2020" y="411"/>
                      <a:pt x="2020" y="395"/>
                    </a:cubicBezTo>
                    <a:cubicBezTo>
                      <a:pt x="2022" y="238"/>
                      <a:pt x="2023" y="89"/>
                      <a:pt x="1874"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4">
                <a:extLst>
                  <a:ext uri="{FF2B5EF4-FFF2-40B4-BE49-F238E27FC236}">
                    <a16:creationId xmlns:a16="http://schemas.microsoft.com/office/drawing/2014/main" id="{9BFCF366-E3BE-6344-48F0-B719A86AA776}"/>
                  </a:ext>
                </a:extLst>
              </p:cNvPr>
              <p:cNvSpPr>
                <a:spLocks noEditPoints="1"/>
              </p:cNvSpPr>
              <p:nvPr/>
            </p:nvSpPr>
            <p:spPr bwMode="auto">
              <a:xfrm>
                <a:off x="2189163" y="3568699"/>
                <a:ext cx="152400" cy="150812"/>
              </a:xfrm>
              <a:custGeom>
                <a:avLst/>
                <a:gdLst>
                  <a:gd name="T0" fmla="*/ 210 w 421"/>
                  <a:gd name="T1" fmla="*/ 56 h 420"/>
                  <a:gd name="T2" fmla="*/ 210 w 421"/>
                  <a:gd name="T3" fmla="*/ 56 h 420"/>
                  <a:gd name="T4" fmla="*/ 365 w 421"/>
                  <a:gd name="T5" fmla="*/ 210 h 420"/>
                  <a:gd name="T6" fmla="*/ 210 w 421"/>
                  <a:gd name="T7" fmla="*/ 365 h 420"/>
                  <a:gd name="T8" fmla="*/ 56 w 421"/>
                  <a:gd name="T9" fmla="*/ 210 h 420"/>
                  <a:gd name="T10" fmla="*/ 210 w 421"/>
                  <a:gd name="T11" fmla="*/ 56 h 420"/>
                  <a:gd name="T12" fmla="*/ 210 w 421"/>
                  <a:gd name="T13" fmla="*/ 420 h 420"/>
                  <a:gd name="T14" fmla="*/ 210 w 421"/>
                  <a:gd name="T15" fmla="*/ 420 h 420"/>
                  <a:gd name="T16" fmla="*/ 421 w 421"/>
                  <a:gd name="T17" fmla="*/ 210 h 420"/>
                  <a:gd name="T18" fmla="*/ 210 w 421"/>
                  <a:gd name="T19" fmla="*/ 0 h 420"/>
                  <a:gd name="T20" fmla="*/ 0 w 421"/>
                  <a:gd name="T21" fmla="*/ 210 h 420"/>
                  <a:gd name="T22" fmla="*/ 210 w 421"/>
                  <a:gd name="T23" fmla="*/ 42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1" h="420">
                    <a:moveTo>
                      <a:pt x="210" y="56"/>
                    </a:moveTo>
                    <a:lnTo>
                      <a:pt x="210" y="56"/>
                    </a:lnTo>
                    <a:cubicBezTo>
                      <a:pt x="296" y="56"/>
                      <a:pt x="365" y="125"/>
                      <a:pt x="365" y="210"/>
                    </a:cubicBezTo>
                    <a:cubicBezTo>
                      <a:pt x="365" y="295"/>
                      <a:pt x="296" y="365"/>
                      <a:pt x="210" y="365"/>
                    </a:cubicBezTo>
                    <a:cubicBezTo>
                      <a:pt x="125" y="365"/>
                      <a:pt x="56" y="295"/>
                      <a:pt x="56" y="210"/>
                    </a:cubicBezTo>
                    <a:cubicBezTo>
                      <a:pt x="56" y="125"/>
                      <a:pt x="125" y="56"/>
                      <a:pt x="210" y="56"/>
                    </a:cubicBezTo>
                    <a:close/>
                    <a:moveTo>
                      <a:pt x="210" y="420"/>
                    </a:moveTo>
                    <a:lnTo>
                      <a:pt x="210" y="420"/>
                    </a:lnTo>
                    <a:cubicBezTo>
                      <a:pt x="326" y="420"/>
                      <a:pt x="421" y="326"/>
                      <a:pt x="421" y="210"/>
                    </a:cubicBezTo>
                    <a:cubicBezTo>
                      <a:pt x="421" y="94"/>
                      <a:pt x="326" y="0"/>
                      <a:pt x="210" y="0"/>
                    </a:cubicBezTo>
                    <a:cubicBezTo>
                      <a:pt x="95" y="0"/>
                      <a:pt x="0" y="94"/>
                      <a:pt x="0" y="210"/>
                    </a:cubicBezTo>
                    <a:cubicBezTo>
                      <a:pt x="0" y="326"/>
                      <a:pt x="95" y="420"/>
                      <a:pt x="210" y="4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15">
                <a:extLst>
                  <a:ext uri="{FF2B5EF4-FFF2-40B4-BE49-F238E27FC236}">
                    <a16:creationId xmlns:a16="http://schemas.microsoft.com/office/drawing/2014/main" id="{EEA4D571-70DE-F6BC-FF93-5DDBDD3BB6E7}"/>
                  </a:ext>
                </a:extLst>
              </p:cNvPr>
              <p:cNvSpPr>
                <a:spLocks noEditPoints="1"/>
              </p:cNvSpPr>
              <p:nvPr/>
            </p:nvSpPr>
            <p:spPr bwMode="auto">
              <a:xfrm>
                <a:off x="1731963" y="3568699"/>
                <a:ext cx="150812" cy="150812"/>
              </a:xfrm>
              <a:custGeom>
                <a:avLst/>
                <a:gdLst>
                  <a:gd name="T0" fmla="*/ 365 w 421"/>
                  <a:gd name="T1" fmla="*/ 210 h 420"/>
                  <a:gd name="T2" fmla="*/ 365 w 421"/>
                  <a:gd name="T3" fmla="*/ 210 h 420"/>
                  <a:gd name="T4" fmla="*/ 211 w 421"/>
                  <a:gd name="T5" fmla="*/ 365 h 420"/>
                  <a:gd name="T6" fmla="*/ 56 w 421"/>
                  <a:gd name="T7" fmla="*/ 210 h 420"/>
                  <a:gd name="T8" fmla="*/ 211 w 421"/>
                  <a:gd name="T9" fmla="*/ 56 h 420"/>
                  <a:gd name="T10" fmla="*/ 365 w 421"/>
                  <a:gd name="T11" fmla="*/ 210 h 420"/>
                  <a:gd name="T12" fmla="*/ 0 w 421"/>
                  <a:gd name="T13" fmla="*/ 210 h 420"/>
                  <a:gd name="T14" fmla="*/ 0 w 421"/>
                  <a:gd name="T15" fmla="*/ 210 h 420"/>
                  <a:gd name="T16" fmla="*/ 211 w 421"/>
                  <a:gd name="T17" fmla="*/ 420 h 420"/>
                  <a:gd name="T18" fmla="*/ 421 w 421"/>
                  <a:gd name="T19" fmla="*/ 210 h 420"/>
                  <a:gd name="T20" fmla="*/ 211 w 421"/>
                  <a:gd name="T21" fmla="*/ 0 h 420"/>
                  <a:gd name="T22" fmla="*/ 0 w 421"/>
                  <a:gd name="T23" fmla="*/ 21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1" h="420">
                    <a:moveTo>
                      <a:pt x="365" y="210"/>
                    </a:moveTo>
                    <a:lnTo>
                      <a:pt x="365" y="210"/>
                    </a:lnTo>
                    <a:cubicBezTo>
                      <a:pt x="365" y="295"/>
                      <a:pt x="296" y="365"/>
                      <a:pt x="211" y="365"/>
                    </a:cubicBezTo>
                    <a:cubicBezTo>
                      <a:pt x="125" y="365"/>
                      <a:pt x="56" y="295"/>
                      <a:pt x="56" y="210"/>
                    </a:cubicBezTo>
                    <a:cubicBezTo>
                      <a:pt x="56" y="125"/>
                      <a:pt x="125" y="56"/>
                      <a:pt x="211" y="56"/>
                    </a:cubicBezTo>
                    <a:cubicBezTo>
                      <a:pt x="296" y="56"/>
                      <a:pt x="365" y="125"/>
                      <a:pt x="365" y="210"/>
                    </a:cubicBezTo>
                    <a:close/>
                    <a:moveTo>
                      <a:pt x="0" y="210"/>
                    </a:moveTo>
                    <a:lnTo>
                      <a:pt x="0" y="210"/>
                    </a:lnTo>
                    <a:cubicBezTo>
                      <a:pt x="0" y="326"/>
                      <a:pt x="95" y="420"/>
                      <a:pt x="211" y="420"/>
                    </a:cubicBezTo>
                    <a:cubicBezTo>
                      <a:pt x="327" y="420"/>
                      <a:pt x="421" y="326"/>
                      <a:pt x="421" y="210"/>
                    </a:cubicBezTo>
                    <a:cubicBezTo>
                      <a:pt x="421" y="94"/>
                      <a:pt x="327" y="0"/>
                      <a:pt x="211" y="0"/>
                    </a:cubicBezTo>
                    <a:cubicBezTo>
                      <a:pt x="95" y="0"/>
                      <a:pt x="0" y="94"/>
                      <a:pt x="0" y="2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6">
                <a:extLst>
                  <a:ext uri="{FF2B5EF4-FFF2-40B4-BE49-F238E27FC236}">
                    <a16:creationId xmlns:a16="http://schemas.microsoft.com/office/drawing/2014/main" id="{5EF3AD68-895B-402E-EBD9-F4B32568AA26}"/>
                  </a:ext>
                </a:extLst>
              </p:cNvPr>
              <p:cNvSpPr>
                <a:spLocks/>
              </p:cNvSpPr>
              <p:nvPr/>
            </p:nvSpPr>
            <p:spPr bwMode="auto">
              <a:xfrm>
                <a:off x="1539875" y="4003674"/>
                <a:ext cx="42862" cy="26987"/>
              </a:xfrm>
              <a:custGeom>
                <a:avLst/>
                <a:gdLst>
                  <a:gd name="T0" fmla="*/ 87 w 121"/>
                  <a:gd name="T1" fmla="*/ 3 h 73"/>
                  <a:gd name="T2" fmla="*/ 87 w 121"/>
                  <a:gd name="T3" fmla="*/ 3 h 73"/>
                  <a:gd name="T4" fmla="*/ 37 w 121"/>
                  <a:gd name="T5" fmla="*/ 1 h 73"/>
                  <a:gd name="T6" fmla="*/ 1 w 121"/>
                  <a:gd name="T7" fmla="*/ 34 h 73"/>
                  <a:gd name="T8" fmla="*/ 34 w 121"/>
                  <a:gd name="T9" fmla="*/ 71 h 73"/>
                  <a:gd name="T10" fmla="*/ 85 w 121"/>
                  <a:gd name="T11" fmla="*/ 73 h 73"/>
                  <a:gd name="T12" fmla="*/ 86 w 121"/>
                  <a:gd name="T13" fmla="*/ 73 h 73"/>
                  <a:gd name="T14" fmla="*/ 121 w 121"/>
                  <a:gd name="T15" fmla="*/ 38 h 73"/>
                  <a:gd name="T16" fmla="*/ 87 w 121"/>
                  <a:gd name="T17"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3">
                    <a:moveTo>
                      <a:pt x="87" y="3"/>
                    </a:moveTo>
                    <a:lnTo>
                      <a:pt x="87" y="3"/>
                    </a:lnTo>
                    <a:cubicBezTo>
                      <a:pt x="70" y="3"/>
                      <a:pt x="54" y="2"/>
                      <a:pt x="37" y="1"/>
                    </a:cubicBezTo>
                    <a:cubicBezTo>
                      <a:pt x="18" y="0"/>
                      <a:pt x="2" y="15"/>
                      <a:pt x="1" y="34"/>
                    </a:cubicBezTo>
                    <a:cubicBezTo>
                      <a:pt x="0" y="54"/>
                      <a:pt x="15" y="70"/>
                      <a:pt x="34" y="71"/>
                    </a:cubicBezTo>
                    <a:cubicBezTo>
                      <a:pt x="51" y="72"/>
                      <a:pt x="68" y="72"/>
                      <a:pt x="85" y="73"/>
                    </a:cubicBezTo>
                    <a:cubicBezTo>
                      <a:pt x="86" y="73"/>
                      <a:pt x="86" y="73"/>
                      <a:pt x="86" y="73"/>
                    </a:cubicBezTo>
                    <a:cubicBezTo>
                      <a:pt x="105" y="73"/>
                      <a:pt x="121" y="57"/>
                      <a:pt x="121" y="38"/>
                    </a:cubicBezTo>
                    <a:cubicBezTo>
                      <a:pt x="121" y="19"/>
                      <a:pt x="106" y="3"/>
                      <a:pt x="8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7">
                <a:extLst>
                  <a:ext uri="{FF2B5EF4-FFF2-40B4-BE49-F238E27FC236}">
                    <a16:creationId xmlns:a16="http://schemas.microsoft.com/office/drawing/2014/main" id="{9FC286A8-30D0-F518-2EE9-55F0618F24CD}"/>
                  </a:ext>
                </a:extLst>
              </p:cNvPr>
              <p:cNvSpPr>
                <a:spLocks/>
              </p:cNvSpPr>
              <p:nvPr/>
            </p:nvSpPr>
            <p:spPr bwMode="auto">
              <a:xfrm>
                <a:off x="1360488" y="3968749"/>
                <a:ext cx="46037" cy="33337"/>
              </a:xfrm>
              <a:custGeom>
                <a:avLst/>
                <a:gdLst>
                  <a:gd name="T0" fmla="*/ 97 w 126"/>
                  <a:gd name="T1" fmla="*/ 22 h 90"/>
                  <a:gd name="T2" fmla="*/ 97 w 126"/>
                  <a:gd name="T3" fmla="*/ 22 h 90"/>
                  <a:gd name="T4" fmla="*/ 50 w 126"/>
                  <a:gd name="T5" fmla="*/ 6 h 90"/>
                  <a:gd name="T6" fmla="*/ 6 w 126"/>
                  <a:gd name="T7" fmla="*/ 27 h 90"/>
                  <a:gd name="T8" fmla="*/ 28 w 126"/>
                  <a:gd name="T9" fmla="*/ 72 h 90"/>
                  <a:gd name="T10" fmla="*/ 76 w 126"/>
                  <a:gd name="T11" fmla="*/ 88 h 90"/>
                  <a:gd name="T12" fmla="*/ 87 w 126"/>
                  <a:gd name="T13" fmla="*/ 90 h 90"/>
                  <a:gd name="T14" fmla="*/ 120 w 126"/>
                  <a:gd name="T15" fmla="*/ 65 h 90"/>
                  <a:gd name="T16" fmla="*/ 97 w 126"/>
                  <a:gd name="T17"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90">
                    <a:moveTo>
                      <a:pt x="97" y="22"/>
                    </a:moveTo>
                    <a:lnTo>
                      <a:pt x="97" y="22"/>
                    </a:lnTo>
                    <a:cubicBezTo>
                      <a:pt x="82" y="17"/>
                      <a:pt x="66" y="11"/>
                      <a:pt x="50" y="6"/>
                    </a:cubicBezTo>
                    <a:cubicBezTo>
                      <a:pt x="32" y="0"/>
                      <a:pt x="12" y="9"/>
                      <a:pt x="6" y="27"/>
                    </a:cubicBezTo>
                    <a:cubicBezTo>
                      <a:pt x="0" y="46"/>
                      <a:pt x="9" y="66"/>
                      <a:pt x="28" y="72"/>
                    </a:cubicBezTo>
                    <a:cubicBezTo>
                      <a:pt x="44" y="77"/>
                      <a:pt x="60" y="83"/>
                      <a:pt x="76" y="88"/>
                    </a:cubicBezTo>
                    <a:cubicBezTo>
                      <a:pt x="80" y="89"/>
                      <a:pt x="83" y="90"/>
                      <a:pt x="87" y="90"/>
                    </a:cubicBezTo>
                    <a:cubicBezTo>
                      <a:pt x="102" y="90"/>
                      <a:pt x="116" y="80"/>
                      <a:pt x="120" y="65"/>
                    </a:cubicBezTo>
                    <a:cubicBezTo>
                      <a:pt x="126" y="47"/>
                      <a:pt x="116" y="27"/>
                      <a:pt x="97" y="2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8">
                <a:extLst>
                  <a:ext uri="{FF2B5EF4-FFF2-40B4-BE49-F238E27FC236}">
                    <a16:creationId xmlns:a16="http://schemas.microsoft.com/office/drawing/2014/main" id="{1ABC5026-F7F4-134A-53D4-8D7B194EC54A}"/>
                  </a:ext>
                </a:extLst>
              </p:cNvPr>
              <p:cNvSpPr>
                <a:spLocks/>
              </p:cNvSpPr>
              <p:nvPr/>
            </p:nvSpPr>
            <p:spPr bwMode="auto">
              <a:xfrm>
                <a:off x="1449388" y="3992562"/>
                <a:ext cx="44450" cy="30162"/>
              </a:xfrm>
              <a:custGeom>
                <a:avLst/>
                <a:gdLst>
                  <a:gd name="T0" fmla="*/ 93 w 125"/>
                  <a:gd name="T1" fmla="*/ 13 h 82"/>
                  <a:gd name="T2" fmla="*/ 93 w 125"/>
                  <a:gd name="T3" fmla="*/ 13 h 82"/>
                  <a:gd name="T4" fmla="*/ 44 w 125"/>
                  <a:gd name="T5" fmla="*/ 4 h 82"/>
                  <a:gd name="T6" fmla="*/ 3 w 125"/>
                  <a:gd name="T7" fmla="*/ 32 h 82"/>
                  <a:gd name="T8" fmla="*/ 31 w 125"/>
                  <a:gd name="T9" fmla="*/ 73 h 82"/>
                  <a:gd name="T10" fmla="*/ 82 w 125"/>
                  <a:gd name="T11" fmla="*/ 82 h 82"/>
                  <a:gd name="T12" fmla="*/ 87 w 125"/>
                  <a:gd name="T13" fmla="*/ 82 h 82"/>
                  <a:gd name="T14" fmla="*/ 122 w 125"/>
                  <a:gd name="T15" fmla="*/ 53 h 82"/>
                  <a:gd name="T16" fmla="*/ 93 w 125"/>
                  <a:gd name="T17"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82">
                    <a:moveTo>
                      <a:pt x="93" y="13"/>
                    </a:moveTo>
                    <a:lnTo>
                      <a:pt x="93" y="13"/>
                    </a:lnTo>
                    <a:cubicBezTo>
                      <a:pt x="76" y="10"/>
                      <a:pt x="60" y="7"/>
                      <a:pt x="44" y="4"/>
                    </a:cubicBezTo>
                    <a:cubicBezTo>
                      <a:pt x="25" y="0"/>
                      <a:pt x="7" y="13"/>
                      <a:pt x="3" y="32"/>
                    </a:cubicBezTo>
                    <a:cubicBezTo>
                      <a:pt x="0" y="51"/>
                      <a:pt x="12" y="69"/>
                      <a:pt x="31" y="73"/>
                    </a:cubicBezTo>
                    <a:cubicBezTo>
                      <a:pt x="48" y="76"/>
                      <a:pt x="65" y="79"/>
                      <a:pt x="82" y="82"/>
                    </a:cubicBezTo>
                    <a:cubicBezTo>
                      <a:pt x="83" y="82"/>
                      <a:pt x="85" y="82"/>
                      <a:pt x="87" y="82"/>
                    </a:cubicBezTo>
                    <a:cubicBezTo>
                      <a:pt x="104" y="82"/>
                      <a:pt x="119" y="70"/>
                      <a:pt x="122" y="53"/>
                    </a:cubicBezTo>
                    <a:cubicBezTo>
                      <a:pt x="125" y="34"/>
                      <a:pt x="112" y="16"/>
                      <a:pt x="93" y="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9">
                <a:extLst>
                  <a:ext uri="{FF2B5EF4-FFF2-40B4-BE49-F238E27FC236}">
                    <a16:creationId xmlns:a16="http://schemas.microsoft.com/office/drawing/2014/main" id="{27CBF065-B515-73A8-E5C8-5F170962E4A3}"/>
                  </a:ext>
                </a:extLst>
              </p:cNvPr>
              <p:cNvSpPr>
                <a:spLocks/>
              </p:cNvSpPr>
              <p:nvPr/>
            </p:nvSpPr>
            <p:spPr bwMode="auto">
              <a:xfrm>
                <a:off x="1277938" y="3932237"/>
                <a:ext cx="44450" cy="36512"/>
              </a:xfrm>
              <a:custGeom>
                <a:avLst/>
                <a:gdLst>
                  <a:gd name="T0" fmla="*/ 100 w 124"/>
                  <a:gd name="T1" fmla="*/ 31 h 98"/>
                  <a:gd name="T2" fmla="*/ 100 w 124"/>
                  <a:gd name="T3" fmla="*/ 31 h 98"/>
                  <a:gd name="T4" fmla="*/ 56 w 124"/>
                  <a:gd name="T5" fmla="*/ 9 h 98"/>
                  <a:gd name="T6" fmla="*/ 9 w 124"/>
                  <a:gd name="T7" fmla="*/ 24 h 98"/>
                  <a:gd name="T8" fmla="*/ 23 w 124"/>
                  <a:gd name="T9" fmla="*/ 71 h 98"/>
                  <a:gd name="T10" fmla="*/ 69 w 124"/>
                  <a:gd name="T11" fmla="*/ 94 h 98"/>
                  <a:gd name="T12" fmla="*/ 85 w 124"/>
                  <a:gd name="T13" fmla="*/ 98 h 98"/>
                  <a:gd name="T14" fmla="*/ 116 w 124"/>
                  <a:gd name="T15" fmla="*/ 78 h 98"/>
                  <a:gd name="T16" fmla="*/ 100 w 124"/>
                  <a:gd name="T17" fmla="*/ 3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98">
                    <a:moveTo>
                      <a:pt x="100" y="31"/>
                    </a:moveTo>
                    <a:lnTo>
                      <a:pt x="100" y="31"/>
                    </a:lnTo>
                    <a:cubicBezTo>
                      <a:pt x="85" y="24"/>
                      <a:pt x="70" y="17"/>
                      <a:pt x="56" y="9"/>
                    </a:cubicBezTo>
                    <a:cubicBezTo>
                      <a:pt x="38" y="0"/>
                      <a:pt x="17" y="7"/>
                      <a:pt x="9" y="24"/>
                    </a:cubicBezTo>
                    <a:cubicBezTo>
                      <a:pt x="0" y="41"/>
                      <a:pt x="6" y="62"/>
                      <a:pt x="23" y="71"/>
                    </a:cubicBezTo>
                    <a:cubicBezTo>
                      <a:pt x="39" y="79"/>
                      <a:pt x="54" y="87"/>
                      <a:pt x="69" y="94"/>
                    </a:cubicBezTo>
                    <a:cubicBezTo>
                      <a:pt x="74" y="97"/>
                      <a:pt x="80" y="98"/>
                      <a:pt x="85" y="98"/>
                    </a:cubicBezTo>
                    <a:cubicBezTo>
                      <a:pt x="98" y="98"/>
                      <a:pt x="110" y="90"/>
                      <a:pt x="116" y="78"/>
                    </a:cubicBezTo>
                    <a:cubicBezTo>
                      <a:pt x="124" y="61"/>
                      <a:pt x="117" y="40"/>
                      <a:pt x="100" y="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0">
                <a:extLst>
                  <a:ext uri="{FF2B5EF4-FFF2-40B4-BE49-F238E27FC236}">
                    <a16:creationId xmlns:a16="http://schemas.microsoft.com/office/drawing/2014/main" id="{9417A2D8-0137-7C9A-381D-E6DB66E636B1}"/>
                  </a:ext>
                </a:extLst>
              </p:cNvPr>
              <p:cNvSpPr>
                <a:spLocks/>
              </p:cNvSpPr>
              <p:nvPr/>
            </p:nvSpPr>
            <p:spPr bwMode="auto">
              <a:xfrm>
                <a:off x="1630363" y="4000499"/>
                <a:ext cx="44450" cy="26987"/>
              </a:xfrm>
              <a:custGeom>
                <a:avLst/>
                <a:gdLst>
                  <a:gd name="T0" fmla="*/ 82 w 124"/>
                  <a:gd name="T1" fmla="*/ 2 h 77"/>
                  <a:gd name="T2" fmla="*/ 82 w 124"/>
                  <a:gd name="T3" fmla="*/ 2 h 77"/>
                  <a:gd name="T4" fmla="*/ 33 w 124"/>
                  <a:gd name="T5" fmla="*/ 8 h 77"/>
                  <a:gd name="T6" fmla="*/ 2 w 124"/>
                  <a:gd name="T7" fmla="*/ 46 h 77"/>
                  <a:gd name="T8" fmla="*/ 36 w 124"/>
                  <a:gd name="T9" fmla="*/ 77 h 77"/>
                  <a:gd name="T10" fmla="*/ 40 w 124"/>
                  <a:gd name="T11" fmla="*/ 77 h 77"/>
                  <a:gd name="T12" fmla="*/ 91 w 124"/>
                  <a:gd name="T13" fmla="*/ 72 h 77"/>
                  <a:gd name="T14" fmla="*/ 121 w 124"/>
                  <a:gd name="T15" fmla="*/ 33 h 77"/>
                  <a:gd name="T16" fmla="*/ 82 w 124"/>
                  <a:gd name="T17"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77">
                    <a:moveTo>
                      <a:pt x="82" y="2"/>
                    </a:moveTo>
                    <a:lnTo>
                      <a:pt x="82" y="2"/>
                    </a:lnTo>
                    <a:cubicBezTo>
                      <a:pt x="66" y="4"/>
                      <a:pt x="50" y="6"/>
                      <a:pt x="33" y="8"/>
                    </a:cubicBezTo>
                    <a:cubicBezTo>
                      <a:pt x="14" y="9"/>
                      <a:pt x="0" y="26"/>
                      <a:pt x="2" y="46"/>
                    </a:cubicBezTo>
                    <a:cubicBezTo>
                      <a:pt x="3" y="64"/>
                      <a:pt x="19" y="77"/>
                      <a:pt x="36" y="77"/>
                    </a:cubicBezTo>
                    <a:cubicBezTo>
                      <a:pt x="38" y="77"/>
                      <a:pt x="39" y="77"/>
                      <a:pt x="40" y="77"/>
                    </a:cubicBezTo>
                    <a:cubicBezTo>
                      <a:pt x="57" y="75"/>
                      <a:pt x="74" y="74"/>
                      <a:pt x="91" y="72"/>
                    </a:cubicBezTo>
                    <a:cubicBezTo>
                      <a:pt x="110" y="69"/>
                      <a:pt x="124" y="52"/>
                      <a:pt x="121" y="33"/>
                    </a:cubicBezTo>
                    <a:cubicBezTo>
                      <a:pt x="119" y="13"/>
                      <a:pt x="101" y="0"/>
                      <a:pt x="82"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1">
                <a:extLst>
                  <a:ext uri="{FF2B5EF4-FFF2-40B4-BE49-F238E27FC236}">
                    <a16:creationId xmlns:a16="http://schemas.microsoft.com/office/drawing/2014/main" id="{028FCFA5-6584-FDFF-6DC9-C175DB8F5F82}"/>
                  </a:ext>
                </a:extLst>
              </p:cNvPr>
              <p:cNvSpPr>
                <a:spLocks/>
              </p:cNvSpPr>
              <p:nvPr/>
            </p:nvSpPr>
            <p:spPr bwMode="auto">
              <a:xfrm>
                <a:off x="1019175" y="3686174"/>
                <a:ext cx="38100" cy="41275"/>
              </a:xfrm>
              <a:custGeom>
                <a:avLst/>
                <a:gdLst>
                  <a:gd name="T0" fmla="*/ 70 w 105"/>
                  <a:gd name="T1" fmla="*/ 23 h 118"/>
                  <a:gd name="T2" fmla="*/ 70 w 105"/>
                  <a:gd name="T3" fmla="*/ 23 h 118"/>
                  <a:gd name="T4" fmla="*/ 22 w 105"/>
                  <a:gd name="T5" fmla="*/ 10 h 118"/>
                  <a:gd name="T6" fmla="*/ 10 w 105"/>
                  <a:gd name="T7" fmla="*/ 58 h 118"/>
                  <a:gd name="T8" fmla="*/ 36 w 105"/>
                  <a:gd name="T9" fmla="*/ 102 h 118"/>
                  <a:gd name="T10" fmla="*/ 66 w 105"/>
                  <a:gd name="T11" fmla="*/ 118 h 118"/>
                  <a:gd name="T12" fmla="*/ 84 w 105"/>
                  <a:gd name="T13" fmla="*/ 113 h 118"/>
                  <a:gd name="T14" fmla="*/ 95 w 105"/>
                  <a:gd name="T15" fmla="*/ 65 h 118"/>
                  <a:gd name="T16" fmla="*/ 70 w 105"/>
                  <a:gd name="T17" fmla="*/ 2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18">
                    <a:moveTo>
                      <a:pt x="70" y="23"/>
                    </a:moveTo>
                    <a:lnTo>
                      <a:pt x="70" y="23"/>
                    </a:lnTo>
                    <a:cubicBezTo>
                      <a:pt x="61" y="6"/>
                      <a:pt x="39" y="0"/>
                      <a:pt x="22" y="10"/>
                    </a:cubicBezTo>
                    <a:cubicBezTo>
                      <a:pt x="6" y="20"/>
                      <a:pt x="0" y="41"/>
                      <a:pt x="10" y="58"/>
                    </a:cubicBezTo>
                    <a:cubicBezTo>
                      <a:pt x="18" y="72"/>
                      <a:pt x="27" y="87"/>
                      <a:pt x="36" y="102"/>
                    </a:cubicBezTo>
                    <a:cubicBezTo>
                      <a:pt x="42" y="112"/>
                      <a:pt x="54" y="118"/>
                      <a:pt x="66" y="118"/>
                    </a:cubicBezTo>
                    <a:cubicBezTo>
                      <a:pt x="72" y="118"/>
                      <a:pt x="78" y="117"/>
                      <a:pt x="84" y="113"/>
                    </a:cubicBezTo>
                    <a:cubicBezTo>
                      <a:pt x="100" y="103"/>
                      <a:pt x="105" y="82"/>
                      <a:pt x="95" y="65"/>
                    </a:cubicBezTo>
                    <a:cubicBezTo>
                      <a:pt x="87" y="51"/>
                      <a:pt x="78" y="37"/>
                      <a:pt x="70"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2">
                <a:extLst>
                  <a:ext uri="{FF2B5EF4-FFF2-40B4-BE49-F238E27FC236}">
                    <a16:creationId xmlns:a16="http://schemas.microsoft.com/office/drawing/2014/main" id="{AF03425A-F16B-1F9B-7B2B-293C3C01FE37}"/>
                  </a:ext>
                </a:extLst>
              </p:cNvPr>
              <p:cNvSpPr>
                <a:spLocks/>
              </p:cNvSpPr>
              <p:nvPr/>
            </p:nvSpPr>
            <p:spPr bwMode="auto">
              <a:xfrm>
                <a:off x="1130300" y="3829049"/>
                <a:ext cx="42862" cy="38100"/>
              </a:xfrm>
              <a:custGeom>
                <a:avLst/>
                <a:gdLst>
                  <a:gd name="T0" fmla="*/ 63 w 115"/>
                  <a:gd name="T1" fmla="*/ 13 h 108"/>
                  <a:gd name="T2" fmla="*/ 63 w 115"/>
                  <a:gd name="T3" fmla="*/ 13 h 108"/>
                  <a:gd name="T4" fmla="*/ 14 w 115"/>
                  <a:gd name="T5" fmla="*/ 14 h 108"/>
                  <a:gd name="T6" fmla="*/ 15 w 115"/>
                  <a:gd name="T7" fmla="*/ 64 h 108"/>
                  <a:gd name="T8" fmla="*/ 52 w 115"/>
                  <a:gd name="T9" fmla="*/ 99 h 108"/>
                  <a:gd name="T10" fmla="*/ 76 w 115"/>
                  <a:gd name="T11" fmla="*/ 108 h 108"/>
                  <a:gd name="T12" fmla="*/ 102 w 115"/>
                  <a:gd name="T13" fmla="*/ 96 h 108"/>
                  <a:gd name="T14" fmla="*/ 99 w 115"/>
                  <a:gd name="T15" fmla="*/ 47 h 108"/>
                  <a:gd name="T16" fmla="*/ 63 w 115"/>
                  <a:gd name="T17" fmla="*/ 1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08">
                    <a:moveTo>
                      <a:pt x="63" y="13"/>
                    </a:moveTo>
                    <a:lnTo>
                      <a:pt x="63" y="13"/>
                    </a:lnTo>
                    <a:cubicBezTo>
                      <a:pt x="49" y="0"/>
                      <a:pt x="27" y="1"/>
                      <a:pt x="14" y="14"/>
                    </a:cubicBezTo>
                    <a:cubicBezTo>
                      <a:pt x="0" y="28"/>
                      <a:pt x="1" y="50"/>
                      <a:pt x="15" y="64"/>
                    </a:cubicBezTo>
                    <a:cubicBezTo>
                      <a:pt x="27" y="76"/>
                      <a:pt x="40" y="87"/>
                      <a:pt x="52" y="99"/>
                    </a:cubicBezTo>
                    <a:cubicBezTo>
                      <a:pt x="59" y="105"/>
                      <a:pt x="67" y="108"/>
                      <a:pt x="76" y="108"/>
                    </a:cubicBezTo>
                    <a:cubicBezTo>
                      <a:pt x="85" y="108"/>
                      <a:pt x="95" y="104"/>
                      <a:pt x="102" y="96"/>
                    </a:cubicBezTo>
                    <a:cubicBezTo>
                      <a:pt x="115" y="82"/>
                      <a:pt x="113" y="60"/>
                      <a:pt x="99" y="47"/>
                    </a:cubicBezTo>
                    <a:cubicBezTo>
                      <a:pt x="87" y="36"/>
                      <a:pt x="75" y="25"/>
                      <a:pt x="63" y="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
                <a:extLst>
                  <a:ext uri="{FF2B5EF4-FFF2-40B4-BE49-F238E27FC236}">
                    <a16:creationId xmlns:a16="http://schemas.microsoft.com/office/drawing/2014/main" id="{C3C3C702-1CAF-E354-ACED-590AF694F419}"/>
                  </a:ext>
                </a:extLst>
              </p:cNvPr>
              <p:cNvSpPr>
                <a:spLocks/>
              </p:cNvSpPr>
              <p:nvPr/>
            </p:nvSpPr>
            <p:spPr bwMode="auto">
              <a:xfrm>
                <a:off x="1200150" y="3886199"/>
                <a:ext cx="44450" cy="36512"/>
              </a:xfrm>
              <a:custGeom>
                <a:avLst/>
                <a:gdLst>
                  <a:gd name="T0" fmla="*/ 101 w 121"/>
                  <a:gd name="T1" fmla="*/ 39 h 103"/>
                  <a:gd name="T2" fmla="*/ 101 w 121"/>
                  <a:gd name="T3" fmla="*/ 39 h 103"/>
                  <a:gd name="T4" fmla="*/ 60 w 121"/>
                  <a:gd name="T5" fmla="*/ 11 h 103"/>
                  <a:gd name="T6" fmla="*/ 11 w 121"/>
                  <a:gd name="T7" fmla="*/ 19 h 103"/>
                  <a:gd name="T8" fmla="*/ 19 w 121"/>
                  <a:gd name="T9" fmla="*/ 68 h 103"/>
                  <a:gd name="T10" fmla="*/ 62 w 121"/>
                  <a:gd name="T11" fmla="*/ 97 h 103"/>
                  <a:gd name="T12" fmla="*/ 81 w 121"/>
                  <a:gd name="T13" fmla="*/ 103 h 103"/>
                  <a:gd name="T14" fmla="*/ 110 w 121"/>
                  <a:gd name="T15" fmla="*/ 88 h 103"/>
                  <a:gd name="T16" fmla="*/ 101 w 121"/>
                  <a:gd name="T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03">
                    <a:moveTo>
                      <a:pt x="101" y="39"/>
                    </a:moveTo>
                    <a:lnTo>
                      <a:pt x="101" y="39"/>
                    </a:lnTo>
                    <a:cubicBezTo>
                      <a:pt x="87" y="30"/>
                      <a:pt x="73" y="21"/>
                      <a:pt x="60" y="11"/>
                    </a:cubicBezTo>
                    <a:cubicBezTo>
                      <a:pt x="44" y="0"/>
                      <a:pt x="23" y="4"/>
                      <a:pt x="11" y="19"/>
                    </a:cubicBezTo>
                    <a:cubicBezTo>
                      <a:pt x="0" y="35"/>
                      <a:pt x="4" y="57"/>
                      <a:pt x="19" y="68"/>
                    </a:cubicBezTo>
                    <a:cubicBezTo>
                      <a:pt x="33" y="78"/>
                      <a:pt x="47" y="88"/>
                      <a:pt x="62" y="97"/>
                    </a:cubicBezTo>
                    <a:cubicBezTo>
                      <a:pt x="68" y="101"/>
                      <a:pt x="74" y="103"/>
                      <a:pt x="81" y="103"/>
                    </a:cubicBezTo>
                    <a:cubicBezTo>
                      <a:pt x="92" y="103"/>
                      <a:pt x="103" y="98"/>
                      <a:pt x="110" y="88"/>
                    </a:cubicBezTo>
                    <a:cubicBezTo>
                      <a:pt x="121" y="72"/>
                      <a:pt x="117" y="50"/>
                      <a:pt x="101" y="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4">
                <a:extLst>
                  <a:ext uri="{FF2B5EF4-FFF2-40B4-BE49-F238E27FC236}">
                    <a16:creationId xmlns:a16="http://schemas.microsoft.com/office/drawing/2014/main" id="{8C96E931-90FB-3CF9-7E6F-C399EBFC71BA}"/>
                  </a:ext>
                </a:extLst>
              </p:cNvPr>
              <p:cNvSpPr>
                <a:spLocks/>
              </p:cNvSpPr>
              <p:nvPr/>
            </p:nvSpPr>
            <p:spPr bwMode="auto">
              <a:xfrm>
                <a:off x="1069975" y="3760787"/>
                <a:ext cx="39687" cy="41275"/>
              </a:xfrm>
              <a:custGeom>
                <a:avLst/>
                <a:gdLst>
                  <a:gd name="T0" fmla="*/ 67 w 111"/>
                  <a:gd name="T1" fmla="*/ 17 h 113"/>
                  <a:gd name="T2" fmla="*/ 67 w 111"/>
                  <a:gd name="T3" fmla="*/ 17 h 113"/>
                  <a:gd name="T4" fmla="*/ 18 w 111"/>
                  <a:gd name="T5" fmla="*/ 11 h 113"/>
                  <a:gd name="T6" fmla="*/ 12 w 111"/>
                  <a:gd name="T7" fmla="*/ 60 h 113"/>
                  <a:gd name="T8" fmla="*/ 45 w 111"/>
                  <a:gd name="T9" fmla="*/ 100 h 113"/>
                  <a:gd name="T10" fmla="*/ 71 w 111"/>
                  <a:gd name="T11" fmla="*/ 113 h 113"/>
                  <a:gd name="T12" fmla="*/ 94 w 111"/>
                  <a:gd name="T13" fmla="*/ 105 h 113"/>
                  <a:gd name="T14" fmla="*/ 98 w 111"/>
                  <a:gd name="T15" fmla="*/ 56 h 113"/>
                  <a:gd name="T16" fmla="*/ 67 w 111"/>
                  <a:gd name="T17" fmla="*/ 1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13">
                    <a:moveTo>
                      <a:pt x="67" y="17"/>
                    </a:moveTo>
                    <a:lnTo>
                      <a:pt x="67" y="17"/>
                    </a:lnTo>
                    <a:cubicBezTo>
                      <a:pt x="55" y="2"/>
                      <a:pt x="33" y="0"/>
                      <a:pt x="18" y="11"/>
                    </a:cubicBezTo>
                    <a:cubicBezTo>
                      <a:pt x="3" y="23"/>
                      <a:pt x="0" y="45"/>
                      <a:pt x="12" y="60"/>
                    </a:cubicBezTo>
                    <a:cubicBezTo>
                      <a:pt x="23" y="74"/>
                      <a:pt x="34" y="87"/>
                      <a:pt x="45" y="100"/>
                    </a:cubicBezTo>
                    <a:cubicBezTo>
                      <a:pt x="51" y="109"/>
                      <a:pt x="61" y="113"/>
                      <a:pt x="71" y="113"/>
                    </a:cubicBezTo>
                    <a:cubicBezTo>
                      <a:pt x="79" y="113"/>
                      <a:pt x="87" y="110"/>
                      <a:pt x="94" y="105"/>
                    </a:cubicBezTo>
                    <a:cubicBezTo>
                      <a:pt x="109" y="93"/>
                      <a:pt x="111" y="71"/>
                      <a:pt x="98" y="56"/>
                    </a:cubicBezTo>
                    <a:cubicBezTo>
                      <a:pt x="88" y="43"/>
                      <a:pt x="77" y="30"/>
                      <a:pt x="67" y="1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5">
                <a:extLst>
                  <a:ext uri="{FF2B5EF4-FFF2-40B4-BE49-F238E27FC236}">
                    <a16:creationId xmlns:a16="http://schemas.microsoft.com/office/drawing/2014/main" id="{60FA9CCE-DB4F-5A06-710B-F7C8C5C478D8}"/>
                  </a:ext>
                </a:extLst>
              </p:cNvPr>
              <p:cNvSpPr>
                <a:spLocks/>
              </p:cNvSpPr>
              <p:nvPr/>
            </p:nvSpPr>
            <p:spPr bwMode="auto">
              <a:xfrm>
                <a:off x="2192338" y="3252787"/>
                <a:ext cx="28575" cy="34925"/>
              </a:xfrm>
              <a:custGeom>
                <a:avLst/>
                <a:gdLst>
                  <a:gd name="T0" fmla="*/ 72 w 80"/>
                  <a:gd name="T1" fmla="*/ 31 h 97"/>
                  <a:gd name="T2" fmla="*/ 72 w 80"/>
                  <a:gd name="T3" fmla="*/ 31 h 97"/>
                  <a:gd name="T4" fmla="*/ 31 w 80"/>
                  <a:gd name="T5" fmla="*/ 3 h 97"/>
                  <a:gd name="T6" fmla="*/ 4 w 80"/>
                  <a:gd name="T7" fmla="*/ 44 h 97"/>
                  <a:gd name="T8" fmla="*/ 8 w 80"/>
                  <a:gd name="T9" fmla="*/ 68 h 97"/>
                  <a:gd name="T10" fmla="*/ 42 w 80"/>
                  <a:gd name="T11" fmla="*/ 97 h 97"/>
                  <a:gd name="T12" fmla="*/ 48 w 80"/>
                  <a:gd name="T13" fmla="*/ 97 h 97"/>
                  <a:gd name="T14" fmla="*/ 77 w 80"/>
                  <a:gd name="T15" fmla="*/ 56 h 97"/>
                  <a:gd name="T16" fmla="*/ 72 w 80"/>
                  <a:gd name="T17" fmla="*/ 3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97">
                    <a:moveTo>
                      <a:pt x="72" y="31"/>
                    </a:moveTo>
                    <a:lnTo>
                      <a:pt x="72" y="31"/>
                    </a:lnTo>
                    <a:cubicBezTo>
                      <a:pt x="68" y="12"/>
                      <a:pt x="50" y="0"/>
                      <a:pt x="31" y="3"/>
                    </a:cubicBezTo>
                    <a:cubicBezTo>
                      <a:pt x="12" y="7"/>
                      <a:pt x="0" y="25"/>
                      <a:pt x="4" y="44"/>
                    </a:cubicBezTo>
                    <a:cubicBezTo>
                      <a:pt x="5" y="52"/>
                      <a:pt x="7" y="60"/>
                      <a:pt x="8" y="68"/>
                    </a:cubicBezTo>
                    <a:cubicBezTo>
                      <a:pt x="11" y="85"/>
                      <a:pt x="26" y="97"/>
                      <a:pt x="42" y="97"/>
                    </a:cubicBezTo>
                    <a:cubicBezTo>
                      <a:pt x="44" y="97"/>
                      <a:pt x="46" y="97"/>
                      <a:pt x="48" y="97"/>
                    </a:cubicBezTo>
                    <a:cubicBezTo>
                      <a:pt x="67" y="93"/>
                      <a:pt x="80" y="75"/>
                      <a:pt x="77" y="56"/>
                    </a:cubicBezTo>
                    <a:cubicBezTo>
                      <a:pt x="75" y="48"/>
                      <a:pt x="74" y="39"/>
                      <a:pt x="72" y="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6">
                <a:extLst>
                  <a:ext uri="{FF2B5EF4-FFF2-40B4-BE49-F238E27FC236}">
                    <a16:creationId xmlns:a16="http://schemas.microsoft.com/office/drawing/2014/main" id="{CB7F4C06-AF4D-1AF1-A8ED-D6F0478B74D1}"/>
                  </a:ext>
                </a:extLst>
              </p:cNvPr>
              <p:cNvSpPr>
                <a:spLocks/>
              </p:cNvSpPr>
              <p:nvPr/>
            </p:nvSpPr>
            <p:spPr bwMode="auto">
              <a:xfrm>
                <a:off x="2203450" y="3338512"/>
                <a:ext cx="26987" cy="46037"/>
              </a:xfrm>
              <a:custGeom>
                <a:avLst/>
                <a:gdLst>
                  <a:gd name="T0" fmla="*/ 70 w 73"/>
                  <a:gd name="T1" fmla="*/ 34 h 125"/>
                  <a:gd name="T2" fmla="*/ 70 w 73"/>
                  <a:gd name="T3" fmla="*/ 34 h 125"/>
                  <a:gd name="T4" fmla="*/ 34 w 73"/>
                  <a:gd name="T5" fmla="*/ 1 h 125"/>
                  <a:gd name="T6" fmla="*/ 1 w 73"/>
                  <a:gd name="T7" fmla="*/ 38 h 125"/>
                  <a:gd name="T8" fmla="*/ 3 w 73"/>
                  <a:gd name="T9" fmla="*/ 91 h 125"/>
                  <a:gd name="T10" fmla="*/ 38 w 73"/>
                  <a:gd name="T11" fmla="*/ 125 h 125"/>
                  <a:gd name="T12" fmla="*/ 38 w 73"/>
                  <a:gd name="T13" fmla="*/ 125 h 125"/>
                  <a:gd name="T14" fmla="*/ 72 w 73"/>
                  <a:gd name="T15" fmla="*/ 89 h 125"/>
                  <a:gd name="T16" fmla="*/ 70 w 73"/>
                  <a:gd name="T17" fmla="*/ 3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25">
                    <a:moveTo>
                      <a:pt x="70" y="34"/>
                    </a:moveTo>
                    <a:lnTo>
                      <a:pt x="70" y="34"/>
                    </a:lnTo>
                    <a:cubicBezTo>
                      <a:pt x="69" y="15"/>
                      <a:pt x="53" y="0"/>
                      <a:pt x="34" y="1"/>
                    </a:cubicBezTo>
                    <a:cubicBezTo>
                      <a:pt x="15" y="2"/>
                      <a:pt x="0" y="19"/>
                      <a:pt x="1" y="38"/>
                    </a:cubicBezTo>
                    <a:cubicBezTo>
                      <a:pt x="2" y="55"/>
                      <a:pt x="2" y="73"/>
                      <a:pt x="3" y="91"/>
                    </a:cubicBezTo>
                    <a:cubicBezTo>
                      <a:pt x="3" y="110"/>
                      <a:pt x="19" y="125"/>
                      <a:pt x="38" y="125"/>
                    </a:cubicBezTo>
                    <a:cubicBezTo>
                      <a:pt x="38" y="125"/>
                      <a:pt x="38" y="125"/>
                      <a:pt x="38" y="125"/>
                    </a:cubicBezTo>
                    <a:cubicBezTo>
                      <a:pt x="58" y="125"/>
                      <a:pt x="73" y="109"/>
                      <a:pt x="72" y="89"/>
                    </a:cubicBezTo>
                    <a:cubicBezTo>
                      <a:pt x="72" y="71"/>
                      <a:pt x="71" y="53"/>
                      <a:pt x="70" y="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7">
                <a:extLst>
                  <a:ext uri="{FF2B5EF4-FFF2-40B4-BE49-F238E27FC236}">
                    <a16:creationId xmlns:a16="http://schemas.microsoft.com/office/drawing/2014/main" id="{CA019440-C857-F71C-C08C-551AB4118FC2}"/>
                  </a:ext>
                </a:extLst>
              </p:cNvPr>
              <p:cNvSpPr>
                <a:spLocks/>
              </p:cNvSpPr>
              <p:nvPr/>
            </p:nvSpPr>
            <p:spPr bwMode="auto">
              <a:xfrm>
                <a:off x="2198688" y="3435349"/>
                <a:ext cx="28575" cy="46037"/>
              </a:xfrm>
              <a:custGeom>
                <a:avLst/>
                <a:gdLst>
                  <a:gd name="T0" fmla="*/ 47 w 80"/>
                  <a:gd name="T1" fmla="*/ 2 h 126"/>
                  <a:gd name="T2" fmla="*/ 47 w 80"/>
                  <a:gd name="T3" fmla="*/ 2 h 126"/>
                  <a:gd name="T4" fmla="*/ 8 w 80"/>
                  <a:gd name="T5" fmla="*/ 34 h 126"/>
                  <a:gd name="T6" fmla="*/ 2 w 80"/>
                  <a:gd name="T7" fmla="*/ 86 h 126"/>
                  <a:gd name="T8" fmla="*/ 33 w 80"/>
                  <a:gd name="T9" fmla="*/ 125 h 126"/>
                  <a:gd name="T10" fmla="*/ 37 w 80"/>
                  <a:gd name="T11" fmla="*/ 126 h 126"/>
                  <a:gd name="T12" fmla="*/ 72 w 80"/>
                  <a:gd name="T13" fmla="*/ 95 h 126"/>
                  <a:gd name="T14" fmla="*/ 78 w 80"/>
                  <a:gd name="T15" fmla="*/ 40 h 126"/>
                  <a:gd name="T16" fmla="*/ 47 w 80"/>
                  <a:gd name="T17" fmla="*/ 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26">
                    <a:moveTo>
                      <a:pt x="47" y="2"/>
                    </a:moveTo>
                    <a:lnTo>
                      <a:pt x="47" y="2"/>
                    </a:lnTo>
                    <a:cubicBezTo>
                      <a:pt x="28" y="0"/>
                      <a:pt x="10" y="14"/>
                      <a:pt x="8" y="34"/>
                    </a:cubicBezTo>
                    <a:cubicBezTo>
                      <a:pt x="7" y="51"/>
                      <a:pt x="5" y="69"/>
                      <a:pt x="2" y="86"/>
                    </a:cubicBezTo>
                    <a:cubicBezTo>
                      <a:pt x="0" y="105"/>
                      <a:pt x="13" y="123"/>
                      <a:pt x="33" y="125"/>
                    </a:cubicBezTo>
                    <a:cubicBezTo>
                      <a:pt x="34" y="126"/>
                      <a:pt x="36" y="126"/>
                      <a:pt x="37" y="126"/>
                    </a:cubicBezTo>
                    <a:cubicBezTo>
                      <a:pt x="54" y="126"/>
                      <a:pt x="69" y="113"/>
                      <a:pt x="72" y="95"/>
                    </a:cubicBezTo>
                    <a:cubicBezTo>
                      <a:pt x="74" y="77"/>
                      <a:pt x="76" y="59"/>
                      <a:pt x="78" y="40"/>
                    </a:cubicBezTo>
                    <a:cubicBezTo>
                      <a:pt x="80" y="21"/>
                      <a:pt x="66" y="4"/>
                      <a:pt x="47"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8">
                <a:extLst>
                  <a:ext uri="{FF2B5EF4-FFF2-40B4-BE49-F238E27FC236}">
                    <a16:creationId xmlns:a16="http://schemas.microsoft.com/office/drawing/2014/main" id="{DDB5714C-2671-7BA8-5452-886D231259EA}"/>
                  </a:ext>
                </a:extLst>
              </p:cNvPr>
              <p:cNvSpPr>
                <a:spLocks/>
              </p:cNvSpPr>
              <p:nvPr/>
            </p:nvSpPr>
            <p:spPr bwMode="auto">
              <a:xfrm>
                <a:off x="2181225" y="3530599"/>
                <a:ext cx="30162" cy="34925"/>
              </a:xfrm>
              <a:custGeom>
                <a:avLst/>
                <a:gdLst>
                  <a:gd name="T0" fmla="*/ 11 w 83"/>
                  <a:gd name="T1" fmla="*/ 30 h 98"/>
                  <a:gd name="T2" fmla="*/ 11 w 83"/>
                  <a:gd name="T3" fmla="*/ 30 h 98"/>
                  <a:gd name="T4" fmla="*/ 5 w 83"/>
                  <a:gd name="T5" fmla="*/ 54 h 98"/>
                  <a:gd name="T6" fmla="*/ 29 w 83"/>
                  <a:gd name="T7" fmla="*/ 97 h 98"/>
                  <a:gd name="T8" fmla="*/ 38 w 83"/>
                  <a:gd name="T9" fmla="*/ 98 h 98"/>
                  <a:gd name="T10" fmla="*/ 72 w 83"/>
                  <a:gd name="T11" fmla="*/ 72 h 98"/>
                  <a:gd name="T12" fmla="*/ 79 w 83"/>
                  <a:gd name="T13" fmla="*/ 48 h 98"/>
                  <a:gd name="T14" fmla="*/ 54 w 83"/>
                  <a:gd name="T15" fmla="*/ 5 h 98"/>
                  <a:gd name="T16" fmla="*/ 11 w 83"/>
                  <a:gd name="T17" fmla="*/ 3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8">
                    <a:moveTo>
                      <a:pt x="11" y="30"/>
                    </a:moveTo>
                    <a:lnTo>
                      <a:pt x="11" y="30"/>
                    </a:lnTo>
                    <a:cubicBezTo>
                      <a:pt x="9" y="38"/>
                      <a:pt x="7" y="46"/>
                      <a:pt x="5" y="54"/>
                    </a:cubicBezTo>
                    <a:cubicBezTo>
                      <a:pt x="0" y="72"/>
                      <a:pt x="11" y="92"/>
                      <a:pt x="29" y="97"/>
                    </a:cubicBezTo>
                    <a:cubicBezTo>
                      <a:pt x="32" y="98"/>
                      <a:pt x="35" y="98"/>
                      <a:pt x="38" y="98"/>
                    </a:cubicBezTo>
                    <a:cubicBezTo>
                      <a:pt x="54" y="98"/>
                      <a:pt x="68" y="88"/>
                      <a:pt x="72" y="72"/>
                    </a:cubicBezTo>
                    <a:cubicBezTo>
                      <a:pt x="74" y="64"/>
                      <a:pt x="76" y="56"/>
                      <a:pt x="79" y="48"/>
                    </a:cubicBezTo>
                    <a:cubicBezTo>
                      <a:pt x="83" y="29"/>
                      <a:pt x="72" y="10"/>
                      <a:pt x="54" y="5"/>
                    </a:cubicBezTo>
                    <a:cubicBezTo>
                      <a:pt x="35" y="0"/>
                      <a:pt x="16" y="12"/>
                      <a:pt x="11" y="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9">
                <a:extLst>
                  <a:ext uri="{FF2B5EF4-FFF2-40B4-BE49-F238E27FC236}">
                    <a16:creationId xmlns:a16="http://schemas.microsoft.com/office/drawing/2014/main" id="{91D0E3F2-7C80-82E5-378A-F23EE6BD8CD2}"/>
                  </a:ext>
                </a:extLst>
              </p:cNvPr>
              <p:cNvSpPr>
                <a:spLocks/>
              </p:cNvSpPr>
              <p:nvPr/>
            </p:nvSpPr>
            <p:spPr bwMode="auto">
              <a:xfrm>
                <a:off x="1550988" y="2740025"/>
                <a:ext cx="44450" cy="25400"/>
              </a:xfrm>
              <a:custGeom>
                <a:avLst/>
                <a:gdLst>
                  <a:gd name="T0" fmla="*/ 86 w 121"/>
                  <a:gd name="T1" fmla="*/ 0 h 71"/>
                  <a:gd name="T2" fmla="*/ 86 w 121"/>
                  <a:gd name="T3" fmla="*/ 0 h 71"/>
                  <a:gd name="T4" fmla="*/ 34 w 121"/>
                  <a:gd name="T5" fmla="*/ 1 h 71"/>
                  <a:gd name="T6" fmla="*/ 1 w 121"/>
                  <a:gd name="T7" fmla="*/ 37 h 71"/>
                  <a:gd name="T8" fmla="*/ 35 w 121"/>
                  <a:gd name="T9" fmla="*/ 71 h 71"/>
                  <a:gd name="T10" fmla="*/ 36 w 121"/>
                  <a:gd name="T11" fmla="*/ 71 h 71"/>
                  <a:gd name="T12" fmla="*/ 86 w 121"/>
                  <a:gd name="T13" fmla="*/ 70 h 71"/>
                  <a:gd name="T14" fmla="*/ 121 w 121"/>
                  <a:gd name="T15" fmla="*/ 35 h 71"/>
                  <a:gd name="T16" fmla="*/ 86 w 121"/>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1">
                    <a:moveTo>
                      <a:pt x="86" y="0"/>
                    </a:moveTo>
                    <a:lnTo>
                      <a:pt x="86" y="0"/>
                    </a:lnTo>
                    <a:cubicBezTo>
                      <a:pt x="69" y="1"/>
                      <a:pt x="51" y="1"/>
                      <a:pt x="34" y="1"/>
                    </a:cubicBezTo>
                    <a:cubicBezTo>
                      <a:pt x="15" y="2"/>
                      <a:pt x="0" y="18"/>
                      <a:pt x="1" y="37"/>
                    </a:cubicBezTo>
                    <a:cubicBezTo>
                      <a:pt x="1" y="56"/>
                      <a:pt x="17" y="71"/>
                      <a:pt x="35" y="71"/>
                    </a:cubicBezTo>
                    <a:cubicBezTo>
                      <a:pt x="36" y="71"/>
                      <a:pt x="36" y="71"/>
                      <a:pt x="36" y="71"/>
                    </a:cubicBezTo>
                    <a:cubicBezTo>
                      <a:pt x="53" y="71"/>
                      <a:pt x="69" y="70"/>
                      <a:pt x="86" y="70"/>
                    </a:cubicBezTo>
                    <a:cubicBezTo>
                      <a:pt x="105" y="70"/>
                      <a:pt x="121" y="55"/>
                      <a:pt x="121" y="35"/>
                    </a:cubicBezTo>
                    <a:cubicBezTo>
                      <a:pt x="121" y="16"/>
                      <a:pt x="105" y="0"/>
                      <a:pt x="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30">
                <a:extLst>
                  <a:ext uri="{FF2B5EF4-FFF2-40B4-BE49-F238E27FC236}">
                    <a16:creationId xmlns:a16="http://schemas.microsoft.com/office/drawing/2014/main" id="{7C1A3B28-5A73-5533-D381-6A78898CA22F}"/>
                  </a:ext>
                </a:extLst>
              </p:cNvPr>
              <p:cNvSpPr>
                <a:spLocks/>
              </p:cNvSpPr>
              <p:nvPr/>
            </p:nvSpPr>
            <p:spPr bwMode="auto">
              <a:xfrm>
                <a:off x="1077913" y="2959100"/>
                <a:ext cx="39687" cy="39687"/>
              </a:xfrm>
              <a:custGeom>
                <a:avLst/>
                <a:gdLst>
                  <a:gd name="T0" fmla="*/ 18 w 111"/>
                  <a:gd name="T1" fmla="*/ 105 h 112"/>
                  <a:gd name="T2" fmla="*/ 18 w 111"/>
                  <a:gd name="T3" fmla="*/ 105 h 112"/>
                  <a:gd name="T4" fmla="*/ 40 w 111"/>
                  <a:gd name="T5" fmla="*/ 112 h 112"/>
                  <a:gd name="T6" fmla="*/ 67 w 111"/>
                  <a:gd name="T7" fmla="*/ 100 h 112"/>
                  <a:gd name="T8" fmla="*/ 99 w 111"/>
                  <a:gd name="T9" fmla="*/ 62 h 112"/>
                  <a:gd name="T10" fmla="*/ 95 w 111"/>
                  <a:gd name="T11" fmla="*/ 12 h 112"/>
                  <a:gd name="T12" fmla="*/ 46 w 111"/>
                  <a:gd name="T13" fmla="*/ 16 h 112"/>
                  <a:gd name="T14" fmla="*/ 13 w 111"/>
                  <a:gd name="T15" fmla="*/ 55 h 112"/>
                  <a:gd name="T16" fmla="*/ 18 w 111"/>
                  <a:gd name="T17" fmla="*/ 10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12">
                    <a:moveTo>
                      <a:pt x="18" y="105"/>
                    </a:moveTo>
                    <a:lnTo>
                      <a:pt x="18" y="105"/>
                    </a:lnTo>
                    <a:cubicBezTo>
                      <a:pt x="24" y="110"/>
                      <a:pt x="32" y="112"/>
                      <a:pt x="40" y="112"/>
                    </a:cubicBezTo>
                    <a:cubicBezTo>
                      <a:pt x="50" y="112"/>
                      <a:pt x="60" y="108"/>
                      <a:pt x="67" y="100"/>
                    </a:cubicBezTo>
                    <a:cubicBezTo>
                      <a:pt x="77" y="87"/>
                      <a:pt x="88" y="74"/>
                      <a:pt x="99" y="62"/>
                    </a:cubicBezTo>
                    <a:cubicBezTo>
                      <a:pt x="111" y="47"/>
                      <a:pt x="109" y="25"/>
                      <a:pt x="95" y="12"/>
                    </a:cubicBezTo>
                    <a:cubicBezTo>
                      <a:pt x="80" y="0"/>
                      <a:pt x="58" y="1"/>
                      <a:pt x="46" y="16"/>
                    </a:cubicBezTo>
                    <a:cubicBezTo>
                      <a:pt x="34" y="29"/>
                      <a:pt x="23" y="42"/>
                      <a:pt x="13" y="55"/>
                    </a:cubicBezTo>
                    <a:cubicBezTo>
                      <a:pt x="0" y="70"/>
                      <a:pt x="3" y="92"/>
                      <a:pt x="18" y="1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31">
                <a:extLst>
                  <a:ext uri="{FF2B5EF4-FFF2-40B4-BE49-F238E27FC236}">
                    <a16:creationId xmlns:a16="http://schemas.microsoft.com/office/drawing/2014/main" id="{3263F230-90E6-92EF-24E7-10B4476990CC}"/>
                  </a:ext>
                </a:extLst>
              </p:cNvPr>
              <p:cNvSpPr>
                <a:spLocks/>
              </p:cNvSpPr>
              <p:nvPr/>
            </p:nvSpPr>
            <p:spPr bwMode="auto">
              <a:xfrm>
                <a:off x="1287463" y="2795587"/>
                <a:ext cx="46037" cy="34925"/>
              </a:xfrm>
              <a:custGeom>
                <a:avLst/>
                <a:gdLst>
                  <a:gd name="T0" fmla="*/ 71 w 125"/>
                  <a:gd name="T1" fmla="*/ 8 h 97"/>
                  <a:gd name="T2" fmla="*/ 71 w 125"/>
                  <a:gd name="T3" fmla="*/ 8 h 97"/>
                  <a:gd name="T4" fmla="*/ 25 w 125"/>
                  <a:gd name="T5" fmla="*/ 30 h 97"/>
                  <a:gd name="T6" fmla="*/ 9 w 125"/>
                  <a:gd name="T7" fmla="*/ 77 h 97"/>
                  <a:gd name="T8" fmla="*/ 40 w 125"/>
                  <a:gd name="T9" fmla="*/ 97 h 97"/>
                  <a:gd name="T10" fmla="*/ 56 w 125"/>
                  <a:gd name="T11" fmla="*/ 93 h 97"/>
                  <a:gd name="T12" fmla="*/ 100 w 125"/>
                  <a:gd name="T13" fmla="*/ 72 h 97"/>
                  <a:gd name="T14" fmla="*/ 117 w 125"/>
                  <a:gd name="T15" fmla="*/ 25 h 97"/>
                  <a:gd name="T16" fmla="*/ 71 w 125"/>
                  <a:gd name="T17"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97">
                    <a:moveTo>
                      <a:pt x="71" y="8"/>
                    </a:moveTo>
                    <a:lnTo>
                      <a:pt x="71" y="8"/>
                    </a:lnTo>
                    <a:cubicBezTo>
                      <a:pt x="56" y="15"/>
                      <a:pt x="40" y="23"/>
                      <a:pt x="25" y="30"/>
                    </a:cubicBezTo>
                    <a:cubicBezTo>
                      <a:pt x="7" y="39"/>
                      <a:pt x="0" y="60"/>
                      <a:pt x="9" y="77"/>
                    </a:cubicBezTo>
                    <a:cubicBezTo>
                      <a:pt x="15" y="89"/>
                      <a:pt x="27" y="97"/>
                      <a:pt x="40" y="97"/>
                    </a:cubicBezTo>
                    <a:cubicBezTo>
                      <a:pt x="45" y="97"/>
                      <a:pt x="51" y="95"/>
                      <a:pt x="56" y="93"/>
                    </a:cubicBezTo>
                    <a:cubicBezTo>
                      <a:pt x="70" y="86"/>
                      <a:pt x="85" y="79"/>
                      <a:pt x="100" y="72"/>
                    </a:cubicBezTo>
                    <a:cubicBezTo>
                      <a:pt x="118" y="64"/>
                      <a:pt x="125" y="43"/>
                      <a:pt x="117" y="25"/>
                    </a:cubicBezTo>
                    <a:cubicBezTo>
                      <a:pt x="109" y="8"/>
                      <a:pt x="89" y="0"/>
                      <a:pt x="71"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32">
                <a:extLst>
                  <a:ext uri="{FF2B5EF4-FFF2-40B4-BE49-F238E27FC236}">
                    <a16:creationId xmlns:a16="http://schemas.microsoft.com/office/drawing/2014/main" id="{4DE7F8FD-A62A-6EED-69AE-C5ED6A367D62}"/>
                  </a:ext>
                </a:extLst>
              </p:cNvPr>
              <p:cNvSpPr>
                <a:spLocks/>
              </p:cNvSpPr>
              <p:nvPr/>
            </p:nvSpPr>
            <p:spPr bwMode="auto">
              <a:xfrm>
                <a:off x="1371600" y="2765425"/>
                <a:ext cx="46037" cy="31750"/>
              </a:xfrm>
              <a:custGeom>
                <a:avLst/>
                <a:gdLst>
                  <a:gd name="T0" fmla="*/ 78 w 126"/>
                  <a:gd name="T1" fmla="*/ 6 h 89"/>
                  <a:gd name="T2" fmla="*/ 78 w 126"/>
                  <a:gd name="T3" fmla="*/ 6 h 89"/>
                  <a:gd name="T4" fmla="*/ 29 w 126"/>
                  <a:gd name="T5" fmla="*/ 21 h 89"/>
                  <a:gd name="T6" fmla="*/ 6 w 126"/>
                  <a:gd name="T7" fmla="*/ 65 h 89"/>
                  <a:gd name="T8" fmla="*/ 39 w 126"/>
                  <a:gd name="T9" fmla="*/ 89 h 89"/>
                  <a:gd name="T10" fmla="*/ 50 w 126"/>
                  <a:gd name="T11" fmla="*/ 87 h 89"/>
                  <a:gd name="T12" fmla="*/ 97 w 126"/>
                  <a:gd name="T13" fmla="*/ 73 h 89"/>
                  <a:gd name="T14" fmla="*/ 121 w 126"/>
                  <a:gd name="T15" fmla="*/ 29 h 89"/>
                  <a:gd name="T16" fmla="*/ 78 w 126"/>
                  <a:gd name="T17" fmla="*/ 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89">
                    <a:moveTo>
                      <a:pt x="78" y="6"/>
                    </a:moveTo>
                    <a:lnTo>
                      <a:pt x="78" y="6"/>
                    </a:lnTo>
                    <a:cubicBezTo>
                      <a:pt x="61" y="11"/>
                      <a:pt x="45" y="16"/>
                      <a:pt x="29" y="21"/>
                    </a:cubicBezTo>
                    <a:cubicBezTo>
                      <a:pt x="10" y="27"/>
                      <a:pt x="0" y="47"/>
                      <a:pt x="6" y="65"/>
                    </a:cubicBezTo>
                    <a:cubicBezTo>
                      <a:pt x="11" y="80"/>
                      <a:pt x="25" y="89"/>
                      <a:pt x="39" y="89"/>
                    </a:cubicBezTo>
                    <a:cubicBezTo>
                      <a:pt x="43" y="89"/>
                      <a:pt x="47" y="89"/>
                      <a:pt x="50" y="87"/>
                    </a:cubicBezTo>
                    <a:cubicBezTo>
                      <a:pt x="66" y="82"/>
                      <a:pt x="82" y="77"/>
                      <a:pt x="97" y="73"/>
                    </a:cubicBezTo>
                    <a:cubicBezTo>
                      <a:pt x="116" y="67"/>
                      <a:pt x="126" y="48"/>
                      <a:pt x="121" y="29"/>
                    </a:cubicBezTo>
                    <a:cubicBezTo>
                      <a:pt x="116" y="11"/>
                      <a:pt x="96" y="0"/>
                      <a:pt x="78"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33">
                <a:extLst>
                  <a:ext uri="{FF2B5EF4-FFF2-40B4-BE49-F238E27FC236}">
                    <a16:creationId xmlns:a16="http://schemas.microsoft.com/office/drawing/2014/main" id="{5D4AC226-70DB-9DF2-E094-9F007E821564}"/>
                  </a:ext>
                </a:extLst>
              </p:cNvPr>
              <p:cNvSpPr>
                <a:spLocks/>
              </p:cNvSpPr>
              <p:nvPr/>
            </p:nvSpPr>
            <p:spPr bwMode="auto">
              <a:xfrm>
                <a:off x="1139825" y="2894012"/>
                <a:ext cx="41275" cy="39687"/>
              </a:xfrm>
              <a:custGeom>
                <a:avLst/>
                <a:gdLst>
                  <a:gd name="T0" fmla="*/ 38 w 115"/>
                  <a:gd name="T1" fmla="*/ 108 h 108"/>
                  <a:gd name="T2" fmla="*/ 38 w 115"/>
                  <a:gd name="T3" fmla="*/ 108 h 108"/>
                  <a:gd name="T4" fmla="*/ 62 w 115"/>
                  <a:gd name="T5" fmla="*/ 98 h 108"/>
                  <a:gd name="T6" fmla="*/ 99 w 115"/>
                  <a:gd name="T7" fmla="*/ 65 h 108"/>
                  <a:gd name="T8" fmla="*/ 102 w 115"/>
                  <a:gd name="T9" fmla="*/ 16 h 108"/>
                  <a:gd name="T10" fmla="*/ 53 w 115"/>
                  <a:gd name="T11" fmla="*/ 13 h 108"/>
                  <a:gd name="T12" fmla="*/ 15 w 115"/>
                  <a:gd name="T13" fmla="*/ 47 h 108"/>
                  <a:gd name="T14" fmla="*/ 13 w 115"/>
                  <a:gd name="T15" fmla="*/ 96 h 108"/>
                  <a:gd name="T16" fmla="*/ 38 w 115"/>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08">
                    <a:moveTo>
                      <a:pt x="38" y="108"/>
                    </a:moveTo>
                    <a:lnTo>
                      <a:pt x="38" y="108"/>
                    </a:lnTo>
                    <a:cubicBezTo>
                      <a:pt x="47" y="108"/>
                      <a:pt x="55" y="105"/>
                      <a:pt x="62" y="98"/>
                    </a:cubicBezTo>
                    <a:cubicBezTo>
                      <a:pt x="74" y="87"/>
                      <a:pt x="86" y="76"/>
                      <a:pt x="99" y="65"/>
                    </a:cubicBezTo>
                    <a:cubicBezTo>
                      <a:pt x="113" y="53"/>
                      <a:pt x="115" y="31"/>
                      <a:pt x="102" y="16"/>
                    </a:cubicBezTo>
                    <a:cubicBezTo>
                      <a:pt x="89" y="2"/>
                      <a:pt x="67" y="0"/>
                      <a:pt x="53" y="13"/>
                    </a:cubicBezTo>
                    <a:cubicBezTo>
                      <a:pt x="40" y="24"/>
                      <a:pt x="27" y="36"/>
                      <a:pt x="15" y="47"/>
                    </a:cubicBezTo>
                    <a:cubicBezTo>
                      <a:pt x="0" y="60"/>
                      <a:pt x="0" y="82"/>
                      <a:pt x="13" y="96"/>
                    </a:cubicBezTo>
                    <a:cubicBezTo>
                      <a:pt x="19" y="104"/>
                      <a:pt x="29" y="108"/>
                      <a:pt x="38" y="10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34">
                <a:extLst>
                  <a:ext uri="{FF2B5EF4-FFF2-40B4-BE49-F238E27FC236}">
                    <a16:creationId xmlns:a16="http://schemas.microsoft.com/office/drawing/2014/main" id="{1BB94116-1F6E-2EEE-190C-4E6FF4A9EDC2}"/>
                  </a:ext>
                </a:extLst>
              </p:cNvPr>
              <p:cNvSpPr>
                <a:spLocks/>
              </p:cNvSpPr>
              <p:nvPr/>
            </p:nvSpPr>
            <p:spPr bwMode="auto">
              <a:xfrm>
                <a:off x="1460500" y="2746375"/>
                <a:ext cx="44450" cy="28575"/>
              </a:xfrm>
              <a:custGeom>
                <a:avLst/>
                <a:gdLst>
                  <a:gd name="T0" fmla="*/ 83 w 125"/>
                  <a:gd name="T1" fmla="*/ 3 h 80"/>
                  <a:gd name="T2" fmla="*/ 83 w 125"/>
                  <a:gd name="T3" fmla="*/ 3 h 80"/>
                  <a:gd name="T4" fmla="*/ 32 w 125"/>
                  <a:gd name="T5" fmla="*/ 11 h 80"/>
                  <a:gd name="T6" fmla="*/ 3 w 125"/>
                  <a:gd name="T7" fmla="*/ 51 h 80"/>
                  <a:gd name="T8" fmla="*/ 38 w 125"/>
                  <a:gd name="T9" fmla="*/ 80 h 80"/>
                  <a:gd name="T10" fmla="*/ 44 w 125"/>
                  <a:gd name="T11" fmla="*/ 80 h 80"/>
                  <a:gd name="T12" fmla="*/ 93 w 125"/>
                  <a:gd name="T13" fmla="*/ 72 h 80"/>
                  <a:gd name="T14" fmla="*/ 122 w 125"/>
                  <a:gd name="T15" fmla="*/ 33 h 80"/>
                  <a:gd name="T16" fmla="*/ 83 w 125"/>
                  <a:gd name="T17" fmla="*/ 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80">
                    <a:moveTo>
                      <a:pt x="83" y="3"/>
                    </a:moveTo>
                    <a:lnTo>
                      <a:pt x="83" y="3"/>
                    </a:lnTo>
                    <a:cubicBezTo>
                      <a:pt x="66" y="5"/>
                      <a:pt x="49" y="8"/>
                      <a:pt x="32" y="11"/>
                    </a:cubicBezTo>
                    <a:cubicBezTo>
                      <a:pt x="13" y="14"/>
                      <a:pt x="0" y="32"/>
                      <a:pt x="3" y="51"/>
                    </a:cubicBezTo>
                    <a:cubicBezTo>
                      <a:pt x="6" y="68"/>
                      <a:pt x="21" y="80"/>
                      <a:pt x="38" y="80"/>
                    </a:cubicBezTo>
                    <a:cubicBezTo>
                      <a:pt x="40" y="80"/>
                      <a:pt x="42" y="80"/>
                      <a:pt x="44" y="80"/>
                    </a:cubicBezTo>
                    <a:cubicBezTo>
                      <a:pt x="60" y="77"/>
                      <a:pt x="76" y="74"/>
                      <a:pt x="93" y="72"/>
                    </a:cubicBezTo>
                    <a:cubicBezTo>
                      <a:pt x="112" y="69"/>
                      <a:pt x="125" y="52"/>
                      <a:pt x="122" y="33"/>
                    </a:cubicBezTo>
                    <a:cubicBezTo>
                      <a:pt x="119" y="14"/>
                      <a:pt x="102" y="0"/>
                      <a:pt x="83"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35">
                <a:extLst>
                  <a:ext uri="{FF2B5EF4-FFF2-40B4-BE49-F238E27FC236}">
                    <a16:creationId xmlns:a16="http://schemas.microsoft.com/office/drawing/2014/main" id="{5C03A0DA-6B39-C366-0F4D-FC97FB040466}"/>
                  </a:ext>
                </a:extLst>
              </p:cNvPr>
              <p:cNvSpPr>
                <a:spLocks/>
              </p:cNvSpPr>
              <p:nvPr/>
            </p:nvSpPr>
            <p:spPr bwMode="auto">
              <a:xfrm>
                <a:off x="1209675" y="2840037"/>
                <a:ext cx="44450" cy="36512"/>
              </a:xfrm>
              <a:custGeom>
                <a:avLst/>
                <a:gdLst>
                  <a:gd name="T0" fmla="*/ 40 w 122"/>
                  <a:gd name="T1" fmla="*/ 102 h 102"/>
                  <a:gd name="T2" fmla="*/ 40 w 122"/>
                  <a:gd name="T3" fmla="*/ 102 h 102"/>
                  <a:gd name="T4" fmla="*/ 60 w 122"/>
                  <a:gd name="T5" fmla="*/ 96 h 102"/>
                  <a:gd name="T6" fmla="*/ 101 w 122"/>
                  <a:gd name="T7" fmla="*/ 69 h 102"/>
                  <a:gd name="T8" fmla="*/ 111 w 122"/>
                  <a:gd name="T9" fmla="*/ 20 h 102"/>
                  <a:gd name="T10" fmla="*/ 63 w 122"/>
                  <a:gd name="T11" fmla="*/ 10 h 102"/>
                  <a:gd name="T12" fmla="*/ 20 w 122"/>
                  <a:gd name="T13" fmla="*/ 39 h 102"/>
                  <a:gd name="T14" fmla="*/ 11 w 122"/>
                  <a:gd name="T15" fmla="*/ 87 h 102"/>
                  <a:gd name="T16" fmla="*/ 40 w 122"/>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02">
                    <a:moveTo>
                      <a:pt x="40" y="102"/>
                    </a:moveTo>
                    <a:lnTo>
                      <a:pt x="40" y="102"/>
                    </a:lnTo>
                    <a:cubicBezTo>
                      <a:pt x="47" y="102"/>
                      <a:pt x="54" y="100"/>
                      <a:pt x="60" y="96"/>
                    </a:cubicBezTo>
                    <a:cubicBezTo>
                      <a:pt x="73" y="87"/>
                      <a:pt x="87" y="78"/>
                      <a:pt x="101" y="69"/>
                    </a:cubicBezTo>
                    <a:cubicBezTo>
                      <a:pt x="117" y="58"/>
                      <a:pt x="122" y="37"/>
                      <a:pt x="111" y="20"/>
                    </a:cubicBezTo>
                    <a:cubicBezTo>
                      <a:pt x="101" y="4"/>
                      <a:pt x="79" y="0"/>
                      <a:pt x="63" y="10"/>
                    </a:cubicBezTo>
                    <a:cubicBezTo>
                      <a:pt x="49" y="19"/>
                      <a:pt x="34" y="29"/>
                      <a:pt x="20" y="39"/>
                    </a:cubicBezTo>
                    <a:cubicBezTo>
                      <a:pt x="4" y="50"/>
                      <a:pt x="0" y="71"/>
                      <a:pt x="11" y="87"/>
                    </a:cubicBezTo>
                    <a:cubicBezTo>
                      <a:pt x="18" y="97"/>
                      <a:pt x="29" y="102"/>
                      <a:pt x="40" y="10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36">
                <a:extLst>
                  <a:ext uri="{FF2B5EF4-FFF2-40B4-BE49-F238E27FC236}">
                    <a16:creationId xmlns:a16="http://schemas.microsoft.com/office/drawing/2014/main" id="{9FFF58F6-BA1D-C3DE-990C-D370160A30F1}"/>
                  </a:ext>
                </a:extLst>
              </p:cNvPr>
              <p:cNvSpPr>
                <a:spLocks noEditPoints="1"/>
              </p:cNvSpPr>
              <p:nvPr/>
            </p:nvSpPr>
            <p:spPr bwMode="auto">
              <a:xfrm>
                <a:off x="1641475" y="2549525"/>
                <a:ext cx="731837" cy="696912"/>
              </a:xfrm>
              <a:custGeom>
                <a:avLst/>
                <a:gdLst>
                  <a:gd name="T0" fmla="*/ 150 w 2033"/>
                  <a:gd name="T1" fmla="*/ 502 h 1940"/>
                  <a:gd name="T2" fmla="*/ 793 w 2033"/>
                  <a:gd name="T3" fmla="*/ 1870 h 1940"/>
                  <a:gd name="T4" fmla="*/ 150 w 2033"/>
                  <a:gd name="T5" fmla="*/ 1793 h 1940"/>
                  <a:gd name="T6" fmla="*/ 1641 w 2033"/>
                  <a:gd name="T7" fmla="*/ 1011 h 1940"/>
                  <a:gd name="T8" fmla="*/ 1613 w 2033"/>
                  <a:gd name="T9" fmla="*/ 1870 h 1940"/>
                  <a:gd name="T10" fmla="*/ 1538 w 2033"/>
                  <a:gd name="T11" fmla="*/ 1628 h 1940"/>
                  <a:gd name="T12" fmla="*/ 1111 w 2033"/>
                  <a:gd name="T13" fmla="*/ 1483 h 1940"/>
                  <a:gd name="T14" fmla="*/ 966 w 2033"/>
                  <a:gd name="T15" fmla="*/ 1870 h 1940"/>
                  <a:gd name="T16" fmla="*/ 863 w 2033"/>
                  <a:gd name="T17" fmla="*/ 506 h 1940"/>
                  <a:gd name="T18" fmla="*/ 1741 w 2033"/>
                  <a:gd name="T19" fmla="*/ 122 h 1940"/>
                  <a:gd name="T20" fmla="*/ 1794 w 2033"/>
                  <a:gd name="T21" fmla="*/ 68 h 1940"/>
                  <a:gd name="T22" fmla="*/ 1911 w 2033"/>
                  <a:gd name="T23" fmla="*/ 121 h 1940"/>
                  <a:gd name="T24" fmla="*/ 1683 w 2033"/>
                  <a:gd name="T25" fmla="*/ 1870 h 1940"/>
                  <a:gd name="T26" fmla="*/ 1468 w 2033"/>
                  <a:gd name="T27" fmla="*/ 1870 h 1940"/>
                  <a:gd name="T28" fmla="*/ 1036 w 2033"/>
                  <a:gd name="T29" fmla="*/ 1870 h 1940"/>
                  <a:gd name="T30" fmla="*/ 1111 w 2033"/>
                  <a:gd name="T31" fmla="*/ 1553 h 1940"/>
                  <a:gd name="T32" fmla="*/ 1468 w 2033"/>
                  <a:gd name="T33" fmla="*/ 1628 h 1940"/>
                  <a:gd name="T34" fmla="*/ 33 w 2033"/>
                  <a:gd name="T35" fmla="*/ 612 h 1940"/>
                  <a:gd name="T36" fmla="*/ 58 w 2033"/>
                  <a:gd name="T37" fmla="*/ 615 h 1940"/>
                  <a:gd name="T38" fmla="*/ 80 w 2033"/>
                  <a:gd name="T39" fmla="*/ 610 h 1940"/>
                  <a:gd name="T40" fmla="*/ 227 w 2033"/>
                  <a:gd name="T41" fmla="*/ 1940 h 1940"/>
                  <a:gd name="T42" fmla="*/ 1713 w 2033"/>
                  <a:gd name="T43" fmla="*/ 1939 h 1940"/>
                  <a:gd name="T44" fmla="*/ 2022 w 2033"/>
                  <a:gd name="T45" fmla="*/ 1929 h 1940"/>
                  <a:gd name="T46" fmla="*/ 1981 w 2033"/>
                  <a:gd name="T47" fmla="*/ 120 h 1940"/>
                  <a:gd name="T48" fmla="*/ 1794 w 2033"/>
                  <a:gd name="T49" fmla="*/ 0 h 1940"/>
                  <a:gd name="T50" fmla="*/ 1644 w 2033"/>
                  <a:gd name="T51" fmla="*/ 930 h 1940"/>
                  <a:gd name="T52" fmla="*/ 811 w 2033"/>
                  <a:gd name="T53" fmla="*/ 411 h 1940"/>
                  <a:gd name="T54" fmla="*/ 793 w 2033"/>
                  <a:gd name="T55" fmla="*/ 797 h 1940"/>
                  <a:gd name="T56" fmla="*/ 98 w 2033"/>
                  <a:gd name="T57" fmla="*/ 411 h 1940"/>
                  <a:gd name="T58" fmla="*/ 80 w 2033"/>
                  <a:gd name="T59" fmla="*/ 551 h 1940"/>
                  <a:gd name="T60" fmla="*/ 41 w 2033"/>
                  <a:gd name="T61" fmla="*/ 543 h 1940"/>
                  <a:gd name="T62" fmla="*/ 33 w 2033"/>
                  <a:gd name="T63" fmla="*/ 612 h 1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3" h="1940">
                    <a:moveTo>
                      <a:pt x="150" y="502"/>
                    </a:moveTo>
                    <a:lnTo>
                      <a:pt x="150" y="502"/>
                    </a:lnTo>
                    <a:lnTo>
                      <a:pt x="793" y="878"/>
                    </a:lnTo>
                    <a:lnTo>
                      <a:pt x="793" y="1870"/>
                    </a:lnTo>
                    <a:lnTo>
                      <a:pt x="227" y="1870"/>
                    </a:lnTo>
                    <a:cubicBezTo>
                      <a:pt x="185" y="1870"/>
                      <a:pt x="150" y="1835"/>
                      <a:pt x="150" y="1793"/>
                    </a:cubicBezTo>
                    <a:lnTo>
                      <a:pt x="150" y="502"/>
                    </a:lnTo>
                    <a:close/>
                    <a:moveTo>
                      <a:pt x="1641" y="1011"/>
                    </a:moveTo>
                    <a:lnTo>
                      <a:pt x="1641" y="1011"/>
                    </a:lnTo>
                    <a:lnTo>
                      <a:pt x="1613" y="1870"/>
                    </a:lnTo>
                    <a:lnTo>
                      <a:pt x="1538" y="1870"/>
                    </a:lnTo>
                    <a:lnTo>
                      <a:pt x="1538" y="1628"/>
                    </a:lnTo>
                    <a:cubicBezTo>
                      <a:pt x="1538" y="1548"/>
                      <a:pt x="1472" y="1483"/>
                      <a:pt x="1392" y="1483"/>
                    </a:cubicBezTo>
                    <a:lnTo>
                      <a:pt x="1111" y="1483"/>
                    </a:lnTo>
                    <a:cubicBezTo>
                      <a:pt x="1031" y="1483"/>
                      <a:pt x="966" y="1548"/>
                      <a:pt x="966" y="1628"/>
                    </a:cubicBezTo>
                    <a:lnTo>
                      <a:pt x="966" y="1870"/>
                    </a:lnTo>
                    <a:lnTo>
                      <a:pt x="863" y="1870"/>
                    </a:lnTo>
                    <a:lnTo>
                      <a:pt x="863" y="506"/>
                    </a:lnTo>
                    <a:lnTo>
                      <a:pt x="1641" y="1011"/>
                    </a:lnTo>
                    <a:close/>
                    <a:moveTo>
                      <a:pt x="1741" y="122"/>
                    </a:moveTo>
                    <a:lnTo>
                      <a:pt x="1741" y="122"/>
                    </a:lnTo>
                    <a:cubicBezTo>
                      <a:pt x="1741" y="93"/>
                      <a:pt x="1765" y="68"/>
                      <a:pt x="1794" y="68"/>
                    </a:cubicBezTo>
                    <a:lnTo>
                      <a:pt x="1859" y="68"/>
                    </a:lnTo>
                    <a:cubicBezTo>
                      <a:pt x="1888" y="68"/>
                      <a:pt x="1911" y="92"/>
                      <a:pt x="1911" y="121"/>
                    </a:cubicBezTo>
                    <a:lnTo>
                      <a:pt x="1961" y="1870"/>
                    </a:lnTo>
                    <a:lnTo>
                      <a:pt x="1683" y="1870"/>
                    </a:lnTo>
                    <a:lnTo>
                      <a:pt x="1741" y="122"/>
                    </a:lnTo>
                    <a:close/>
                    <a:moveTo>
                      <a:pt x="1468" y="1870"/>
                    </a:moveTo>
                    <a:lnTo>
                      <a:pt x="1468" y="1870"/>
                    </a:lnTo>
                    <a:lnTo>
                      <a:pt x="1036" y="1870"/>
                    </a:lnTo>
                    <a:lnTo>
                      <a:pt x="1036" y="1628"/>
                    </a:lnTo>
                    <a:cubicBezTo>
                      <a:pt x="1036" y="1587"/>
                      <a:pt x="1070" y="1553"/>
                      <a:pt x="1111" y="1553"/>
                    </a:cubicBezTo>
                    <a:lnTo>
                      <a:pt x="1392" y="1553"/>
                    </a:lnTo>
                    <a:cubicBezTo>
                      <a:pt x="1434" y="1553"/>
                      <a:pt x="1468" y="1587"/>
                      <a:pt x="1468" y="1628"/>
                    </a:cubicBezTo>
                    <a:lnTo>
                      <a:pt x="1468" y="1870"/>
                    </a:lnTo>
                    <a:close/>
                    <a:moveTo>
                      <a:pt x="33" y="612"/>
                    </a:moveTo>
                    <a:lnTo>
                      <a:pt x="33" y="612"/>
                    </a:lnTo>
                    <a:cubicBezTo>
                      <a:pt x="41" y="613"/>
                      <a:pt x="49" y="614"/>
                      <a:pt x="58" y="615"/>
                    </a:cubicBezTo>
                    <a:cubicBezTo>
                      <a:pt x="59" y="615"/>
                      <a:pt x="61" y="615"/>
                      <a:pt x="62" y="615"/>
                    </a:cubicBezTo>
                    <a:cubicBezTo>
                      <a:pt x="69" y="615"/>
                      <a:pt x="75" y="613"/>
                      <a:pt x="80" y="610"/>
                    </a:cubicBezTo>
                    <a:lnTo>
                      <a:pt x="80" y="1793"/>
                    </a:lnTo>
                    <a:cubicBezTo>
                      <a:pt x="80" y="1874"/>
                      <a:pt x="146" y="1940"/>
                      <a:pt x="227" y="1940"/>
                    </a:cubicBezTo>
                    <a:lnTo>
                      <a:pt x="1712" y="1940"/>
                    </a:lnTo>
                    <a:cubicBezTo>
                      <a:pt x="1712" y="1940"/>
                      <a:pt x="1713" y="1939"/>
                      <a:pt x="1713" y="1939"/>
                    </a:cubicBezTo>
                    <a:lnTo>
                      <a:pt x="1997" y="1939"/>
                    </a:lnTo>
                    <a:cubicBezTo>
                      <a:pt x="2007" y="1939"/>
                      <a:pt x="2016" y="1936"/>
                      <a:pt x="2022" y="1929"/>
                    </a:cubicBezTo>
                    <a:cubicBezTo>
                      <a:pt x="2029" y="1922"/>
                      <a:pt x="2033" y="1913"/>
                      <a:pt x="2032" y="1904"/>
                    </a:cubicBezTo>
                    <a:lnTo>
                      <a:pt x="1981" y="120"/>
                    </a:lnTo>
                    <a:cubicBezTo>
                      <a:pt x="1981" y="53"/>
                      <a:pt x="1926" y="0"/>
                      <a:pt x="1859" y="0"/>
                    </a:cubicBezTo>
                    <a:lnTo>
                      <a:pt x="1794" y="0"/>
                    </a:lnTo>
                    <a:cubicBezTo>
                      <a:pt x="1726" y="0"/>
                      <a:pt x="1671" y="54"/>
                      <a:pt x="1671" y="121"/>
                    </a:cubicBezTo>
                    <a:lnTo>
                      <a:pt x="1644" y="930"/>
                    </a:lnTo>
                    <a:lnTo>
                      <a:pt x="847" y="412"/>
                    </a:lnTo>
                    <a:cubicBezTo>
                      <a:pt x="836" y="405"/>
                      <a:pt x="823" y="405"/>
                      <a:pt x="811" y="411"/>
                    </a:cubicBezTo>
                    <a:cubicBezTo>
                      <a:pt x="800" y="417"/>
                      <a:pt x="793" y="429"/>
                      <a:pt x="793" y="441"/>
                    </a:cubicBezTo>
                    <a:lnTo>
                      <a:pt x="793" y="797"/>
                    </a:lnTo>
                    <a:lnTo>
                      <a:pt x="133" y="411"/>
                    </a:lnTo>
                    <a:cubicBezTo>
                      <a:pt x="122" y="405"/>
                      <a:pt x="109" y="405"/>
                      <a:pt x="98" y="411"/>
                    </a:cubicBezTo>
                    <a:cubicBezTo>
                      <a:pt x="87" y="417"/>
                      <a:pt x="80" y="429"/>
                      <a:pt x="80" y="441"/>
                    </a:cubicBezTo>
                    <a:lnTo>
                      <a:pt x="80" y="551"/>
                    </a:lnTo>
                    <a:cubicBezTo>
                      <a:pt x="76" y="548"/>
                      <a:pt x="71" y="547"/>
                      <a:pt x="66" y="546"/>
                    </a:cubicBezTo>
                    <a:cubicBezTo>
                      <a:pt x="58" y="545"/>
                      <a:pt x="49" y="544"/>
                      <a:pt x="41" y="543"/>
                    </a:cubicBezTo>
                    <a:cubicBezTo>
                      <a:pt x="22" y="541"/>
                      <a:pt x="5" y="555"/>
                      <a:pt x="2" y="574"/>
                    </a:cubicBezTo>
                    <a:cubicBezTo>
                      <a:pt x="0" y="593"/>
                      <a:pt x="14" y="610"/>
                      <a:pt x="33" y="6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113" name="Rounded Rectangle 112">
            <a:extLst>
              <a:ext uri="{FF2B5EF4-FFF2-40B4-BE49-F238E27FC236}">
                <a16:creationId xmlns:a16="http://schemas.microsoft.com/office/drawing/2014/main" id="{E0E61E6C-3ED1-AFF9-7122-7F65F194B29F}"/>
              </a:ext>
            </a:extLst>
          </p:cNvPr>
          <p:cNvSpPr/>
          <p:nvPr/>
        </p:nvSpPr>
        <p:spPr>
          <a:xfrm>
            <a:off x="7489352" y="53667"/>
            <a:ext cx="1554567" cy="27699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Generative AI</a:t>
            </a:r>
          </a:p>
        </p:txBody>
      </p:sp>
      <p:sp>
        <p:nvSpPr>
          <p:cNvPr id="3" name="TextBox 2">
            <a:extLst>
              <a:ext uri="{FF2B5EF4-FFF2-40B4-BE49-F238E27FC236}">
                <a16:creationId xmlns:a16="http://schemas.microsoft.com/office/drawing/2014/main" id="{7832E2A4-0FD9-CE66-218C-90545B7B8294}"/>
              </a:ext>
            </a:extLst>
          </p:cNvPr>
          <p:cNvSpPr txBox="1"/>
          <p:nvPr/>
        </p:nvSpPr>
        <p:spPr>
          <a:xfrm>
            <a:off x="4890744" y="4090068"/>
            <a:ext cx="3331933" cy="747962"/>
          </a:xfrm>
          <a:prstGeom prst="rect">
            <a:avLst/>
          </a:prstGeom>
          <a:noFill/>
        </p:spPr>
        <p:txBody>
          <a:bodyPr wrap="square">
            <a:spAutoFit/>
          </a:bodyPr>
          <a:lstStyle/>
          <a:p>
            <a:pPr>
              <a:lnSpc>
                <a:spcPts val="1300"/>
              </a:lnSpc>
            </a:pPr>
            <a:r>
              <a:rPr lang="en-US" sz="900">
                <a:solidFill>
                  <a:schemeClr val="accent1"/>
                </a:solidFill>
                <a:effectLst/>
                <a:latin typeface="+mj-lt"/>
              </a:rPr>
              <a:t>Generate</a:t>
            </a:r>
            <a:r>
              <a:rPr lang="en-US" sz="900">
                <a:solidFill>
                  <a:schemeClr val="bg1"/>
                </a:solidFill>
                <a:effectLst/>
                <a:latin typeface="+mj-lt"/>
              </a:rPr>
              <a:t> large amounts of synthetic data in a controlled ecosystem when real-world data is limited or too expensive to collect; </a:t>
            </a:r>
            <a:br>
              <a:rPr lang="en-US" sz="900">
                <a:solidFill>
                  <a:schemeClr val="bg1"/>
                </a:solidFill>
                <a:effectLst/>
                <a:latin typeface="+mj-lt"/>
              </a:rPr>
            </a:br>
            <a:r>
              <a:rPr lang="en-US" sz="900">
                <a:solidFill>
                  <a:schemeClr val="bg1"/>
                </a:solidFill>
                <a:effectLst/>
                <a:latin typeface="+mj-lt"/>
              </a:rPr>
              <a:t>this </a:t>
            </a:r>
            <a:r>
              <a:rPr lang="en-US" sz="900">
                <a:solidFill>
                  <a:schemeClr val="bg1"/>
                </a:solidFill>
                <a:latin typeface="+mj-lt"/>
              </a:rPr>
              <a:t>real-time synthetic data </a:t>
            </a:r>
            <a:r>
              <a:rPr lang="en-US" sz="900">
                <a:solidFill>
                  <a:schemeClr val="accent1"/>
                </a:solidFill>
                <a:latin typeface="+mj-lt"/>
              </a:rPr>
              <a:t>creates</a:t>
            </a:r>
            <a:r>
              <a:rPr lang="en-US" sz="900">
                <a:solidFill>
                  <a:schemeClr val="bg1"/>
                </a:solidFill>
                <a:latin typeface="+mj-lt"/>
              </a:rPr>
              <a:t> simulations to mirror </a:t>
            </a:r>
            <a:br>
              <a:rPr lang="en-US" sz="900">
                <a:solidFill>
                  <a:schemeClr val="bg1"/>
                </a:solidFill>
                <a:latin typeface="+mj-lt"/>
              </a:rPr>
            </a:br>
            <a:r>
              <a:rPr lang="en-US" sz="900">
                <a:solidFill>
                  <a:schemeClr val="bg1"/>
                </a:solidFill>
                <a:latin typeface="+mj-lt"/>
              </a:rPr>
              <a:t>&amp; emulate real-world objects / systems, or processes / behavior</a:t>
            </a:r>
            <a:endParaRPr lang="en-US" sz="900">
              <a:solidFill>
                <a:schemeClr val="bg1"/>
              </a:solidFill>
              <a:effectLst/>
              <a:latin typeface="+mj-lt"/>
            </a:endParaRPr>
          </a:p>
        </p:txBody>
      </p:sp>
      <p:sp>
        <p:nvSpPr>
          <p:cNvPr id="5" name="TextBox 4">
            <a:extLst>
              <a:ext uri="{FF2B5EF4-FFF2-40B4-BE49-F238E27FC236}">
                <a16:creationId xmlns:a16="http://schemas.microsoft.com/office/drawing/2014/main" id="{DF9F4613-E99C-4317-744E-6AE74AC00444}"/>
              </a:ext>
            </a:extLst>
          </p:cNvPr>
          <p:cNvSpPr txBox="1"/>
          <p:nvPr/>
        </p:nvSpPr>
        <p:spPr>
          <a:xfrm>
            <a:off x="4890744" y="3496854"/>
            <a:ext cx="3331933" cy="581249"/>
          </a:xfrm>
          <a:prstGeom prst="rect">
            <a:avLst/>
          </a:prstGeom>
          <a:noFill/>
        </p:spPr>
        <p:txBody>
          <a:bodyPr wrap="square">
            <a:spAutoFit/>
          </a:bodyPr>
          <a:lstStyle/>
          <a:p>
            <a:pPr>
              <a:lnSpc>
                <a:spcPts val="1300"/>
              </a:lnSpc>
              <a:spcAft>
                <a:spcPts val="600"/>
              </a:spcAft>
            </a:pPr>
            <a:r>
              <a:rPr lang="en-US" sz="900">
                <a:solidFill>
                  <a:schemeClr val="accent1"/>
                </a:solidFill>
                <a:latin typeface="+mj-lt"/>
                <a:cs typeface="Calibri Light" panose="020F0302020204030204" pitchFamily="34" charset="0"/>
              </a:rPr>
              <a:t>Generate </a:t>
            </a:r>
            <a:r>
              <a:rPr lang="en-US" sz="900">
                <a:solidFill>
                  <a:schemeClr val="bg1"/>
                </a:solidFill>
                <a:latin typeface="+mj-lt"/>
                <a:cs typeface="Calibri Light" panose="020F0302020204030204" pitchFamily="34" charset="0"/>
              </a:rPr>
              <a:t>new observations to </a:t>
            </a:r>
            <a:r>
              <a:rPr lang="en-US" sz="900">
                <a:solidFill>
                  <a:schemeClr val="bg1"/>
                </a:solidFill>
                <a:latin typeface="+mj-lt"/>
              </a:rPr>
              <a:t>continuously learn &amp; adapt to changes in the real-world entity, leading to more accurate predictions &amp; better decision-making about the real-world entity</a:t>
            </a:r>
            <a:endParaRPr lang="en-US" sz="900">
              <a:solidFill>
                <a:schemeClr val="bg1"/>
              </a:solidFill>
              <a:latin typeface="+mj-lt"/>
              <a:cs typeface="Calibri Light" panose="020F0302020204030204" pitchFamily="34" charset="0"/>
            </a:endParaRPr>
          </a:p>
        </p:txBody>
      </p:sp>
      <p:sp>
        <p:nvSpPr>
          <p:cNvPr id="7" name="TextBox 6">
            <a:extLst>
              <a:ext uri="{FF2B5EF4-FFF2-40B4-BE49-F238E27FC236}">
                <a16:creationId xmlns:a16="http://schemas.microsoft.com/office/drawing/2014/main" id="{85D07ECB-D37B-2799-42D1-FE20559C377E}"/>
              </a:ext>
            </a:extLst>
          </p:cNvPr>
          <p:cNvSpPr txBox="1"/>
          <p:nvPr/>
        </p:nvSpPr>
        <p:spPr>
          <a:xfrm>
            <a:off x="4890745" y="2713912"/>
            <a:ext cx="3186454" cy="747962"/>
          </a:xfrm>
          <a:prstGeom prst="rect">
            <a:avLst/>
          </a:prstGeom>
          <a:noFill/>
        </p:spPr>
        <p:txBody>
          <a:bodyPr wrap="square">
            <a:spAutoFit/>
          </a:bodyPr>
          <a:lstStyle/>
          <a:p>
            <a:pPr>
              <a:lnSpc>
                <a:spcPts val="1300"/>
              </a:lnSpc>
              <a:spcAft>
                <a:spcPts val="600"/>
              </a:spcAft>
            </a:pPr>
            <a:r>
              <a:rPr lang="en-US" sz="900">
                <a:solidFill>
                  <a:schemeClr val="accent1"/>
                </a:solidFill>
                <a:latin typeface="+mj-lt"/>
                <a:cs typeface="Calibri Light" panose="020F0302020204030204" pitchFamily="34" charset="0"/>
              </a:rPr>
              <a:t>Generate </a:t>
            </a:r>
            <a:r>
              <a:rPr lang="en-US" sz="900">
                <a:solidFill>
                  <a:schemeClr val="bg1"/>
                </a:solidFill>
                <a:latin typeface="+mj-lt"/>
                <a:cs typeface="Calibri Light" panose="020F0302020204030204" pitchFamily="34" charset="0"/>
              </a:rPr>
              <a:t>new data &amp; insights about an entity’s behavior in different scenarios &amp; conditions to proactively guide real-world strategy &amp; to improve real-world outcomes – not as a static replica, but as an animate virtual representation of an entity </a:t>
            </a:r>
          </a:p>
        </p:txBody>
      </p:sp>
      <p:sp>
        <p:nvSpPr>
          <p:cNvPr id="8" name="Cross 7">
            <a:extLst>
              <a:ext uri="{FF2B5EF4-FFF2-40B4-BE49-F238E27FC236}">
                <a16:creationId xmlns:a16="http://schemas.microsoft.com/office/drawing/2014/main" id="{0E758D75-D1C1-CECC-0945-F65B6FE9CC50}"/>
              </a:ext>
            </a:extLst>
          </p:cNvPr>
          <p:cNvSpPr/>
          <p:nvPr/>
        </p:nvSpPr>
        <p:spPr>
          <a:xfrm>
            <a:off x="4693511" y="3671933"/>
            <a:ext cx="210579" cy="210497"/>
          </a:xfrm>
          <a:prstGeom prst="plus">
            <a:avLst>
              <a:gd name="adj" fmla="val 459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11" name="Cross 10">
            <a:extLst>
              <a:ext uri="{FF2B5EF4-FFF2-40B4-BE49-F238E27FC236}">
                <a16:creationId xmlns:a16="http://schemas.microsoft.com/office/drawing/2014/main" id="{BFB8F948-925C-42F5-95D8-5B0B3155F8E5}"/>
              </a:ext>
            </a:extLst>
          </p:cNvPr>
          <p:cNvSpPr/>
          <p:nvPr/>
        </p:nvSpPr>
        <p:spPr>
          <a:xfrm>
            <a:off x="4701938" y="2990747"/>
            <a:ext cx="210579" cy="210497"/>
          </a:xfrm>
          <a:prstGeom prst="plus">
            <a:avLst>
              <a:gd name="adj" fmla="val 459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12" name="Cross 11">
            <a:extLst>
              <a:ext uri="{FF2B5EF4-FFF2-40B4-BE49-F238E27FC236}">
                <a16:creationId xmlns:a16="http://schemas.microsoft.com/office/drawing/2014/main" id="{E682D93B-7E93-32AF-4679-82EDB05752BB}"/>
              </a:ext>
            </a:extLst>
          </p:cNvPr>
          <p:cNvSpPr/>
          <p:nvPr/>
        </p:nvSpPr>
        <p:spPr>
          <a:xfrm>
            <a:off x="4701937" y="4232213"/>
            <a:ext cx="220193" cy="210497"/>
          </a:xfrm>
          <a:prstGeom prst="plus">
            <a:avLst>
              <a:gd name="adj" fmla="val 459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15" name="TextBox 14">
            <a:extLst>
              <a:ext uri="{FF2B5EF4-FFF2-40B4-BE49-F238E27FC236}">
                <a16:creationId xmlns:a16="http://schemas.microsoft.com/office/drawing/2014/main" id="{2F439A89-5762-9031-743B-5E364E4B3C1D}"/>
              </a:ext>
            </a:extLst>
          </p:cNvPr>
          <p:cNvSpPr txBox="1"/>
          <p:nvPr/>
        </p:nvSpPr>
        <p:spPr>
          <a:xfrm>
            <a:off x="1224043" y="4363330"/>
            <a:ext cx="2936180" cy="581249"/>
          </a:xfrm>
          <a:prstGeom prst="rect">
            <a:avLst/>
          </a:prstGeom>
          <a:noFill/>
        </p:spPr>
        <p:txBody>
          <a:bodyPr wrap="square">
            <a:spAutoFit/>
          </a:bodyPr>
          <a:lstStyle/>
          <a:p>
            <a:pPr>
              <a:lnSpc>
                <a:spcPts val="1300"/>
              </a:lnSpc>
              <a:spcAft>
                <a:spcPts val="600"/>
              </a:spcAft>
            </a:pPr>
            <a:r>
              <a:rPr lang="en-US" sz="900">
                <a:solidFill>
                  <a:schemeClr val="accent1"/>
                </a:solidFill>
                <a:latin typeface="+mj-lt"/>
                <a:cs typeface="Calibri Light" panose="020F0302020204030204" pitchFamily="34" charset="0"/>
              </a:rPr>
              <a:t>generates synthetic data </a:t>
            </a:r>
            <a:r>
              <a:rPr lang="en-US" sz="900">
                <a:solidFill>
                  <a:schemeClr val="bg1"/>
                </a:solidFill>
                <a:latin typeface="+mj-lt"/>
                <a:cs typeface="Calibri Light" panose="020F0302020204030204" pitchFamily="34" charset="0"/>
              </a:rPr>
              <a:t>as an output </a:t>
            </a:r>
            <a:r>
              <a:rPr lang="en-US" sz="900" i="1">
                <a:solidFill>
                  <a:schemeClr val="bg1"/>
                </a:solidFill>
                <a:latin typeface="+mj-lt"/>
                <a:cs typeface="Calibri Light" panose="020F0302020204030204" pitchFamily="34" charset="0"/>
              </a:rPr>
              <a:t>from</a:t>
            </a:r>
            <a:r>
              <a:rPr lang="en-US" sz="900">
                <a:solidFill>
                  <a:schemeClr val="bg1"/>
                </a:solidFill>
                <a:latin typeface="+mj-lt"/>
                <a:cs typeface="Calibri Light" panose="020F0302020204030204" pitchFamily="34" charset="0"/>
              </a:rPr>
              <a:t> the ecosystem </a:t>
            </a:r>
            <a:br>
              <a:rPr lang="en-US" sz="900">
                <a:solidFill>
                  <a:schemeClr val="bg1"/>
                </a:solidFill>
                <a:latin typeface="+mj-lt"/>
                <a:cs typeface="Calibri Light" panose="020F0302020204030204" pitchFamily="34" charset="0"/>
              </a:rPr>
            </a:br>
            <a:r>
              <a:rPr lang="en-US" sz="900">
                <a:solidFill>
                  <a:schemeClr val="bg1"/>
                </a:solidFill>
                <a:latin typeface="+mj-lt"/>
                <a:cs typeface="Calibri Light" panose="020F0302020204030204" pitchFamily="34" charset="0"/>
              </a:rPr>
              <a:t>that is, in turn, used as a feedback loop &amp; input back </a:t>
            </a:r>
            <a:r>
              <a:rPr lang="en-US" sz="900" i="1">
                <a:solidFill>
                  <a:schemeClr val="bg1"/>
                </a:solidFill>
                <a:latin typeface="+mj-lt"/>
                <a:cs typeface="Calibri Light" panose="020F0302020204030204" pitchFamily="34" charset="0"/>
              </a:rPr>
              <a:t>into</a:t>
            </a:r>
            <a:r>
              <a:rPr lang="en-US" sz="900">
                <a:solidFill>
                  <a:schemeClr val="bg1"/>
                </a:solidFill>
                <a:latin typeface="+mj-lt"/>
                <a:cs typeface="Calibri Light" panose="020F0302020204030204" pitchFamily="34" charset="0"/>
              </a:rPr>
              <a:t> the ecosystem to optimize the ecosystem </a:t>
            </a:r>
            <a:r>
              <a:rPr lang="en-US" sz="900">
                <a:solidFill>
                  <a:schemeClr val="accent1"/>
                </a:solidFill>
                <a:latin typeface="+mj-lt"/>
                <a:cs typeface="Calibri Light" panose="020F0302020204030204" pitchFamily="34" charset="0"/>
              </a:rPr>
              <a:t> </a:t>
            </a:r>
            <a:endParaRPr lang="en-US" sz="900">
              <a:solidFill>
                <a:schemeClr val="bg1"/>
              </a:solidFill>
              <a:latin typeface="+mj-lt"/>
              <a:cs typeface="Calibri Light" panose="020F0302020204030204" pitchFamily="34" charset="0"/>
            </a:endParaRPr>
          </a:p>
        </p:txBody>
      </p:sp>
      <p:sp>
        <p:nvSpPr>
          <p:cNvPr id="16" name="Cross 15">
            <a:extLst>
              <a:ext uri="{FF2B5EF4-FFF2-40B4-BE49-F238E27FC236}">
                <a16:creationId xmlns:a16="http://schemas.microsoft.com/office/drawing/2014/main" id="{C9FB30E3-AFE4-CB34-11F4-30943A470D0B}"/>
              </a:ext>
            </a:extLst>
          </p:cNvPr>
          <p:cNvSpPr/>
          <p:nvPr/>
        </p:nvSpPr>
        <p:spPr>
          <a:xfrm>
            <a:off x="1016673" y="4549209"/>
            <a:ext cx="210579" cy="210497"/>
          </a:xfrm>
          <a:prstGeom prst="plus">
            <a:avLst>
              <a:gd name="adj" fmla="val 459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Tree>
    <p:extLst>
      <p:ext uri="{BB962C8B-B14F-4D97-AF65-F5344CB8AC3E}">
        <p14:creationId xmlns:p14="http://schemas.microsoft.com/office/powerpoint/2010/main" val="2938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B0AF830-F137-76BA-FB98-B27E091E5264}"/>
              </a:ext>
            </a:extLst>
          </p:cNvPr>
          <p:cNvSpPr txBox="1"/>
          <p:nvPr/>
        </p:nvSpPr>
        <p:spPr>
          <a:xfrm>
            <a:off x="-1" y="4469514"/>
            <a:ext cx="9143999" cy="388696"/>
          </a:xfrm>
          <a:prstGeom prst="rect">
            <a:avLst/>
          </a:prstGeom>
          <a:noFill/>
        </p:spPr>
        <p:txBody>
          <a:bodyPr wrap="square">
            <a:spAutoFit/>
          </a:bodyPr>
          <a:lstStyle/>
          <a:p>
            <a:pPr algn="ctr">
              <a:lnSpc>
                <a:spcPts val="2800"/>
              </a:lnSpc>
              <a:spcAft>
                <a:spcPts val="1600"/>
              </a:spcAft>
            </a:pPr>
            <a:r>
              <a:rPr lang="en-US" sz="800">
                <a:solidFill>
                  <a:schemeClr val="accent1"/>
                </a:solidFill>
                <a:latin typeface="+mj-lt"/>
                <a:cs typeface="Calibri" panose="020F0502020204030204" pitchFamily="34" charset="0"/>
              </a:rPr>
              <a:t>Source: </a:t>
            </a:r>
            <a:r>
              <a:rPr lang="en-US" sz="800">
                <a:solidFill>
                  <a:schemeClr val="bg2"/>
                </a:solidFill>
                <a:latin typeface="+mj-lt"/>
                <a:cs typeface="Calibri" panose="020F0502020204030204" pitchFamily="34" charset="0"/>
              </a:rPr>
              <a:t>Fast Company</a:t>
            </a:r>
            <a:endParaRPr lang="en-US" sz="800">
              <a:solidFill>
                <a:schemeClr val="bg2"/>
              </a:solidFill>
              <a:latin typeface="+mj-lt"/>
              <a:cs typeface="Calibri Light" panose="020F0302020204030204" pitchFamily="34" charset="0"/>
            </a:endParaRPr>
          </a:p>
        </p:txBody>
      </p:sp>
      <p:sp>
        <p:nvSpPr>
          <p:cNvPr id="21" name="Rectangle 20">
            <a:extLst>
              <a:ext uri="{FF2B5EF4-FFF2-40B4-BE49-F238E27FC236}">
                <a16:creationId xmlns:a16="http://schemas.microsoft.com/office/drawing/2014/main" id="{885B6F9F-7F19-EF22-B498-779AEB067591}"/>
              </a:ext>
            </a:extLst>
          </p:cNvPr>
          <p:cNvSpPr/>
          <p:nvPr/>
        </p:nvSpPr>
        <p:spPr>
          <a:xfrm>
            <a:off x="758539" y="865773"/>
            <a:ext cx="92174" cy="482961"/>
          </a:xfrm>
          <a:prstGeom prst="rect">
            <a:avLst/>
          </a:prstGeom>
          <a:solidFill>
            <a:srgbClr val="19BBB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6" name="TextBox 25">
            <a:extLst>
              <a:ext uri="{FF2B5EF4-FFF2-40B4-BE49-F238E27FC236}">
                <a16:creationId xmlns:a16="http://schemas.microsoft.com/office/drawing/2014/main" id="{0FA40551-8DF7-83F2-0D17-7F7B7A6BF792}"/>
              </a:ext>
            </a:extLst>
          </p:cNvPr>
          <p:cNvSpPr txBox="1"/>
          <p:nvPr/>
        </p:nvSpPr>
        <p:spPr>
          <a:xfrm>
            <a:off x="850714" y="860251"/>
            <a:ext cx="7794524" cy="502702"/>
          </a:xfrm>
          <a:prstGeom prst="rect">
            <a:avLst/>
          </a:prstGeom>
          <a:noFill/>
        </p:spPr>
        <p:txBody>
          <a:bodyPr wrap="square">
            <a:spAutoFit/>
          </a:bodyPr>
          <a:lstStyle/>
          <a:p>
            <a:pPr marR="0" lvl="0">
              <a:lnSpc>
                <a:spcPts val="1600"/>
              </a:lnSpc>
              <a:spcBef>
                <a:spcPts val="0"/>
              </a:spcBef>
              <a:spcAft>
                <a:spcPts val="600"/>
              </a:spcAft>
              <a:buClr>
                <a:srgbClr val="000000"/>
              </a:buClr>
            </a:pPr>
            <a:r>
              <a:rPr lang="en-US" sz="1400">
                <a:solidFill>
                  <a:schemeClr val="bg1"/>
                </a:solidFill>
                <a:latin typeface="+mj-lt"/>
              </a:rPr>
              <a:t>View the system* holistically, or in part, to monitor the system &amp;/or to proactively assess performance, viability, safety, &amp; efficacy </a:t>
            </a:r>
          </a:p>
        </p:txBody>
      </p:sp>
      <p:sp>
        <p:nvSpPr>
          <p:cNvPr id="33" name="Rectangle 32">
            <a:extLst>
              <a:ext uri="{FF2B5EF4-FFF2-40B4-BE49-F238E27FC236}">
                <a16:creationId xmlns:a16="http://schemas.microsoft.com/office/drawing/2014/main" id="{20B06A9E-42D7-D369-D994-ED2E999AC237}"/>
              </a:ext>
            </a:extLst>
          </p:cNvPr>
          <p:cNvSpPr/>
          <p:nvPr/>
        </p:nvSpPr>
        <p:spPr>
          <a:xfrm>
            <a:off x="758539" y="1448895"/>
            <a:ext cx="92174" cy="482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4" name="TextBox 33">
            <a:extLst>
              <a:ext uri="{FF2B5EF4-FFF2-40B4-BE49-F238E27FC236}">
                <a16:creationId xmlns:a16="http://schemas.microsoft.com/office/drawing/2014/main" id="{70EEAB11-956B-EE3B-9DB1-58C0950D9D65}"/>
              </a:ext>
            </a:extLst>
          </p:cNvPr>
          <p:cNvSpPr txBox="1"/>
          <p:nvPr/>
        </p:nvSpPr>
        <p:spPr>
          <a:xfrm>
            <a:off x="850713" y="1449851"/>
            <a:ext cx="7921155" cy="502702"/>
          </a:xfrm>
          <a:prstGeom prst="rect">
            <a:avLst/>
          </a:prstGeom>
          <a:noFill/>
        </p:spPr>
        <p:txBody>
          <a:bodyPr wrap="square">
            <a:spAutoFit/>
          </a:bodyPr>
          <a:lstStyle/>
          <a:p>
            <a:pPr>
              <a:lnSpc>
                <a:spcPts val="1600"/>
              </a:lnSpc>
              <a:spcAft>
                <a:spcPts val="600"/>
              </a:spcAft>
              <a:buClr>
                <a:srgbClr val="000000"/>
              </a:buClr>
            </a:pPr>
            <a:r>
              <a:rPr lang="en-US" sz="1400">
                <a:solidFill>
                  <a:schemeClr val="bg1"/>
                </a:solidFill>
                <a:latin typeface="+mj-lt"/>
                <a:ea typeface="Calibri" panose="020F0502020204030204" pitchFamily="34" charset="0"/>
                <a:cs typeface="Times New Roman" panose="02020603050405020304" pitchFamily="18" charset="0"/>
              </a:rPr>
              <a:t>Plan, </a:t>
            </a:r>
            <a:r>
              <a:rPr lang="en-US" sz="1400">
                <a:solidFill>
                  <a:schemeClr val="bg1"/>
                </a:solidFill>
                <a:latin typeface="+mj-lt"/>
              </a:rPr>
              <a:t>build, refine &amp; optimize complex scenarios or systems – leading to better strategic decisions, </a:t>
            </a:r>
            <a:br>
              <a:rPr lang="en-US" sz="1400">
                <a:solidFill>
                  <a:schemeClr val="bg1"/>
                </a:solidFill>
                <a:latin typeface="+mj-lt"/>
              </a:rPr>
            </a:br>
            <a:r>
              <a:rPr lang="en-US" sz="1400">
                <a:solidFill>
                  <a:schemeClr val="bg1"/>
                </a:solidFill>
                <a:latin typeface="+mj-lt"/>
              </a:rPr>
              <a:t>increased NPV, greater resiliency, risk reduction, &amp; cost loss reduction  </a:t>
            </a:r>
            <a:endParaRPr lang="en-US" sz="1400">
              <a:solidFill>
                <a:schemeClr val="bg1"/>
              </a:solidFill>
              <a:effectLst/>
              <a:latin typeface="+mj-lt"/>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EB7B9408-F819-6332-DBC7-B8DFD71EEECA}"/>
              </a:ext>
            </a:extLst>
          </p:cNvPr>
          <p:cNvSpPr/>
          <p:nvPr/>
        </p:nvSpPr>
        <p:spPr>
          <a:xfrm>
            <a:off x="758539" y="2031355"/>
            <a:ext cx="92174" cy="482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6" name="TextBox 35">
            <a:extLst>
              <a:ext uri="{FF2B5EF4-FFF2-40B4-BE49-F238E27FC236}">
                <a16:creationId xmlns:a16="http://schemas.microsoft.com/office/drawing/2014/main" id="{B8FFDE26-3A6E-01F6-94FF-300604274447}"/>
              </a:ext>
            </a:extLst>
          </p:cNvPr>
          <p:cNvSpPr txBox="1"/>
          <p:nvPr/>
        </p:nvSpPr>
        <p:spPr>
          <a:xfrm>
            <a:off x="850713" y="2130370"/>
            <a:ext cx="7571195" cy="297517"/>
          </a:xfrm>
          <a:prstGeom prst="rect">
            <a:avLst/>
          </a:prstGeom>
          <a:noFill/>
        </p:spPr>
        <p:txBody>
          <a:bodyPr wrap="square">
            <a:spAutoFit/>
          </a:bodyPr>
          <a:lstStyle/>
          <a:p>
            <a:pPr marR="0" lvl="0">
              <a:lnSpc>
                <a:spcPts val="1600"/>
              </a:lnSpc>
              <a:spcBef>
                <a:spcPts val="0"/>
              </a:spcBef>
              <a:spcAft>
                <a:spcPts val="600"/>
              </a:spcAft>
              <a:buClr>
                <a:srgbClr val="000000"/>
              </a:buClr>
            </a:pPr>
            <a:r>
              <a:rPr lang="en-US" sz="1400">
                <a:solidFill>
                  <a:schemeClr val="bg1"/>
                </a:solidFill>
                <a:latin typeface="+mj-lt"/>
              </a:rPr>
              <a:t>Predict &amp; fix potentially costly failures, service interruptions, &amp; downtime before they occur</a:t>
            </a:r>
          </a:p>
        </p:txBody>
      </p:sp>
      <p:sp>
        <p:nvSpPr>
          <p:cNvPr id="39" name="Rectangle 38">
            <a:extLst>
              <a:ext uri="{FF2B5EF4-FFF2-40B4-BE49-F238E27FC236}">
                <a16:creationId xmlns:a16="http://schemas.microsoft.com/office/drawing/2014/main" id="{4174784C-5281-6F97-7924-E7D078B29DDE}"/>
              </a:ext>
            </a:extLst>
          </p:cNvPr>
          <p:cNvSpPr/>
          <p:nvPr/>
        </p:nvSpPr>
        <p:spPr>
          <a:xfrm>
            <a:off x="758539" y="2617100"/>
            <a:ext cx="92174" cy="482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0" name="TextBox 39">
            <a:extLst>
              <a:ext uri="{FF2B5EF4-FFF2-40B4-BE49-F238E27FC236}">
                <a16:creationId xmlns:a16="http://schemas.microsoft.com/office/drawing/2014/main" id="{EC2DE098-9421-10CA-A50E-42DB989F2CBD}"/>
              </a:ext>
            </a:extLst>
          </p:cNvPr>
          <p:cNvSpPr txBox="1"/>
          <p:nvPr/>
        </p:nvSpPr>
        <p:spPr>
          <a:xfrm>
            <a:off x="850713" y="3198014"/>
            <a:ext cx="7921155" cy="502702"/>
          </a:xfrm>
          <a:prstGeom prst="rect">
            <a:avLst/>
          </a:prstGeom>
          <a:noFill/>
        </p:spPr>
        <p:txBody>
          <a:bodyPr wrap="square">
            <a:spAutoFit/>
          </a:bodyPr>
          <a:lstStyle/>
          <a:p>
            <a:pPr marR="0" lvl="0">
              <a:lnSpc>
                <a:spcPts val="1600"/>
              </a:lnSpc>
              <a:spcBef>
                <a:spcPts val="0"/>
              </a:spcBef>
              <a:spcAft>
                <a:spcPts val="600"/>
              </a:spcAft>
              <a:buClr>
                <a:srgbClr val="000000"/>
              </a:buClr>
            </a:pPr>
            <a:r>
              <a:rPr lang="en-US" sz="1400">
                <a:solidFill>
                  <a:schemeClr val="bg1"/>
                </a:solidFill>
                <a:latin typeface="+mj-lt"/>
              </a:rPr>
              <a:t>Build a metaverse of interconnected global systems that share domain expertise &amp; optimize systems together – having massive implications for how things get done, or where they get made</a:t>
            </a:r>
          </a:p>
        </p:txBody>
      </p:sp>
      <p:sp>
        <p:nvSpPr>
          <p:cNvPr id="41" name="Rectangle 40">
            <a:extLst>
              <a:ext uri="{FF2B5EF4-FFF2-40B4-BE49-F238E27FC236}">
                <a16:creationId xmlns:a16="http://schemas.microsoft.com/office/drawing/2014/main" id="{F23C3BC0-4FEC-0166-8B1A-EC010D15EDAD}"/>
              </a:ext>
            </a:extLst>
          </p:cNvPr>
          <p:cNvSpPr/>
          <p:nvPr/>
        </p:nvSpPr>
        <p:spPr>
          <a:xfrm>
            <a:off x="758539" y="3200222"/>
            <a:ext cx="92174" cy="4829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2" name="TextBox 41">
            <a:extLst>
              <a:ext uri="{FF2B5EF4-FFF2-40B4-BE49-F238E27FC236}">
                <a16:creationId xmlns:a16="http://schemas.microsoft.com/office/drawing/2014/main" id="{4AB45EBA-D0CC-7125-2649-1B81D438D0FF}"/>
              </a:ext>
            </a:extLst>
          </p:cNvPr>
          <p:cNvSpPr txBox="1"/>
          <p:nvPr/>
        </p:nvSpPr>
        <p:spPr>
          <a:xfrm>
            <a:off x="850714" y="2726793"/>
            <a:ext cx="7794524" cy="255070"/>
          </a:xfrm>
          <a:prstGeom prst="rect">
            <a:avLst/>
          </a:prstGeom>
          <a:noFill/>
        </p:spPr>
        <p:txBody>
          <a:bodyPr wrap="square">
            <a:spAutoFit/>
          </a:bodyPr>
          <a:lstStyle/>
          <a:p>
            <a:pPr marR="0" lvl="0">
              <a:lnSpc>
                <a:spcPts val="1200"/>
              </a:lnSpc>
              <a:spcBef>
                <a:spcPts val="0"/>
              </a:spcBef>
              <a:spcAft>
                <a:spcPts val="600"/>
              </a:spcAft>
              <a:buClr>
                <a:srgbClr val="000000"/>
              </a:buClr>
            </a:pPr>
            <a:r>
              <a:rPr lang="en-US" sz="1400">
                <a:solidFill>
                  <a:schemeClr val="bg1"/>
                </a:solidFill>
                <a:latin typeface="+mj-lt"/>
              </a:rPr>
              <a:t>Experiment with the laws of physics without having to build a prototype to see how things work</a:t>
            </a:r>
          </a:p>
        </p:txBody>
      </p:sp>
      <p:sp>
        <p:nvSpPr>
          <p:cNvPr id="43" name="Rectangle 42">
            <a:extLst>
              <a:ext uri="{FF2B5EF4-FFF2-40B4-BE49-F238E27FC236}">
                <a16:creationId xmlns:a16="http://schemas.microsoft.com/office/drawing/2014/main" id="{96815A3B-8753-8FCB-527F-8C36FDADFC9B}"/>
              </a:ext>
            </a:extLst>
          </p:cNvPr>
          <p:cNvSpPr/>
          <p:nvPr/>
        </p:nvSpPr>
        <p:spPr>
          <a:xfrm>
            <a:off x="758539" y="3782682"/>
            <a:ext cx="92174" cy="482961"/>
          </a:xfrm>
          <a:prstGeom prst="rect">
            <a:avLst/>
          </a:prstGeom>
          <a:solidFill>
            <a:srgbClr val="9854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4" name="TextBox 43">
            <a:extLst>
              <a:ext uri="{FF2B5EF4-FFF2-40B4-BE49-F238E27FC236}">
                <a16:creationId xmlns:a16="http://schemas.microsoft.com/office/drawing/2014/main" id="{39F199AF-9B24-60DC-207A-AA13DDFC0297}"/>
              </a:ext>
            </a:extLst>
          </p:cNvPr>
          <p:cNvSpPr txBox="1"/>
          <p:nvPr/>
        </p:nvSpPr>
        <p:spPr>
          <a:xfrm>
            <a:off x="850713" y="3871759"/>
            <a:ext cx="7921155" cy="312778"/>
          </a:xfrm>
          <a:prstGeom prst="rect">
            <a:avLst/>
          </a:prstGeom>
          <a:noFill/>
        </p:spPr>
        <p:txBody>
          <a:bodyPr wrap="square">
            <a:spAutoFit/>
          </a:bodyPr>
          <a:lstStyle/>
          <a:p>
            <a:pPr marR="0" lvl="0">
              <a:lnSpc>
                <a:spcPts val="1800"/>
              </a:lnSpc>
              <a:spcBef>
                <a:spcPts val="0"/>
              </a:spcBef>
              <a:spcAft>
                <a:spcPts val="600"/>
              </a:spcAft>
              <a:buClr>
                <a:srgbClr val="000000"/>
              </a:buClr>
            </a:pPr>
            <a:r>
              <a:rPr lang="en-US" sz="1400">
                <a:solidFill>
                  <a:schemeClr val="bg1"/>
                </a:solidFill>
                <a:latin typeface="+mj-lt"/>
              </a:rPr>
              <a:t>Gauge if swapping out a part will lead to a larger scale bottleneck, or similarly unintended consequence</a:t>
            </a:r>
            <a:endParaRPr lang="en-US" sz="1400" i="1">
              <a:solidFill>
                <a:srgbClr val="913DCD"/>
              </a:solidFill>
              <a:latin typeface="+mj-lt"/>
            </a:endParaRPr>
          </a:p>
        </p:txBody>
      </p:sp>
      <p:sp>
        <p:nvSpPr>
          <p:cNvPr id="3" name="Rounded Rectangle 2">
            <a:extLst>
              <a:ext uri="{FF2B5EF4-FFF2-40B4-BE49-F238E27FC236}">
                <a16:creationId xmlns:a16="http://schemas.microsoft.com/office/drawing/2014/main" id="{76345D14-05A0-A8B6-F04E-CD747DE4D563}"/>
              </a:ext>
            </a:extLst>
          </p:cNvPr>
          <p:cNvSpPr/>
          <p:nvPr/>
        </p:nvSpPr>
        <p:spPr>
          <a:xfrm>
            <a:off x="7229475" y="53667"/>
            <a:ext cx="1814445" cy="27699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Digital Twins</a:t>
            </a:r>
          </a:p>
        </p:txBody>
      </p:sp>
      <p:sp>
        <p:nvSpPr>
          <p:cNvPr id="5" name="TextBox 4">
            <a:extLst>
              <a:ext uri="{FF2B5EF4-FFF2-40B4-BE49-F238E27FC236}">
                <a16:creationId xmlns:a16="http://schemas.microsoft.com/office/drawing/2014/main" id="{42756E5B-0363-5F44-56EC-3E53A6884E3F}"/>
              </a:ext>
            </a:extLst>
          </p:cNvPr>
          <p:cNvSpPr txBox="1"/>
          <p:nvPr/>
        </p:nvSpPr>
        <p:spPr>
          <a:xfrm>
            <a:off x="-7749" y="178744"/>
            <a:ext cx="9144000" cy="369332"/>
          </a:xfrm>
          <a:prstGeom prst="rect">
            <a:avLst/>
          </a:prstGeom>
          <a:noFill/>
        </p:spPr>
        <p:txBody>
          <a:bodyPr wrap="square" rtlCol="0">
            <a:spAutoFit/>
          </a:bodyPr>
          <a:lstStyle/>
          <a:p>
            <a:pPr algn="ctr"/>
            <a:r>
              <a:rPr lang="en-US" b="1">
                <a:solidFill>
                  <a:schemeClr val="bg1"/>
                </a:solidFill>
              </a:rPr>
              <a:t>The value of digital twins</a:t>
            </a:r>
          </a:p>
        </p:txBody>
      </p:sp>
      <p:sp>
        <p:nvSpPr>
          <p:cNvPr id="4" name="TextBox 3">
            <a:extLst>
              <a:ext uri="{FF2B5EF4-FFF2-40B4-BE49-F238E27FC236}">
                <a16:creationId xmlns:a16="http://schemas.microsoft.com/office/drawing/2014/main" id="{5A94674B-FF93-EA5A-0739-C5EC9CFD9ACD}"/>
              </a:ext>
            </a:extLst>
          </p:cNvPr>
          <p:cNvSpPr txBox="1"/>
          <p:nvPr/>
        </p:nvSpPr>
        <p:spPr>
          <a:xfrm>
            <a:off x="-1" y="4291361"/>
            <a:ext cx="9144001" cy="389722"/>
          </a:xfrm>
          <a:prstGeom prst="rect">
            <a:avLst/>
          </a:prstGeom>
          <a:noFill/>
        </p:spPr>
        <p:txBody>
          <a:bodyPr wrap="square" rtlCol="0">
            <a:spAutoFit/>
          </a:bodyPr>
          <a:lstStyle/>
          <a:p>
            <a:pPr algn="ctr">
              <a:lnSpc>
                <a:spcPts val="2560"/>
              </a:lnSpc>
            </a:pPr>
            <a:r>
              <a:rPr lang="en-US" sz="1000" i="1">
                <a:solidFill>
                  <a:schemeClr val="bg1"/>
                </a:solidFill>
                <a:latin typeface="+mj-lt"/>
              </a:rPr>
              <a:t>* A digital twin can represent / emulate a system, entity, object, process, behavior, or product</a:t>
            </a:r>
            <a:endParaRPr lang="en-US" sz="1000" b="1">
              <a:solidFill>
                <a:schemeClr val="bg1"/>
              </a:solidFill>
              <a:latin typeface="+mj-lt"/>
            </a:endParaRPr>
          </a:p>
        </p:txBody>
      </p:sp>
    </p:spTree>
    <p:extLst>
      <p:ext uri="{BB962C8B-B14F-4D97-AF65-F5344CB8AC3E}">
        <p14:creationId xmlns:p14="http://schemas.microsoft.com/office/powerpoint/2010/main" val="62293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B12BF2A-D101-154A-AF7F-744B8529B44E}"/>
              </a:ext>
            </a:extLst>
          </p:cNvPr>
          <p:cNvSpPr/>
          <p:nvPr/>
        </p:nvSpPr>
        <p:spPr>
          <a:xfrm>
            <a:off x="4104118" y="1379511"/>
            <a:ext cx="1036439" cy="1036438"/>
          </a:xfrm>
          <a:prstGeom prst="ellipse">
            <a:avLst/>
          </a:prstGeom>
          <a:solidFill>
            <a:srgbClr val="E6756C"/>
          </a:solidFill>
          <a:ln w="158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4BE"/>
              </a:solidFill>
              <a:effectLst/>
              <a:uLnTx/>
              <a:uFillTx/>
              <a:latin typeface="Calibri Light"/>
              <a:ea typeface="+mn-ea"/>
              <a:cs typeface="+mn-cs"/>
            </a:endParaRPr>
          </a:p>
        </p:txBody>
      </p:sp>
      <p:sp>
        <p:nvSpPr>
          <p:cNvPr id="7" name="Oval 6">
            <a:extLst>
              <a:ext uri="{FF2B5EF4-FFF2-40B4-BE49-F238E27FC236}">
                <a16:creationId xmlns:a16="http://schemas.microsoft.com/office/drawing/2014/main" id="{DEEFDED5-8A1B-A343-AE5B-724EEF3463AC}"/>
              </a:ext>
            </a:extLst>
          </p:cNvPr>
          <p:cNvSpPr/>
          <p:nvPr/>
        </p:nvSpPr>
        <p:spPr>
          <a:xfrm>
            <a:off x="4111298" y="2964984"/>
            <a:ext cx="1036439" cy="1036438"/>
          </a:xfrm>
          <a:prstGeom prst="ellipse">
            <a:avLst/>
          </a:prstGeom>
          <a:solidFill>
            <a:srgbClr val="E20065"/>
          </a:solidFill>
          <a:ln w="158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4BE"/>
              </a:solidFill>
              <a:effectLst/>
              <a:uLnTx/>
              <a:uFillTx/>
              <a:latin typeface="Calibri Light"/>
              <a:ea typeface="+mn-ea"/>
              <a:cs typeface="+mn-cs"/>
            </a:endParaRPr>
          </a:p>
        </p:txBody>
      </p:sp>
      <p:sp>
        <p:nvSpPr>
          <p:cNvPr id="5" name="Oval 4">
            <a:extLst>
              <a:ext uri="{FF2B5EF4-FFF2-40B4-BE49-F238E27FC236}">
                <a16:creationId xmlns:a16="http://schemas.microsoft.com/office/drawing/2014/main" id="{9D38E1CC-AAF9-E04A-A127-7064327197B6}"/>
              </a:ext>
            </a:extLst>
          </p:cNvPr>
          <p:cNvSpPr/>
          <p:nvPr/>
        </p:nvSpPr>
        <p:spPr>
          <a:xfrm>
            <a:off x="2556674" y="2964985"/>
            <a:ext cx="1036439" cy="1036438"/>
          </a:xfrm>
          <a:prstGeom prst="ellipse">
            <a:avLst/>
          </a:prstGeom>
          <a:solidFill>
            <a:srgbClr val="F5831F"/>
          </a:solidFill>
          <a:ln w="158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4BE"/>
              </a:solidFill>
              <a:effectLst/>
              <a:uLnTx/>
              <a:uFillTx/>
              <a:latin typeface="Calibri Light"/>
              <a:ea typeface="+mn-ea"/>
              <a:cs typeface="+mn-cs"/>
            </a:endParaRPr>
          </a:p>
        </p:txBody>
      </p:sp>
      <p:sp>
        <p:nvSpPr>
          <p:cNvPr id="9" name="Oval 8">
            <a:extLst>
              <a:ext uri="{FF2B5EF4-FFF2-40B4-BE49-F238E27FC236}">
                <a16:creationId xmlns:a16="http://schemas.microsoft.com/office/drawing/2014/main" id="{18AE7610-6893-FF41-942D-5717C4D773BD}"/>
              </a:ext>
            </a:extLst>
          </p:cNvPr>
          <p:cNvSpPr/>
          <p:nvPr/>
        </p:nvSpPr>
        <p:spPr>
          <a:xfrm>
            <a:off x="2556673" y="1378895"/>
            <a:ext cx="1036439" cy="1036438"/>
          </a:xfrm>
          <a:prstGeom prst="ellipse">
            <a:avLst/>
          </a:prstGeom>
          <a:solidFill>
            <a:schemeClr val="accent3"/>
          </a:solidFill>
          <a:ln w="158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00"/>
              </a:solidFill>
              <a:effectLst/>
              <a:uLnTx/>
              <a:uFillTx/>
              <a:latin typeface="Calibri Light"/>
              <a:ea typeface="+mn-ea"/>
              <a:cs typeface="+mn-cs"/>
            </a:endParaRPr>
          </a:p>
        </p:txBody>
      </p:sp>
      <p:sp>
        <p:nvSpPr>
          <p:cNvPr id="6" name="Oval 5">
            <a:extLst>
              <a:ext uri="{FF2B5EF4-FFF2-40B4-BE49-F238E27FC236}">
                <a16:creationId xmlns:a16="http://schemas.microsoft.com/office/drawing/2014/main" id="{D07E0AA7-8566-164E-BD7F-EFE1A37BA816}"/>
              </a:ext>
            </a:extLst>
          </p:cNvPr>
          <p:cNvSpPr/>
          <p:nvPr/>
        </p:nvSpPr>
        <p:spPr>
          <a:xfrm>
            <a:off x="7206185" y="3007896"/>
            <a:ext cx="1036439" cy="1036438"/>
          </a:xfrm>
          <a:prstGeom prst="ellipse">
            <a:avLst/>
          </a:prstGeom>
          <a:solidFill>
            <a:schemeClr val="accent1"/>
          </a:solidFill>
          <a:ln w="158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4BE"/>
              </a:solidFill>
              <a:effectLst/>
              <a:uLnTx/>
              <a:uFillTx/>
              <a:latin typeface="Calibri Light"/>
              <a:ea typeface="+mn-ea"/>
              <a:cs typeface="+mn-cs"/>
            </a:endParaRPr>
          </a:p>
        </p:txBody>
      </p:sp>
      <p:sp>
        <p:nvSpPr>
          <p:cNvPr id="11" name="Oval 10">
            <a:extLst>
              <a:ext uri="{FF2B5EF4-FFF2-40B4-BE49-F238E27FC236}">
                <a16:creationId xmlns:a16="http://schemas.microsoft.com/office/drawing/2014/main" id="{E666AF54-4622-344D-9669-CECA81955461}"/>
              </a:ext>
            </a:extLst>
          </p:cNvPr>
          <p:cNvSpPr/>
          <p:nvPr/>
        </p:nvSpPr>
        <p:spPr>
          <a:xfrm>
            <a:off x="7206185" y="1380478"/>
            <a:ext cx="1033273" cy="1033272"/>
          </a:xfrm>
          <a:prstGeom prst="ellipse">
            <a:avLst/>
          </a:prstGeom>
          <a:solidFill>
            <a:srgbClr val="6D69FF"/>
          </a:solidFill>
          <a:ln w="158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4BE"/>
              </a:solidFill>
              <a:effectLst/>
              <a:uLnTx/>
              <a:uFillTx/>
              <a:latin typeface="Calibri Light"/>
              <a:ea typeface="+mn-ea"/>
              <a:cs typeface="+mn-cs"/>
            </a:endParaRPr>
          </a:p>
        </p:txBody>
      </p:sp>
      <p:sp>
        <p:nvSpPr>
          <p:cNvPr id="8" name="Oval 7">
            <a:extLst>
              <a:ext uri="{FF2B5EF4-FFF2-40B4-BE49-F238E27FC236}">
                <a16:creationId xmlns:a16="http://schemas.microsoft.com/office/drawing/2014/main" id="{BC3BBF98-B116-6A41-B596-2C006A8D7B8B}"/>
              </a:ext>
            </a:extLst>
          </p:cNvPr>
          <p:cNvSpPr/>
          <p:nvPr/>
        </p:nvSpPr>
        <p:spPr>
          <a:xfrm>
            <a:off x="5658742" y="1378895"/>
            <a:ext cx="1036439" cy="1036438"/>
          </a:xfrm>
          <a:prstGeom prst="ellipse">
            <a:avLst/>
          </a:prstGeom>
          <a:solidFill>
            <a:srgbClr val="9954CC"/>
          </a:solidFill>
          <a:ln w="158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4BE"/>
              </a:solidFill>
              <a:effectLst/>
              <a:uLnTx/>
              <a:uFillTx/>
              <a:latin typeface="Calibri Light"/>
              <a:ea typeface="+mn-ea"/>
              <a:cs typeface="+mn-cs"/>
            </a:endParaRPr>
          </a:p>
        </p:txBody>
      </p:sp>
      <p:sp>
        <p:nvSpPr>
          <p:cNvPr id="12" name="Oval 11">
            <a:extLst>
              <a:ext uri="{FF2B5EF4-FFF2-40B4-BE49-F238E27FC236}">
                <a16:creationId xmlns:a16="http://schemas.microsoft.com/office/drawing/2014/main" id="{716A9383-DB3F-CB4C-A309-BBE2C806CCB9}"/>
              </a:ext>
            </a:extLst>
          </p:cNvPr>
          <p:cNvSpPr/>
          <p:nvPr/>
        </p:nvSpPr>
        <p:spPr>
          <a:xfrm>
            <a:off x="5661909" y="3011062"/>
            <a:ext cx="1033272" cy="1033272"/>
          </a:xfrm>
          <a:prstGeom prst="ellipse">
            <a:avLst/>
          </a:prstGeom>
          <a:solidFill>
            <a:srgbClr val="A7A5FF"/>
          </a:solidFill>
          <a:ln w="158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74BE"/>
              </a:solidFill>
              <a:effectLst/>
              <a:uLnTx/>
              <a:uFillTx/>
              <a:latin typeface="Calibri Light"/>
              <a:ea typeface="+mn-ea"/>
              <a:cs typeface="+mn-cs"/>
            </a:endParaRPr>
          </a:p>
        </p:txBody>
      </p:sp>
      <p:cxnSp>
        <p:nvCxnSpPr>
          <p:cNvPr id="17" name="Straight Connector 16">
            <a:extLst>
              <a:ext uri="{FF2B5EF4-FFF2-40B4-BE49-F238E27FC236}">
                <a16:creationId xmlns:a16="http://schemas.microsoft.com/office/drawing/2014/main" id="{39631284-DFD1-984B-AB15-AE1FAA7C3959}"/>
              </a:ext>
            </a:extLst>
          </p:cNvPr>
          <p:cNvCxnSpPr/>
          <p:nvPr/>
        </p:nvCxnSpPr>
        <p:spPr>
          <a:xfrm>
            <a:off x="3819727" y="1378895"/>
            <a:ext cx="0" cy="1111386"/>
          </a:xfrm>
          <a:prstGeom prst="line">
            <a:avLst/>
          </a:prstGeom>
          <a:ln w="127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03CBD85-7939-564D-AFCB-A5C5634F5F73}"/>
              </a:ext>
            </a:extLst>
          </p:cNvPr>
          <p:cNvCxnSpPr/>
          <p:nvPr/>
        </p:nvCxnSpPr>
        <p:spPr>
          <a:xfrm>
            <a:off x="5418789" y="1378895"/>
            <a:ext cx="0" cy="1111386"/>
          </a:xfrm>
          <a:prstGeom prst="line">
            <a:avLst/>
          </a:prstGeom>
          <a:ln w="127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BC5C3D-67EE-DC44-AADD-15E91911C27B}"/>
              </a:ext>
            </a:extLst>
          </p:cNvPr>
          <p:cNvCxnSpPr/>
          <p:nvPr/>
        </p:nvCxnSpPr>
        <p:spPr>
          <a:xfrm>
            <a:off x="6963261" y="1378895"/>
            <a:ext cx="0" cy="1111386"/>
          </a:xfrm>
          <a:prstGeom prst="line">
            <a:avLst/>
          </a:prstGeom>
          <a:ln w="127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7129C9-079E-F74D-8310-449FBBCE656C}"/>
              </a:ext>
            </a:extLst>
          </p:cNvPr>
          <p:cNvCxnSpPr/>
          <p:nvPr/>
        </p:nvCxnSpPr>
        <p:spPr>
          <a:xfrm>
            <a:off x="3819727" y="2932948"/>
            <a:ext cx="0" cy="1111386"/>
          </a:xfrm>
          <a:prstGeom prst="line">
            <a:avLst/>
          </a:prstGeom>
          <a:ln w="127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8536F7A-EC2D-EE49-9134-9BE4CFA1F960}"/>
              </a:ext>
            </a:extLst>
          </p:cNvPr>
          <p:cNvCxnSpPr/>
          <p:nvPr/>
        </p:nvCxnSpPr>
        <p:spPr>
          <a:xfrm>
            <a:off x="5418789" y="2932948"/>
            <a:ext cx="0" cy="1111386"/>
          </a:xfrm>
          <a:prstGeom prst="line">
            <a:avLst/>
          </a:prstGeom>
          <a:ln w="127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9BAF16A-7366-E347-846E-1D62576B7B04}"/>
              </a:ext>
            </a:extLst>
          </p:cNvPr>
          <p:cNvCxnSpPr/>
          <p:nvPr/>
        </p:nvCxnSpPr>
        <p:spPr>
          <a:xfrm>
            <a:off x="6963261" y="2932948"/>
            <a:ext cx="0" cy="1111386"/>
          </a:xfrm>
          <a:prstGeom prst="line">
            <a:avLst/>
          </a:prstGeom>
          <a:ln w="127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4FA8D4A-9E63-B24E-A246-9BAA9537678C}"/>
              </a:ext>
            </a:extLst>
          </p:cNvPr>
          <p:cNvCxnSpPr>
            <a:cxnSpLocks/>
          </p:cNvCxnSpPr>
          <p:nvPr/>
        </p:nvCxnSpPr>
        <p:spPr>
          <a:xfrm rot="5400000">
            <a:off x="4592044" y="2145128"/>
            <a:ext cx="0" cy="1111386"/>
          </a:xfrm>
          <a:prstGeom prst="line">
            <a:avLst/>
          </a:prstGeom>
          <a:ln w="127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001C1B0-04C9-324A-9D20-6A96D00E2784}"/>
              </a:ext>
            </a:extLst>
          </p:cNvPr>
          <p:cNvCxnSpPr>
            <a:cxnSpLocks/>
          </p:cNvCxnSpPr>
          <p:nvPr/>
        </p:nvCxnSpPr>
        <p:spPr>
          <a:xfrm rot="5400000">
            <a:off x="6214435" y="2145128"/>
            <a:ext cx="0" cy="1111386"/>
          </a:xfrm>
          <a:prstGeom prst="line">
            <a:avLst/>
          </a:prstGeom>
          <a:ln w="127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44977E-419C-E24B-8CC5-74456A2E8D3B}"/>
              </a:ext>
            </a:extLst>
          </p:cNvPr>
          <p:cNvCxnSpPr>
            <a:cxnSpLocks/>
          </p:cNvCxnSpPr>
          <p:nvPr/>
        </p:nvCxnSpPr>
        <p:spPr>
          <a:xfrm rot="5400000">
            <a:off x="7761878" y="2145128"/>
            <a:ext cx="0" cy="1111386"/>
          </a:xfrm>
          <a:prstGeom prst="line">
            <a:avLst/>
          </a:prstGeom>
          <a:ln w="127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78B6E8-A08C-7445-AC5B-20000115CA47}"/>
              </a:ext>
            </a:extLst>
          </p:cNvPr>
          <p:cNvCxnSpPr>
            <a:cxnSpLocks/>
          </p:cNvCxnSpPr>
          <p:nvPr/>
        </p:nvCxnSpPr>
        <p:spPr>
          <a:xfrm rot="5400000">
            <a:off x="3112366" y="2145128"/>
            <a:ext cx="0" cy="1111386"/>
          </a:xfrm>
          <a:prstGeom prst="line">
            <a:avLst/>
          </a:prstGeom>
          <a:ln w="127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3A833BD-A5F7-F447-AF64-948B9E293D5A}"/>
              </a:ext>
            </a:extLst>
          </p:cNvPr>
          <p:cNvSpPr txBox="1"/>
          <p:nvPr/>
        </p:nvSpPr>
        <p:spPr>
          <a:xfrm>
            <a:off x="63308" y="2236823"/>
            <a:ext cx="2553308" cy="736740"/>
          </a:xfrm>
          <a:prstGeom prst="rect">
            <a:avLst/>
          </a:prstGeom>
          <a:noFill/>
        </p:spPr>
        <p:txBody>
          <a:bodyPr wrap="square" rtlCol="0">
            <a:spAutoFit/>
          </a:bodyPr>
          <a:lstStyle/>
          <a:p>
            <a:pPr algn="ctr">
              <a:lnSpc>
                <a:spcPts val="2560"/>
              </a:lnSpc>
            </a:pPr>
            <a:r>
              <a:rPr lang="en-US" sz="1400" i="1">
                <a:solidFill>
                  <a:schemeClr val="bg1"/>
                </a:solidFill>
              </a:rPr>
              <a:t>Examples of </a:t>
            </a:r>
          </a:p>
          <a:p>
            <a:pPr algn="ctr">
              <a:lnSpc>
                <a:spcPts val="2560"/>
              </a:lnSpc>
            </a:pPr>
            <a:r>
              <a:rPr lang="en-US" b="1">
                <a:solidFill>
                  <a:schemeClr val="bg1"/>
                </a:solidFill>
              </a:rPr>
              <a:t>Digital Twins</a:t>
            </a:r>
          </a:p>
        </p:txBody>
      </p:sp>
      <p:sp>
        <p:nvSpPr>
          <p:cNvPr id="2" name="TextBox 1">
            <a:extLst>
              <a:ext uri="{FF2B5EF4-FFF2-40B4-BE49-F238E27FC236}">
                <a16:creationId xmlns:a16="http://schemas.microsoft.com/office/drawing/2014/main" id="{1A199541-A01F-A6A1-DD8C-D3218963172A}"/>
              </a:ext>
            </a:extLst>
          </p:cNvPr>
          <p:cNvSpPr txBox="1"/>
          <p:nvPr/>
        </p:nvSpPr>
        <p:spPr>
          <a:xfrm>
            <a:off x="2569397" y="1703098"/>
            <a:ext cx="1039623" cy="276999"/>
          </a:xfrm>
          <a:prstGeom prst="rect">
            <a:avLst/>
          </a:prstGeom>
          <a:noFill/>
        </p:spPr>
        <p:txBody>
          <a:bodyPr wrap="square" rtlCol="0">
            <a:spAutoFit/>
          </a:bodyPr>
          <a:lstStyle/>
          <a:p>
            <a:pPr algn="ctr"/>
            <a:r>
              <a:rPr lang="en-US" sz="1200" i="1">
                <a:latin typeface="Calibri" panose="020F0502020204030204" pitchFamily="34" charset="0"/>
                <a:cs typeface="Calibri" panose="020F0502020204030204" pitchFamily="34" charset="0"/>
              </a:rPr>
              <a:t>Patient</a:t>
            </a:r>
          </a:p>
        </p:txBody>
      </p:sp>
      <p:sp>
        <p:nvSpPr>
          <p:cNvPr id="3" name="TextBox 2">
            <a:extLst>
              <a:ext uri="{FF2B5EF4-FFF2-40B4-BE49-F238E27FC236}">
                <a16:creationId xmlns:a16="http://schemas.microsoft.com/office/drawing/2014/main" id="{EB94046D-944D-F237-7E17-A8A76B224314}"/>
              </a:ext>
            </a:extLst>
          </p:cNvPr>
          <p:cNvSpPr txBox="1"/>
          <p:nvPr/>
        </p:nvSpPr>
        <p:spPr>
          <a:xfrm>
            <a:off x="4116590" y="1467351"/>
            <a:ext cx="1039623" cy="592470"/>
          </a:xfrm>
          <a:prstGeom prst="rect">
            <a:avLst/>
          </a:prstGeom>
          <a:noFill/>
        </p:spPr>
        <p:txBody>
          <a:bodyPr wrap="square" rtlCol="0">
            <a:spAutoFit/>
          </a:bodyPr>
          <a:lstStyle/>
          <a:p>
            <a:pPr algn="ctr">
              <a:lnSpc>
                <a:spcPts val="1280"/>
              </a:lnSpc>
            </a:pPr>
            <a:r>
              <a:rPr lang="en-US" sz="1200" i="1">
                <a:latin typeface="Calibri" panose="020F0502020204030204" pitchFamily="34" charset="0"/>
                <a:cs typeface="Calibri" panose="020F0502020204030204" pitchFamily="34" charset="0"/>
              </a:rPr>
              <a:t>City</a:t>
            </a:r>
            <a:br>
              <a:rPr lang="en-US" sz="1200" i="1">
                <a:latin typeface="Calibri" panose="020F0502020204030204" pitchFamily="34" charset="0"/>
                <a:cs typeface="Calibri" panose="020F0502020204030204" pitchFamily="34" charset="0"/>
              </a:rPr>
            </a:br>
            <a:r>
              <a:rPr lang="en-US" sz="1200" i="1">
                <a:latin typeface="Calibri" panose="020F0502020204030204" pitchFamily="34" charset="0"/>
                <a:cs typeface="Calibri" panose="020F0502020204030204" pitchFamily="34" charset="0"/>
              </a:rPr>
              <a:t>&amp; Transit System*</a:t>
            </a:r>
          </a:p>
        </p:txBody>
      </p:sp>
      <p:sp>
        <p:nvSpPr>
          <p:cNvPr id="15" name="TextBox 14">
            <a:extLst>
              <a:ext uri="{FF2B5EF4-FFF2-40B4-BE49-F238E27FC236}">
                <a16:creationId xmlns:a16="http://schemas.microsoft.com/office/drawing/2014/main" id="{ECCA44A3-2425-A8F2-E61B-AFD61B34405E}"/>
              </a:ext>
            </a:extLst>
          </p:cNvPr>
          <p:cNvSpPr txBox="1"/>
          <p:nvPr/>
        </p:nvSpPr>
        <p:spPr>
          <a:xfrm>
            <a:off x="5662006" y="1493209"/>
            <a:ext cx="1039623" cy="592470"/>
          </a:xfrm>
          <a:prstGeom prst="rect">
            <a:avLst/>
          </a:prstGeom>
          <a:noFill/>
        </p:spPr>
        <p:txBody>
          <a:bodyPr wrap="square" rtlCol="0">
            <a:spAutoFit/>
          </a:bodyPr>
          <a:lstStyle/>
          <a:p>
            <a:pPr algn="ctr">
              <a:lnSpc>
                <a:spcPts val="1280"/>
              </a:lnSpc>
            </a:pPr>
            <a:r>
              <a:rPr lang="en-US" sz="1200" i="1">
                <a:latin typeface="Calibri" panose="020F0502020204030204" pitchFamily="34" charset="0"/>
                <a:cs typeface="Calibri" panose="020F0502020204030204" pitchFamily="34" charset="0"/>
              </a:rPr>
              <a:t>Supply</a:t>
            </a:r>
          </a:p>
          <a:p>
            <a:pPr algn="ctr">
              <a:lnSpc>
                <a:spcPts val="1280"/>
              </a:lnSpc>
            </a:pPr>
            <a:r>
              <a:rPr lang="en-US" sz="1200" i="1">
                <a:latin typeface="Calibri" panose="020F0502020204030204" pitchFamily="34" charset="0"/>
                <a:cs typeface="Calibri" panose="020F0502020204030204" pitchFamily="34" charset="0"/>
              </a:rPr>
              <a:t>Chain</a:t>
            </a:r>
          </a:p>
          <a:p>
            <a:pPr algn="ctr">
              <a:lnSpc>
                <a:spcPts val="1280"/>
              </a:lnSpc>
            </a:pPr>
            <a:r>
              <a:rPr lang="en-US" sz="1200" i="1">
                <a:latin typeface="Calibri" panose="020F0502020204030204" pitchFamily="34" charset="0"/>
                <a:cs typeface="Calibri" panose="020F0502020204030204" pitchFamily="34" charset="0"/>
              </a:rPr>
              <a:t>Network</a:t>
            </a:r>
          </a:p>
        </p:txBody>
      </p:sp>
      <p:sp>
        <p:nvSpPr>
          <p:cNvPr id="29" name="TextBox 28">
            <a:extLst>
              <a:ext uri="{FF2B5EF4-FFF2-40B4-BE49-F238E27FC236}">
                <a16:creationId xmlns:a16="http://schemas.microsoft.com/office/drawing/2014/main" id="{C38B6EF4-8783-3F02-7E46-E9C8F78657DC}"/>
              </a:ext>
            </a:extLst>
          </p:cNvPr>
          <p:cNvSpPr txBox="1"/>
          <p:nvPr/>
        </p:nvSpPr>
        <p:spPr>
          <a:xfrm>
            <a:off x="7231341" y="1606532"/>
            <a:ext cx="1039623" cy="425758"/>
          </a:xfrm>
          <a:prstGeom prst="rect">
            <a:avLst/>
          </a:prstGeom>
          <a:noFill/>
        </p:spPr>
        <p:txBody>
          <a:bodyPr wrap="square" rtlCol="0">
            <a:spAutoFit/>
          </a:bodyPr>
          <a:lstStyle/>
          <a:p>
            <a:pPr algn="ctr">
              <a:lnSpc>
                <a:spcPts val="1280"/>
              </a:lnSpc>
            </a:pPr>
            <a:r>
              <a:rPr lang="en-US" sz="1200" i="1">
                <a:latin typeface="Calibri" panose="020F0502020204030204" pitchFamily="34" charset="0"/>
                <a:cs typeface="Calibri" panose="020F0502020204030204" pitchFamily="34" charset="0"/>
              </a:rPr>
              <a:t>Wind</a:t>
            </a:r>
          </a:p>
          <a:p>
            <a:pPr algn="ctr">
              <a:lnSpc>
                <a:spcPts val="1280"/>
              </a:lnSpc>
            </a:pPr>
            <a:r>
              <a:rPr lang="en-US" sz="1200" i="1">
                <a:latin typeface="Calibri" panose="020F0502020204030204" pitchFamily="34" charset="0"/>
                <a:cs typeface="Calibri" panose="020F0502020204030204" pitchFamily="34" charset="0"/>
              </a:rPr>
              <a:t>Turbine(s)</a:t>
            </a:r>
          </a:p>
        </p:txBody>
      </p:sp>
      <p:sp>
        <p:nvSpPr>
          <p:cNvPr id="30" name="TextBox 29">
            <a:extLst>
              <a:ext uri="{FF2B5EF4-FFF2-40B4-BE49-F238E27FC236}">
                <a16:creationId xmlns:a16="http://schemas.microsoft.com/office/drawing/2014/main" id="{599AF258-F561-53AA-97F9-B22316E4711C}"/>
              </a:ext>
            </a:extLst>
          </p:cNvPr>
          <p:cNvSpPr txBox="1"/>
          <p:nvPr/>
        </p:nvSpPr>
        <p:spPr>
          <a:xfrm>
            <a:off x="7199835" y="1935543"/>
            <a:ext cx="1046266" cy="286297"/>
          </a:xfrm>
          <a:prstGeom prst="rect">
            <a:avLst/>
          </a:prstGeom>
          <a:noFill/>
        </p:spPr>
        <p:txBody>
          <a:bodyPr wrap="square">
            <a:spAutoFit/>
          </a:bodyPr>
          <a:lstStyle/>
          <a:p>
            <a:pPr algn="ctr">
              <a:lnSpc>
                <a:spcPts val="1680"/>
              </a:lnSpc>
            </a:pPr>
            <a:r>
              <a:rPr lang="en-US" sz="900" i="1">
                <a:solidFill>
                  <a:schemeClr val="bg1"/>
                </a:solidFill>
                <a:latin typeface="+mj-lt"/>
              </a:rPr>
              <a:t>Energy</a:t>
            </a:r>
            <a:endParaRPr lang="en-US" sz="900" i="1">
              <a:solidFill>
                <a:schemeClr val="bg1"/>
              </a:solidFill>
            </a:endParaRPr>
          </a:p>
        </p:txBody>
      </p:sp>
      <p:sp>
        <p:nvSpPr>
          <p:cNvPr id="31" name="TextBox 30">
            <a:extLst>
              <a:ext uri="{FF2B5EF4-FFF2-40B4-BE49-F238E27FC236}">
                <a16:creationId xmlns:a16="http://schemas.microsoft.com/office/drawing/2014/main" id="{DFAA7C81-4002-9812-C42B-F71A6ECCBB47}"/>
              </a:ext>
            </a:extLst>
          </p:cNvPr>
          <p:cNvSpPr txBox="1"/>
          <p:nvPr/>
        </p:nvSpPr>
        <p:spPr>
          <a:xfrm>
            <a:off x="5686870" y="2029932"/>
            <a:ext cx="1008312" cy="348813"/>
          </a:xfrm>
          <a:prstGeom prst="rect">
            <a:avLst/>
          </a:prstGeom>
          <a:noFill/>
        </p:spPr>
        <p:txBody>
          <a:bodyPr wrap="square">
            <a:spAutoFit/>
          </a:bodyPr>
          <a:lstStyle/>
          <a:p>
            <a:pPr algn="ctr">
              <a:lnSpc>
                <a:spcPts val="980"/>
              </a:lnSpc>
            </a:pPr>
            <a:r>
              <a:rPr lang="en-US" sz="900" i="1">
                <a:solidFill>
                  <a:schemeClr val="bg1"/>
                </a:solidFill>
                <a:latin typeface="+mj-lt"/>
              </a:rPr>
              <a:t>Operations</a:t>
            </a:r>
            <a:br>
              <a:rPr lang="en-US" sz="900" i="1">
                <a:solidFill>
                  <a:schemeClr val="bg1"/>
                </a:solidFill>
                <a:latin typeface="+mj-lt"/>
              </a:rPr>
            </a:br>
            <a:r>
              <a:rPr lang="en-US" sz="900" i="1">
                <a:solidFill>
                  <a:schemeClr val="bg1"/>
                </a:solidFill>
                <a:latin typeface="+mj-lt"/>
              </a:rPr>
              <a:t>Mgmt</a:t>
            </a:r>
            <a:endParaRPr lang="en-US" sz="900" i="1">
              <a:solidFill>
                <a:schemeClr val="bg1"/>
              </a:solidFill>
            </a:endParaRPr>
          </a:p>
        </p:txBody>
      </p:sp>
      <p:sp>
        <p:nvSpPr>
          <p:cNvPr id="33" name="TextBox 32">
            <a:extLst>
              <a:ext uri="{FF2B5EF4-FFF2-40B4-BE49-F238E27FC236}">
                <a16:creationId xmlns:a16="http://schemas.microsoft.com/office/drawing/2014/main" id="{6C1D9BBF-2E6F-CFAC-964E-4BA64ADFCD1E}"/>
              </a:ext>
            </a:extLst>
          </p:cNvPr>
          <p:cNvSpPr txBox="1"/>
          <p:nvPr/>
        </p:nvSpPr>
        <p:spPr>
          <a:xfrm>
            <a:off x="2562696" y="1987249"/>
            <a:ext cx="1008312" cy="220573"/>
          </a:xfrm>
          <a:prstGeom prst="rect">
            <a:avLst/>
          </a:prstGeom>
          <a:noFill/>
        </p:spPr>
        <p:txBody>
          <a:bodyPr wrap="square">
            <a:spAutoFit/>
          </a:bodyPr>
          <a:lstStyle/>
          <a:p>
            <a:pPr algn="ctr">
              <a:lnSpc>
                <a:spcPts val="980"/>
              </a:lnSpc>
            </a:pPr>
            <a:r>
              <a:rPr lang="en-US" sz="900" i="1">
                <a:solidFill>
                  <a:schemeClr val="bg1"/>
                </a:solidFill>
                <a:latin typeface="+mj-lt"/>
              </a:rPr>
              <a:t>Healthcare</a:t>
            </a:r>
            <a:endParaRPr lang="en-US" sz="900" i="1">
              <a:solidFill>
                <a:schemeClr val="bg1"/>
              </a:solidFill>
            </a:endParaRPr>
          </a:p>
        </p:txBody>
      </p:sp>
      <p:sp>
        <p:nvSpPr>
          <p:cNvPr id="34" name="TextBox 33">
            <a:extLst>
              <a:ext uri="{FF2B5EF4-FFF2-40B4-BE49-F238E27FC236}">
                <a16:creationId xmlns:a16="http://schemas.microsoft.com/office/drawing/2014/main" id="{4686B8C9-27C1-DE5E-9DF5-2801CFE8BC3A}"/>
              </a:ext>
            </a:extLst>
          </p:cNvPr>
          <p:cNvSpPr txBox="1"/>
          <p:nvPr/>
        </p:nvSpPr>
        <p:spPr>
          <a:xfrm>
            <a:off x="4132245" y="2019937"/>
            <a:ext cx="1008312" cy="348813"/>
          </a:xfrm>
          <a:prstGeom prst="rect">
            <a:avLst/>
          </a:prstGeom>
          <a:noFill/>
        </p:spPr>
        <p:txBody>
          <a:bodyPr wrap="square">
            <a:spAutoFit/>
          </a:bodyPr>
          <a:lstStyle/>
          <a:p>
            <a:pPr algn="ctr">
              <a:lnSpc>
                <a:spcPts val="980"/>
              </a:lnSpc>
            </a:pPr>
            <a:r>
              <a:rPr lang="en-US" sz="900" i="1">
                <a:solidFill>
                  <a:schemeClr val="bg1"/>
                </a:solidFill>
                <a:latin typeface="+mj-lt"/>
              </a:rPr>
              <a:t>Urban</a:t>
            </a:r>
          </a:p>
          <a:p>
            <a:pPr algn="ctr">
              <a:lnSpc>
                <a:spcPts val="980"/>
              </a:lnSpc>
            </a:pPr>
            <a:r>
              <a:rPr lang="en-US" sz="900" i="1">
                <a:solidFill>
                  <a:schemeClr val="bg1"/>
                </a:solidFill>
                <a:latin typeface="+mj-lt"/>
              </a:rPr>
              <a:t>Planning</a:t>
            </a:r>
            <a:endParaRPr lang="en-US" sz="900" i="1">
              <a:solidFill>
                <a:schemeClr val="bg1"/>
              </a:solidFill>
            </a:endParaRPr>
          </a:p>
        </p:txBody>
      </p:sp>
      <p:sp>
        <p:nvSpPr>
          <p:cNvPr id="35" name="TextBox 34">
            <a:extLst>
              <a:ext uri="{FF2B5EF4-FFF2-40B4-BE49-F238E27FC236}">
                <a16:creationId xmlns:a16="http://schemas.microsoft.com/office/drawing/2014/main" id="{31FE527B-1505-10CC-A994-42E4B80E3341}"/>
              </a:ext>
            </a:extLst>
          </p:cNvPr>
          <p:cNvSpPr txBox="1"/>
          <p:nvPr/>
        </p:nvSpPr>
        <p:spPr>
          <a:xfrm>
            <a:off x="2547041" y="3252699"/>
            <a:ext cx="1039623" cy="276999"/>
          </a:xfrm>
          <a:prstGeom prst="rect">
            <a:avLst/>
          </a:prstGeom>
          <a:noFill/>
        </p:spPr>
        <p:txBody>
          <a:bodyPr wrap="square" rtlCol="0">
            <a:spAutoFit/>
          </a:bodyPr>
          <a:lstStyle/>
          <a:p>
            <a:pPr algn="ctr"/>
            <a:r>
              <a:rPr lang="en-US" sz="1200" i="1">
                <a:latin typeface="Calibri" panose="020F0502020204030204" pitchFamily="34" charset="0"/>
                <a:cs typeface="Calibri" panose="020F0502020204030204" pitchFamily="34" charset="0"/>
              </a:rPr>
              <a:t>Hospital*</a:t>
            </a:r>
          </a:p>
        </p:txBody>
      </p:sp>
      <p:sp>
        <p:nvSpPr>
          <p:cNvPr id="36" name="TextBox 35">
            <a:extLst>
              <a:ext uri="{FF2B5EF4-FFF2-40B4-BE49-F238E27FC236}">
                <a16:creationId xmlns:a16="http://schemas.microsoft.com/office/drawing/2014/main" id="{3DEB0B55-55CB-8B17-4F2E-0A3D118362B4}"/>
              </a:ext>
            </a:extLst>
          </p:cNvPr>
          <p:cNvSpPr txBox="1"/>
          <p:nvPr/>
        </p:nvSpPr>
        <p:spPr>
          <a:xfrm>
            <a:off x="4102525" y="3079049"/>
            <a:ext cx="1039623" cy="646331"/>
          </a:xfrm>
          <a:prstGeom prst="rect">
            <a:avLst/>
          </a:prstGeom>
          <a:noFill/>
        </p:spPr>
        <p:txBody>
          <a:bodyPr wrap="square" rtlCol="0">
            <a:spAutoFit/>
          </a:bodyPr>
          <a:lstStyle/>
          <a:p>
            <a:pPr algn="ctr"/>
            <a:r>
              <a:rPr lang="en-US" sz="1200" i="1">
                <a:latin typeface="Calibri" panose="020F0502020204030204" pitchFamily="34" charset="0"/>
                <a:cs typeface="Calibri" panose="020F0502020204030204" pitchFamily="34" charset="0"/>
              </a:rPr>
              <a:t>Residential, commercial, infra projects</a:t>
            </a:r>
          </a:p>
        </p:txBody>
      </p:sp>
      <p:sp>
        <p:nvSpPr>
          <p:cNvPr id="37" name="TextBox 36">
            <a:extLst>
              <a:ext uri="{FF2B5EF4-FFF2-40B4-BE49-F238E27FC236}">
                <a16:creationId xmlns:a16="http://schemas.microsoft.com/office/drawing/2014/main" id="{D80F5BAD-55BF-80DE-ED2B-27DDB2F9B741}"/>
              </a:ext>
            </a:extLst>
          </p:cNvPr>
          <p:cNvSpPr txBox="1"/>
          <p:nvPr/>
        </p:nvSpPr>
        <p:spPr>
          <a:xfrm>
            <a:off x="5655558" y="3144862"/>
            <a:ext cx="1039623" cy="759182"/>
          </a:xfrm>
          <a:prstGeom prst="rect">
            <a:avLst/>
          </a:prstGeom>
          <a:noFill/>
        </p:spPr>
        <p:txBody>
          <a:bodyPr wrap="square" rtlCol="0">
            <a:spAutoFit/>
          </a:bodyPr>
          <a:lstStyle/>
          <a:p>
            <a:pPr algn="ctr">
              <a:lnSpc>
                <a:spcPts val="1280"/>
              </a:lnSpc>
            </a:pPr>
            <a:r>
              <a:rPr lang="en-US" sz="1200" i="1">
                <a:latin typeface="Calibri" panose="020F0502020204030204" pitchFamily="34" charset="0"/>
                <a:cs typeface="Calibri" panose="020F0502020204030204" pitchFamily="34" charset="0"/>
              </a:rPr>
              <a:t>Facility / Equipment</a:t>
            </a:r>
            <a:br>
              <a:rPr lang="en-US" sz="1200" i="1">
                <a:latin typeface="Calibri" panose="020F0502020204030204" pitchFamily="34" charset="0"/>
                <a:cs typeface="Calibri" panose="020F0502020204030204" pitchFamily="34" charset="0"/>
              </a:rPr>
            </a:br>
            <a:r>
              <a:rPr lang="en-US" sz="1200" i="1">
                <a:latin typeface="Calibri" panose="020F0502020204030204" pitchFamily="34" charset="0"/>
                <a:cs typeface="Calibri" panose="020F0502020204030204" pitchFamily="34" charset="0"/>
              </a:rPr>
              <a:t>Monitoring</a:t>
            </a:r>
            <a:br>
              <a:rPr lang="en-US" sz="1200" i="1">
                <a:latin typeface="Calibri" panose="020F0502020204030204" pitchFamily="34" charset="0"/>
                <a:cs typeface="Calibri" panose="020F0502020204030204" pitchFamily="34" charset="0"/>
              </a:rPr>
            </a:br>
            <a:endParaRPr lang="en-US" sz="1200" i="1">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F3F735D5-9095-CFC8-07F7-F946BA2D34D9}"/>
              </a:ext>
            </a:extLst>
          </p:cNvPr>
          <p:cNvSpPr txBox="1"/>
          <p:nvPr/>
        </p:nvSpPr>
        <p:spPr>
          <a:xfrm>
            <a:off x="7126178" y="3319029"/>
            <a:ext cx="1173885" cy="425758"/>
          </a:xfrm>
          <a:prstGeom prst="rect">
            <a:avLst/>
          </a:prstGeom>
          <a:noFill/>
        </p:spPr>
        <p:txBody>
          <a:bodyPr wrap="square" rtlCol="0">
            <a:spAutoFit/>
          </a:bodyPr>
          <a:lstStyle/>
          <a:p>
            <a:pPr algn="ctr">
              <a:lnSpc>
                <a:spcPts val="1280"/>
              </a:lnSpc>
            </a:pPr>
            <a:r>
              <a:rPr lang="en-US" sz="1200" i="1">
                <a:latin typeface="Calibri" panose="020F0502020204030204" pitchFamily="34" charset="0"/>
                <a:cs typeface="Calibri" panose="020F0502020204030204" pitchFamily="34" charset="0"/>
              </a:rPr>
              <a:t>Environmental</a:t>
            </a:r>
            <a:br>
              <a:rPr lang="en-US" sz="1200" i="1">
                <a:latin typeface="Calibri" panose="020F0502020204030204" pitchFamily="34" charset="0"/>
                <a:cs typeface="Calibri" panose="020F0502020204030204" pitchFamily="34" charset="0"/>
              </a:rPr>
            </a:br>
            <a:r>
              <a:rPr lang="en-US" sz="1200" i="1">
                <a:latin typeface="Calibri" panose="020F0502020204030204" pitchFamily="34" charset="0"/>
                <a:cs typeface="Calibri" panose="020F0502020204030204" pitchFamily="34" charset="0"/>
              </a:rPr>
              <a:t>Risk</a:t>
            </a:r>
          </a:p>
        </p:txBody>
      </p:sp>
      <p:sp>
        <p:nvSpPr>
          <p:cNvPr id="39" name="TextBox 38">
            <a:extLst>
              <a:ext uri="{FF2B5EF4-FFF2-40B4-BE49-F238E27FC236}">
                <a16:creationId xmlns:a16="http://schemas.microsoft.com/office/drawing/2014/main" id="{DC7F4A4C-B9D1-03C3-0A4B-B478479C9F9A}"/>
              </a:ext>
            </a:extLst>
          </p:cNvPr>
          <p:cNvSpPr txBox="1"/>
          <p:nvPr/>
        </p:nvSpPr>
        <p:spPr>
          <a:xfrm>
            <a:off x="7193386" y="3674878"/>
            <a:ext cx="1046266" cy="220573"/>
          </a:xfrm>
          <a:prstGeom prst="rect">
            <a:avLst/>
          </a:prstGeom>
          <a:noFill/>
        </p:spPr>
        <p:txBody>
          <a:bodyPr wrap="square">
            <a:spAutoFit/>
          </a:bodyPr>
          <a:lstStyle/>
          <a:p>
            <a:pPr algn="ctr">
              <a:lnSpc>
                <a:spcPts val="980"/>
              </a:lnSpc>
            </a:pPr>
            <a:r>
              <a:rPr lang="en-US" sz="900" i="1">
                <a:solidFill>
                  <a:schemeClr val="bg1"/>
                </a:solidFill>
                <a:latin typeface="+mj-lt"/>
              </a:rPr>
              <a:t>Environment</a:t>
            </a:r>
            <a:endParaRPr lang="en-US" sz="900" i="1">
              <a:solidFill>
                <a:schemeClr val="bg1"/>
              </a:solidFill>
            </a:endParaRPr>
          </a:p>
        </p:txBody>
      </p:sp>
      <p:sp>
        <p:nvSpPr>
          <p:cNvPr id="40" name="TextBox 39">
            <a:extLst>
              <a:ext uri="{FF2B5EF4-FFF2-40B4-BE49-F238E27FC236}">
                <a16:creationId xmlns:a16="http://schemas.microsoft.com/office/drawing/2014/main" id="{9F8A1D25-3BD9-2DF0-E2DA-410718E8C07D}"/>
              </a:ext>
            </a:extLst>
          </p:cNvPr>
          <p:cNvSpPr txBox="1"/>
          <p:nvPr/>
        </p:nvSpPr>
        <p:spPr>
          <a:xfrm>
            <a:off x="5680422" y="3695337"/>
            <a:ext cx="1008312" cy="220573"/>
          </a:xfrm>
          <a:prstGeom prst="rect">
            <a:avLst/>
          </a:prstGeom>
          <a:noFill/>
        </p:spPr>
        <p:txBody>
          <a:bodyPr wrap="square">
            <a:spAutoFit/>
          </a:bodyPr>
          <a:lstStyle/>
          <a:p>
            <a:pPr algn="ctr">
              <a:lnSpc>
                <a:spcPts val="980"/>
              </a:lnSpc>
            </a:pPr>
            <a:r>
              <a:rPr lang="en-US" sz="900" i="1">
                <a:solidFill>
                  <a:schemeClr val="bg1"/>
                </a:solidFill>
                <a:latin typeface="+mj-lt"/>
              </a:rPr>
              <a:t>Manufacturing</a:t>
            </a:r>
            <a:endParaRPr lang="en-US" sz="900" i="1">
              <a:solidFill>
                <a:schemeClr val="bg1"/>
              </a:solidFill>
            </a:endParaRPr>
          </a:p>
        </p:txBody>
      </p:sp>
      <p:sp>
        <p:nvSpPr>
          <p:cNvPr id="41" name="TextBox 40">
            <a:extLst>
              <a:ext uri="{FF2B5EF4-FFF2-40B4-BE49-F238E27FC236}">
                <a16:creationId xmlns:a16="http://schemas.microsoft.com/office/drawing/2014/main" id="{401F4078-E336-6829-1363-AEB5E87F823F}"/>
              </a:ext>
            </a:extLst>
          </p:cNvPr>
          <p:cNvSpPr txBox="1"/>
          <p:nvPr/>
        </p:nvSpPr>
        <p:spPr>
          <a:xfrm>
            <a:off x="2566760" y="3551704"/>
            <a:ext cx="1008312" cy="348813"/>
          </a:xfrm>
          <a:prstGeom prst="rect">
            <a:avLst/>
          </a:prstGeom>
          <a:noFill/>
        </p:spPr>
        <p:txBody>
          <a:bodyPr wrap="square">
            <a:spAutoFit/>
          </a:bodyPr>
          <a:lstStyle/>
          <a:p>
            <a:pPr algn="ctr">
              <a:lnSpc>
                <a:spcPts val="980"/>
              </a:lnSpc>
            </a:pPr>
            <a:r>
              <a:rPr lang="en-US" sz="900" i="1">
                <a:solidFill>
                  <a:schemeClr val="bg1"/>
                </a:solidFill>
                <a:latin typeface="+mj-lt"/>
              </a:rPr>
              <a:t>Facility / Operations</a:t>
            </a:r>
            <a:endParaRPr lang="en-US" sz="900" i="1">
              <a:solidFill>
                <a:schemeClr val="bg1"/>
              </a:solidFill>
            </a:endParaRPr>
          </a:p>
        </p:txBody>
      </p:sp>
      <p:sp>
        <p:nvSpPr>
          <p:cNvPr id="42" name="TextBox 41">
            <a:extLst>
              <a:ext uri="{FF2B5EF4-FFF2-40B4-BE49-F238E27FC236}">
                <a16:creationId xmlns:a16="http://schemas.microsoft.com/office/drawing/2014/main" id="{F507FC8A-8C70-DB1D-4C18-51E404AFC6CF}"/>
              </a:ext>
            </a:extLst>
          </p:cNvPr>
          <p:cNvSpPr txBox="1"/>
          <p:nvPr/>
        </p:nvSpPr>
        <p:spPr>
          <a:xfrm>
            <a:off x="4102525" y="3678972"/>
            <a:ext cx="1008312" cy="220573"/>
          </a:xfrm>
          <a:prstGeom prst="rect">
            <a:avLst/>
          </a:prstGeom>
          <a:noFill/>
        </p:spPr>
        <p:txBody>
          <a:bodyPr wrap="square">
            <a:spAutoFit/>
          </a:bodyPr>
          <a:lstStyle/>
          <a:p>
            <a:pPr algn="ctr">
              <a:lnSpc>
                <a:spcPts val="980"/>
              </a:lnSpc>
            </a:pPr>
            <a:r>
              <a:rPr lang="en-US" sz="900" i="1">
                <a:solidFill>
                  <a:schemeClr val="bg1"/>
                </a:solidFill>
                <a:latin typeface="+mj-lt"/>
              </a:rPr>
              <a:t>Construction</a:t>
            </a:r>
            <a:endParaRPr lang="en-US" sz="900" i="1">
              <a:solidFill>
                <a:schemeClr val="bg1"/>
              </a:solidFill>
            </a:endParaRPr>
          </a:p>
        </p:txBody>
      </p:sp>
      <p:sp>
        <p:nvSpPr>
          <p:cNvPr id="44" name="Rounded Rectangle 43">
            <a:extLst>
              <a:ext uri="{FF2B5EF4-FFF2-40B4-BE49-F238E27FC236}">
                <a16:creationId xmlns:a16="http://schemas.microsoft.com/office/drawing/2014/main" id="{065D8E19-4D1A-2961-30E2-74726D982C3A}"/>
              </a:ext>
            </a:extLst>
          </p:cNvPr>
          <p:cNvSpPr/>
          <p:nvPr/>
        </p:nvSpPr>
        <p:spPr>
          <a:xfrm>
            <a:off x="7229475" y="53667"/>
            <a:ext cx="1814445" cy="27699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Digital Twins</a:t>
            </a:r>
          </a:p>
        </p:txBody>
      </p:sp>
      <p:sp>
        <p:nvSpPr>
          <p:cNvPr id="45" name="TextBox 44">
            <a:extLst>
              <a:ext uri="{FF2B5EF4-FFF2-40B4-BE49-F238E27FC236}">
                <a16:creationId xmlns:a16="http://schemas.microsoft.com/office/drawing/2014/main" id="{4A796F9D-83D4-DB08-A5AD-B77FE07E8FDB}"/>
              </a:ext>
            </a:extLst>
          </p:cNvPr>
          <p:cNvSpPr txBox="1"/>
          <p:nvPr/>
        </p:nvSpPr>
        <p:spPr>
          <a:xfrm>
            <a:off x="-1" y="4469514"/>
            <a:ext cx="9143999" cy="388696"/>
          </a:xfrm>
          <a:prstGeom prst="rect">
            <a:avLst/>
          </a:prstGeom>
          <a:noFill/>
        </p:spPr>
        <p:txBody>
          <a:bodyPr wrap="square">
            <a:spAutoFit/>
          </a:bodyPr>
          <a:lstStyle/>
          <a:p>
            <a:pPr algn="ctr">
              <a:lnSpc>
                <a:spcPts val="2800"/>
              </a:lnSpc>
              <a:spcAft>
                <a:spcPts val="1600"/>
              </a:spcAft>
            </a:pPr>
            <a:r>
              <a:rPr lang="en-US" sz="800">
                <a:solidFill>
                  <a:schemeClr val="accent1"/>
                </a:solidFill>
                <a:latin typeface="+mj-lt"/>
                <a:cs typeface="Calibri" panose="020F0502020204030204" pitchFamily="34" charset="0"/>
              </a:rPr>
              <a:t>Source: </a:t>
            </a:r>
            <a:r>
              <a:rPr lang="en-US" sz="800">
                <a:solidFill>
                  <a:schemeClr val="bg2"/>
                </a:solidFill>
                <a:latin typeface="+mj-lt"/>
                <a:cs typeface="Calibri" panose="020F0502020204030204" pitchFamily="34" charset="0"/>
              </a:rPr>
              <a:t>AWS, IBM, UNDP</a:t>
            </a:r>
            <a:endParaRPr lang="en-US" sz="800">
              <a:solidFill>
                <a:schemeClr val="bg2"/>
              </a:solidFill>
              <a:latin typeface="+mj-lt"/>
              <a:cs typeface="Calibri Light" panose="020F0302020204030204" pitchFamily="34" charset="0"/>
            </a:endParaRPr>
          </a:p>
        </p:txBody>
      </p:sp>
      <p:sp>
        <p:nvSpPr>
          <p:cNvPr id="10" name="TextBox 9">
            <a:extLst>
              <a:ext uri="{FF2B5EF4-FFF2-40B4-BE49-F238E27FC236}">
                <a16:creationId xmlns:a16="http://schemas.microsoft.com/office/drawing/2014/main" id="{FE91BB56-1976-D281-A70B-873E236A5F36}"/>
              </a:ext>
            </a:extLst>
          </p:cNvPr>
          <p:cNvSpPr txBox="1"/>
          <p:nvPr/>
        </p:nvSpPr>
        <p:spPr>
          <a:xfrm>
            <a:off x="-1" y="4291361"/>
            <a:ext cx="9144001" cy="389722"/>
          </a:xfrm>
          <a:prstGeom prst="rect">
            <a:avLst/>
          </a:prstGeom>
          <a:noFill/>
        </p:spPr>
        <p:txBody>
          <a:bodyPr wrap="square" rtlCol="0">
            <a:spAutoFit/>
          </a:bodyPr>
          <a:lstStyle/>
          <a:p>
            <a:pPr algn="ctr">
              <a:lnSpc>
                <a:spcPts val="2560"/>
              </a:lnSpc>
            </a:pPr>
            <a:r>
              <a:rPr lang="en-US" sz="1000" i="1">
                <a:solidFill>
                  <a:schemeClr val="bg1"/>
                </a:solidFill>
                <a:latin typeface="+mj-lt"/>
              </a:rPr>
              <a:t>* Also referred to as ”Smart City Planning” and “Smart Hospital Management”</a:t>
            </a:r>
            <a:endParaRPr lang="en-US" sz="1000" b="1">
              <a:solidFill>
                <a:schemeClr val="bg1"/>
              </a:solidFill>
              <a:latin typeface="+mj-lt"/>
            </a:endParaRPr>
          </a:p>
        </p:txBody>
      </p:sp>
    </p:spTree>
    <p:extLst>
      <p:ext uri="{BB962C8B-B14F-4D97-AF65-F5344CB8AC3E}">
        <p14:creationId xmlns:p14="http://schemas.microsoft.com/office/powerpoint/2010/main" val="375140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70DC7EE-CBE3-72B4-5E12-DD27A7AD95E0}"/>
              </a:ext>
            </a:extLst>
          </p:cNvPr>
          <p:cNvGrpSpPr/>
          <p:nvPr/>
        </p:nvGrpSpPr>
        <p:grpSpPr>
          <a:xfrm>
            <a:off x="487283" y="721413"/>
            <a:ext cx="8107451" cy="3389431"/>
            <a:chOff x="286117" y="714843"/>
            <a:chExt cx="4126593" cy="3476121"/>
          </a:xfrm>
        </p:grpSpPr>
        <p:sp>
          <p:nvSpPr>
            <p:cNvPr id="4" name="TextBox 3">
              <a:extLst>
                <a:ext uri="{FF2B5EF4-FFF2-40B4-BE49-F238E27FC236}">
                  <a16:creationId xmlns:a16="http://schemas.microsoft.com/office/drawing/2014/main" id="{D4190B63-98B7-8989-9C96-DCD80D10DAA8}"/>
                </a:ext>
              </a:extLst>
            </p:cNvPr>
            <p:cNvSpPr txBox="1"/>
            <p:nvPr/>
          </p:nvSpPr>
          <p:spPr>
            <a:xfrm>
              <a:off x="286117" y="714946"/>
              <a:ext cx="2018730" cy="3476018"/>
            </a:xfrm>
            <a:prstGeom prst="rect">
              <a:avLst/>
            </a:prstGeom>
            <a:solidFill>
              <a:srgbClr val="FFFF00">
                <a:alpha val="6667"/>
              </a:srgb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11" name="TextBox 10">
              <a:extLst>
                <a:ext uri="{FF2B5EF4-FFF2-40B4-BE49-F238E27FC236}">
                  <a16:creationId xmlns:a16="http://schemas.microsoft.com/office/drawing/2014/main" id="{BC18F32F-BBE2-939A-09EA-42CB4DFA4E77}"/>
                </a:ext>
              </a:extLst>
            </p:cNvPr>
            <p:cNvSpPr txBox="1"/>
            <p:nvPr/>
          </p:nvSpPr>
          <p:spPr>
            <a:xfrm>
              <a:off x="2400603" y="714843"/>
              <a:ext cx="2012107" cy="3476018"/>
            </a:xfrm>
            <a:prstGeom prst="rect">
              <a:avLst/>
            </a:prstGeom>
            <a:solidFill>
              <a:srgbClr val="5458D2">
                <a:alpha val="23922"/>
              </a:srgb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grpSp>
      <p:sp>
        <p:nvSpPr>
          <p:cNvPr id="7" name="TextBox 6">
            <a:extLst>
              <a:ext uri="{FF2B5EF4-FFF2-40B4-BE49-F238E27FC236}">
                <a16:creationId xmlns:a16="http://schemas.microsoft.com/office/drawing/2014/main" id="{2C9D13CF-1D56-3A54-915B-29526D365971}"/>
              </a:ext>
            </a:extLst>
          </p:cNvPr>
          <p:cNvSpPr txBox="1"/>
          <p:nvPr/>
        </p:nvSpPr>
        <p:spPr>
          <a:xfrm>
            <a:off x="-7749" y="178744"/>
            <a:ext cx="9144000" cy="369332"/>
          </a:xfrm>
          <a:prstGeom prst="rect">
            <a:avLst/>
          </a:prstGeom>
          <a:noFill/>
        </p:spPr>
        <p:txBody>
          <a:bodyPr wrap="square" rtlCol="0">
            <a:spAutoFit/>
          </a:bodyPr>
          <a:lstStyle/>
          <a:p>
            <a:pPr algn="ctr"/>
            <a:r>
              <a:rPr lang="en-US" b="1">
                <a:solidFill>
                  <a:schemeClr val="bg1"/>
                </a:solidFill>
              </a:rPr>
              <a:t>Example digital twin use cases…</a:t>
            </a:r>
          </a:p>
        </p:txBody>
      </p:sp>
      <p:cxnSp>
        <p:nvCxnSpPr>
          <p:cNvPr id="19" name="Straight Connector 18">
            <a:extLst>
              <a:ext uri="{FF2B5EF4-FFF2-40B4-BE49-F238E27FC236}">
                <a16:creationId xmlns:a16="http://schemas.microsoft.com/office/drawing/2014/main" id="{98BC5C3D-67EE-DC44-AADD-15E91911C27B}"/>
              </a:ext>
            </a:extLst>
          </p:cNvPr>
          <p:cNvCxnSpPr>
            <a:cxnSpLocks/>
          </p:cNvCxnSpPr>
          <p:nvPr/>
        </p:nvCxnSpPr>
        <p:spPr>
          <a:xfrm>
            <a:off x="9413577" y="1013313"/>
            <a:ext cx="0" cy="4196306"/>
          </a:xfrm>
          <a:prstGeom prst="line">
            <a:avLst/>
          </a:prstGeom>
          <a:ln w="12700">
            <a:solidFill>
              <a:schemeClr val="bg1">
                <a:lumMod val="9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9F96C36-E9D8-6F3F-40FF-65C7A6A50F3A}"/>
              </a:ext>
            </a:extLst>
          </p:cNvPr>
          <p:cNvSpPr txBox="1"/>
          <p:nvPr/>
        </p:nvSpPr>
        <p:spPr>
          <a:xfrm>
            <a:off x="493040" y="4215906"/>
            <a:ext cx="8101690" cy="617350"/>
          </a:xfrm>
          <a:prstGeom prst="rect">
            <a:avLst/>
          </a:prstGeom>
          <a:solidFill>
            <a:srgbClr val="BE69FF">
              <a:alpha val="23922"/>
            </a:srgb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30" name="Rectangle 29">
            <a:extLst>
              <a:ext uri="{FF2B5EF4-FFF2-40B4-BE49-F238E27FC236}">
                <a16:creationId xmlns:a16="http://schemas.microsoft.com/office/drawing/2014/main" id="{8E9082F0-46FB-F545-EF3B-0E6EEE99607E}"/>
              </a:ext>
            </a:extLst>
          </p:cNvPr>
          <p:cNvSpPr/>
          <p:nvPr/>
        </p:nvSpPr>
        <p:spPr>
          <a:xfrm>
            <a:off x="505335" y="4227792"/>
            <a:ext cx="8101690" cy="109720"/>
          </a:xfrm>
          <a:prstGeom prst="rect">
            <a:avLst/>
          </a:prstGeom>
          <a:solidFill>
            <a:srgbClr val="BE69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nvGrpSpPr>
          <p:cNvPr id="3" name="Group 2">
            <a:extLst>
              <a:ext uri="{FF2B5EF4-FFF2-40B4-BE49-F238E27FC236}">
                <a16:creationId xmlns:a16="http://schemas.microsoft.com/office/drawing/2014/main" id="{040565D9-5B34-5A39-95C0-9DECDFF7EED0}"/>
              </a:ext>
            </a:extLst>
          </p:cNvPr>
          <p:cNvGrpSpPr/>
          <p:nvPr/>
        </p:nvGrpSpPr>
        <p:grpSpPr>
          <a:xfrm>
            <a:off x="493040" y="721412"/>
            <a:ext cx="8101693" cy="105903"/>
            <a:chOff x="493040" y="616907"/>
            <a:chExt cx="8101693" cy="153473"/>
          </a:xfrm>
        </p:grpSpPr>
        <p:sp>
          <p:nvSpPr>
            <p:cNvPr id="5" name="Rectangle 4">
              <a:extLst>
                <a:ext uri="{FF2B5EF4-FFF2-40B4-BE49-F238E27FC236}">
                  <a16:creationId xmlns:a16="http://schemas.microsoft.com/office/drawing/2014/main" id="{3A34024F-CAC2-0CF7-8ABA-01A1321BFF46}"/>
                </a:ext>
              </a:extLst>
            </p:cNvPr>
            <p:cNvSpPr/>
            <p:nvPr/>
          </p:nvSpPr>
          <p:spPr>
            <a:xfrm>
              <a:off x="493040" y="618293"/>
              <a:ext cx="3960409" cy="15208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Rectangle 11">
              <a:extLst>
                <a:ext uri="{FF2B5EF4-FFF2-40B4-BE49-F238E27FC236}">
                  <a16:creationId xmlns:a16="http://schemas.microsoft.com/office/drawing/2014/main" id="{51219649-10EA-B7EE-40B1-04032EC7760D}"/>
                </a:ext>
              </a:extLst>
            </p:cNvPr>
            <p:cNvSpPr/>
            <p:nvPr/>
          </p:nvSpPr>
          <p:spPr>
            <a:xfrm>
              <a:off x="4641578" y="616907"/>
              <a:ext cx="3953155" cy="153473"/>
            </a:xfrm>
            <a:prstGeom prst="rect">
              <a:avLst/>
            </a:prstGeom>
            <a:solidFill>
              <a:srgbClr val="5458D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grpSp>
      <p:sp>
        <p:nvSpPr>
          <p:cNvPr id="15" name="TextBox 14">
            <a:extLst>
              <a:ext uri="{FF2B5EF4-FFF2-40B4-BE49-F238E27FC236}">
                <a16:creationId xmlns:a16="http://schemas.microsoft.com/office/drawing/2014/main" id="{08B8BAD2-519A-B268-ED29-9559E992809E}"/>
              </a:ext>
            </a:extLst>
          </p:cNvPr>
          <p:cNvSpPr txBox="1"/>
          <p:nvPr/>
        </p:nvSpPr>
        <p:spPr>
          <a:xfrm>
            <a:off x="670535" y="946404"/>
            <a:ext cx="3651916" cy="2673617"/>
          </a:xfrm>
          <a:prstGeom prst="rect">
            <a:avLst/>
          </a:prstGeom>
          <a:noFill/>
        </p:spPr>
        <p:txBody>
          <a:bodyPr wrap="square">
            <a:spAutoFit/>
          </a:bodyPr>
          <a:lstStyle/>
          <a:p>
            <a:pPr>
              <a:lnSpc>
                <a:spcPts val="2300"/>
              </a:lnSpc>
              <a:spcAft>
                <a:spcPts val="1200"/>
              </a:spcAft>
            </a:pPr>
            <a:r>
              <a:rPr lang="en-US" sz="1400" i="1">
                <a:solidFill>
                  <a:schemeClr val="bg1"/>
                </a:solidFill>
                <a:effectLst/>
                <a:latin typeface="+mj-lt"/>
              </a:rPr>
              <a:t>Health digital twins (HDTs), or physical twins, </a:t>
            </a:r>
            <a:br>
              <a:rPr lang="en-US" sz="1400" i="1">
                <a:solidFill>
                  <a:schemeClr val="bg1"/>
                </a:solidFill>
                <a:effectLst/>
                <a:latin typeface="+mj-lt"/>
              </a:rPr>
            </a:br>
            <a:r>
              <a:rPr lang="en-US" sz="1400" i="1">
                <a:solidFill>
                  <a:schemeClr val="bg1"/>
                </a:solidFill>
                <a:effectLst/>
                <a:latin typeface="+mj-lt"/>
              </a:rPr>
              <a:t>are virtual representations of patients...</a:t>
            </a:r>
            <a:endParaRPr lang="en-US" sz="1400" i="1">
              <a:solidFill>
                <a:schemeClr val="accent6">
                  <a:lumMod val="60000"/>
                  <a:lumOff val="40000"/>
                </a:schemeClr>
              </a:solidFill>
              <a:effectLst/>
              <a:latin typeface="+mj-lt"/>
            </a:endParaRPr>
          </a:p>
          <a:p>
            <a:pPr>
              <a:lnSpc>
                <a:spcPts val="1900"/>
              </a:lnSpc>
              <a:spcAft>
                <a:spcPts val="1200"/>
              </a:spcAft>
            </a:pPr>
            <a:r>
              <a:rPr lang="en-US" sz="1150" b="0" i="1">
                <a:solidFill>
                  <a:schemeClr val="accent6">
                    <a:lumMod val="60000"/>
                    <a:lumOff val="40000"/>
                  </a:schemeClr>
                </a:solidFill>
                <a:effectLst/>
                <a:latin typeface="+mj-lt"/>
              </a:rPr>
              <a:t>HDTs are generated from multimodal patient data, population data, &amp; real-time updates on patient &amp; environmental variables.</a:t>
            </a:r>
          </a:p>
          <a:p>
            <a:pPr>
              <a:lnSpc>
                <a:spcPts val="1900"/>
              </a:lnSpc>
              <a:spcAft>
                <a:spcPts val="1200"/>
              </a:spcAft>
            </a:pPr>
            <a:r>
              <a:rPr lang="en-US" sz="1150" b="0" i="1">
                <a:solidFill>
                  <a:schemeClr val="accent6">
                    <a:lumMod val="60000"/>
                    <a:lumOff val="40000"/>
                  </a:schemeClr>
                </a:solidFill>
                <a:effectLst/>
                <a:latin typeface="+mj-lt"/>
              </a:rPr>
              <a:t>HDTs can model random perturbations on the digital twin to gain insight into the expected behavior of the physical twin—offering groundbreaking applications in precision medicine, clinical trials, &amp; public health. </a:t>
            </a:r>
            <a:endParaRPr lang="en-US" sz="1150" i="1">
              <a:solidFill>
                <a:schemeClr val="accent6">
                  <a:lumMod val="60000"/>
                  <a:lumOff val="40000"/>
                </a:schemeClr>
              </a:solidFill>
              <a:latin typeface="+mj-lt"/>
            </a:endParaRPr>
          </a:p>
        </p:txBody>
      </p:sp>
      <p:sp>
        <p:nvSpPr>
          <p:cNvPr id="16" name="TextBox 15">
            <a:extLst>
              <a:ext uri="{FF2B5EF4-FFF2-40B4-BE49-F238E27FC236}">
                <a16:creationId xmlns:a16="http://schemas.microsoft.com/office/drawing/2014/main" id="{AE203EDC-34B7-FD16-D153-4DDC71391BD3}"/>
              </a:ext>
            </a:extLst>
          </p:cNvPr>
          <p:cNvSpPr txBox="1"/>
          <p:nvPr/>
        </p:nvSpPr>
        <p:spPr>
          <a:xfrm>
            <a:off x="483738" y="3630174"/>
            <a:ext cx="3960408" cy="303160"/>
          </a:xfrm>
          <a:prstGeom prst="rect">
            <a:avLst/>
          </a:prstGeom>
          <a:noFill/>
        </p:spPr>
        <p:txBody>
          <a:bodyPr wrap="square">
            <a:spAutoFit/>
          </a:bodyPr>
          <a:lstStyle/>
          <a:p>
            <a:pPr algn="ctr">
              <a:lnSpc>
                <a:spcPts val="1680"/>
              </a:lnSpc>
            </a:pPr>
            <a:r>
              <a:rPr lang="en-US" sz="1100" i="1">
                <a:solidFill>
                  <a:schemeClr val="bg1"/>
                </a:solidFill>
              </a:rPr>
              <a:t>Nature</a:t>
            </a:r>
          </a:p>
        </p:txBody>
      </p:sp>
      <p:sp>
        <p:nvSpPr>
          <p:cNvPr id="17" name="TextBox 16">
            <a:extLst>
              <a:ext uri="{FF2B5EF4-FFF2-40B4-BE49-F238E27FC236}">
                <a16:creationId xmlns:a16="http://schemas.microsoft.com/office/drawing/2014/main" id="{C2FF26DD-0841-9ABA-A496-122AD0D3DC4A}"/>
              </a:ext>
            </a:extLst>
          </p:cNvPr>
          <p:cNvSpPr txBox="1"/>
          <p:nvPr/>
        </p:nvSpPr>
        <p:spPr>
          <a:xfrm>
            <a:off x="505335" y="4408787"/>
            <a:ext cx="6383145" cy="285143"/>
          </a:xfrm>
          <a:prstGeom prst="rect">
            <a:avLst/>
          </a:prstGeom>
          <a:noFill/>
        </p:spPr>
        <p:txBody>
          <a:bodyPr wrap="square">
            <a:spAutoFit/>
          </a:bodyPr>
          <a:lstStyle/>
          <a:p>
            <a:pPr algn="ctr">
              <a:lnSpc>
                <a:spcPts val="1600"/>
              </a:lnSpc>
              <a:spcAft>
                <a:spcPts val="600"/>
              </a:spcAft>
            </a:pPr>
            <a:r>
              <a:rPr lang="en-US" sz="1150" b="0" i="1">
                <a:solidFill>
                  <a:srgbClr val="BE69FF"/>
                </a:solidFill>
                <a:effectLst/>
                <a:latin typeface="+mj-lt"/>
              </a:rPr>
              <a:t>Run a simulation before an actual device is built.</a:t>
            </a:r>
            <a:endParaRPr lang="en-US" sz="1150" i="1">
              <a:solidFill>
                <a:srgbClr val="BE69FF"/>
              </a:solidFill>
              <a:latin typeface="+mj-lt"/>
            </a:endParaRPr>
          </a:p>
        </p:txBody>
      </p:sp>
      <p:sp>
        <p:nvSpPr>
          <p:cNvPr id="18" name="TextBox 17">
            <a:extLst>
              <a:ext uri="{FF2B5EF4-FFF2-40B4-BE49-F238E27FC236}">
                <a16:creationId xmlns:a16="http://schemas.microsoft.com/office/drawing/2014/main" id="{2908B0F2-B309-DA44-673D-C36984C39F37}"/>
              </a:ext>
            </a:extLst>
          </p:cNvPr>
          <p:cNvSpPr txBox="1"/>
          <p:nvPr/>
        </p:nvSpPr>
        <p:spPr>
          <a:xfrm>
            <a:off x="4668372" y="4414360"/>
            <a:ext cx="1945385" cy="294761"/>
          </a:xfrm>
          <a:prstGeom prst="rect">
            <a:avLst/>
          </a:prstGeom>
          <a:noFill/>
        </p:spPr>
        <p:txBody>
          <a:bodyPr wrap="square">
            <a:spAutoFit/>
          </a:bodyPr>
          <a:lstStyle/>
          <a:p>
            <a:pPr algn="ctr">
              <a:lnSpc>
                <a:spcPts val="1680"/>
              </a:lnSpc>
            </a:pPr>
            <a:r>
              <a:rPr lang="en-US" sz="1100" i="1">
                <a:solidFill>
                  <a:schemeClr val="bg1"/>
                </a:solidFill>
              </a:rPr>
              <a:t>Network World</a:t>
            </a:r>
          </a:p>
        </p:txBody>
      </p:sp>
      <p:sp>
        <p:nvSpPr>
          <p:cNvPr id="22" name="Rounded Rectangle 21">
            <a:extLst>
              <a:ext uri="{FF2B5EF4-FFF2-40B4-BE49-F238E27FC236}">
                <a16:creationId xmlns:a16="http://schemas.microsoft.com/office/drawing/2014/main" id="{EAA9597D-765B-AD88-0B0D-158F0BB83CC8}"/>
              </a:ext>
            </a:extLst>
          </p:cNvPr>
          <p:cNvSpPr/>
          <p:nvPr/>
        </p:nvSpPr>
        <p:spPr>
          <a:xfrm>
            <a:off x="7229475" y="53667"/>
            <a:ext cx="1814445" cy="27699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Digital Twins</a:t>
            </a:r>
          </a:p>
        </p:txBody>
      </p:sp>
      <p:sp>
        <p:nvSpPr>
          <p:cNvPr id="26" name="TextBox 25">
            <a:extLst>
              <a:ext uri="{FF2B5EF4-FFF2-40B4-BE49-F238E27FC236}">
                <a16:creationId xmlns:a16="http://schemas.microsoft.com/office/drawing/2014/main" id="{DD40016C-6EF5-FE8D-E784-AC1E624E388B}"/>
              </a:ext>
            </a:extLst>
          </p:cNvPr>
          <p:cNvSpPr txBox="1"/>
          <p:nvPr/>
        </p:nvSpPr>
        <p:spPr>
          <a:xfrm>
            <a:off x="4821453" y="1027680"/>
            <a:ext cx="3584609" cy="2883353"/>
          </a:xfrm>
          <a:prstGeom prst="rect">
            <a:avLst/>
          </a:prstGeom>
          <a:noFill/>
        </p:spPr>
        <p:txBody>
          <a:bodyPr wrap="square">
            <a:spAutoFit/>
          </a:bodyPr>
          <a:lstStyle/>
          <a:p>
            <a:pPr>
              <a:lnSpc>
                <a:spcPts val="1500"/>
              </a:lnSpc>
              <a:spcAft>
                <a:spcPts val="1200"/>
              </a:spcAft>
            </a:pPr>
            <a:r>
              <a:rPr lang="en-US" sz="1400" i="1">
                <a:solidFill>
                  <a:schemeClr val="bg1"/>
                </a:solidFill>
                <a:effectLst/>
                <a:latin typeface="+mj-lt"/>
                <a:cs typeface="Calibri" panose="020F0502020204030204" pitchFamily="34" charset="0"/>
              </a:rPr>
              <a:t>A digital twin of a city… </a:t>
            </a:r>
          </a:p>
          <a:p>
            <a:pPr>
              <a:lnSpc>
                <a:spcPts val="1900"/>
              </a:lnSpc>
              <a:spcAft>
                <a:spcPts val="1200"/>
              </a:spcAft>
            </a:pPr>
            <a:r>
              <a:rPr lang="en-US" sz="1150" i="1">
                <a:solidFill>
                  <a:srgbClr val="A7A5FF"/>
                </a:solidFill>
                <a:effectLst/>
                <a:latin typeface="+mj-lt"/>
                <a:cs typeface="Calibri" panose="020F0502020204030204" pitchFamily="34" charset="0"/>
              </a:rPr>
              <a:t>A digital twin of a city is a dynamic representation of </a:t>
            </a:r>
            <a:br>
              <a:rPr lang="en-US" sz="1150" i="1">
                <a:solidFill>
                  <a:srgbClr val="A7A5FF"/>
                </a:solidFill>
                <a:effectLst/>
                <a:latin typeface="+mj-lt"/>
                <a:cs typeface="Calibri" panose="020F0502020204030204" pitchFamily="34" charset="0"/>
              </a:rPr>
            </a:br>
            <a:r>
              <a:rPr lang="en-US" sz="1150" i="1">
                <a:solidFill>
                  <a:srgbClr val="A7A5FF"/>
                </a:solidFill>
                <a:effectLst/>
                <a:latin typeface="+mj-lt"/>
                <a:cs typeface="Calibri" panose="020F0502020204030204" pitchFamily="34" charset="0"/>
              </a:rPr>
              <a:t>a municipality &amp; its infrastructure, buildings, roads </a:t>
            </a:r>
            <a:br>
              <a:rPr lang="en-US" sz="1150" i="1">
                <a:solidFill>
                  <a:srgbClr val="A7A5FF"/>
                </a:solidFill>
                <a:effectLst/>
                <a:latin typeface="+mj-lt"/>
                <a:cs typeface="Calibri" panose="020F0502020204030204" pitchFamily="34" charset="0"/>
              </a:rPr>
            </a:br>
            <a:r>
              <a:rPr lang="en-US" sz="1150" i="1">
                <a:solidFill>
                  <a:srgbClr val="A7A5FF"/>
                </a:solidFill>
                <a:effectLst/>
                <a:latin typeface="+mj-lt"/>
                <a:cs typeface="Calibri" panose="020F0502020204030204" pitchFamily="34" charset="0"/>
              </a:rPr>
              <a:t>&amp; bridges, vegetation, &amp; more. </a:t>
            </a:r>
          </a:p>
          <a:p>
            <a:pPr>
              <a:lnSpc>
                <a:spcPts val="1900"/>
              </a:lnSpc>
              <a:spcAft>
                <a:spcPts val="1200"/>
              </a:spcAft>
            </a:pPr>
            <a:r>
              <a:rPr lang="en-US" sz="1150" i="1">
                <a:solidFill>
                  <a:srgbClr val="A7A5FF"/>
                </a:solidFill>
                <a:latin typeface="+mj-lt"/>
              </a:rPr>
              <a:t>The digital twin enables public officials to track real-time traffic data, simulate mass pedestrian movement in selected locations, map out people’s safety perceptions &amp; identify potential risks, assess rooftop solar potential, test out urban deployments prior to implementation, &amp; more…</a:t>
            </a:r>
          </a:p>
          <a:p>
            <a:pPr>
              <a:lnSpc>
                <a:spcPts val="1600"/>
              </a:lnSpc>
            </a:pPr>
            <a:endParaRPr lang="en-US" sz="1000" i="1">
              <a:solidFill>
                <a:srgbClr val="A7A5FF"/>
              </a:solidFill>
              <a:effectLst/>
              <a:latin typeface="+mj-lt"/>
              <a:cs typeface="Calibri" panose="020F0502020204030204" pitchFamily="34" charset="0"/>
            </a:endParaRPr>
          </a:p>
        </p:txBody>
      </p:sp>
      <p:sp>
        <p:nvSpPr>
          <p:cNvPr id="27" name="TextBox 26">
            <a:extLst>
              <a:ext uri="{FF2B5EF4-FFF2-40B4-BE49-F238E27FC236}">
                <a16:creationId xmlns:a16="http://schemas.microsoft.com/office/drawing/2014/main" id="{97D92414-7A92-7E5D-0828-5FC58B8A6D1E}"/>
              </a:ext>
            </a:extLst>
          </p:cNvPr>
          <p:cNvSpPr txBox="1"/>
          <p:nvPr/>
        </p:nvSpPr>
        <p:spPr>
          <a:xfrm>
            <a:off x="4636701" y="3640305"/>
            <a:ext cx="3958033" cy="293029"/>
          </a:xfrm>
          <a:prstGeom prst="rect">
            <a:avLst/>
          </a:prstGeom>
          <a:noFill/>
        </p:spPr>
        <p:txBody>
          <a:bodyPr wrap="square">
            <a:spAutoFit/>
          </a:bodyPr>
          <a:lstStyle/>
          <a:p>
            <a:pPr algn="ctr">
              <a:lnSpc>
                <a:spcPts val="1680"/>
              </a:lnSpc>
            </a:pPr>
            <a:r>
              <a:rPr lang="en-US" sz="1100" i="1">
                <a:solidFill>
                  <a:schemeClr val="bg1"/>
                </a:solidFill>
              </a:rPr>
              <a:t>UN Development Program</a:t>
            </a:r>
          </a:p>
        </p:txBody>
      </p:sp>
    </p:spTree>
    <p:extLst>
      <p:ext uri="{BB962C8B-B14F-4D97-AF65-F5344CB8AC3E}">
        <p14:creationId xmlns:p14="http://schemas.microsoft.com/office/powerpoint/2010/main" val="386653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C33D8EFC-C8FD-8B9D-0EF2-7E072787F413}"/>
              </a:ext>
            </a:extLst>
          </p:cNvPr>
          <p:cNvSpPr/>
          <p:nvPr/>
        </p:nvSpPr>
        <p:spPr>
          <a:xfrm>
            <a:off x="7229475" y="53667"/>
            <a:ext cx="1814445" cy="27699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Digital Twins</a:t>
            </a:r>
          </a:p>
        </p:txBody>
      </p:sp>
      <p:sp>
        <p:nvSpPr>
          <p:cNvPr id="9" name="TextBox 8">
            <a:extLst>
              <a:ext uri="{FF2B5EF4-FFF2-40B4-BE49-F238E27FC236}">
                <a16:creationId xmlns:a16="http://schemas.microsoft.com/office/drawing/2014/main" id="{856209A8-3B16-8BDA-712B-FD29A90288CD}"/>
              </a:ext>
            </a:extLst>
          </p:cNvPr>
          <p:cNvSpPr txBox="1"/>
          <p:nvPr/>
        </p:nvSpPr>
        <p:spPr>
          <a:xfrm>
            <a:off x="4587133" y="855045"/>
            <a:ext cx="4571998" cy="1077218"/>
          </a:xfrm>
          <a:prstGeom prst="rect">
            <a:avLst/>
          </a:prstGeom>
          <a:noFill/>
        </p:spPr>
        <p:txBody>
          <a:bodyPr wrap="square" rtlCol="0">
            <a:spAutoFit/>
          </a:bodyPr>
          <a:lstStyle/>
          <a:p>
            <a:pPr algn="ctr"/>
            <a:r>
              <a:rPr lang="en-US" sz="1600" i="1">
                <a:solidFill>
                  <a:schemeClr val="accent1"/>
                </a:solidFill>
              </a:rPr>
              <a:t>USG Corporation:</a:t>
            </a:r>
          </a:p>
          <a:p>
            <a:pPr algn="ctr"/>
            <a:r>
              <a:rPr lang="en-US" sz="1600" i="1">
                <a:solidFill>
                  <a:schemeClr val="accent1"/>
                </a:solidFill>
              </a:rPr>
              <a:t>Optimizing time to value, production </a:t>
            </a:r>
            <a:br>
              <a:rPr lang="en-US" sz="1600" i="1">
                <a:solidFill>
                  <a:schemeClr val="accent1"/>
                </a:solidFill>
              </a:rPr>
            </a:br>
            <a:r>
              <a:rPr lang="en-US" sz="1600" i="1">
                <a:solidFill>
                  <a:schemeClr val="accent1"/>
                </a:solidFill>
              </a:rPr>
              <a:t>&amp; modern manufacturing with analytics</a:t>
            </a:r>
            <a:br>
              <a:rPr lang="en-US" sz="1600" i="1">
                <a:solidFill>
                  <a:schemeClr val="accent1"/>
                </a:solidFill>
              </a:rPr>
            </a:br>
            <a:endParaRPr lang="en-US" sz="1600" i="1">
              <a:solidFill>
                <a:schemeClr val="accent1"/>
              </a:solidFill>
            </a:endParaRPr>
          </a:p>
        </p:txBody>
      </p:sp>
      <p:sp>
        <p:nvSpPr>
          <p:cNvPr id="25" name="TextBox 24">
            <a:extLst>
              <a:ext uri="{FF2B5EF4-FFF2-40B4-BE49-F238E27FC236}">
                <a16:creationId xmlns:a16="http://schemas.microsoft.com/office/drawing/2014/main" id="{C2ACF316-335B-A016-7958-6256BC8A2E5B}"/>
              </a:ext>
            </a:extLst>
          </p:cNvPr>
          <p:cNvSpPr txBox="1"/>
          <p:nvPr/>
        </p:nvSpPr>
        <p:spPr>
          <a:xfrm>
            <a:off x="4572000" y="679991"/>
            <a:ext cx="4571999" cy="261610"/>
          </a:xfrm>
          <a:prstGeom prst="rect">
            <a:avLst/>
          </a:prstGeom>
          <a:noFill/>
        </p:spPr>
        <p:txBody>
          <a:bodyPr wrap="square" rtlCol="0">
            <a:spAutoFit/>
          </a:bodyPr>
          <a:lstStyle/>
          <a:p>
            <a:pPr algn="ctr"/>
            <a:r>
              <a:rPr lang="en-US" sz="1100" i="1">
                <a:solidFill>
                  <a:schemeClr val="bg1"/>
                </a:solidFill>
                <a:latin typeface="+mj-lt"/>
              </a:rPr>
              <a:t>MANUFACTURING</a:t>
            </a:r>
          </a:p>
        </p:txBody>
      </p:sp>
      <p:cxnSp>
        <p:nvCxnSpPr>
          <p:cNvPr id="58" name="Straight Connector 57">
            <a:extLst>
              <a:ext uri="{FF2B5EF4-FFF2-40B4-BE49-F238E27FC236}">
                <a16:creationId xmlns:a16="http://schemas.microsoft.com/office/drawing/2014/main" id="{A34B5446-5D60-8B3B-646D-4990C737F5AF}"/>
              </a:ext>
            </a:extLst>
          </p:cNvPr>
          <p:cNvCxnSpPr>
            <a:cxnSpLocks/>
          </p:cNvCxnSpPr>
          <p:nvPr/>
        </p:nvCxnSpPr>
        <p:spPr>
          <a:xfrm>
            <a:off x="4572000" y="770898"/>
            <a:ext cx="0" cy="396872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0CADB1A-BF75-5179-7A05-E7C12BD5EC9E}"/>
              </a:ext>
            </a:extLst>
          </p:cNvPr>
          <p:cNvSpPr txBox="1"/>
          <p:nvPr/>
        </p:nvSpPr>
        <p:spPr>
          <a:xfrm>
            <a:off x="0" y="101381"/>
            <a:ext cx="9144000" cy="369332"/>
          </a:xfrm>
          <a:prstGeom prst="rect">
            <a:avLst/>
          </a:prstGeom>
          <a:noFill/>
        </p:spPr>
        <p:txBody>
          <a:bodyPr wrap="square" rtlCol="0">
            <a:spAutoFit/>
          </a:bodyPr>
          <a:lstStyle/>
          <a:p>
            <a:pPr algn="ctr"/>
            <a:r>
              <a:rPr lang="en-US" b="1">
                <a:solidFill>
                  <a:schemeClr val="bg1"/>
                </a:solidFill>
              </a:rPr>
              <a:t>SAS success stories for digital twins</a:t>
            </a:r>
          </a:p>
        </p:txBody>
      </p:sp>
      <p:sp>
        <p:nvSpPr>
          <p:cNvPr id="21" name="TextBox 20">
            <a:extLst>
              <a:ext uri="{FF2B5EF4-FFF2-40B4-BE49-F238E27FC236}">
                <a16:creationId xmlns:a16="http://schemas.microsoft.com/office/drawing/2014/main" id="{73D95D89-85BC-CD2B-F6B4-1ADDF05D34DA}"/>
              </a:ext>
            </a:extLst>
          </p:cNvPr>
          <p:cNvSpPr txBox="1"/>
          <p:nvPr/>
        </p:nvSpPr>
        <p:spPr>
          <a:xfrm>
            <a:off x="931610" y="3666050"/>
            <a:ext cx="1029413" cy="630942"/>
          </a:xfrm>
          <a:prstGeom prst="rect">
            <a:avLst/>
          </a:prstGeom>
          <a:noFill/>
        </p:spPr>
        <p:txBody>
          <a:bodyPr wrap="square" rtlCol="0">
            <a:spAutoFit/>
          </a:bodyPr>
          <a:lstStyle/>
          <a:p>
            <a:pPr algn="ctr"/>
            <a:r>
              <a:rPr lang="en-US" sz="3500">
                <a:solidFill>
                  <a:schemeClr val="accent3"/>
                </a:solidFill>
                <a:latin typeface="+mj-lt"/>
              </a:rPr>
              <a:t>10%</a:t>
            </a:r>
          </a:p>
        </p:txBody>
      </p:sp>
      <p:sp>
        <p:nvSpPr>
          <p:cNvPr id="24" name="TextBox 23">
            <a:extLst>
              <a:ext uri="{FF2B5EF4-FFF2-40B4-BE49-F238E27FC236}">
                <a16:creationId xmlns:a16="http://schemas.microsoft.com/office/drawing/2014/main" id="{B37663C9-1BC8-8D99-F399-CC29EB581EBF}"/>
              </a:ext>
            </a:extLst>
          </p:cNvPr>
          <p:cNvSpPr txBox="1"/>
          <p:nvPr/>
        </p:nvSpPr>
        <p:spPr>
          <a:xfrm>
            <a:off x="594343" y="4145450"/>
            <a:ext cx="1687626" cy="400110"/>
          </a:xfrm>
          <a:prstGeom prst="rect">
            <a:avLst/>
          </a:prstGeom>
          <a:noFill/>
        </p:spPr>
        <p:txBody>
          <a:bodyPr wrap="square" rtlCol="0">
            <a:spAutoFit/>
          </a:bodyPr>
          <a:lstStyle/>
          <a:p>
            <a:pPr algn="ctr"/>
            <a:r>
              <a:rPr lang="en-US" sz="1000" i="1">
                <a:solidFill>
                  <a:schemeClr val="bg1"/>
                </a:solidFill>
                <a:latin typeface="+mj-lt"/>
              </a:rPr>
              <a:t>improvement in overall equipment efficiency</a:t>
            </a:r>
          </a:p>
        </p:txBody>
      </p:sp>
      <p:sp>
        <p:nvSpPr>
          <p:cNvPr id="26" name="TextBox 25">
            <a:extLst>
              <a:ext uri="{FF2B5EF4-FFF2-40B4-BE49-F238E27FC236}">
                <a16:creationId xmlns:a16="http://schemas.microsoft.com/office/drawing/2014/main" id="{FACB81CB-06E6-3068-CE84-A74807258E44}"/>
              </a:ext>
            </a:extLst>
          </p:cNvPr>
          <p:cNvSpPr txBox="1"/>
          <p:nvPr/>
        </p:nvSpPr>
        <p:spPr>
          <a:xfrm>
            <a:off x="-15130" y="2827820"/>
            <a:ext cx="4571988" cy="630942"/>
          </a:xfrm>
          <a:prstGeom prst="rect">
            <a:avLst/>
          </a:prstGeom>
          <a:noFill/>
        </p:spPr>
        <p:txBody>
          <a:bodyPr wrap="square" rtlCol="0">
            <a:spAutoFit/>
          </a:bodyPr>
          <a:lstStyle/>
          <a:p>
            <a:pPr algn="ctr"/>
            <a:r>
              <a:rPr lang="en-US" sz="3500">
                <a:solidFill>
                  <a:schemeClr val="bg1"/>
                </a:solidFill>
                <a:latin typeface="+mj-lt"/>
              </a:rPr>
              <a:t>15K+</a:t>
            </a:r>
          </a:p>
        </p:txBody>
      </p:sp>
      <p:sp>
        <p:nvSpPr>
          <p:cNvPr id="27" name="TextBox 26">
            <a:extLst>
              <a:ext uri="{FF2B5EF4-FFF2-40B4-BE49-F238E27FC236}">
                <a16:creationId xmlns:a16="http://schemas.microsoft.com/office/drawing/2014/main" id="{2F0FA3D9-8901-D499-B254-C138C4341B45}"/>
              </a:ext>
            </a:extLst>
          </p:cNvPr>
          <p:cNvSpPr txBox="1"/>
          <p:nvPr/>
        </p:nvSpPr>
        <p:spPr>
          <a:xfrm>
            <a:off x="-1" y="3316796"/>
            <a:ext cx="4556861" cy="400110"/>
          </a:xfrm>
          <a:prstGeom prst="rect">
            <a:avLst/>
          </a:prstGeom>
          <a:noFill/>
        </p:spPr>
        <p:txBody>
          <a:bodyPr wrap="square" rtlCol="0">
            <a:spAutoFit/>
          </a:bodyPr>
          <a:lstStyle/>
          <a:p>
            <a:pPr algn="ctr"/>
            <a:r>
              <a:rPr lang="en-US" sz="1000" i="1">
                <a:solidFill>
                  <a:schemeClr val="bg1"/>
                </a:solidFill>
                <a:latin typeface="+mj-lt"/>
              </a:rPr>
              <a:t>models to calculate optimal production</a:t>
            </a:r>
            <a:br>
              <a:rPr lang="en-US" sz="1000" i="1">
                <a:solidFill>
                  <a:schemeClr val="bg1"/>
                </a:solidFill>
                <a:latin typeface="+mj-lt"/>
              </a:rPr>
            </a:br>
            <a:r>
              <a:rPr lang="en-US" sz="1000" i="1">
                <a:solidFill>
                  <a:schemeClr val="bg1"/>
                </a:solidFill>
                <a:latin typeface="+mj-lt"/>
              </a:rPr>
              <a:t>settings based on current business needs</a:t>
            </a:r>
          </a:p>
        </p:txBody>
      </p:sp>
      <p:sp>
        <p:nvSpPr>
          <p:cNvPr id="28" name="TextBox 27">
            <a:extLst>
              <a:ext uri="{FF2B5EF4-FFF2-40B4-BE49-F238E27FC236}">
                <a16:creationId xmlns:a16="http://schemas.microsoft.com/office/drawing/2014/main" id="{C3B3DB7A-924E-CFA0-5513-72284455C6ED}"/>
              </a:ext>
            </a:extLst>
          </p:cNvPr>
          <p:cNvSpPr txBox="1"/>
          <p:nvPr/>
        </p:nvSpPr>
        <p:spPr>
          <a:xfrm>
            <a:off x="3104715" y="1994295"/>
            <a:ext cx="1045618" cy="630942"/>
          </a:xfrm>
          <a:prstGeom prst="rect">
            <a:avLst/>
          </a:prstGeom>
          <a:noFill/>
        </p:spPr>
        <p:txBody>
          <a:bodyPr wrap="square" rtlCol="0">
            <a:spAutoFit/>
          </a:bodyPr>
          <a:lstStyle/>
          <a:p>
            <a:pPr algn="ctr"/>
            <a:r>
              <a:rPr lang="en-US" sz="3500">
                <a:solidFill>
                  <a:schemeClr val="bg1"/>
                </a:solidFill>
                <a:latin typeface="+mj-lt"/>
              </a:rPr>
              <a:t>1TB</a:t>
            </a:r>
          </a:p>
        </p:txBody>
      </p:sp>
      <p:sp>
        <p:nvSpPr>
          <p:cNvPr id="29" name="TextBox 28">
            <a:extLst>
              <a:ext uri="{FF2B5EF4-FFF2-40B4-BE49-F238E27FC236}">
                <a16:creationId xmlns:a16="http://schemas.microsoft.com/office/drawing/2014/main" id="{FC8235FB-A2DB-890E-E2F1-A68BA4968939}"/>
              </a:ext>
            </a:extLst>
          </p:cNvPr>
          <p:cNvSpPr txBox="1"/>
          <p:nvPr/>
        </p:nvSpPr>
        <p:spPr>
          <a:xfrm>
            <a:off x="2840539" y="2488906"/>
            <a:ext cx="1573969" cy="400110"/>
          </a:xfrm>
          <a:prstGeom prst="rect">
            <a:avLst/>
          </a:prstGeom>
          <a:noFill/>
        </p:spPr>
        <p:txBody>
          <a:bodyPr wrap="square" rtlCol="0">
            <a:spAutoFit/>
          </a:bodyPr>
          <a:lstStyle/>
          <a:p>
            <a:pPr algn="ctr"/>
            <a:r>
              <a:rPr lang="en-US" sz="1000" i="1">
                <a:solidFill>
                  <a:schemeClr val="bg1"/>
                </a:solidFill>
                <a:latin typeface="+mj-lt"/>
              </a:rPr>
              <a:t>data generated</a:t>
            </a:r>
            <a:br>
              <a:rPr lang="en-US" sz="1000" i="1">
                <a:solidFill>
                  <a:schemeClr val="bg1"/>
                </a:solidFill>
                <a:latin typeface="+mj-lt"/>
              </a:rPr>
            </a:br>
            <a:r>
              <a:rPr lang="en-US" sz="1000" i="1">
                <a:solidFill>
                  <a:schemeClr val="bg1"/>
                </a:solidFill>
                <a:latin typeface="+mj-lt"/>
              </a:rPr>
              <a:t>/ day</a:t>
            </a:r>
          </a:p>
        </p:txBody>
      </p:sp>
      <p:sp>
        <p:nvSpPr>
          <p:cNvPr id="43" name="TextBox 42">
            <a:extLst>
              <a:ext uri="{FF2B5EF4-FFF2-40B4-BE49-F238E27FC236}">
                <a16:creationId xmlns:a16="http://schemas.microsoft.com/office/drawing/2014/main" id="{E67882FB-431B-4E8F-1F69-0B320131152F}"/>
              </a:ext>
            </a:extLst>
          </p:cNvPr>
          <p:cNvSpPr txBox="1"/>
          <p:nvPr/>
        </p:nvSpPr>
        <p:spPr>
          <a:xfrm>
            <a:off x="2321837" y="3638891"/>
            <a:ext cx="1378747" cy="630942"/>
          </a:xfrm>
          <a:prstGeom prst="rect">
            <a:avLst/>
          </a:prstGeom>
          <a:noFill/>
        </p:spPr>
        <p:txBody>
          <a:bodyPr wrap="square" rtlCol="0">
            <a:spAutoFit/>
          </a:bodyPr>
          <a:lstStyle/>
          <a:p>
            <a:pPr algn="ctr"/>
            <a:r>
              <a:rPr lang="en-US" sz="3500">
                <a:solidFill>
                  <a:schemeClr val="accent3"/>
                </a:solidFill>
                <a:latin typeface="+mj-lt"/>
              </a:rPr>
              <a:t>30%</a:t>
            </a:r>
          </a:p>
        </p:txBody>
      </p:sp>
      <p:sp>
        <p:nvSpPr>
          <p:cNvPr id="44" name="TextBox 43">
            <a:extLst>
              <a:ext uri="{FF2B5EF4-FFF2-40B4-BE49-F238E27FC236}">
                <a16:creationId xmlns:a16="http://schemas.microsoft.com/office/drawing/2014/main" id="{E24DE44C-FE92-972D-D0A2-37BD1B569D14}"/>
              </a:ext>
            </a:extLst>
          </p:cNvPr>
          <p:cNvSpPr txBox="1"/>
          <p:nvPr/>
        </p:nvSpPr>
        <p:spPr>
          <a:xfrm>
            <a:off x="2124151" y="4145891"/>
            <a:ext cx="1687627" cy="400110"/>
          </a:xfrm>
          <a:prstGeom prst="rect">
            <a:avLst/>
          </a:prstGeom>
          <a:noFill/>
        </p:spPr>
        <p:txBody>
          <a:bodyPr wrap="square" rtlCol="0">
            <a:spAutoFit/>
          </a:bodyPr>
          <a:lstStyle/>
          <a:p>
            <a:pPr algn="ctr"/>
            <a:r>
              <a:rPr lang="en-US" sz="1000" i="1">
                <a:solidFill>
                  <a:schemeClr val="bg1"/>
                </a:solidFill>
                <a:latin typeface="+mj-lt"/>
              </a:rPr>
              <a:t>reduction in unplanned downtime</a:t>
            </a:r>
          </a:p>
        </p:txBody>
      </p:sp>
      <p:sp>
        <p:nvSpPr>
          <p:cNvPr id="48" name="TextBox 47">
            <a:extLst>
              <a:ext uri="{FF2B5EF4-FFF2-40B4-BE49-F238E27FC236}">
                <a16:creationId xmlns:a16="http://schemas.microsoft.com/office/drawing/2014/main" id="{E8FA65C7-ABF9-2824-A5F2-36F6847A40D8}"/>
              </a:ext>
            </a:extLst>
          </p:cNvPr>
          <p:cNvSpPr txBox="1"/>
          <p:nvPr/>
        </p:nvSpPr>
        <p:spPr>
          <a:xfrm>
            <a:off x="-7755" y="856238"/>
            <a:ext cx="4571998" cy="584775"/>
          </a:xfrm>
          <a:prstGeom prst="rect">
            <a:avLst/>
          </a:prstGeom>
          <a:noFill/>
        </p:spPr>
        <p:txBody>
          <a:bodyPr wrap="square" rtlCol="0">
            <a:spAutoFit/>
          </a:bodyPr>
          <a:lstStyle/>
          <a:p>
            <a:pPr algn="ctr"/>
            <a:r>
              <a:rPr lang="en-US" sz="1600" i="1">
                <a:solidFill>
                  <a:schemeClr val="accent1"/>
                </a:solidFill>
              </a:rPr>
              <a:t>Georgia-Pacific:</a:t>
            </a:r>
            <a:br>
              <a:rPr lang="en-US" sz="1600" i="1">
                <a:solidFill>
                  <a:schemeClr val="accent1"/>
                </a:solidFill>
              </a:rPr>
            </a:br>
            <a:r>
              <a:rPr lang="en-US" sz="1600" i="1">
                <a:solidFill>
                  <a:schemeClr val="accent1"/>
                </a:solidFill>
              </a:rPr>
              <a:t>Optimizing the supply chain with analytics &amp; IoT</a:t>
            </a:r>
          </a:p>
        </p:txBody>
      </p:sp>
      <p:sp>
        <p:nvSpPr>
          <p:cNvPr id="59" name="TextBox 58">
            <a:extLst>
              <a:ext uri="{FF2B5EF4-FFF2-40B4-BE49-F238E27FC236}">
                <a16:creationId xmlns:a16="http://schemas.microsoft.com/office/drawing/2014/main" id="{CED30AC0-11D1-3793-823B-628E446FBEAB}"/>
              </a:ext>
            </a:extLst>
          </p:cNvPr>
          <p:cNvSpPr txBox="1"/>
          <p:nvPr/>
        </p:nvSpPr>
        <p:spPr>
          <a:xfrm>
            <a:off x="-15131" y="681290"/>
            <a:ext cx="4571999" cy="261610"/>
          </a:xfrm>
          <a:prstGeom prst="rect">
            <a:avLst/>
          </a:prstGeom>
          <a:noFill/>
        </p:spPr>
        <p:txBody>
          <a:bodyPr wrap="square" rtlCol="0">
            <a:spAutoFit/>
          </a:bodyPr>
          <a:lstStyle/>
          <a:p>
            <a:pPr algn="ctr"/>
            <a:r>
              <a:rPr lang="en-US" sz="1100" i="1">
                <a:solidFill>
                  <a:schemeClr val="bg1"/>
                </a:solidFill>
                <a:latin typeface="+mj-lt"/>
              </a:rPr>
              <a:t>MANUFACTURING</a:t>
            </a:r>
            <a:endParaRPr lang="en-US" sz="1100" i="1">
              <a:solidFill>
                <a:schemeClr val="accent1"/>
              </a:solidFill>
              <a:latin typeface="+mj-lt"/>
            </a:endParaRPr>
          </a:p>
        </p:txBody>
      </p:sp>
      <p:sp>
        <p:nvSpPr>
          <p:cNvPr id="60" name="TextBox 59">
            <a:extLst>
              <a:ext uri="{FF2B5EF4-FFF2-40B4-BE49-F238E27FC236}">
                <a16:creationId xmlns:a16="http://schemas.microsoft.com/office/drawing/2014/main" id="{33F8B16A-6819-466A-B5D1-4CF34E4BBB65}"/>
              </a:ext>
            </a:extLst>
          </p:cNvPr>
          <p:cNvSpPr txBox="1"/>
          <p:nvPr/>
        </p:nvSpPr>
        <p:spPr>
          <a:xfrm>
            <a:off x="0" y="4594334"/>
            <a:ext cx="4571998" cy="230832"/>
          </a:xfrm>
          <a:prstGeom prst="rect">
            <a:avLst/>
          </a:prstGeom>
          <a:noFill/>
        </p:spPr>
        <p:txBody>
          <a:bodyPr wrap="square" rtlCol="0">
            <a:spAutoFit/>
          </a:bodyPr>
          <a:lstStyle/>
          <a:p>
            <a:pPr algn="ctr"/>
            <a:r>
              <a:rPr lang="en-US" sz="900" i="1">
                <a:solidFill>
                  <a:schemeClr val="accent1"/>
                </a:solidFill>
                <a:latin typeface="+mj-lt"/>
                <a:hlinkClick r:id="rId3"/>
              </a:rPr>
              <a:t>Click here to read more</a:t>
            </a:r>
            <a:endParaRPr lang="en-US" sz="900" i="1">
              <a:solidFill>
                <a:schemeClr val="accent1"/>
              </a:solidFill>
              <a:latin typeface="+mj-lt"/>
            </a:endParaRPr>
          </a:p>
        </p:txBody>
      </p:sp>
      <p:sp>
        <p:nvSpPr>
          <p:cNvPr id="63" name="TextBox 62">
            <a:extLst>
              <a:ext uri="{FF2B5EF4-FFF2-40B4-BE49-F238E27FC236}">
                <a16:creationId xmlns:a16="http://schemas.microsoft.com/office/drawing/2014/main" id="{FCB7D3EA-10CA-2EF7-A462-DE1A37634CFB}"/>
              </a:ext>
            </a:extLst>
          </p:cNvPr>
          <p:cNvSpPr txBox="1"/>
          <p:nvPr/>
        </p:nvSpPr>
        <p:spPr>
          <a:xfrm>
            <a:off x="1672936" y="2003901"/>
            <a:ext cx="1209226" cy="630942"/>
          </a:xfrm>
          <a:prstGeom prst="rect">
            <a:avLst/>
          </a:prstGeom>
          <a:noFill/>
        </p:spPr>
        <p:txBody>
          <a:bodyPr wrap="square" rtlCol="0">
            <a:spAutoFit/>
          </a:bodyPr>
          <a:lstStyle/>
          <a:p>
            <a:pPr algn="ctr"/>
            <a:r>
              <a:rPr lang="en-US" sz="3500">
                <a:solidFill>
                  <a:schemeClr val="bg1"/>
                </a:solidFill>
                <a:latin typeface="+mj-lt"/>
              </a:rPr>
              <a:t>85K</a:t>
            </a:r>
          </a:p>
        </p:txBody>
      </p:sp>
      <p:sp>
        <p:nvSpPr>
          <p:cNvPr id="64" name="TextBox 63">
            <a:extLst>
              <a:ext uri="{FF2B5EF4-FFF2-40B4-BE49-F238E27FC236}">
                <a16:creationId xmlns:a16="http://schemas.microsoft.com/office/drawing/2014/main" id="{AFC4294D-8214-FE16-6E17-E43B06EE4442}"/>
              </a:ext>
            </a:extLst>
          </p:cNvPr>
          <p:cNvSpPr txBox="1"/>
          <p:nvPr/>
        </p:nvSpPr>
        <p:spPr>
          <a:xfrm>
            <a:off x="1488606" y="2495582"/>
            <a:ext cx="1516232" cy="400110"/>
          </a:xfrm>
          <a:prstGeom prst="rect">
            <a:avLst/>
          </a:prstGeom>
          <a:noFill/>
        </p:spPr>
        <p:txBody>
          <a:bodyPr wrap="square" rtlCol="0">
            <a:spAutoFit/>
          </a:bodyPr>
          <a:lstStyle/>
          <a:p>
            <a:pPr algn="ctr"/>
            <a:r>
              <a:rPr lang="en-US" sz="1000" i="1">
                <a:solidFill>
                  <a:schemeClr val="bg1"/>
                </a:solidFill>
                <a:latin typeface="+mj-lt"/>
              </a:rPr>
              <a:t>vibration</a:t>
            </a:r>
            <a:br>
              <a:rPr lang="en-US" sz="1000" i="1">
                <a:solidFill>
                  <a:schemeClr val="bg1"/>
                </a:solidFill>
                <a:latin typeface="+mj-lt"/>
              </a:rPr>
            </a:br>
            <a:r>
              <a:rPr lang="en-US" sz="1000" i="1">
                <a:solidFill>
                  <a:schemeClr val="bg1"/>
                </a:solidFill>
                <a:latin typeface="+mj-lt"/>
              </a:rPr>
              <a:t>sensors</a:t>
            </a:r>
          </a:p>
        </p:txBody>
      </p:sp>
      <p:sp>
        <p:nvSpPr>
          <p:cNvPr id="65" name="TextBox 64">
            <a:extLst>
              <a:ext uri="{FF2B5EF4-FFF2-40B4-BE49-F238E27FC236}">
                <a16:creationId xmlns:a16="http://schemas.microsoft.com/office/drawing/2014/main" id="{08E1DBB1-B0CD-2900-5D02-6D51E1A89408}"/>
              </a:ext>
            </a:extLst>
          </p:cNvPr>
          <p:cNvSpPr txBox="1"/>
          <p:nvPr/>
        </p:nvSpPr>
        <p:spPr>
          <a:xfrm>
            <a:off x="482542" y="1978236"/>
            <a:ext cx="1045618" cy="630942"/>
          </a:xfrm>
          <a:prstGeom prst="rect">
            <a:avLst/>
          </a:prstGeom>
          <a:noFill/>
        </p:spPr>
        <p:txBody>
          <a:bodyPr wrap="square" rtlCol="0">
            <a:spAutoFit/>
          </a:bodyPr>
          <a:lstStyle/>
          <a:p>
            <a:pPr algn="ctr"/>
            <a:r>
              <a:rPr lang="en-US" sz="3500">
                <a:solidFill>
                  <a:schemeClr val="bg1"/>
                </a:solidFill>
                <a:latin typeface="+mj-lt"/>
              </a:rPr>
              <a:t>150</a:t>
            </a:r>
          </a:p>
        </p:txBody>
      </p:sp>
      <p:sp>
        <p:nvSpPr>
          <p:cNvPr id="66" name="TextBox 65">
            <a:extLst>
              <a:ext uri="{FF2B5EF4-FFF2-40B4-BE49-F238E27FC236}">
                <a16:creationId xmlns:a16="http://schemas.microsoft.com/office/drawing/2014/main" id="{EA594709-33D3-5564-B221-21770B43F914}"/>
              </a:ext>
            </a:extLst>
          </p:cNvPr>
          <p:cNvSpPr txBox="1"/>
          <p:nvPr/>
        </p:nvSpPr>
        <p:spPr>
          <a:xfrm>
            <a:off x="218366" y="2472847"/>
            <a:ext cx="1573969" cy="400110"/>
          </a:xfrm>
          <a:prstGeom prst="rect">
            <a:avLst/>
          </a:prstGeom>
          <a:noFill/>
        </p:spPr>
        <p:txBody>
          <a:bodyPr wrap="square" rtlCol="0">
            <a:spAutoFit/>
          </a:bodyPr>
          <a:lstStyle/>
          <a:p>
            <a:pPr algn="ctr"/>
            <a:r>
              <a:rPr lang="en-US" sz="1000" i="1">
                <a:solidFill>
                  <a:schemeClr val="bg1"/>
                </a:solidFill>
                <a:latin typeface="+mj-lt"/>
              </a:rPr>
              <a:t>manufacturing</a:t>
            </a:r>
            <a:br>
              <a:rPr lang="en-US" sz="1000" i="1">
                <a:solidFill>
                  <a:schemeClr val="bg1"/>
                </a:solidFill>
                <a:latin typeface="+mj-lt"/>
              </a:rPr>
            </a:br>
            <a:r>
              <a:rPr lang="en-US" sz="1000" i="1">
                <a:solidFill>
                  <a:schemeClr val="bg1"/>
                </a:solidFill>
                <a:latin typeface="+mj-lt"/>
              </a:rPr>
              <a:t>facilities</a:t>
            </a:r>
          </a:p>
        </p:txBody>
      </p:sp>
      <p:sp>
        <p:nvSpPr>
          <p:cNvPr id="73" name="TextBox 72">
            <a:extLst>
              <a:ext uri="{FF2B5EF4-FFF2-40B4-BE49-F238E27FC236}">
                <a16:creationId xmlns:a16="http://schemas.microsoft.com/office/drawing/2014/main" id="{38C0AFC4-84E7-AF64-5982-AD6246C8142C}"/>
              </a:ext>
            </a:extLst>
          </p:cNvPr>
          <p:cNvSpPr txBox="1"/>
          <p:nvPr/>
        </p:nvSpPr>
        <p:spPr>
          <a:xfrm>
            <a:off x="-7755" y="1461942"/>
            <a:ext cx="4587513" cy="461665"/>
          </a:xfrm>
          <a:prstGeom prst="rect">
            <a:avLst/>
          </a:prstGeom>
          <a:noFill/>
        </p:spPr>
        <p:txBody>
          <a:bodyPr wrap="square">
            <a:spAutoFit/>
          </a:bodyPr>
          <a:lstStyle/>
          <a:p>
            <a:pPr algn="ctr"/>
            <a:r>
              <a:rPr lang="en-US" sz="1200" b="0" i="1">
                <a:solidFill>
                  <a:schemeClr val="accent3"/>
                </a:solidFill>
                <a:effectLst/>
                <a:latin typeface="+mj-lt"/>
              </a:rPr>
              <a:t>“Because SAS makes it easy for people to do their own modeling, </a:t>
            </a:r>
            <a:br>
              <a:rPr lang="en-US" sz="1200" b="0" i="1">
                <a:solidFill>
                  <a:schemeClr val="accent3"/>
                </a:solidFill>
                <a:effectLst/>
                <a:latin typeface="+mj-lt"/>
              </a:rPr>
            </a:br>
            <a:r>
              <a:rPr lang="en-US" sz="1200" b="0" i="1">
                <a:solidFill>
                  <a:schemeClr val="accent3"/>
                </a:solidFill>
                <a:effectLst/>
                <a:latin typeface="+mj-lt"/>
              </a:rPr>
              <a:t>it’s translated into millions of dollars in value for us.” - GP</a:t>
            </a:r>
            <a:endParaRPr lang="en-US" sz="1200" i="1">
              <a:solidFill>
                <a:schemeClr val="accent3"/>
              </a:solidFill>
              <a:latin typeface="+mj-lt"/>
            </a:endParaRPr>
          </a:p>
        </p:txBody>
      </p:sp>
      <p:sp>
        <p:nvSpPr>
          <p:cNvPr id="74" name="TextBox 73">
            <a:extLst>
              <a:ext uri="{FF2B5EF4-FFF2-40B4-BE49-F238E27FC236}">
                <a16:creationId xmlns:a16="http://schemas.microsoft.com/office/drawing/2014/main" id="{7C1DE21C-9C2B-3C1E-8906-14DF4E32543E}"/>
              </a:ext>
            </a:extLst>
          </p:cNvPr>
          <p:cNvSpPr txBox="1"/>
          <p:nvPr/>
        </p:nvSpPr>
        <p:spPr>
          <a:xfrm>
            <a:off x="4556858" y="4594334"/>
            <a:ext cx="4571998" cy="230832"/>
          </a:xfrm>
          <a:prstGeom prst="rect">
            <a:avLst/>
          </a:prstGeom>
          <a:noFill/>
        </p:spPr>
        <p:txBody>
          <a:bodyPr wrap="square" rtlCol="0">
            <a:spAutoFit/>
          </a:bodyPr>
          <a:lstStyle/>
          <a:p>
            <a:pPr algn="ctr"/>
            <a:r>
              <a:rPr lang="en-US" sz="900" i="1">
                <a:solidFill>
                  <a:schemeClr val="accent1"/>
                </a:solidFill>
                <a:latin typeface="+mj-lt"/>
                <a:hlinkClick r:id="rId4"/>
              </a:rPr>
              <a:t>Click here to read more</a:t>
            </a:r>
            <a:endParaRPr lang="en-US" sz="900" i="1">
              <a:solidFill>
                <a:schemeClr val="accent1"/>
              </a:solidFill>
              <a:latin typeface="+mj-lt"/>
            </a:endParaRPr>
          </a:p>
        </p:txBody>
      </p:sp>
      <p:sp>
        <p:nvSpPr>
          <p:cNvPr id="79" name="TextBox 78">
            <a:extLst>
              <a:ext uri="{FF2B5EF4-FFF2-40B4-BE49-F238E27FC236}">
                <a16:creationId xmlns:a16="http://schemas.microsoft.com/office/drawing/2014/main" id="{06532FAE-A0FE-8D37-C1C7-4422E45BE23B}"/>
              </a:ext>
            </a:extLst>
          </p:cNvPr>
          <p:cNvSpPr txBox="1"/>
          <p:nvPr/>
        </p:nvSpPr>
        <p:spPr>
          <a:xfrm>
            <a:off x="4587477" y="1792786"/>
            <a:ext cx="4564623" cy="276999"/>
          </a:xfrm>
          <a:prstGeom prst="rect">
            <a:avLst/>
          </a:prstGeom>
          <a:noFill/>
        </p:spPr>
        <p:txBody>
          <a:bodyPr wrap="square">
            <a:spAutoFit/>
          </a:bodyPr>
          <a:lstStyle/>
          <a:p>
            <a:pPr algn="ctr"/>
            <a:r>
              <a:rPr lang="en-US" sz="1200" i="1">
                <a:solidFill>
                  <a:schemeClr val="bg1"/>
                </a:solidFill>
                <a:latin typeface="+mj-lt"/>
              </a:rPr>
              <a:t>Testing materials to ensure products meet quality standards:</a:t>
            </a:r>
          </a:p>
        </p:txBody>
      </p:sp>
      <p:sp>
        <p:nvSpPr>
          <p:cNvPr id="81" name="TextBox 80">
            <a:extLst>
              <a:ext uri="{FF2B5EF4-FFF2-40B4-BE49-F238E27FC236}">
                <a16:creationId xmlns:a16="http://schemas.microsoft.com/office/drawing/2014/main" id="{55BE96AB-B242-0E62-0810-1B5818E8AD91}"/>
              </a:ext>
            </a:extLst>
          </p:cNvPr>
          <p:cNvSpPr txBox="1"/>
          <p:nvPr/>
        </p:nvSpPr>
        <p:spPr>
          <a:xfrm>
            <a:off x="5287279" y="2154860"/>
            <a:ext cx="1045618" cy="630942"/>
          </a:xfrm>
          <a:prstGeom prst="rect">
            <a:avLst/>
          </a:prstGeom>
          <a:noFill/>
        </p:spPr>
        <p:txBody>
          <a:bodyPr wrap="square" rtlCol="0">
            <a:spAutoFit/>
          </a:bodyPr>
          <a:lstStyle/>
          <a:p>
            <a:pPr algn="ctr"/>
            <a:r>
              <a:rPr lang="en-US" sz="3500">
                <a:solidFill>
                  <a:schemeClr val="bg1"/>
                </a:solidFill>
                <a:latin typeface="+mj-lt"/>
              </a:rPr>
              <a:t>24+</a:t>
            </a:r>
          </a:p>
        </p:txBody>
      </p:sp>
      <p:sp>
        <p:nvSpPr>
          <p:cNvPr id="82" name="TextBox 81">
            <a:extLst>
              <a:ext uri="{FF2B5EF4-FFF2-40B4-BE49-F238E27FC236}">
                <a16:creationId xmlns:a16="http://schemas.microsoft.com/office/drawing/2014/main" id="{CDEBC74E-0044-DC0E-513E-CC4FDEC64B31}"/>
              </a:ext>
            </a:extLst>
          </p:cNvPr>
          <p:cNvSpPr txBox="1"/>
          <p:nvPr/>
        </p:nvSpPr>
        <p:spPr>
          <a:xfrm>
            <a:off x="5023103" y="2649471"/>
            <a:ext cx="1573969" cy="246221"/>
          </a:xfrm>
          <a:prstGeom prst="rect">
            <a:avLst/>
          </a:prstGeom>
          <a:noFill/>
        </p:spPr>
        <p:txBody>
          <a:bodyPr wrap="square" rtlCol="0">
            <a:spAutoFit/>
          </a:bodyPr>
          <a:lstStyle/>
          <a:p>
            <a:pPr algn="ctr"/>
            <a:r>
              <a:rPr lang="en-US" sz="1000" i="1">
                <a:solidFill>
                  <a:schemeClr val="bg1"/>
                </a:solidFill>
                <a:latin typeface="+mj-lt"/>
              </a:rPr>
              <a:t>hours to test</a:t>
            </a:r>
          </a:p>
        </p:txBody>
      </p:sp>
      <p:sp>
        <p:nvSpPr>
          <p:cNvPr id="84" name="TextBox 83">
            <a:extLst>
              <a:ext uri="{FF2B5EF4-FFF2-40B4-BE49-F238E27FC236}">
                <a16:creationId xmlns:a16="http://schemas.microsoft.com/office/drawing/2014/main" id="{BAA172A5-305A-0147-FDB8-235484DA700F}"/>
              </a:ext>
            </a:extLst>
          </p:cNvPr>
          <p:cNvSpPr txBox="1"/>
          <p:nvPr/>
        </p:nvSpPr>
        <p:spPr>
          <a:xfrm>
            <a:off x="5237295" y="2027184"/>
            <a:ext cx="1147767" cy="292388"/>
          </a:xfrm>
          <a:prstGeom prst="rect">
            <a:avLst/>
          </a:prstGeom>
          <a:noFill/>
        </p:spPr>
        <p:txBody>
          <a:bodyPr wrap="square">
            <a:spAutoFit/>
          </a:bodyPr>
          <a:lstStyle/>
          <a:p>
            <a:pPr algn="ctr"/>
            <a:r>
              <a:rPr lang="en-US" sz="1300" i="1">
                <a:solidFill>
                  <a:schemeClr val="accent6"/>
                </a:solidFill>
                <a:latin typeface="+mj-lt"/>
              </a:rPr>
              <a:t>Before SAS </a:t>
            </a:r>
            <a:endParaRPr lang="en-US" sz="1300" i="1"/>
          </a:p>
        </p:txBody>
      </p:sp>
      <p:sp>
        <p:nvSpPr>
          <p:cNvPr id="85" name="TextBox 84">
            <a:extLst>
              <a:ext uri="{FF2B5EF4-FFF2-40B4-BE49-F238E27FC236}">
                <a16:creationId xmlns:a16="http://schemas.microsoft.com/office/drawing/2014/main" id="{1868F928-6AAD-75F7-F53F-5E66E9B014DF}"/>
              </a:ext>
            </a:extLst>
          </p:cNvPr>
          <p:cNvSpPr txBox="1"/>
          <p:nvPr/>
        </p:nvSpPr>
        <p:spPr>
          <a:xfrm>
            <a:off x="6661102" y="2151313"/>
            <a:ext cx="2014578" cy="630942"/>
          </a:xfrm>
          <a:prstGeom prst="rect">
            <a:avLst/>
          </a:prstGeom>
          <a:noFill/>
        </p:spPr>
        <p:txBody>
          <a:bodyPr wrap="square" rtlCol="0">
            <a:spAutoFit/>
          </a:bodyPr>
          <a:lstStyle/>
          <a:p>
            <a:pPr algn="ctr"/>
            <a:r>
              <a:rPr lang="en-US" sz="3500">
                <a:solidFill>
                  <a:schemeClr val="bg1"/>
                </a:solidFill>
                <a:latin typeface="+mj-lt"/>
              </a:rPr>
              <a:t>Real-time</a:t>
            </a:r>
          </a:p>
        </p:txBody>
      </p:sp>
      <p:sp>
        <p:nvSpPr>
          <p:cNvPr id="86" name="TextBox 85">
            <a:extLst>
              <a:ext uri="{FF2B5EF4-FFF2-40B4-BE49-F238E27FC236}">
                <a16:creationId xmlns:a16="http://schemas.microsoft.com/office/drawing/2014/main" id="{C215B6A0-367E-A518-E38F-DA9B1254845A}"/>
              </a:ext>
            </a:extLst>
          </p:cNvPr>
          <p:cNvSpPr txBox="1"/>
          <p:nvPr/>
        </p:nvSpPr>
        <p:spPr>
          <a:xfrm>
            <a:off x="6822938" y="2640773"/>
            <a:ext cx="1573969" cy="246221"/>
          </a:xfrm>
          <a:prstGeom prst="rect">
            <a:avLst/>
          </a:prstGeom>
          <a:noFill/>
        </p:spPr>
        <p:txBody>
          <a:bodyPr wrap="square" rtlCol="0">
            <a:spAutoFit/>
          </a:bodyPr>
          <a:lstStyle/>
          <a:p>
            <a:pPr algn="ctr"/>
            <a:r>
              <a:rPr lang="en-US" sz="1000" i="1">
                <a:solidFill>
                  <a:schemeClr val="bg1"/>
                </a:solidFill>
                <a:latin typeface="+mj-lt"/>
              </a:rPr>
              <a:t>testing</a:t>
            </a:r>
          </a:p>
        </p:txBody>
      </p:sp>
      <p:sp>
        <p:nvSpPr>
          <p:cNvPr id="87" name="TextBox 86">
            <a:extLst>
              <a:ext uri="{FF2B5EF4-FFF2-40B4-BE49-F238E27FC236}">
                <a16:creationId xmlns:a16="http://schemas.microsoft.com/office/drawing/2014/main" id="{317ACED9-7A1F-83E0-77F5-694346E5F6EB}"/>
              </a:ext>
            </a:extLst>
          </p:cNvPr>
          <p:cNvSpPr txBox="1"/>
          <p:nvPr/>
        </p:nvSpPr>
        <p:spPr>
          <a:xfrm>
            <a:off x="7037130" y="2040608"/>
            <a:ext cx="1147767" cy="292388"/>
          </a:xfrm>
          <a:prstGeom prst="rect">
            <a:avLst/>
          </a:prstGeom>
          <a:noFill/>
        </p:spPr>
        <p:txBody>
          <a:bodyPr wrap="square">
            <a:spAutoFit/>
          </a:bodyPr>
          <a:lstStyle/>
          <a:p>
            <a:pPr algn="ctr"/>
            <a:r>
              <a:rPr lang="en-US" sz="1300" i="1">
                <a:solidFill>
                  <a:schemeClr val="accent3"/>
                </a:solidFill>
                <a:latin typeface="+mj-lt"/>
              </a:rPr>
              <a:t>With SAS</a:t>
            </a:r>
            <a:endParaRPr lang="en-US" sz="1300" i="1">
              <a:solidFill>
                <a:schemeClr val="accent3"/>
              </a:solidFill>
            </a:endParaRPr>
          </a:p>
        </p:txBody>
      </p:sp>
      <p:sp>
        <p:nvSpPr>
          <p:cNvPr id="89" name="TextBox 88">
            <a:extLst>
              <a:ext uri="{FF2B5EF4-FFF2-40B4-BE49-F238E27FC236}">
                <a16:creationId xmlns:a16="http://schemas.microsoft.com/office/drawing/2014/main" id="{57192293-ACE6-7113-507A-FCC96A7809AD}"/>
              </a:ext>
            </a:extLst>
          </p:cNvPr>
          <p:cNvSpPr txBox="1"/>
          <p:nvPr/>
        </p:nvSpPr>
        <p:spPr>
          <a:xfrm>
            <a:off x="5294958" y="3376132"/>
            <a:ext cx="3613066" cy="646331"/>
          </a:xfrm>
          <a:prstGeom prst="rect">
            <a:avLst/>
          </a:prstGeom>
          <a:noFill/>
        </p:spPr>
        <p:txBody>
          <a:bodyPr wrap="square">
            <a:spAutoFit/>
          </a:bodyPr>
          <a:lstStyle/>
          <a:p>
            <a:r>
              <a:rPr lang="en-US" sz="1200" b="0" i="1">
                <a:solidFill>
                  <a:schemeClr val="bg1"/>
                </a:solidFill>
                <a:effectLst/>
                <a:latin typeface="+mj-lt"/>
              </a:rPr>
              <a:t>analyze plant inputs, such as flow rates &amp; raw material additives, to predict quality outcome before production even starts</a:t>
            </a:r>
            <a:endParaRPr lang="en-US" sz="1200" i="1">
              <a:solidFill>
                <a:schemeClr val="bg1"/>
              </a:solidFill>
              <a:latin typeface="+mj-lt"/>
            </a:endParaRPr>
          </a:p>
        </p:txBody>
      </p:sp>
      <p:sp>
        <p:nvSpPr>
          <p:cNvPr id="90" name="Cross 89">
            <a:extLst>
              <a:ext uri="{FF2B5EF4-FFF2-40B4-BE49-F238E27FC236}">
                <a16:creationId xmlns:a16="http://schemas.microsoft.com/office/drawing/2014/main" id="{B952A2FB-B52A-37F4-21C8-470C44ED6A8E}"/>
              </a:ext>
            </a:extLst>
          </p:cNvPr>
          <p:cNvSpPr/>
          <p:nvPr/>
        </p:nvSpPr>
        <p:spPr>
          <a:xfrm>
            <a:off x="5039438" y="3572997"/>
            <a:ext cx="253036" cy="252937"/>
          </a:xfrm>
          <a:prstGeom prst="plus">
            <a:avLst>
              <a:gd name="adj" fmla="val 459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1EA148D7-F1E7-29E7-62E4-6B5393000B56}"/>
              </a:ext>
            </a:extLst>
          </p:cNvPr>
          <p:cNvSpPr txBox="1"/>
          <p:nvPr/>
        </p:nvSpPr>
        <p:spPr>
          <a:xfrm>
            <a:off x="5294958" y="4118325"/>
            <a:ext cx="3613066" cy="276999"/>
          </a:xfrm>
          <a:prstGeom prst="rect">
            <a:avLst/>
          </a:prstGeom>
          <a:noFill/>
        </p:spPr>
        <p:txBody>
          <a:bodyPr wrap="square">
            <a:spAutoFit/>
          </a:bodyPr>
          <a:lstStyle/>
          <a:p>
            <a:r>
              <a:rPr lang="en-US" sz="1200" b="0" i="1">
                <a:solidFill>
                  <a:schemeClr val="bg1"/>
                </a:solidFill>
                <a:effectLst/>
                <a:latin typeface="+mj-lt"/>
              </a:rPr>
              <a:t>improve the quality, efficiency, safety, &amp; cost of products</a:t>
            </a:r>
            <a:endParaRPr lang="en-US" sz="1200" i="1">
              <a:solidFill>
                <a:schemeClr val="bg1"/>
              </a:solidFill>
              <a:latin typeface="+mj-lt"/>
            </a:endParaRPr>
          </a:p>
        </p:txBody>
      </p:sp>
      <p:sp>
        <p:nvSpPr>
          <p:cNvPr id="92" name="Cross 91">
            <a:extLst>
              <a:ext uri="{FF2B5EF4-FFF2-40B4-BE49-F238E27FC236}">
                <a16:creationId xmlns:a16="http://schemas.microsoft.com/office/drawing/2014/main" id="{742E42EB-7623-2391-8759-ECB9B6FDEC56}"/>
              </a:ext>
            </a:extLst>
          </p:cNvPr>
          <p:cNvSpPr/>
          <p:nvPr/>
        </p:nvSpPr>
        <p:spPr>
          <a:xfrm>
            <a:off x="5039438" y="4138213"/>
            <a:ext cx="253036" cy="252937"/>
          </a:xfrm>
          <a:prstGeom prst="plus">
            <a:avLst>
              <a:gd name="adj" fmla="val 459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B3FDE82-4699-8AC6-398E-3DC55FD34030}"/>
              </a:ext>
            </a:extLst>
          </p:cNvPr>
          <p:cNvSpPr txBox="1"/>
          <p:nvPr/>
        </p:nvSpPr>
        <p:spPr>
          <a:xfrm>
            <a:off x="4758339" y="3115701"/>
            <a:ext cx="1147767" cy="292388"/>
          </a:xfrm>
          <a:prstGeom prst="rect">
            <a:avLst/>
          </a:prstGeom>
          <a:noFill/>
        </p:spPr>
        <p:txBody>
          <a:bodyPr wrap="square">
            <a:spAutoFit/>
          </a:bodyPr>
          <a:lstStyle/>
          <a:p>
            <a:pPr algn="ctr"/>
            <a:r>
              <a:rPr lang="en-US" sz="1300" i="1">
                <a:solidFill>
                  <a:schemeClr val="accent3"/>
                </a:solidFill>
                <a:latin typeface="+mj-lt"/>
              </a:rPr>
              <a:t>With SAS:</a:t>
            </a:r>
            <a:endParaRPr lang="en-US" sz="1300" i="1">
              <a:solidFill>
                <a:schemeClr val="accent3"/>
              </a:solidFill>
            </a:endParaRPr>
          </a:p>
        </p:txBody>
      </p:sp>
    </p:spTree>
    <p:extLst>
      <p:ext uri="{BB962C8B-B14F-4D97-AF65-F5344CB8AC3E}">
        <p14:creationId xmlns:p14="http://schemas.microsoft.com/office/powerpoint/2010/main" val="157631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C33D8EFC-C8FD-8B9D-0EF2-7E072787F413}"/>
              </a:ext>
            </a:extLst>
          </p:cNvPr>
          <p:cNvSpPr/>
          <p:nvPr/>
        </p:nvSpPr>
        <p:spPr>
          <a:xfrm>
            <a:off x="7229475" y="53667"/>
            <a:ext cx="1814445" cy="27699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Digital Twins</a:t>
            </a:r>
          </a:p>
        </p:txBody>
      </p:sp>
      <p:cxnSp>
        <p:nvCxnSpPr>
          <p:cNvPr id="58" name="Straight Connector 57">
            <a:extLst>
              <a:ext uri="{FF2B5EF4-FFF2-40B4-BE49-F238E27FC236}">
                <a16:creationId xmlns:a16="http://schemas.microsoft.com/office/drawing/2014/main" id="{A34B5446-5D60-8B3B-646D-4990C737F5AF}"/>
              </a:ext>
            </a:extLst>
          </p:cNvPr>
          <p:cNvCxnSpPr>
            <a:cxnSpLocks/>
          </p:cNvCxnSpPr>
          <p:nvPr/>
        </p:nvCxnSpPr>
        <p:spPr>
          <a:xfrm>
            <a:off x="4572000" y="770898"/>
            <a:ext cx="0" cy="3968720"/>
          </a:xfrm>
          <a:prstGeom prst="line">
            <a:avLst/>
          </a:prstGeom>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23D945AA-BF73-EE87-FFEC-7FC99FC986DE}"/>
              </a:ext>
            </a:extLst>
          </p:cNvPr>
          <p:cNvGrpSpPr/>
          <p:nvPr/>
        </p:nvGrpSpPr>
        <p:grpSpPr>
          <a:xfrm>
            <a:off x="4571240" y="671756"/>
            <a:ext cx="4587129" cy="4243427"/>
            <a:chOff x="-15131" y="681290"/>
            <a:chExt cx="4587129" cy="4243427"/>
          </a:xfrm>
        </p:grpSpPr>
        <p:sp>
          <p:nvSpPr>
            <p:cNvPr id="40" name="TextBox 39">
              <a:extLst>
                <a:ext uri="{FF2B5EF4-FFF2-40B4-BE49-F238E27FC236}">
                  <a16:creationId xmlns:a16="http://schemas.microsoft.com/office/drawing/2014/main" id="{7B44657C-B3B3-5570-E0CF-AD465B0F3A3D}"/>
                </a:ext>
              </a:extLst>
            </p:cNvPr>
            <p:cNvSpPr txBox="1"/>
            <p:nvPr/>
          </p:nvSpPr>
          <p:spPr>
            <a:xfrm>
              <a:off x="-15131" y="681290"/>
              <a:ext cx="4571999" cy="430887"/>
            </a:xfrm>
            <a:prstGeom prst="rect">
              <a:avLst/>
            </a:prstGeom>
            <a:noFill/>
          </p:spPr>
          <p:txBody>
            <a:bodyPr wrap="square" rtlCol="0">
              <a:spAutoFit/>
            </a:bodyPr>
            <a:lstStyle/>
            <a:p>
              <a:pPr algn="ctr"/>
              <a:r>
                <a:rPr lang="en-US" sz="1100" i="1">
                  <a:solidFill>
                    <a:schemeClr val="bg1"/>
                  </a:solidFill>
                  <a:latin typeface="+mj-lt"/>
                </a:rPr>
                <a:t>HEALTHCARE &amp; LIFE SCIENCES</a:t>
              </a:r>
            </a:p>
            <a:p>
              <a:pPr algn="ctr"/>
              <a:r>
                <a:rPr lang="en-US" sz="1100" i="1">
                  <a:solidFill>
                    <a:schemeClr val="accent6"/>
                  </a:solidFill>
                  <a:latin typeface="+mj-lt"/>
                </a:rPr>
                <a:t>SAS OR</a:t>
              </a:r>
            </a:p>
          </p:txBody>
        </p:sp>
        <p:sp>
          <p:nvSpPr>
            <p:cNvPr id="38" name="TextBox 37">
              <a:extLst>
                <a:ext uri="{FF2B5EF4-FFF2-40B4-BE49-F238E27FC236}">
                  <a16:creationId xmlns:a16="http://schemas.microsoft.com/office/drawing/2014/main" id="{9F47A4ED-518A-4C6B-B599-186D2BDC52A8}"/>
                </a:ext>
              </a:extLst>
            </p:cNvPr>
            <p:cNvSpPr txBox="1"/>
            <p:nvPr/>
          </p:nvSpPr>
          <p:spPr>
            <a:xfrm>
              <a:off x="-7755" y="1040592"/>
              <a:ext cx="4571998" cy="830997"/>
            </a:xfrm>
            <a:prstGeom prst="rect">
              <a:avLst/>
            </a:prstGeom>
            <a:noFill/>
          </p:spPr>
          <p:txBody>
            <a:bodyPr wrap="square" rtlCol="0">
              <a:spAutoFit/>
            </a:bodyPr>
            <a:lstStyle/>
            <a:p>
              <a:pPr algn="ctr"/>
              <a:r>
                <a:rPr lang="en-US" sz="1600" i="1">
                  <a:solidFill>
                    <a:schemeClr val="accent1"/>
                  </a:solidFill>
                </a:rPr>
                <a:t>Duke Hospital</a:t>
              </a:r>
              <a:br>
                <a:rPr lang="en-US" sz="1600" i="1">
                  <a:solidFill>
                    <a:schemeClr val="accent1"/>
                  </a:solidFill>
                </a:rPr>
              </a:br>
              <a:r>
                <a:rPr lang="en-US" sz="1600" i="1">
                  <a:solidFill>
                    <a:schemeClr val="accent1"/>
                  </a:solidFill>
                </a:rPr>
                <a:t>Neonatal Intensive Care Unit (NICU):</a:t>
              </a:r>
            </a:p>
            <a:p>
              <a:pPr algn="ctr"/>
              <a:r>
                <a:rPr lang="en-US" sz="1600" i="1">
                  <a:solidFill>
                    <a:schemeClr val="accent1"/>
                  </a:solidFill>
                </a:rPr>
                <a:t>Smart Hospital Management</a:t>
              </a:r>
            </a:p>
          </p:txBody>
        </p:sp>
        <p:sp>
          <p:nvSpPr>
            <p:cNvPr id="39" name="TextBox 38">
              <a:extLst>
                <a:ext uri="{FF2B5EF4-FFF2-40B4-BE49-F238E27FC236}">
                  <a16:creationId xmlns:a16="http://schemas.microsoft.com/office/drawing/2014/main" id="{C120B771-845E-FD04-7E63-F99E83ADE921}"/>
                </a:ext>
              </a:extLst>
            </p:cNvPr>
            <p:cNvSpPr txBox="1"/>
            <p:nvPr/>
          </p:nvSpPr>
          <p:spPr>
            <a:xfrm>
              <a:off x="453067" y="1890486"/>
              <a:ext cx="3943377" cy="276999"/>
            </a:xfrm>
            <a:prstGeom prst="rect">
              <a:avLst/>
            </a:prstGeom>
            <a:noFill/>
          </p:spPr>
          <p:txBody>
            <a:bodyPr wrap="square">
              <a:spAutoFit/>
            </a:bodyPr>
            <a:lstStyle/>
            <a:p>
              <a:r>
                <a:rPr lang="en-US" sz="1200" b="0" i="1">
                  <a:solidFill>
                    <a:schemeClr val="bg1"/>
                  </a:solidFill>
                  <a:effectLst/>
                </a:rPr>
                <a:t>A </a:t>
              </a:r>
              <a:r>
                <a:rPr lang="en-US" sz="1200" i="1">
                  <a:solidFill>
                    <a:schemeClr val="bg1"/>
                  </a:solidFill>
                </a:rPr>
                <a:t>d</a:t>
              </a:r>
              <a:r>
                <a:rPr lang="en-US" sz="1200" b="0" i="1">
                  <a:solidFill>
                    <a:schemeClr val="bg1"/>
                  </a:solidFill>
                  <a:effectLst/>
                </a:rPr>
                <a:t>igital twin of the NICU enabled the team to study:</a:t>
              </a:r>
            </a:p>
          </p:txBody>
        </p:sp>
        <p:sp>
          <p:nvSpPr>
            <p:cNvPr id="49" name="TextBox 48">
              <a:extLst>
                <a:ext uri="{FF2B5EF4-FFF2-40B4-BE49-F238E27FC236}">
                  <a16:creationId xmlns:a16="http://schemas.microsoft.com/office/drawing/2014/main" id="{FB08DF86-E26F-4862-8781-B697B2269FE0}"/>
                </a:ext>
              </a:extLst>
            </p:cNvPr>
            <p:cNvSpPr txBox="1"/>
            <p:nvPr/>
          </p:nvSpPr>
          <p:spPr>
            <a:xfrm>
              <a:off x="775775" y="2207713"/>
              <a:ext cx="3561536" cy="491994"/>
            </a:xfrm>
            <a:prstGeom prst="rect">
              <a:avLst/>
            </a:prstGeom>
            <a:noFill/>
          </p:spPr>
          <p:txBody>
            <a:bodyPr wrap="square" lIns="91440" tIns="45720" rIns="91440" bIns="45720" anchor="t">
              <a:spAutoFit/>
            </a:bodyPr>
            <a:lstStyle/>
            <a:p>
              <a:pPr>
                <a:lnSpc>
                  <a:spcPts val="1640"/>
                </a:lnSpc>
              </a:pPr>
              <a:r>
                <a:rPr lang="en-US" sz="1200" b="0" i="0">
                  <a:solidFill>
                    <a:schemeClr val="bg1"/>
                  </a:solidFill>
                  <a:effectLst/>
                </a:rPr>
                <a:t>how changes </a:t>
              </a:r>
              <a:r>
                <a:rPr lang="en-US" sz="1200">
                  <a:solidFill>
                    <a:schemeClr val="bg1"/>
                  </a:solidFill>
                </a:rPr>
                <a:t>in NICU</a:t>
              </a:r>
              <a:r>
                <a:rPr lang="en-US" sz="1200" b="0" i="0">
                  <a:solidFill>
                    <a:schemeClr val="bg1"/>
                  </a:solidFill>
                  <a:effectLst/>
                </a:rPr>
                <a:t> physical structure, </a:t>
              </a:r>
              <a:br>
                <a:rPr lang="en-US" sz="1200" b="0" i="0">
                  <a:effectLst/>
                </a:rPr>
              </a:br>
              <a:r>
                <a:rPr lang="en-US" sz="1200" b="0" i="0">
                  <a:solidFill>
                    <a:schemeClr val="bg1"/>
                  </a:solidFill>
                  <a:effectLst/>
                </a:rPr>
                <a:t>staffing, patient mix affect future NICU states</a:t>
              </a:r>
            </a:p>
          </p:txBody>
        </p:sp>
        <p:sp>
          <p:nvSpPr>
            <p:cNvPr id="50" name="Cross 49">
              <a:extLst>
                <a:ext uri="{FF2B5EF4-FFF2-40B4-BE49-F238E27FC236}">
                  <a16:creationId xmlns:a16="http://schemas.microsoft.com/office/drawing/2014/main" id="{F9C118E6-EAC5-6A76-6373-E323828A84C0}"/>
                </a:ext>
              </a:extLst>
            </p:cNvPr>
            <p:cNvSpPr/>
            <p:nvPr/>
          </p:nvSpPr>
          <p:spPr>
            <a:xfrm>
              <a:off x="453067" y="2334021"/>
              <a:ext cx="253036" cy="252937"/>
            </a:xfrm>
            <a:prstGeom prst="plus">
              <a:avLst>
                <a:gd name="adj" fmla="val 459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8246B3B2-0AD8-123E-A0D3-CB258EA85065}"/>
                </a:ext>
              </a:extLst>
            </p:cNvPr>
            <p:cNvSpPr txBox="1"/>
            <p:nvPr/>
          </p:nvSpPr>
          <p:spPr>
            <a:xfrm>
              <a:off x="775775" y="2939203"/>
              <a:ext cx="3561536" cy="286810"/>
            </a:xfrm>
            <a:prstGeom prst="rect">
              <a:avLst/>
            </a:prstGeom>
            <a:noFill/>
          </p:spPr>
          <p:txBody>
            <a:bodyPr wrap="square">
              <a:spAutoFit/>
            </a:bodyPr>
            <a:lstStyle/>
            <a:p>
              <a:pPr>
                <a:lnSpc>
                  <a:spcPts val="1640"/>
                </a:lnSpc>
              </a:pPr>
              <a:r>
                <a:rPr lang="en-US" sz="1200" b="0" i="0">
                  <a:solidFill>
                    <a:schemeClr val="bg1"/>
                  </a:solidFill>
                  <a:effectLst/>
                </a:rPr>
                <a:t>how unit should be staffed for growth</a:t>
              </a:r>
            </a:p>
          </p:txBody>
        </p:sp>
        <p:sp>
          <p:nvSpPr>
            <p:cNvPr id="52" name="Cross 51">
              <a:extLst>
                <a:ext uri="{FF2B5EF4-FFF2-40B4-BE49-F238E27FC236}">
                  <a16:creationId xmlns:a16="http://schemas.microsoft.com/office/drawing/2014/main" id="{96FB5927-ED58-AC97-2536-3F97857443EB}"/>
                </a:ext>
              </a:extLst>
            </p:cNvPr>
            <p:cNvSpPr/>
            <p:nvPr/>
          </p:nvSpPr>
          <p:spPr>
            <a:xfrm>
              <a:off x="453067" y="2963101"/>
              <a:ext cx="253036" cy="252937"/>
            </a:xfrm>
            <a:prstGeom prst="plus">
              <a:avLst>
                <a:gd name="adj" fmla="val 459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2978EFBB-805F-AC5B-31B6-446820439755}"/>
                </a:ext>
              </a:extLst>
            </p:cNvPr>
            <p:cNvSpPr txBox="1"/>
            <p:nvPr/>
          </p:nvSpPr>
          <p:spPr>
            <a:xfrm>
              <a:off x="788086" y="3540972"/>
              <a:ext cx="3561536" cy="286810"/>
            </a:xfrm>
            <a:prstGeom prst="rect">
              <a:avLst/>
            </a:prstGeom>
            <a:noFill/>
          </p:spPr>
          <p:txBody>
            <a:bodyPr wrap="square">
              <a:spAutoFit/>
            </a:bodyPr>
            <a:lstStyle/>
            <a:p>
              <a:pPr>
                <a:lnSpc>
                  <a:spcPts val="1640"/>
                </a:lnSpc>
              </a:pPr>
              <a:r>
                <a:rPr lang="en-US" sz="1200">
                  <a:solidFill>
                    <a:schemeClr val="bg1"/>
                  </a:solidFill>
                </a:rPr>
                <a:t>how to           rate of baby morbidities </a:t>
              </a:r>
              <a:endParaRPr lang="en-US" sz="1200" b="0" i="0">
                <a:solidFill>
                  <a:schemeClr val="bg1"/>
                </a:solidFill>
                <a:effectLst/>
              </a:endParaRPr>
            </a:p>
          </p:txBody>
        </p:sp>
        <p:sp>
          <p:nvSpPr>
            <p:cNvPr id="54" name="Cross 53">
              <a:extLst>
                <a:ext uri="{FF2B5EF4-FFF2-40B4-BE49-F238E27FC236}">
                  <a16:creationId xmlns:a16="http://schemas.microsoft.com/office/drawing/2014/main" id="{8660F758-F3F7-DA88-F3D0-2F9A96E34E64}"/>
                </a:ext>
              </a:extLst>
            </p:cNvPr>
            <p:cNvSpPr/>
            <p:nvPr/>
          </p:nvSpPr>
          <p:spPr>
            <a:xfrm>
              <a:off x="465378" y="3564870"/>
              <a:ext cx="253036" cy="252937"/>
            </a:xfrm>
            <a:prstGeom prst="plus">
              <a:avLst>
                <a:gd name="adj" fmla="val 459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F8F7543-6D6D-BFD0-2472-BFAE54638B0A}"/>
                </a:ext>
              </a:extLst>
            </p:cNvPr>
            <p:cNvSpPr txBox="1"/>
            <p:nvPr/>
          </p:nvSpPr>
          <p:spPr>
            <a:xfrm>
              <a:off x="788086" y="4106166"/>
              <a:ext cx="3561536" cy="286810"/>
            </a:xfrm>
            <a:prstGeom prst="rect">
              <a:avLst/>
            </a:prstGeom>
            <a:noFill/>
          </p:spPr>
          <p:txBody>
            <a:bodyPr wrap="square">
              <a:spAutoFit/>
            </a:bodyPr>
            <a:lstStyle/>
            <a:p>
              <a:pPr>
                <a:lnSpc>
                  <a:spcPts val="1640"/>
                </a:lnSpc>
              </a:pPr>
              <a:r>
                <a:rPr lang="en-US" sz="1200">
                  <a:solidFill>
                    <a:schemeClr val="bg1"/>
                  </a:solidFill>
                </a:rPr>
                <a:t>how to          # of babies the NICU can care for</a:t>
              </a:r>
              <a:endParaRPr lang="en-US" sz="1200" b="0" i="0">
                <a:solidFill>
                  <a:schemeClr val="bg1"/>
                </a:solidFill>
                <a:effectLst/>
              </a:endParaRPr>
            </a:p>
          </p:txBody>
        </p:sp>
        <p:sp>
          <p:nvSpPr>
            <p:cNvPr id="56" name="Cross 55">
              <a:extLst>
                <a:ext uri="{FF2B5EF4-FFF2-40B4-BE49-F238E27FC236}">
                  <a16:creationId xmlns:a16="http://schemas.microsoft.com/office/drawing/2014/main" id="{8326B2A6-5AFD-5E39-D913-1B8486D4D849}"/>
                </a:ext>
              </a:extLst>
            </p:cNvPr>
            <p:cNvSpPr/>
            <p:nvPr/>
          </p:nvSpPr>
          <p:spPr>
            <a:xfrm>
              <a:off x="465378" y="4130064"/>
              <a:ext cx="253036" cy="252937"/>
            </a:xfrm>
            <a:prstGeom prst="plus">
              <a:avLst>
                <a:gd name="adj" fmla="val 4595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Graphic 60" descr="Arrow: Straight with solid fill">
              <a:extLst>
                <a:ext uri="{FF2B5EF4-FFF2-40B4-BE49-F238E27FC236}">
                  <a16:creationId xmlns:a16="http://schemas.microsoft.com/office/drawing/2014/main" id="{77E71C2C-E412-892F-161E-F37C9BC858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1306545" y="3450646"/>
              <a:ext cx="430887" cy="430887"/>
            </a:xfrm>
            <a:prstGeom prst="rect">
              <a:avLst/>
            </a:prstGeom>
          </p:spPr>
        </p:pic>
        <p:pic>
          <p:nvPicPr>
            <p:cNvPr id="62" name="Graphic 61" descr="Arrow: Straight with solid fill">
              <a:extLst>
                <a:ext uri="{FF2B5EF4-FFF2-40B4-BE49-F238E27FC236}">
                  <a16:creationId xmlns:a16="http://schemas.microsoft.com/office/drawing/2014/main" id="{8D68CCE6-2A62-FD24-66B3-305D685EE3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1289331" y="4065421"/>
              <a:ext cx="430887" cy="430887"/>
            </a:xfrm>
            <a:prstGeom prst="rect">
              <a:avLst/>
            </a:prstGeom>
          </p:spPr>
        </p:pic>
        <p:sp>
          <p:nvSpPr>
            <p:cNvPr id="3" name="TextBox 2">
              <a:extLst>
                <a:ext uri="{FF2B5EF4-FFF2-40B4-BE49-F238E27FC236}">
                  <a16:creationId xmlns:a16="http://schemas.microsoft.com/office/drawing/2014/main" id="{C1B19EF4-0C36-E4C6-66A9-93AE55AE4150}"/>
                </a:ext>
              </a:extLst>
            </p:cNvPr>
            <p:cNvSpPr txBox="1"/>
            <p:nvPr/>
          </p:nvSpPr>
          <p:spPr>
            <a:xfrm>
              <a:off x="0" y="4693885"/>
              <a:ext cx="4571998" cy="230832"/>
            </a:xfrm>
            <a:prstGeom prst="rect">
              <a:avLst/>
            </a:prstGeom>
            <a:noFill/>
          </p:spPr>
          <p:txBody>
            <a:bodyPr wrap="square" rtlCol="0">
              <a:spAutoFit/>
            </a:bodyPr>
            <a:lstStyle/>
            <a:p>
              <a:pPr algn="ctr"/>
              <a:r>
                <a:rPr lang="en-US" sz="900" i="1">
                  <a:solidFill>
                    <a:schemeClr val="accent1"/>
                  </a:solidFill>
                  <a:latin typeface="+mj-lt"/>
                  <a:hlinkClick r:id="rId5"/>
                </a:rPr>
                <a:t>Click here to read more</a:t>
              </a:r>
              <a:endParaRPr lang="en-US" sz="900" i="1">
                <a:solidFill>
                  <a:schemeClr val="accent1"/>
                </a:solidFill>
                <a:latin typeface="+mj-lt"/>
              </a:endParaRPr>
            </a:p>
          </p:txBody>
        </p:sp>
      </p:grpSp>
      <p:grpSp>
        <p:nvGrpSpPr>
          <p:cNvPr id="16" name="Group 15">
            <a:extLst>
              <a:ext uri="{FF2B5EF4-FFF2-40B4-BE49-F238E27FC236}">
                <a16:creationId xmlns:a16="http://schemas.microsoft.com/office/drawing/2014/main" id="{4D48DCF3-2988-DCA1-B4D6-32C4E8182EFE}"/>
              </a:ext>
            </a:extLst>
          </p:cNvPr>
          <p:cNvGrpSpPr/>
          <p:nvPr/>
        </p:nvGrpSpPr>
        <p:grpSpPr>
          <a:xfrm>
            <a:off x="-7595" y="681290"/>
            <a:ext cx="4586399" cy="4252510"/>
            <a:chOff x="4572000" y="679991"/>
            <a:chExt cx="4586399" cy="4252510"/>
          </a:xfrm>
        </p:grpSpPr>
        <p:grpSp>
          <p:nvGrpSpPr>
            <p:cNvPr id="8" name="Group 7">
              <a:extLst>
                <a:ext uri="{FF2B5EF4-FFF2-40B4-BE49-F238E27FC236}">
                  <a16:creationId xmlns:a16="http://schemas.microsoft.com/office/drawing/2014/main" id="{429528B1-4077-7A9D-C41B-C2EA9E1F9250}"/>
                </a:ext>
              </a:extLst>
            </p:cNvPr>
            <p:cNvGrpSpPr/>
            <p:nvPr/>
          </p:nvGrpSpPr>
          <p:grpSpPr>
            <a:xfrm>
              <a:off x="4572000" y="679991"/>
              <a:ext cx="4586399" cy="3985047"/>
              <a:chOff x="4572000" y="679991"/>
              <a:chExt cx="4586399" cy="3985047"/>
            </a:xfrm>
          </p:grpSpPr>
          <p:sp>
            <p:nvSpPr>
              <p:cNvPr id="9" name="TextBox 8">
                <a:extLst>
                  <a:ext uri="{FF2B5EF4-FFF2-40B4-BE49-F238E27FC236}">
                    <a16:creationId xmlns:a16="http://schemas.microsoft.com/office/drawing/2014/main" id="{856209A8-3B16-8BDA-712B-FD29A90288CD}"/>
                  </a:ext>
                </a:extLst>
              </p:cNvPr>
              <p:cNvSpPr txBox="1"/>
              <p:nvPr/>
            </p:nvSpPr>
            <p:spPr>
              <a:xfrm>
                <a:off x="4586401" y="1048680"/>
                <a:ext cx="4571998" cy="830997"/>
              </a:xfrm>
              <a:prstGeom prst="rect">
                <a:avLst/>
              </a:prstGeom>
              <a:noFill/>
            </p:spPr>
            <p:txBody>
              <a:bodyPr wrap="square" rtlCol="0">
                <a:spAutoFit/>
              </a:bodyPr>
              <a:lstStyle/>
              <a:p>
                <a:pPr algn="ctr"/>
                <a:r>
                  <a:rPr lang="en-US" sz="1600" i="1">
                    <a:solidFill>
                      <a:schemeClr val="accent1"/>
                    </a:solidFill>
                  </a:rPr>
                  <a:t>Lockheed Martin:</a:t>
                </a:r>
              </a:p>
              <a:p>
                <a:pPr algn="ctr"/>
                <a:r>
                  <a:rPr lang="en-US" sz="1600" i="1">
                    <a:solidFill>
                      <a:schemeClr val="accent1"/>
                    </a:solidFill>
                  </a:rPr>
                  <a:t>Intelligent Diagnostics &amp; Preventive</a:t>
                </a:r>
                <a:br>
                  <a:rPr lang="en-US" sz="1600" i="1">
                    <a:solidFill>
                      <a:schemeClr val="accent1"/>
                    </a:solidFill>
                  </a:rPr>
                </a:br>
                <a:r>
                  <a:rPr lang="en-US" sz="1600" i="1">
                    <a:solidFill>
                      <a:schemeClr val="accent1"/>
                    </a:solidFill>
                  </a:rPr>
                  <a:t>Maintenance – High Complexity Aircraft</a:t>
                </a:r>
              </a:p>
            </p:txBody>
          </p:sp>
          <p:sp>
            <p:nvSpPr>
              <p:cNvPr id="10" name="TextBox 9">
                <a:extLst>
                  <a:ext uri="{FF2B5EF4-FFF2-40B4-BE49-F238E27FC236}">
                    <a16:creationId xmlns:a16="http://schemas.microsoft.com/office/drawing/2014/main" id="{3A23D93C-81E2-AB1D-5275-BBF493F5D226}"/>
                  </a:ext>
                </a:extLst>
              </p:cNvPr>
              <p:cNvSpPr txBox="1"/>
              <p:nvPr/>
            </p:nvSpPr>
            <p:spPr>
              <a:xfrm>
                <a:off x="5826782" y="2869570"/>
                <a:ext cx="1045618" cy="630942"/>
              </a:xfrm>
              <a:prstGeom prst="rect">
                <a:avLst/>
              </a:prstGeom>
              <a:noFill/>
            </p:spPr>
            <p:txBody>
              <a:bodyPr wrap="square" rtlCol="0">
                <a:spAutoFit/>
              </a:bodyPr>
              <a:lstStyle/>
              <a:p>
                <a:pPr algn="l"/>
                <a:r>
                  <a:rPr lang="en-US" sz="3500">
                    <a:solidFill>
                      <a:schemeClr val="bg1"/>
                    </a:solidFill>
                    <a:latin typeface="+mj-lt"/>
                  </a:rPr>
                  <a:t>600 </a:t>
                </a:r>
              </a:p>
            </p:txBody>
          </p:sp>
          <p:sp>
            <p:nvSpPr>
              <p:cNvPr id="11" name="TextBox 10">
                <a:extLst>
                  <a:ext uri="{FF2B5EF4-FFF2-40B4-BE49-F238E27FC236}">
                    <a16:creationId xmlns:a16="http://schemas.microsoft.com/office/drawing/2014/main" id="{04910BBF-4DD6-1948-869B-BCAE45880DC4}"/>
                  </a:ext>
                </a:extLst>
              </p:cNvPr>
              <p:cNvSpPr txBox="1"/>
              <p:nvPr/>
            </p:nvSpPr>
            <p:spPr>
              <a:xfrm>
                <a:off x="6852732" y="2825196"/>
                <a:ext cx="1120235" cy="630942"/>
              </a:xfrm>
              <a:prstGeom prst="rect">
                <a:avLst/>
              </a:prstGeom>
              <a:noFill/>
            </p:spPr>
            <p:txBody>
              <a:bodyPr wrap="square" rtlCol="0">
                <a:spAutoFit/>
              </a:bodyPr>
              <a:lstStyle/>
              <a:p>
                <a:pPr algn="ctr"/>
                <a:r>
                  <a:rPr lang="en-US" sz="3500">
                    <a:solidFill>
                      <a:schemeClr val="bg1"/>
                    </a:solidFill>
                    <a:latin typeface="+mj-lt"/>
                  </a:rPr>
                  <a:t>72K</a:t>
                </a:r>
              </a:p>
            </p:txBody>
          </p:sp>
          <p:sp>
            <p:nvSpPr>
              <p:cNvPr id="12" name="TextBox 11">
                <a:extLst>
                  <a:ext uri="{FF2B5EF4-FFF2-40B4-BE49-F238E27FC236}">
                    <a16:creationId xmlns:a16="http://schemas.microsoft.com/office/drawing/2014/main" id="{A894FBCC-AE50-20C5-AF75-0C3309D2665B}"/>
                  </a:ext>
                </a:extLst>
              </p:cNvPr>
              <p:cNvSpPr txBox="1"/>
              <p:nvPr/>
            </p:nvSpPr>
            <p:spPr>
              <a:xfrm>
                <a:off x="5711087" y="3742739"/>
                <a:ext cx="1378747" cy="630942"/>
              </a:xfrm>
              <a:prstGeom prst="rect">
                <a:avLst/>
              </a:prstGeom>
              <a:noFill/>
            </p:spPr>
            <p:txBody>
              <a:bodyPr wrap="square" rtlCol="0">
                <a:spAutoFit/>
              </a:bodyPr>
              <a:lstStyle/>
              <a:p>
                <a:pPr algn="l"/>
                <a:r>
                  <a:rPr lang="en-US" sz="3500">
                    <a:solidFill>
                      <a:schemeClr val="accent3"/>
                    </a:solidFill>
                    <a:latin typeface="+mj-lt"/>
                  </a:rPr>
                  <a:t>95%</a:t>
                </a:r>
              </a:p>
            </p:txBody>
          </p:sp>
          <p:sp>
            <p:nvSpPr>
              <p:cNvPr id="13" name="TextBox 12">
                <a:extLst>
                  <a:ext uri="{FF2B5EF4-FFF2-40B4-BE49-F238E27FC236}">
                    <a16:creationId xmlns:a16="http://schemas.microsoft.com/office/drawing/2014/main" id="{C0119EF7-F807-3285-D10F-15FA14BA9810}"/>
                  </a:ext>
                </a:extLst>
              </p:cNvPr>
              <p:cNvSpPr txBox="1"/>
              <p:nvPr/>
            </p:nvSpPr>
            <p:spPr>
              <a:xfrm>
                <a:off x="5663173" y="3372500"/>
                <a:ext cx="1209227" cy="400110"/>
              </a:xfrm>
              <a:prstGeom prst="rect">
                <a:avLst/>
              </a:prstGeom>
              <a:noFill/>
            </p:spPr>
            <p:txBody>
              <a:bodyPr wrap="square" rtlCol="0">
                <a:spAutoFit/>
              </a:bodyPr>
              <a:lstStyle/>
              <a:p>
                <a:pPr algn="ctr"/>
                <a:r>
                  <a:rPr lang="en-US" sz="1000" i="1">
                    <a:solidFill>
                      <a:schemeClr val="bg1"/>
                    </a:solidFill>
                    <a:latin typeface="+mj-lt"/>
                  </a:rPr>
                  <a:t>sensors per</a:t>
                </a:r>
                <a:br>
                  <a:rPr lang="en-US" sz="1000" i="1">
                    <a:solidFill>
                      <a:schemeClr val="bg1"/>
                    </a:solidFill>
                    <a:latin typeface="+mj-lt"/>
                  </a:rPr>
                </a:br>
                <a:r>
                  <a:rPr lang="en-US" sz="1000" i="1">
                    <a:solidFill>
                      <a:schemeClr val="bg1"/>
                    </a:solidFill>
                    <a:latin typeface="+mj-lt"/>
                  </a:rPr>
                  <a:t>aircraft</a:t>
                </a:r>
              </a:p>
            </p:txBody>
          </p:sp>
          <p:sp>
            <p:nvSpPr>
              <p:cNvPr id="14" name="TextBox 13">
                <a:extLst>
                  <a:ext uri="{FF2B5EF4-FFF2-40B4-BE49-F238E27FC236}">
                    <a16:creationId xmlns:a16="http://schemas.microsoft.com/office/drawing/2014/main" id="{BBEF266D-6988-AFD4-316B-E4E7644AFEE2}"/>
                  </a:ext>
                </a:extLst>
              </p:cNvPr>
              <p:cNvSpPr txBox="1"/>
              <p:nvPr/>
            </p:nvSpPr>
            <p:spPr>
              <a:xfrm>
                <a:off x="6852732" y="3376228"/>
                <a:ext cx="1209227" cy="400110"/>
              </a:xfrm>
              <a:prstGeom prst="rect">
                <a:avLst/>
              </a:prstGeom>
              <a:noFill/>
            </p:spPr>
            <p:txBody>
              <a:bodyPr wrap="square" rtlCol="0">
                <a:spAutoFit/>
              </a:bodyPr>
              <a:lstStyle/>
              <a:p>
                <a:pPr algn="ctr"/>
                <a:r>
                  <a:rPr lang="en-US" sz="1000" i="1">
                    <a:solidFill>
                      <a:schemeClr val="bg1"/>
                    </a:solidFill>
                    <a:latin typeface="+mj-lt"/>
                  </a:rPr>
                  <a:t>records per hour, per aircraft</a:t>
                </a:r>
              </a:p>
            </p:txBody>
          </p:sp>
          <p:sp>
            <p:nvSpPr>
              <p:cNvPr id="15" name="TextBox 14">
                <a:extLst>
                  <a:ext uri="{FF2B5EF4-FFF2-40B4-BE49-F238E27FC236}">
                    <a16:creationId xmlns:a16="http://schemas.microsoft.com/office/drawing/2014/main" id="{48BAFDF2-B3E0-C4C6-E959-592E1E0712D4}"/>
                  </a:ext>
                </a:extLst>
              </p:cNvPr>
              <p:cNvSpPr txBox="1"/>
              <p:nvPr/>
            </p:nvSpPr>
            <p:spPr>
              <a:xfrm>
                <a:off x="5543151" y="4264487"/>
                <a:ext cx="1267257" cy="400110"/>
              </a:xfrm>
              <a:prstGeom prst="rect">
                <a:avLst/>
              </a:prstGeom>
              <a:noFill/>
            </p:spPr>
            <p:txBody>
              <a:bodyPr wrap="square" rtlCol="0">
                <a:spAutoFit/>
              </a:bodyPr>
              <a:lstStyle/>
              <a:p>
                <a:pPr algn="ctr"/>
                <a:r>
                  <a:rPr lang="en-US" sz="1000" i="1">
                    <a:solidFill>
                      <a:schemeClr val="bg1"/>
                    </a:solidFill>
                    <a:latin typeface="+mj-lt"/>
                  </a:rPr>
                  <a:t>reduction in</a:t>
                </a:r>
                <a:br>
                  <a:rPr lang="en-US" sz="1000" i="1">
                    <a:solidFill>
                      <a:schemeClr val="bg1"/>
                    </a:solidFill>
                    <a:latin typeface="+mj-lt"/>
                  </a:rPr>
                </a:br>
                <a:r>
                  <a:rPr lang="en-US" sz="1000" i="1">
                    <a:solidFill>
                      <a:schemeClr val="bg1"/>
                    </a:solidFill>
                    <a:latin typeface="+mj-lt"/>
                  </a:rPr>
                  <a:t>data cleaning time </a:t>
                </a:r>
              </a:p>
            </p:txBody>
          </p:sp>
          <p:sp>
            <p:nvSpPr>
              <p:cNvPr id="17" name="TextBox 16">
                <a:extLst>
                  <a:ext uri="{FF2B5EF4-FFF2-40B4-BE49-F238E27FC236}">
                    <a16:creationId xmlns:a16="http://schemas.microsoft.com/office/drawing/2014/main" id="{41F9B88E-62AF-2C33-3AB4-6F42F9855142}"/>
                  </a:ext>
                </a:extLst>
              </p:cNvPr>
              <p:cNvSpPr txBox="1"/>
              <p:nvPr/>
            </p:nvSpPr>
            <p:spPr>
              <a:xfrm>
                <a:off x="5114062" y="1892016"/>
                <a:ext cx="3639370" cy="461665"/>
              </a:xfrm>
              <a:prstGeom prst="rect">
                <a:avLst/>
              </a:prstGeom>
              <a:noFill/>
            </p:spPr>
            <p:txBody>
              <a:bodyPr wrap="square">
                <a:spAutoFit/>
              </a:bodyPr>
              <a:lstStyle/>
              <a:p>
                <a:r>
                  <a:rPr lang="en-US" sz="1200" b="0" i="1">
                    <a:solidFill>
                      <a:schemeClr val="bg1"/>
                    </a:solidFill>
                    <a:effectLst/>
                  </a:rPr>
                  <a:t>Optimization of spare parts for the customer &amp; globally </a:t>
                </a:r>
              </a:p>
              <a:p>
                <a:endParaRPr lang="en-US" sz="1200">
                  <a:solidFill>
                    <a:schemeClr val="bg1"/>
                  </a:solidFill>
                </a:endParaRPr>
              </a:p>
            </p:txBody>
          </p:sp>
          <p:sp>
            <p:nvSpPr>
              <p:cNvPr id="25" name="TextBox 24">
                <a:extLst>
                  <a:ext uri="{FF2B5EF4-FFF2-40B4-BE49-F238E27FC236}">
                    <a16:creationId xmlns:a16="http://schemas.microsoft.com/office/drawing/2014/main" id="{C2ACF316-335B-A016-7958-6256BC8A2E5B}"/>
                  </a:ext>
                </a:extLst>
              </p:cNvPr>
              <p:cNvSpPr txBox="1"/>
              <p:nvPr/>
            </p:nvSpPr>
            <p:spPr>
              <a:xfrm>
                <a:off x="4572000" y="679991"/>
                <a:ext cx="4571999" cy="430887"/>
              </a:xfrm>
              <a:prstGeom prst="rect">
                <a:avLst/>
              </a:prstGeom>
              <a:noFill/>
            </p:spPr>
            <p:txBody>
              <a:bodyPr wrap="square" rtlCol="0">
                <a:spAutoFit/>
              </a:bodyPr>
              <a:lstStyle/>
              <a:p>
                <a:pPr algn="ctr"/>
                <a:r>
                  <a:rPr lang="en-US" sz="1100" i="1">
                    <a:solidFill>
                      <a:schemeClr val="bg1"/>
                    </a:solidFill>
                    <a:latin typeface="+mj-lt"/>
                  </a:rPr>
                  <a:t>AEROSPACE &amp; DEFENCE</a:t>
                </a:r>
              </a:p>
              <a:p>
                <a:pPr algn="ctr"/>
                <a:r>
                  <a:rPr lang="en-US" sz="1100" i="1">
                    <a:solidFill>
                      <a:schemeClr val="accent6"/>
                    </a:solidFill>
                    <a:latin typeface="+mj-lt"/>
                  </a:rPr>
                  <a:t>STREAMING IoT</a:t>
                </a:r>
              </a:p>
            </p:txBody>
          </p:sp>
          <p:sp>
            <p:nvSpPr>
              <p:cNvPr id="30" name="TextBox 29">
                <a:extLst>
                  <a:ext uri="{FF2B5EF4-FFF2-40B4-BE49-F238E27FC236}">
                    <a16:creationId xmlns:a16="http://schemas.microsoft.com/office/drawing/2014/main" id="{F0B2A54A-58A8-6BC8-8CD6-04D5D78F163D}"/>
                  </a:ext>
                </a:extLst>
              </p:cNvPr>
              <p:cNvSpPr txBox="1"/>
              <p:nvPr/>
            </p:nvSpPr>
            <p:spPr>
              <a:xfrm>
                <a:off x="5468680" y="2135033"/>
                <a:ext cx="1045618" cy="630942"/>
              </a:xfrm>
              <a:prstGeom prst="rect">
                <a:avLst/>
              </a:prstGeom>
              <a:noFill/>
            </p:spPr>
            <p:txBody>
              <a:bodyPr wrap="square" rtlCol="0">
                <a:spAutoFit/>
              </a:bodyPr>
              <a:lstStyle/>
              <a:p>
                <a:pPr algn="ctr"/>
                <a:r>
                  <a:rPr lang="en-US" sz="3500">
                    <a:solidFill>
                      <a:schemeClr val="bg1"/>
                    </a:solidFill>
                    <a:latin typeface="+mj-lt"/>
                  </a:rPr>
                  <a:t>20</a:t>
                </a:r>
              </a:p>
            </p:txBody>
          </p:sp>
          <p:sp>
            <p:nvSpPr>
              <p:cNvPr id="31" name="TextBox 30">
                <a:extLst>
                  <a:ext uri="{FF2B5EF4-FFF2-40B4-BE49-F238E27FC236}">
                    <a16:creationId xmlns:a16="http://schemas.microsoft.com/office/drawing/2014/main" id="{7779C1E6-A09C-CC37-D940-C827EFA452F3}"/>
                  </a:ext>
                </a:extLst>
              </p:cNvPr>
              <p:cNvSpPr txBox="1"/>
              <p:nvPr/>
            </p:nvSpPr>
            <p:spPr>
              <a:xfrm>
                <a:off x="5373226" y="2629850"/>
                <a:ext cx="1209227" cy="246221"/>
              </a:xfrm>
              <a:prstGeom prst="rect">
                <a:avLst/>
              </a:prstGeom>
              <a:noFill/>
            </p:spPr>
            <p:txBody>
              <a:bodyPr wrap="square" rtlCol="0">
                <a:spAutoFit/>
              </a:bodyPr>
              <a:lstStyle/>
              <a:p>
                <a:pPr algn="ctr"/>
                <a:r>
                  <a:rPr lang="en-US" sz="1000" i="1">
                    <a:solidFill>
                      <a:schemeClr val="bg1"/>
                    </a:solidFill>
                    <a:latin typeface="+mj-lt"/>
                  </a:rPr>
                  <a:t>aircraft</a:t>
                </a:r>
              </a:p>
            </p:txBody>
          </p:sp>
          <p:sp>
            <p:nvSpPr>
              <p:cNvPr id="32" name="TextBox 31">
                <a:extLst>
                  <a:ext uri="{FF2B5EF4-FFF2-40B4-BE49-F238E27FC236}">
                    <a16:creationId xmlns:a16="http://schemas.microsoft.com/office/drawing/2014/main" id="{7A0D91A8-FCB7-1CF7-3D39-C8AD31BF1F35}"/>
                  </a:ext>
                </a:extLst>
              </p:cNvPr>
              <p:cNvSpPr txBox="1"/>
              <p:nvPr/>
            </p:nvSpPr>
            <p:spPr>
              <a:xfrm>
                <a:off x="6330759" y="2135033"/>
                <a:ext cx="1045618" cy="630942"/>
              </a:xfrm>
              <a:prstGeom prst="rect">
                <a:avLst/>
              </a:prstGeom>
              <a:noFill/>
            </p:spPr>
            <p:txBody>
              <a:bodyPr wrap="square" rtlCol="0">
                <a:spAutoFit/>
              </a:bodyPr>
              <a:lstStyle/>
              <a:p>
                <a:pPr algn="ctr"/>
                <a:r>
                  <a:rPr lang="en-US" sz="3500">
                    <a:solidFill>
                      <a:schemeClr val="bg1"/>
                    </a:solidFill>
                    <a:latin typeface="+mj-lt"/>
                  </a:rPr>
                  <a:t>50</a:t>
                </a:r>
              </a:p>
            </p:txBody>
          </p:sp>
          <p:sp>
            <p:nvSpPr>
              <p:cNvPr id="33" name="TextBox 32">
                <a:extLst>
                  <a:ext uri="{FF2B5EF4-FFF2-40B4-BE49-F238E27FC236}">
                    <a16:creationId xmlns:a16="http://schemas.microsoft.com/office/drawing/2014/main" id="{EF41CE41-83E9-8207-8F0A-81ECD7A30BA1}"/>
                  </a:ext>
                </a:extLst>
              </p:cNvPr>
              <p:cNvSpPr txBox="1"/>
              <p:nvPr/>
            </p:nvSpPr>
            <p:spPr>
              <a:xfrm>
                <a:off x="6235305" y="2629850"/>
                <a:ext cx="1209227" cy="246221"/>
              </a:xfrm>
              <a:prstGeom prst="rect">
                <a:avLst/>
              </a:prstGeom>
              <a:noFill/>
            </p:spPr>
            <p:txBody>
              <a:bodyPr wrap="square" rtlCol="0">
                <a:spAutoFit/>
              </a:bodyPr>
              <a:lstStyle/>
              <a:p>
                <a:pPr algn="ctr"/>
                <a:r>
                  <a:rPr lang="en-US" sz="1000" i="1">
                    <a:solidFill>
                      <a:schemeClr val="bg1"/>
                    </a:solidFill>
                    <a:latin typeface="+mj-lt"/>
                  </a:rPr>
                  <a:t>parts</a:t>
                </a:r>
              </a:p>
            </p:txBody>
          </p:sp>
          <p:sp>
            <p:nvSpPr>
              <p:cNvPr id="34" name="TextBox 33">
                <a:extLst>
                  <a:ext uri="{FF2B5EF4-FFF2-40B4-BE49-F238E27FC236}">
                    <a16:creationId xmlns:a16="http://schemas.microsoft.com/office/drawing/2014/main" id="{1E9FB269-F851-B698-4019-958F873D8575}"/>
                  </a:ext>
                </a:extLst>
              </p:cNvPr>
              <p:cNvSpPr txBox="1"/>
              <p:nvPr/>
            </p:nvSpPr>
            <p:spPr>
              <a:xfrm>
                <a:off x="7231916" y="2134629"/>
                <a:ext cx="1045618" cy="630942"/>
              </a:xfrm>
              <a:prstGeom prst="rect">
                <a:avLst/>
              </a:prstGeom>
              <a:noFill/>
            </p:spPr>
            <p:txBody>
              <a:bodyPr wrap="square" rtlCol="0">
                <a:spAutoFit/>
              </a:bodyPr>
              <a:lstStyle/>
              <a:p>
                <a:pPr algn="ctr"/>
                <a:r>
                  <a:rPr lang="en-US" sz="3500">
                    <a:solidFill>
                      <a:schemeClr val="bg1"/>
                    </a:solidFill>
                    <a:latin typeface="+mj-lt"/>
                  </a:rPr>
                  <a:t>3 </a:t>
                </a:r>
              </a:p>
            </p:txBody>
          </p:sp>
          <p:sp>
            <p:nvSpPr>
              <p:cNvPr id="35" name="TextBox 34">
                <a:extLst>
                  <a:ext uri="{FF2B5EF4-FFF2-40B4-BE49-F238E27FC236}">
                    <a16:creationId xmlns:a16="http://schemas.microsoft.com/office/drawing/2014/main" id="{04C8216C-21DD-52D2-5A91-F4881711EA1E}"/>
                  </a:ext>
                </a:extLst>
              </p:cNvPr>
              <p:cNvSpPr txBox="1"/>
              <p:nvPr/>
            </p:nvSpPr>
            <p:spPr>
              <a:xfrm>
                <a:off x="7136462" y="2629446"/>
                <a:ext cx="1209227" cy="246221"/>
              </a:xfrm>
              <a:prstGeom prst="rect">
                <a:avLst/>
              </a:prstGeom>
              <a:noFill/>
            </p:spPr>
            <p:txBody>
              <a:bodyPr wrap="square" rtlCol="0">
                <a:spAutoFit/>
              </a:bodyPr>
              <a:lstStyle/>
              <a:p>
                <a:pPr algn="ctr"/>
                <a:r>
                  <a:rPr lang="en-US" sz="1000" i="1">
                    <a:solidFill>
                      <a:schemeClr val="bg1"/>
                    </a:solidFill>
                    <a:latin typeface="+mj-lt"/>
                  </a:rPr>
                  <a:t>months</a:t>
                </a:r>
              </a:p>
            </p:txBody>
          </p:sp>
          <p:sp>
            <p:nvSpPr>
              <p:cNvPr id="36" name="TextBox 35">
                <a:extLst>
                  <a:ext uri="{FF2B5EF4-FFF2-40B4-BE49-F238E27FC236}">
                    <a16:creationId xmlns:a16="http://schemas.microsoft.com/office/drawing/2014/main" id="{A47BB0B4-1B56-6E95-0C5F-9D3AACB7CB65}"/>
                  </a:ext>
                </a:extLst>
              </p:cNvPr>
              <p:cNvSpPr txBox="1"/>
              <p:nvPr/>
            </p:nvSpPr>
            <p:spPr>
              <a:xfrm>
                <a:off x="6872400" y="3743180"/>
                <a:ext cx="1378747" cy="630942"/>
              </a:xfrm>
              <a:prstGeom prst="rect">
                <a:avLst/>
              </a:prstGeom>
              <a:noFill/>
            </p:spPr>
            <p:txBody>
              <a:bodyPr wrap="square" rtlCol="0">
                <a:spAutoFit/>
              </a:bodyPr>
              <a:lstStyle/>
              <a:p>
                <a:pPr algn="l"/>
                <a:r>
                  <a:rPr lang="en-US" sz="3500">
                    <a:solidFill>
                      <a:schemeClr val="accent3"/>
                    </a:solidFill>
                    <a:latin typeface="+mj-lt"/>
                  </a:rPr>
                  <a:t>1,400</a:t>
                </a:r>
              </a:p>
            </p:txBody>
          </p:sp>
          <p:sp>
            <p:nvSpPr>
              <p:cNvPr id="37" name="TextBox 36">
                <a:extLst>
                  <a:ext uri="{FF2B5EF4-FFF2-40B4-BE49-F238E27FC236}">
                    <a16:creationId xmlns:a16="http://schemas.microsoft.com/office/drawing/2014/main" id="{7BD5CE08-FEC2-986A-F8E3-F99FDC1AD5D0}"/>
                  </a:ext>
                </a:extLst>
              </p:cNvPr>
              <p:cNvSpPr txBox="1"/>
              <p:nvPr/>
            </p:nvSpPr>
            <p:spPr>
              <a:xfrm>
                <a:off x="6851695" y="4264928"/>
                <a:ext cx="1267257" cy="400110"/>
              </a:xfrm>
              <a:prstGeom prst="rect">
                <a:avLst/>
              </a:prstGeom>
              <a:noFill/>
            </p:spPr>
            <p:txBody>
              <a:bodyPr wrap="square" rtlCol="0">
                <a:spAutoFit/>
              </a:bodyPr>
              <a:lstStyle/>
              <a:p>
                <a:pPr algn="ctr"/>
                <a:r>
                  <a:rPr lang="en-US" sz="1000" i="1">
                    <a:solidFill>
                      <a:schemeClr val="bg1"/>
                    </a:solidFill>
                    <a:latin typeface="+mj-lt"/>
                  </a:rPr>
                  <a:t>hours of</a:t>
                </a:r>
                <a:br>
                  <a:rPr lang="en-US" sz="1000" i="1">
                    <a:solidFill>
                      <a:schemeClr val="bg1"/>
                    </a:solidFill>
                    <a:latin typeface="+mj-lt"/>
                  </a:rPr>
                </a:br>
                <a:r>
                  <a:rPr lang="en-US" sz="1000" i="1">
                    <a:solidFill>
                      <a:schemeClr val="bg1"/>
                    </a:solidFill>
                    <a:latin typeface="+mj-lt"/>
                  </a:rPr>
                  <a:t>downtime saved</a:t>
                </a:r>
              </a:p>
            </p:txBody>
          </p:sp>
        </p:grpSp>
        <p:sp>
          <p:nvSpPr>
            <p:cNvPr id="4" name="TextBox 3">
              <a:extLst>
                <a:ext uri="{FF2B5EF4-FFF2-40B4-BE49-F238E27FC236}">
                  <a16:creationId xmlns:a16="http://schemas.microsoft.com/office/drawing/2014/main" id="{7F07449A-30F9-64A0-4D4F-33F6EC19BA6A}"/>
                </a:ext>
              </a:extLst>
            </p:cNvPr>
            <p:cNvSpPr txBox="1"/>
            <p:nvPr/>
          </p:nvSpPr>
          <p:spPr>
            <a:xfrm>
              <a:off x="4576041" y="4701669"/>
              <a:ext cx="4571998" cy="230832"/>
            </a:xfrm>
            <a:prstGeom prst="rect">
              <a:avLst/>
            </a:prstGeom>
            <a:noFill/>
          </p:spPr>
          <p:txBody>
            <a:bodyPr wrap="square" rtlCol="0">
              <a:spAutoFit/>
            </a:bodyPr>
            <a:lstStyle/>
            <a:p>
              <a:pPr algn="ctr"/>
              <a:r>
                <a:rPr lang="en-US" sz="900" i="1">
                  <a:solidFill>
                    <a:schemeClr val="accent1"/>
                  </a:solidFill>
                  <a:latin typeface="+mj-lt"/>
                  <a:hlinkClick r:id="rId6"/>
                </a:rPr>
                <a:t>Click here to read more</a:t>
              </a:r>
              <a:endParaRPr lang="en-US" sz="900" i="1">
                <a:solidFill>
                  <a:schemeClr val="accent1"/>
                </a:solidFill>
                <a:latin typeface="+mj-lt"/>
              </a:endParaRPr>
            </a:p>
          </p:txBody>
        </p:sp>
      </p:grpSp>
      <p:sp>
        <p:nvSpPr>
          <p:cNvPr id="2" name="TextBox 1">
            <a:extLst>
              <a:ext uri="{FF2B5EF4-FFF2-40B4-BE49-F238E27FC236}">
                <a16:creationId xmlns:a16="http://schemas.microsoft.com/office/drawing/2014/main" id="{A03844FD-8CA4-1D81-A7DF-4C08091F0206}"/>
              </a:ext>
            </a:extLst>
          </p:cNvPr>
          <p:cNvSpPr txBox="1"/>
          <p:nvPr/>
        </p:nvSpPr>
        <p:spPr>
          <a:xfrm>
            <a:off x="0" y="101381"/>
            <a:ext cx="9144000" cy="369332"/>
          </a:xfrm>
          <a:prstGeom prst="rect">
            <a:avLst/>
          </a:prstGeom>
          <a:noFill/>
        </p:spPr>
        <p:txBody>
          <a:bodyPr wrap="square" rtlCol="0">
            <a:spAutoFit/>
          </a:bodyPr>
          <a:lstStyle/>
          <a:p>
            <a:pPr algn="ctr"/>
            <a:r>
              <a:rPr lang="en-US" b="1">
                <a:solidFill>
                  <a:schemeClr val="bg1"/>
                </a:solidFill>
              </a:rPr>
              <a:t>SAS success stories for digital twins</a:t>
            </a:r>
          </a:p>
        </p:txBody>
      </p:sp>
    </p:spTree>
    <p:extLst>
      <p:ext uri="{BB962C8B-B14F-4D97-AF65-F5344CB8AC3E}">
        <p14:creationId xmlns:p14="http://schemas.microsoft.com/office/powerpoint/2010/main" val="982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5CE5429C-A301-43C6-A3AF-661892B0E644}"/>
              </a:ext>
            </a:extLst>
          </p:cNvPr>
          <p:cNvSpPr/>
          <p:nvPr/>
        </p:nvSpPr>
        <p:spPr>
          <a:xfrm>
            <a:off x="3155687" y="1102761"/>
            <a:ext cx="2832625" cy="2743484"/>
          </a:xfrm>
          <a:prstGeom prst="rect">
            <a:avLst/>
          </a:prstGeom>
          <a:noFill/>
          <a:ln w="1270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latin typeface="+mj-lt"/>
              </a:rPr>
              <a:t>Realizing the full</a:t>
            </a:r>
          </a:p>
          <a:p>
            <a:pPr algn="ctr"/>
            <a:r>
              <a:rPr lang="en-US" sz="1600">
                <a:solidFill>
                  <a:schemeClr val="bg1"/>
                </a:solidFill>
                <a:latin typeface="+mj-lt"/>
              </a:rPr>
              <a:t>potential of digital</a:t>
            </a:r>
            <a:br>
              <a:rPr lang="en-US" sz="1600">
                <a:solidFill>
                  <a:schemeClr val="bg1"/>
                </a:solidFill>
                <a:latin typeface="+mj-lt"/>
              </a:rPr>
            </a:br>
            <a:r>
              <a:rPr lang="en-US" sz="1600">
                <a:solidFill>
                  <a:schemeClr val="bg1"/>
                </a:solidFill>
                <a:latin typeface="+mj-lt"/>
              </a:rPr>
              <a:t> twins will </a:t>
            </a:r>
            <a:r>
              <a:rPr lang="en-US" sz="1600">
                <a:solidFill>
                  <a:schemeClr val="accent1"/>
                </a:solidFill>
                <a:latin typeface="+mj-lt"/>
              </a:rPr>
              <a:t>depend on</a:t>
            </a:r>
            <a:br>
              <a:rPr lang="en-US" sz="1600">
                <a:solidFill>
                  <a:schemeClr val="accent1"/>
                </a:solidFill>
                <a:latin typeface="+mj-lt"/>
              </a:rPr>
            </a:br>
            <a:r>
              <a:rPr lang="en-US" sz="1600">
                <a:solidFill>
                  <a:schemeClr val="accent1"/>
                </a:solidFill>
                <a:latin typeface="+mj-lt"/>
              </a:rPr>
              <a:t>widespread adoption of</a:t>
            </a:r>
            <a:br>
              <a:rPr lang="en-US" sz="1600">
                <a:solidFill>
                  <a:schemeClr val="accent1"/>
                </a:solidFill>
                <a:latin typeface="+mj-lt"/>
              </a:rPr>
            </a:br>
            <a:r>
              <a:rPr lang="en-US" sz="1600">
                <a:solidFill>
                  <a:schemeClr val="accent1"/>
                </a:solidFill>
                <a:latin typeface="+mj-lt"/>
              </a:rPr>
              <a:t>open standards &amp; data,</a:t>
            </a:r>
            <a:br>
              <a:rPr lang="en-US" sz="1600">
                <a:solidFill>
                  <a:schemeClr val="accent1"/>
                </a:solidFill>
                <a:latin typeface="+mj-lt"/>
              </a:rPr>
            </a:br>
            <a:r>
              <a:rPr lang="en-US" sz="1600">
                <a:solidFill>
                  <a:schemeClr val="bg1"/>
                </a:solidFill>
                <a:latin typeface="+mj-lt"/>
              </a:rPr>
              <a:t>many of which are just</a:t>
            </a:r>
            <a:br>
              <a:rPr lang="en-US" sz="1600">
                <a:solidFill>
                  <a:schemeClr val="bg1"/>
                </a:solidFill>
                <a:latin typeface="+mj-lt"/>
              </a:rPr>
            </a:br>
            <a:r>
              <a:rPr lang="en-US" sz="1600">
                <a:solidFill>
                  <a:schemeClr val="bg1"/>
                </a:solidFill>
                <a:latin typeface="+mj-lt"/>
              </a:rPr>
              <a:t>now being developed</a:t>
            </a:r>
          </a:p>
        </p:txBody>
      </p:sp>
      <p:sp>
        <p:nvSpPr>
          <p:cNvPr id="3" name="Rectangle 2">
            <a:extLst>
              <a:ext uri="{FF2B5EF4-FFF2-40B4-BE49-F238E27FC236}">
                <a16:creationId xmlns:a16="http://schemas.microsoft.com/office/drawing/2014/main" id="{2077A661-4D5E-2513-AADA-655127503F3E}"/>
              </a:ext>
            </a:extLst>
          </p:cNvPr>
          <p:cNvSpPr/>
          <p:nvPr/>
        </p:nvSpPr>
        <p:spPr>
          <a:xfrm>
            <a:off x="181371" y="1102761"/>
            <a:ext cx="2832626" cy="2743483"/>
          </a:xfrm>
          <a:prstGeom prst="rect">
            <a:avLst/>
          </a:prstGeom>
          <a:noFill/>
          <a:ln w="1270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accent1"/>
                </a:solidFill>
                <a:latin typeface="+mj-lt"/>
              </a:rPr>
              <a:t>“The (digital twin) metaverse” </a:t>
            </a:r>
            <a:r>
              <a:rPr lang="en-US" sz="1600">
                <a:solidFill>
                  <a:schemeClr val="bg1"/>
                </a:solidFill>
                <a:latin typeface="+mj-lt"/>
              </a:rPr>
              <a:t>will actually be comprised</a:t>
            </a:r>
            <a:br>
              <a:rPr lang="en-US" sz="1600">
                <a:solidFill>
                  <a:schemeClr val="bg1"/>
                </a:solidFill>
                <a:latin typeface="+mj-lt"/>
              </a:rPr>
            </a:br>
            <a:r>
              <a:rPr lang="en-US" sz="1600">
                <a:solidFill>
                  <a:schemeClr val="bg1"/>
                </a:solidFill>
                <a:latin typeface="+mj-lt"/>
              </a:rPr>
              <a:t>of many metaverses—</a:t>
            </a:r>
            <a:br>
              <a:rPr lang="en-US" sz="1600">
                <a:solidFill>
                  <a:schemeClr val="bg1"/>
                </a:solidFill>
                <a:latin typeface="+mj-lt"/>
              </a:rPr>
            </a:br>
            <a:r>
              <a:rPr lang="en-US" sz="1600">
                <a:solidFill>
                  <a:schemeClr val="accent1"/>
                </a:solidFill>
                <a:latin typeface="+mj-lt"/>
              </a:rPr>
              <a:t>some public, some private, some corporate—</a:t>
            </a:r>
            <a:br>
              <a:rPr lang="en-US" sz="1600">
                <a:solidFill>
                  <a:schemeClr val="bg1"/>
                </a:solidFill>
                <a:latin typeface="+mj-lt"/>
              </a:rPr>
            </a:br>
            <a:r>
              <a:rPr lang="en-US" sz="1600">
                <a:solidFill>
                  <a:schemeClr val="bg1"/>
                </a:solidFill>
                <a:latin typeface="+mj-lt"/>
              </a:rPr>
              <a:t>just as the internet itself</a:t>
            </a:r>
            <a:br>
              <a:rPr lang="en-US" sz="1600">
                <a:solidFill>
                  <a:schemeClr val="bg1"/>
                </a:solidFill>
                <a:latin typeface="+mj-lt"/>
              </a:rPr>
            </a:br>
            <a:r>
              <a:rPr lang="en-US" sz="1600">
                <a:solidFill>
                  <a:schemeClr val="bg1"/>
                </a:solidFill>
                <a:latin typeface="+mj-lt"/>
              </a:rPr>
              <a:t>is a network of networks</a:t>
            </a:r>
          </a:p>
        </p:txBody>
      </p:sp>
      <p:sp>
        <p:nvSpPr>
          <p:cNvPr id="5" name="Rectangle 4">
            <a:extLst>
              <a:ext uri="{FF2B5EF4-FFF2-40B4-BE49-F238E27FC236}">
                <a16:creationId xmlns:a16="http://schemas.microsoft.com/office/drawing/2014/main" id="{9B3AC08C-2F5C-E7EE-CAFB-37057C2175A0}"/>
              </a:ext>
            </a:extLst>
          </p:cNvPr>
          <p:cNvSpPr/>
          <p:nvPr/>
        </p:nvSpPr>
        <p:spPr>
          <a:xfrm>
            <a:off x="6130004" y="1102761"/>
            <a:ext cx="2832625" cy="2743484"/>
          </a:xfrm>
          <a:prstGeom prst="rect">
            <a:avLst/>
          </a:prstGeom>
          <a:noFill/>
          <a:ln w="12700">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600">
                <a:solidFill>
                  <a:schemeClr val="bg1"/>
                </a:solidFill>
                <a:latin typeface="+mj-lt"/>
              </a:rPr>
              <a:t>Underlying them all will be </a:t>
            </a:r>
            <a:r>
              <a:rPr lang="en-US" sz="1600">
                <a:solidFill>
                  <a:schemeClr val="accent1"/>
                </a:solidFill>
                <a:latin typeface="+mj-lt"/>
              </a:rPr>
              <a:t>graphics &amp; interoperability standards</a:t>
            </a:r>
            <a:br>
              <a:rPr lang="en-US" sz="1600">
                <a:solidFill>
                  <a:schemeClr val="accent1"/>
                </a:solidFill>
                <a:latin typeface="+mj-lt"/>
              </a:rPr>
            </a:br>
            <a:br>
              <a:rPr lang="en-US" sz="1600">
                <a:solidFill>
                  <a:schemeClr val="bg1"/>
                </a:solidFill>
                <a:latin typeface="+mj-lt"/>
              </a:rPr>
            </a:br>
            <a:r>
              <a:rPr lang="en-US" sz="1200">
                <a:solidFill>
                  <a:schemeClr val="bg1"/>
                </a:solidFill>
                <a:latin typeface="+mj-lt"/>
              </a:rPr>
              <a:t>+ Universal Scene Description (USD)—developed by Pixar &amp; made open source</a:t>
            </a:r>
          </a:p>
          <a:p>
            <a:pPr algn="ctr"/>
            <a:r>
              <a:rPr lang="en-US" sz="1200">
                <a:solidFill>
                  <a:schemeClr val="bg1"/>
                </a:solidFill>
                <a:latin typeface="+mj-lt"/>
              </a:rPr>
              <a:t>+ </a:t>
            </a:r>
            <a:r>
              <a:rPr lang="en-US" sz="1200">
                <a:solidFill>
                  <a:schemeClr val="bg1"/>
                </a:solidFill>
                <a:latin typeface="+mj-lt"/>
                <a:hlinkClick r:id="rId3">
                  <a:extLst>
                    <a:ext uri="{A12FA001-AC4F-418D-AE19-62706E023703}">
                      <ahyp:hlinkClr xmlns:ahyp="http://schemas.microsoft.com/office/drawing/2018/hyperlinkcolor" val="tx"/>
                    </a:ext>
                  </a:extLst>
                </a:hlinkClick>
              </a:rPr>
              <a:t>Metaverse Standards Forum</a:t>
            </a:r>
            <a:r>
              <a:rPr lang="en-US" sz="1200">
                <a:solidFill>
                  <a:schemeClr val="bg1"/>
                </a:solidFill>
                <a:latin typeface="+mj-lt"/>
              </a:rPr>
              <a:t> and </a:t>
            </a:r>
            <a:r>
              <a:rPr lang="en-US" sz="1200">
                <a:solidFill>
                  <a:schemeClr val="bg1"/>
                </a:solidFill>
                <a:latin typeface="+mj-lt"/>
                <a:hlinkClick r:id="rId4">
                  <a:extLst>
                    <a:ext uri="{A12FA001-AC4F-418D-AE19-62706E023703}">
                      <ahyp:hlinkClr xmlns:ahyp="http://schemas.microsoft.com/office/drawing/2018/hyperlinkcolor" val="tx"/>
                    </a:ext>
                  </a:extLst>
                </a:hlinkClick>
              </a:rPr>
              <a:t>Open Metaverse Alliance</a:t>
            </a:r>
            <a:r>
              <a:rPr lang="en-US" sz="1200">
                <a:solidFill>
                  <a:schemeClr val="bg1"/>
                </a:solidFill>
                <a:latin typeface="+mj-lt"/>
              </a:rPr>
              <a:t>, with support from companies like Nvidia</a:t>
            </a:r>
          </a:p>
        </p:txBody>
      </p:sp>
      <p:sp>
        <p:nvSpPr>
          <p:cNvPr id="11" name="Rounded Rectangle 10">
            <a:extLst>
              <a:ext uri="{FF2B5EF4-FFF2-40B4-BE49-F238E27FC236}">
                <a16:creationId xmlns:a16="http://schemas.microsoft.com/office/drawing/2014/main" id="{55DFA7AF-3A5C-8EF9-1D92-397FE9F24CBA}"/>
              </a:ext>
            </a:extLst>
          </p:cNvPr>
          <p:cNvSpPr/>
          <p:nvPr/>
        </p:nvSpPr>
        <p:spPr>
          <a:xfrm>
            <a:off x="7229475" y="53667"/>
            <a:ext cx="1814445" cy="27699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Digital Twins</a:t>
            </a:r>
          </a:p>
        </p:txBody>
      </p:sp>
      <p:sp>
        <p:nvSpPr>
          <p:cNvPr id="14" name="TextBox 13">
            <a:extLst>
              <a:ext uri="{FF2B5EF4-FFF2-40B4-BE49-F238E27FC236}">
                <a16:creationId xmlns:a16="http://schemas.microsoft.com/office/drawing/2014/main" id="{45C87DA2-1478-2128-E57C-20BE59835E0A}"/>
              </a:ext>
            </a:extLst>
          </p:cNvPr>
          <p:cNvSpPr txBox="1"/>
          <p:nvPr/>
        </p:nvSpPr>
        <p:spPr>
          <a:xfrm>
            <a:off x="-7749" y="178744"/>
            <a:ext cx="9144000" cy="646331"/>
          </a:xfrm>
          <a:prstGeom prst="rect">
            <a:avLst/>
          </a:prstGeom>
          <a:noFill/>
        </p:spPr>
        <p:txBody>
          <a:bodyPr wrap="square" rtlCol="0">
            <a:spAutoFit/>
          </a:bodyPr>
          <a:lstStyle/>
          <a:p>
            <a:pPr algn="ctr"/>
            <a:r>
              <a:rPr lang="en-US" b="1">
                <a:solidFill>
                  <a:schemeClr val="bg1"/>
                </a:solidFill>
              </a:rPr>
              <a:t>Digital twin data, graphics, &amp; interoperability standards</a:t>
            </a:r>
            <a:br>
              <a:rPr lang="en-US" b="1">
                <a:solidFill>
                  <a:schemeClr val="bg1"/>
                </a:solidFill>
              </a:rPr>
            </a:br>
            <a:r>
              <a:rPr lang="en-US" b="1">
                <a:solidFill>
                  <a:schemeClr val="bg1"/>
                </a:solidFill>
              </a:rPr>
              <a:t>are still being developed…</a:t>
            </a:r>
          </a:p>
        </p:txBody>
      </p:sp>
      <p:sp>
        <p:nvSpPr>
          <p:cNvPr id="2" name="TextBox 1">
            <a:extLst>
              <a:ext uri="{FF2B5EF4-FFF2-40B4-BE49-F238E27FC236}">
                <a16:creationId xmlns:a16="http://schemas.microsoft.com/office/drawing/2014/main" id="{93E2A03E-2286-E143-72C8-EB2DCE2C6813}"/>
              </a:ext>
            </a:extLst>
          </p:cNvPr>
          <p:cNvSpPr txBox="1"/>
          <p:nvPr/>
        </p:nvSpPr>
        <p:spPr>
          <a:xfrm>
            <a:off x="-1" y="4469514"/>
            <a:ext cx="9143999" cy="388696"/>
          </a:xfrm>
          <a:prstGeom prst="rect">
            <a:avLst/>
          </a:prstGeom>
          <a:noFill/>
        </p:spPr>
        <p:txBody>
          <a:bodyPr wrap="square">
            <a:spAutoFit/>
          </a:bodyPr>
          <a:lstStyle/>
          <a:p>
            <a:pPr algn="ctr">
              <a:lnSpc>
                <a:spcPts val="2800"/>
              </a:lnSpc>
              <a:spcAft>
                <a:spcPts val="1600"/>
              </a:spcAft>
            </a:pPr>
            <a:r>
              <a:rPr lang="en-US" sz="800">
                <a:solidFill>
                  <a:schemeClr val="accent1"/>
                </a:solidFill>
                <a:latin typeface="+mj-lt"/>
                <a:cs typeface="Calibri" panose="020F0502020204030204" pitchFamily="34" charset="0"/>
              </a:rPr>
              <a:t>Source: </a:t>
            </a:r>
            <a:r>
              <a:rPr lang="en-US" sz="800">
                <a:solidFill>
                  <a:schemeClr val="bg2"/>
                </a:solidFill>
                <a:latin typeface="+mj-lt"/>
                <a:cs typeface="Calibri" panose="020F0502020204030204" pitchFamily="34" charset="0"/>
              </a:rPr>
              <a:t>Fast Company</a:t>
            </a:r>
            <a:endParaRPr lang="en-US" sz="800">
              <a:solidFill>
                <a:schemeClr val="bg2"/>
              </a:solidFill>
              <a:latin typeface="+mj-lt"/>
              <a:cs typeface="Calibri Light" panose="020F0302020204030204" pitchFamily="34" charset="0"/>
            </a:endParaRPr>
          </a:p>
        </p:txBody>
      </p:sp>
    </p:spTree>
    <p:extLst>
      <p:ext uri="{BB962C8B-B14F-4D97-AF65-F5344CB8AC3E}">
        <p14:creationId xmlns:p14="http://schemas.microsoft.com/office/powerpoint/2010/main" val="387366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C256-29CE-C9D9-20E1-00C2E9B1E2DC}"/>
              </a:ext>
            </a:extLst>
          </p:cNvPr>
          <p:cNvSpPr>
            <a:spLocks noGrp="1"/>
          </p:cNvSpPr>
          <p:nvPr>
            <p:ph type="title"/>
          </p:nvPr>
        </p:nvSpPr>
        <p:spPr/>
        <p:txBody>
          <a:bodyPr>
            <a:normAutofit fontScale="90000"/>
          </a:bodyPr>
          <a:lstStyle/>
          <a:p>
            <a:r>
              <a:rPr lang="en-US"/>
              <a:t>What is Natural Language Processing?</a:t>
            </a:r>
          </a:p>
        </p:txBody>
      </p:sp>
      <p:sp>
        <p:nvSpPr>
          <p:cNvPr id="13" name="TextBox 12">
            <a:extLst>
              <a:ext uri="{FF2B5EF4-FFF2-40B4-BE49-F238E27FC236}">
                <a16:creationId xmlns:a16="http://schemas.microsoft.com/office/drawing/2014/main" id="{FF22B484-53EC-7EE8-1A3F-0FE1C5255ACB}"/>
              </a:ext>
            </a:extLst>
          </p:cNvPr>
          <p:cNvSpPr txBox="1"/>
          <p:nvPr/>
        </p:nvSpPr>
        <p:spPr>
          <a:xfrm>
            <a:off x="1469534" y="731044"/>
            <a:ext cx="6204931" cy="584775"/>
          </a:xfrm>
          <a:prstGeom prst="rect">
            <a:avLst/>
          </a:prstGeom>
          <a:noFill/>
        </p:spPr>
        <p:txBody>
          <a:bodyPr wrap="square" rtlCol="0">
            <a:spAutoFit/>
          </a:bodyPr>
          <a:lstStyle/>
          <a:p>
            <a:pPr algn="ctr"/>
            <a:r>
              <a:rPr lang="en-US" sz="1600" b="1">
                <a:solidFill>
                  <a:schemeClr val="bg1"/>
                </a:solidFill>
              </a:rPr>
              <a:t>Natural language processing (NLP) </a:t>
            </a:r>
            <a:r>
              <a:rPr lang="en-US" sz="1600">
                <a:solidFill>
                  <a:schemeClr val="bg1"/>
                </a:solidFill>
              </a:rPr>
              <a:t>is a branch of AI that focuses on the understanding, interpretation and emulation of human language. </a:t>
            </a:r>
          </a:p>
        </p:txBody>
      </p:sp>
      <p:graphicFrame>
        <p:nvGraphicFramePr>
          <p:cNvPr id="28" name="Diagram 27">
            <a:extLst>
              <a:ext uri="{FF2B5EF4-FFF2-40B4-BE49-F238E27FC236}">
                <a16:creationId xmlns:a16="http://schemas.microsoft.com/office/drawing/2014/main" id="{F6C11939-0AE8-1753-4C80-6A3C0BD70682}"/>
              </a:ext>
            </a:extLst>
          </p:cNvPr>
          <p:cNvGraphicFramePr/>
          <p:nvPr/>
        </p:nvGraphicFramePr>
        <p:xfrm>
          <a:off x="-115910" y="1453428"/>
          <a:ext cx="9259910" cy="3416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ounded Rectangle 2">
            <a:extLst>
              <a:ext uri="{FF2B5EF4-FFF2-40B4-BE49-F238E27FC236}">
                <a16:creationId xmlns:a16="http://schemas.microsoft.com/office/drawing/2014/main" id="{B721D9C4-935D-7723-CF6B-E645412E9519}"/>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3654611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318A40-D284-1320-341E-05B5A0FC4B60}"/>
              </a:ext>
            </a:extLst>
          </p:cNvPr>
          <p:cNvSpPr txBox="1"/>
          <p:nvPr/>
        </p:nvSpPr>
        <p:spPr>
          <a:xfrm>
            <a:off x="971550" y="1582343"/>
            <a:ext cx="7071855" cy="1737014"/>
          </a:xfrm>
          <a:prstGeom prst="rect">
            <a:avLst/>
          </a:prstGeom>
          <a:noFill/>
        </p:spPr>
        <p:txBody>
          <a:bodyPr wrap="square" lIns="91440" tIns="45720" rIns="91440" bIns="45720" anchor="t">
            <a:spAutoFit/>
          </a:bodyPr>
          <a:lstStyle/>
          <a:p>
            <a:pPr algn="ctr">
              <a:lnSpc>
                <a:spcPts val="2600"/>
              </a:lnSpc>
              <a:spcAft>
                <a:spcPts val="1600"/>
              </a:spcAft>
            </a:pPr>
            <a:r>
              <a:rPr lang="en-US" dirty="0">
                <a:solidFill>
                  <a:srgbClr val="FFFFFF"/>
                </a:solidFill>
                <a:latin typeface="Calibri Light"/>
                <a:ea typeface="+mn-lt"/>
                <a:cs typeface="Calibri Light"/>
              </a:rPr>
              <a:t>A </a:t>
            </a:r>
            <a:r>
              <a:rPr lang="en-US" dirty="0">
                <a:solidFill>
                  <a:schemeClr val="accent4"/>
                </a:solidFill>
                <a:latin typeface="Calibri Light"/>
                <a:ea typeface="+mn-lt"/>
                <a:cs typeface="Calibri Light"/>
              </a:rPr>
              <a:t>large language model (LLM) </a:t>
            </a:r>
            <a:r>
              <a:rPr lang="en-US" dirty="0">
                <a:solidFill>
                  <a:srgbClr val="FFFFFF"/>
                </a:solidFill>
                <a:latin typeface="Calibri Light"/>
                <a:ea typeface="+mn-lt"/>
                <a:cs typeface="Calibri Light"/>
              </a:rPr>
              <a:t>is a type of </a:t>
            </a:r>
            <a:r>
              <a:rPr lang="en-US" dirty="0">
                <a:solidFill>
                  <a:schemeClr val="accent4"/>
                </a:solidFill>
                <a:latin typeface="Calibri Light"/>
                <a:ea typeface="+mn-lt"/>
                <a:cs typeface="Calibri Light"/>
              </a:rPr>
              <a:t>natural language processing (NLP) </a:t>
            </a:r>
            <a:r>
              <a:rPr lang="en-US" dirty="0">
                <a:solidFill>
                  <a:srgbClr val="FFFFFF"/>
                </a:solidFill>
                <a:latin typeface="Calibri Light"/>
                <a:ea typeface="+mn-lt"/>
                <a:cs typeface="Calibri Light"/>
              </a:rPr>
              <a:t>artificial intelligence (AI) model that is designed to process and generate natural language text. These models are typically trained on massive amounts of text data, using techniques like deep learning and neural networks to identify complex relationships in language.</a:t>
            </a:r>
            <a:endParaRPr lang="en-US" dirty="0"/>
          </a:p>
        </p:txBody>
      </p:sp>
      <p:sp>
        <p:nvSpPr>
          <p:cNvPr id="4" name="TextBox 3">
            <a:extLst>
              <a:ext uri="{FF2B5EF4-FFF2-40B4-BE49-F238E27FC236}">
                <a16:creationId xmlns:a16="http://schemas.microsoft.com/office/drawing/2014/main" id="{5448729E-FEA7-6379-A213-49CF382F7616}"/>
              </a:ext>
            </a:extLst>
          </p:cNvPr>
          <p:cNvSpPr txBox="1"/>
          <p:nvPr/>
        </p:nvSpPr>
        <p:spPr>
          <a:xfrm>
            <a:off x="0" y="350981"/>
            <a:ext cx="9144000" cy="369332"/>
          </a:xfrm>
          <a:prstGeom prst="rect">
            <a:avLst/>
          </a:prstGeom>
          <a:noFill/>
        </p:spPr>
        <p:txBody>
          <a:bodyPr wrap="square" lIns="91440" tIns="45720" rIns="91440" bIns="45720" rtlCol="0" anchor="t">
            <a:spAutoFit/>
          </a:bodyPr>
          <a:lstStyle/>
          <a:p>
            <a:pPr algn="ctr"/>
            <a:r>
              <a:rPr lang="en-US" b="1">
                <a:solidFill>
                  <a:schemeClr val="bg1"/>
                </a:solidFill>
              </a:rPr>
              <a:t>What are Large Language Models (LLMs)?</a:t>
            </a:r>
          </a:p>
        </p:txBody>
      </p:sp>
      <p:sp>
        <p:nvSpPr>
          <p:cNvPr id="6" name="Rounded Rectangle 5">
            <a:extLst>
              <a:ext uri="{FF2B5EF4-FFF2-40B4-BE49-F238E27FC236}">
                <a16:creationId xmlns:a16="http://schemas.microsoft.com/office/drawing/2014/main" id="{2CFBCDEF-9233-1590-EEA0-3A76AA5357EA}"/>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188656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49C6C69-2C39-964A-9005-724F1D8FAAD5}"/>
              </a:ext>
            </a:extLst>
          </p:cNvPr>
          <p:cNvGrpSpPr/>
          <p:nvPr/>
        </p:nvGrpSpPr>
        <p:grpSpPr>
          <a:xfrm>
            <a:off x="2506273" y="1354538"/>
            <a:ext cx="4917265" cy="2411481"/>
            <a:chOff x="1500151" y="869653"/>
            <a:chExt cx="4917265" cy="2411481"/>
          </a:xfrm>
        </p:grpSpPr>
        <p:sp>
          <p:nvSpPr>
            <p:cNvPr id="4" name="TextBox 3">
              <a:extLst>
                <a:ext uri="{FF2B5EF4-FFF2-40B4-BE49-F238E27FC236}">
                  <a16:creationId xmlns:a16="http://schemas.microsoft.com/office/drawing/2014/main" id="{A403FADE-0684-B74C-A523-7453ACC55CC8}"/>
                </a:ext>
              </a:extLst>
            </p:cNvPr>
            <p:cNvSpPr txBox="1"/>
            <p:nvPr/>
          </p:nvSpPr>
          <p:spPr>
            <a:xfrm>
              <a:off x="1859170" y="2909983"/>
              <a:ext cx="4367063" cy="369332"/>
            </a:xfrm>
            <a:prstGeom prst="rect">
              <a:avLst/>
            </a:prstGeom>
            <a:noFill/>
          </p:spPr>
          <p:txBody>
            <a:bodyPr wrap="square" rtlCol="0">
              <a:spAutoFit/>
            </a:bodyPr>
            <a:lstStyle/>
            <a:p>
              <a:r>
                <a:rPr lang="en-US" b="1">
                  <a:solidFill>
                    <a:schemeClr val="accent4"/>
                  </a:solidFill>
                </a:rPr>
                <a:t>NLP &amp; Large Language Models 101</a:t>
              </a:r>
              <a:endParaRPr lang="en-US" sz="1600" b="1">
                <a:solidFill>
                  <a:schemeClr val="accent4"/>
                </a:solidFill>
              </a:endParaRPr>
            </a:p>
          </p:txBody>
        </p:sp>
        <p:cxnSp>
          <p:nvCxnSpPr>
            <p:cNvPr id="7" name="Straight Connector 6">
              <a:extLst>
                <a:ext uri="{FF2B5EF4-FFF2-40B4-BE49-F238E27FC236}">
                  <a16:creationId xmlns:a16="http://schemas.microsoft.com/office/drawing/2014/main" id="{97EC9E13-CF9F-5D4C-B92E-17844E9AFB26}"/>
                </a:ext>
              </a:extLst>
            </p:cNvPr>
            <p:cNvCxnSpPr>
              <a:cxnSpLocks/>
              <a:stCxn id="14" idx="4"/>
              <a:endCxn id="21" idx="2"/>
            </p:cNvCxnSpPr>
            <p:nvPr/>
          </p:nvCxnSpPr>
          <p:spPr>
            <a:xfrm flipH="1">
              <a:off x="1679240" y="1252366"/>
              <a:ext cx="421" cy="2028768"/>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D3FDB1C-63C5-7A4D-B13A-8180F281E6D4}"/>
                </a:ext>
              </a:extLst>
            </p:cNvPr>
            <p:cNvSpPr/>
            <p:nvPr/>
          </p:nvSpPr>
          <p:spPr>
            <a:xfrm>
              <a:off x="1858749" y="1567944"/>
              <a:ext cx="4558667" cy="369332"/>
            </a:xfrm>
            <a:prstGeom prst="rect">
              <a:avLst/>
            </a:prstGeom>
          </p:spPr>
          <p:txBody>
            <a:bodyPr wrap="square">
              <a:spAutoFit/>
            </a:bodyPr>
            <a:lstStyle/>
            <a:p>
              <a:r>
                <a:rPr lang="en-US">
                  <a:solidFill>
                    <a:schemeClr val="bg1"/>
                  </a:solidFill>
                  <a:latin typeface="+mj-lt"/>
                </a:rPr>
                <a:t>SAS POV on Trustworthy Generative AI</a:t>
              </a:r>
              <a:endParaRPr lang="en-US" sz="1600">
                <a:solidFill>
                  <a:schemeClr val="bg1"/>
                </a:solidFill>
                <a:latin typeface="+mj-lt"/>
              </a:endParaRPr>
            </a:p>
          </p:txBody>
        </p:sp>
        <p:sp>
          <p:nvSpPr>
            <p:cNvPr id="9" name="Rectangle 8">
              <a:extLst>
                <a:ext uri="{FF2B5EF4-FFF2-40B4-BE49-F238E27FC236}">
                  <a16:creationId xmlns:a16="http://schemas.microsoft.com/office/drawing/2014/main" id="{4C8D7A3C-C226-3B4A-ACCA-E7A91DB64375}"/>
                </a:ext>
              </a:extLst>
            </p:cNvPr>
            <p:cNvSpPr/>
            <p:nvPr/>
          </p:nvSpPr>
          <p:spPr>
            <a:xfrm>
              <a:off x="1858748" y="869653"/>
              <a:ext cx="4457473" cy="369332"/>
            </a:xfrm>
            <a:prstGeom prst="rect">
              <a:avLst/>
            </a:prstGeom>
          </p:spPr>
          <p:txBody>
            <a:bodyPr wrap="square">
              <a:spAutoFit/>
            </a:bodyPr>
            <a:lstStyle/>
            <a:p>
              <a:r>
                <a:rPr lang="en-US">
                  <a:solidFill>
                    <a:schemeClr val="bg1"/>
                  </a:solidFill>
                  <a:latin typeface="+mj-lt"/>
                </a:rPr>
                <a:t>Purpose of Deck </a:t>
              </a:r>
            </a:p>
          </p:txBody>
        </p:sp>
        <p:sp>
          <p:nvSpPr>
            <p:cNvPr id="10" name="TextBox 9">
              <a:extLst>
                <a:ext uri="{FF2B5EF4-FFF2-40B4-BE49-F238E27FC236}">
                  <a16:creationId xmlns:a16="http://schemas.microsoft.com/office/drawing/2014/main" id="{7081B965-0C89-974A-AA7E-CF7846EC9EDA}"/>
                </a:ext>
              </a:extLst>
            </p:cNvPr>
            <p:cNvSpPr txBox="1"/>
            <p:nvPr/>
          </p:nvSpPr>
          <p:spPr>
            <a:xfrm>
              <a:off x="1858751" y="2237660"/>
              <a:ext cx="4558665" cy="369332"/>
            </a:xfrm>
            <a:prstGeom prst="rect">
              <a:avLst/>
            </a:prstGeom>
            <a:noFill/>
          </p:spPr>
          <p:txBody>
            <a:bodyPr wrap="square" rtlCol="0">
              <a:spAutoFit/>
            </a:bodyPr>
            <a:lstStyle/>
            <a:p>
              <a:r>
                <a:rPr lang="en-US">
                  <a:solidFill>
                    <a:schemeClr val="bg1"/>
                  </a:solidFill>
                  <a:latin typeface="+mj-lt"/>
                </a:rPr>
                <a:t>Generative AI 101</a:t>
              </a:r>
              <a:endParaRPr lang="en-US" sz="1600">
                <a:solidFill>
                  <a:schemeClr val="bg1"/>
                </a:solidFill>
                <a:latin typeface="+mj-lt"/>
              </a:endParaRPr>
            </a:p>
          </p:txBody>
        </p:sp>
        <p:sp>
          <p:nvSpPr>
            <p:cNvPr id="14" name="Oval 13">
              <a:extLst>
                <a:ext uri="{FF2B5EF4-FFF2-40B4-BE49-F238E27FC236}">
                  <a16:creationId xmlns:a16="http://schemas.microsoft.com/office/drawing/2014/main" id="{42A42823-9F60-F040-A2AD-0D13C64B3878}"/>
                </a:ext>
              </a:extLst>
            </p:cNvPr>
            <p:cNvSpPr/>
            <p:nvPr/>
          </p:nvSpPr>
          <p:spPr>
            <a:xfrm>
              <a:off x="1500151" y="893347"/>
              <a:ext cx="359019" cy="359019"/>
            </a:xfrm>
            <a:prstGeom prst="ellipse">
              <a:avLst/>
            </a:prstGeom>
            <a:solidFill>
              <a:schemeClr val="tx1"/>
            </a:solidFill>
            <a:ln>
              <a:gradFill>
                <a:gsLst>
                  <a:gs pos="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BA1377D-1EB8-1C43-AC02-1906C7C1EFDA}"/>
                </a:ext>
              </a:extLst>
            </p:cNvPr>
            <p:cNvSpPr/>
            <p:nvPr/>
          </p:nvSpPr>
          <p:spPr>
            <a:xfrm>
              <a:off x="1500151" y="2242817"/>
              <a:ext cx="359019" cy="359019"/>
            </a:xfrm>
            <a:prstGeom prst="ellipse">
              <a:avLst/>
            </a:prstGeom>
            <a:solidFill>
              <a:schemeClr val="tx1"/>
            </a:solidFill>
            <a:ln>
              <a:gradFill>
                <a:gsLst>
                  <a:gs pos="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7A1F1B6-AB2F-C34C-BA07-AC96975CB9D6}"/>
                </a:ext>
              </a:extLst>
            </p:cNvPr>
            <p:cNvSpPr/>
            <p:nvPr/>
          </p:nvSpPr>
          <p:spPr>
            <a:xfrm>
              <a:off x="1500151" y="2918881"/>
              <a:ext cx="359019" cy="359019"/>
            </a:xfrm>
            <a:prstGeom prst="ellipse">
              <a:avLst/>
            </a:prstGeom>
            <a:solidFill>
              <a:schemeClr val="tx1"/>
            </a:solidFill>
            <a:ln>
              <a:gradFill>
                <a:gsLst>
                  <a:gs pos="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B1EC31A-B6BA-424B-A010-9E28DC32844D}"/>
                </a:ext>
              </a:extLst>
            </p:cNvPr>
            <p:cNvSpPr/>
            <p:nvPr/>
          </p:nvSpPr>
          <p:spPr>
            <a:xfrm>
              <a:off x="1500151" y="1568525"/>
              <a:ext cx="359019" cy="359019"/>
            </a:xfrm>
            <a:prstGeom prst="ellipse">
              <a:avLst/>
            </a:prstGeom>
            <a:solidFill>
              <a:schemeClr val="tx1"/>
            </a:solidFill>
            <a:ln>
              <a:gradFill>
                <a:gsLst>
                  <a:gs pos="0">
                    <a:schemeClr val="accent1"/>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DE66BC7D-ECB0-D390-1246-4514569EF8C7}"/>
              </a:ext>
            </a:extLst>
          </p:cNvPr>
          <p:cNvSpPr txBox="1"/>
          <p:nvPr/>
        </p:nvSpPr>
        <p:spPr>
          <a:xfrm>
            <a:off x="2506273" y="1362380"/>
            <a:ext cx="359019" cy="369332"/>
          </a:xfrm>
          <a:prstGeom prst="rect">
            <a:avLst/>
          </a:prstGeom>
          <a:noFill/>
        </p:spPr>
        <p:txBody>
          <a:bodyPr wrap="square" rtlCol="0">
            <a:spAutoFit/>
          </a:bodyPr>
          <a:lstStyle/>
          <a:p>
            <a:pPr algn="ctr"/>
            <a:r>
              <a:rPr lang="en-US">
                <a:solidFill>
                  <a:schemeClr val="accent1"/>
                </a:solidFill>
                <a:latin typeface="+mj-lt"/>
              </a:rPr>
              <a:t>1</a:t>
            </a:r>
          </a:p>
        </p:txBody>
      </p:sp>
      <p:sp>
        <p:nvSpPr>
          <p:cNvPr id="13" name="TextBox 12">
            <a:extLst>
              <a:ext uri="{FF2B5EF4-FFF2-40B4-BE49-F238E27FC236}">
                <a16:creationId xmlns:a16="http://schemas.microsoft.com/office/drawing/2014/main" id="{F933D660-3126-3A98-CC4B-750A1538C7F0}"/>
              </a:ext>
            </a:extLst>
          </p:cNvPr>
          <p:cNvSpPr txBox="1"/>
          <p:nvPr/>
        </p:nvSpPr>
        <p:spPr>
          <a:xfrm>
            <a:off x="2505852" y="2042165"/>
            <a:ext cx="359019" cy="369332"/>
          </a:xfrm>
          <a:prstGeom prst="rect">
            <a:avLst/>
          </a:prstGeom>
          <a:noFill/>
        </p:spPr>
        <p:txBody>
          <a:bodyPr wrap="square" rtlCol="0">
            <a:spAutoFit/>
          </a:bodyPr>
          <a:lstStyle/>
          <a:p>
            <a:pPr algn="ctr"/>
            <a:r>
              <a:rPr lang="en-US">
                <a:solidFill>
                  <a:schemeClr val="accent1"/>
                </a:solidFill>
                <a:latin typeface="+mj-lt"/>
              </a:rPr>
              <a:t>2</a:t>
            </a:r>
          </a:p>
        </p:txBody>
      </p:sp>
      <p:sp>
        <p:nvSpPr>
          <p:cNvPr id="20" name="TextBox 19">
            <a:extLst>
              <a:ext uri="{FF2B5EF4-FFF2-40B4-BE49-F238E27FC236}">
                <a16:creationId xmlns:a16="http://schemas.microsoft.com/office/drawing/2014/main" id="{E3EDAFB9-E44A-4078-344B-7CC21B18EA75}"/>
              </a:ext>
            </a:extLst>
          </p:cNvPr>
          <p:cNvSpPr txBox="1"/>
          <p:nvPr/>
        </p:nvSpPr>
        <p:spPr>
          <a:xfrm>
            <a:off x="2505852" y="2716307"/>
            <a:ext cx="359019" cy="369332"/>
          </a:xfrm>
          <a:prstGeom prst="rect">
            <a:avLst/>
          </a:prstGeom>
          <a:noFill/>
        </p:spPr>
        <p:txBody>
          <a:bodyPr wrap="square" rtlCol="0">
            <a:spAutoFit/>
          </a:bodyPr>
          <a:lstStyle/>
          <a:p>
            <a:pPr algn="ctr"/>
            <a:r>
              <a:rPr lang="en-US">
                <a:solidFill>
                  <a:schemeClr val="accent1"/>
                </a:solidFill>
                <a:latin typeface="+mj-lt"/>
              </a:rPr>
              <a:t>3</a:t>
            </a:r>
          </a:p>
        </p:txBody>
      </p:sp>
      <p:sp>
        <p:nvSpPr>
          <p:cNvPr id="21" name="TextBox 20">
            <a:extLst>
              <a:ext uri="{FF2B5EF4-FFF2-40B4-BE49-F238E27FC236}">
                <a16:creationId xmlns:a16="http://schemas.microsoft.com/office/drawing/2014/main" id="{44732E9A-57F9-D126-7AC1-F6F93A037877}"/>
              </a:ext>
            </a:extLst>
          </p:cNvPr>
          <p:cNvSpPr txBox="1"/>
          <p:nvPr/>
        </p:nvSpPr>
        <p:spPr>
          <a:xfrm>
            <a:off x="2505852" y="3396687"/>
            <a:ext cx="359019" cy="369332"/>
          </a:xfrm>
          <a:prstGeom prst="rect">
            <a:avLst/>
          </a:prstGeom>
          <a:noFill/>
        </p:spPr>
        <p:txBody>
          <a:bodyPr wrap="square" rtlCol="0">
            <a:spAutoFit/>
          </a:bodyPr>
          <a:lstStyle/>
          <a:p>
            <a:pPr algn="ctr"/>
            <a:r>
              <a:rPr lang="en-US">
                <a:solidFill>
                  <a:schemeClr val="accent1"/>
                </a:solidFill>
                <a:latin typeface="+mj-lt"/>
              </a:rPr>
              <a:t>4</a:t>
            </a:r>
          </a:p>
        </p:txBody>
      </p:sp>
      <p:sp>
        <p:nvSpPr>
          <p:cNvPr id="25" name="TextBox 24">
            <a:extLst>
              <a:ext uri="{FF2B5EF4-FFF2-40B4-BE49-F238E27FC236}">
                <a16:creationId xmlns:a16="http://schemas.microsoft.com/office/drawing/2014/main" id="{350E0E69-746E-93B8-0D26-1AA1E9A57F1A}"/>
              </a:ext>
            </a:extLst>
          </p:cNvPr>
          <p:cNvSpPr txBox="1"/>
          <p:nvPr/>
        </p:nvSpPr>
        <p:spPr>
          <a:xfrm>
            <a:off x="0" y="350981"/>
            <a:ext cx="9144000" cy="369332"/>
          </a:xfrm>
          <a:prstGeom prst="rect">
            <a:avLst/>
          </a:prstGeom>
          <a:noFill/>
        </p:spPr>
        <p:txBody>
          <a:bodyPr wrap="square" rtlCol="0">
            <a:spAutoFit/>
          </a:bodyPr>
          <a:lstStyle/>
          <a:p>
            <a:pPr algn="ctr"/>
            <a:r>
              <a:rPr lang="en-US" b="1">
                <a:solidFill>
                  <a:schemeClr val="bg1"/>
                </a:solidFill>
              </a:rPr>
              <a:t>Table of Contents</a:t>
            </a:r>
          </a:p>
        </p:txBody>
      </p:sp>
    </p:spTree>
    <p:extLst>
      <p:ext uri="{BB962C8B-B14F-4D97-AF65-F5344CB8AC3E}">
        <p14:creationId xmlns:p14="http://schemas.microsoft.com/office/powerpoint/2010/main" val="349238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152508-D0C5-196D-0B26-B1BBAA8B6C8F}"/>
              </a:ext>
            </a:extLst>
          </p:cNvPr>
          <p:cNvSpPr/>
          <p:nvPr/>
        </p:nvSpPr>
        <p:spPr>
          <a:xfrm>
            <a:off x="1052285" y="1025337"/>
            <a:ext cx="7024914" cy="109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 name="TextBox 9">
            <a:extLst>
              <a:ext uri="{FF2B5EF4-FFF2-40B4-BE49-F238E27FC236}">
                <a16:creationId xmlns:a16="http://schemas.microsoft.com/office/drawing/2014/main" id="{48EDF67B-0CB0-20E0-ABF0-5F3378D98FD3}"/>
              </a:ext>
            </a:extLst>
          </p:cNvPr>
          <p:cNvSpPr txBox="1"/>
          <p:nvPr/>
        </p:nvSpPr>
        <p:spPr>
          <a:xfrm>
            <a:off x="1052286" y="1130001"/>
            <a:ext cx="7024914" cy="1070428"/>
          </a:xfrm>
          <a:prstGeom prst="rect">
            <a:avLst/>
          </a:prstGeom>
          <a:solidFill>
            <a:schemeClr val="accent4">
              <a:alpha val="23922"/>
            </a:scheme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41" name="TextBox 40">
            <a:extLst>
              <a:ext uri="{FF2B5EF4-FFF2-40B4-BE49-F238E27FC236}">
                <a16:creationId xmlns:a16="http://schemas.microsoft.com/office/drawing/2014/main" id="{47281A44-200D-4217-7849-B14460557380}"/>
              </a:ext>
            </a:extLst>
          </p:cNvPr>
          <p:cNvSpPr txBox="1"/>
          <p:nvPr/>
        </p:nvSpPr>
        <p:spPr>
          <a:xfrm>
            <a:off x="1116730" y="1284343"/>
            <a:ext cx="6892329" cy="2265300"/>
          </a:xfrm>
          <a:prstGeom prst="rect">
            <a:avLst/>
          </a:prstGeom>
          <a:noFill/>
        </p:spPr>
        <p:txBody>
          <a:bodyPr wrap="square" lIns="91440" tIns="45720" rIns="91440" bIns="45720" anchor="t">
            <a:spAutoFit/>
          </a:bodyPr>
          <a:lstStyle/>
          <a:p>
            <a:pPr algn="ctr">
              <a:lnSpc>
                <a:spcPts val="2100"/>
              </a:lnSpc>
              <a:spcAft>
                <a:spcPts val="900"/>
              </a:spcAft>
            </a:pPr>
            <a:r>
              <a:rPr lang="en-US" sz="1400">
                <a:solidFill>
                  <a:schemeClr val="bg1"/>
                </a:solidFill>
                <a:latin typeface="+mj-lt"/>
                <a:cs typeface="Calibri Light"/>
              </a:rPr>
              <a:t>Algorithms like GPT, BERT, and recurrent neural networks (RNN) are used</a:t>
            </a:r>
            <a:r>
              <a:rPr lang="en-US" sz="1400" b="1">
                <a:solidFill>
                  <a:schemeClr val="bg1"/>
                </a:solidFill>
                <a:latin typeface="+mj-lt"/>
                <a:cs typeface="Calibri Light"/>
              </a:rPr>
              <a:t> </a:t>
            </a:r>
            <a:r>
              <a:rPr lang="en-US" sz="1400" b="1">
                <a:solidFill>
                  <a:schemeClr val="accent4"/>
                </a:solidFill>
                <a:latin typeface="+mj-lt"/>
                <a:cs typeface="Calibri Light"/>
              </a:rPr>
              <a:t>to generate</a:t>
            </a:r>
            <a:endParaRPr lang="en-US" b="1">
              <a:solidFill>
                <a:schemeClr val="accent4"/>
              </a:solidFill>
              <a:latin typeface="Calibri" panose="020F0502020204030204"/>
              <a:cs typeface="Calibri" panose="020F0502020204030204"/>
            </a:endParaRPr>
          </a:p>
          <a:p>
            <a:pPr algn="ctr">
              <a:lnSpc>
                <a:spcPts val="2100"/>
              </a:lnSpc>
              <a:spcAft>
                <a:spcPts val="900"/>
              </a:spcAft>
            </a:pPr>
            <a:r>
              <a:rPr lang="en-US" sz="1400">
                <a:solidFill>
                  <a:schemeClr val="bg1"/>
                </a:solidFill>
                <a:latin typeface="+mj-lt"/>
                <a:cs typeface="Calibri Light"/>
              </a:rPr>
              <a:t>text</a:t>
            </a:r>
            <a:r>
              <a:rPr lang="en-US" sz="1400">
                <a:solidFill>
                  <a:schemeClr val="bg1"/>
                </a:solidFill>
                <a:latin typeface="Calibri Light"/>
                <a:cs typeface="Calibri Light"/>
              </a:rPr>
              <a:t> that is similar in style and content to the data the algorithms are trained on.</a:t>
            </a:r>
            <a:endParaRPr lang="en-US">
              <a:solidFill>
                <a:schemeClr val="bg1"/>
              </a:solidFill>
              <a:cs typeface="Calibri"/>
            </a:endParaRPr>
          </a:p>
          <a:p>
            <a:pPr algn="ctr">
              <a:lnSpc>
                <a:spcPts val="2100"/>
              </a:lnSpc>
              <a:spcAft>
                <a:spcPts val="900"/>
              </a:spcAft>
            </a:pPr>
            <a:endParaRPr lang="en-US" sz="1400">
              <a:solidFill>
                <a:schemeClr val="bg1"/>
              </a:solidFill>
              <a:latin typeface="Calibri Light"/>
              <a:cs typeface="Calibri Light"/>
            </a:endParaRPr>
          </a:p>
          <a:p>
            <a:pPr marL="1200150" lvl="2" indent="-285750">
              <a:lnSpc>
                <a:spcPts val="2100"/>
              </a:lnSpc>
              <a:spcAft>
                <a:spcPts val="900"/>
              </a:spcAft>
              <a:buFont typeface="Arial"/>
              <a:buChar char="•"/>
            </a:pPr>
            <a:endParaRPr lang="en-US" sz="1400">
              <a:solidFill>
                <a:srgbClr val="FFFFFF"/>
              </a:solidFill>
              <a:latin typeface="Calibri Light"/>
              <a:cs typeface="Calibri Light"/>
            </a:endParaRPr>
          </a:p>
          <a:p>
            <a:pPr marL="1200150" lvl="2" indent="-285750">
              <a:lnSpc>
                <a:spcPts val="2100"/>
              </a:lnSpc>
              <a:spcAft>
                <a:spcPts val="900"/>
              </a:spcAft>
              <a:buFont typeface="Arial"/>
              <a:buChar char="•"/>
            </a:pPr>
            <a:endParaRPr lang="en-US">
              <a:solidFill>
                <a:srgbClr val="012036"/>
              </a:solidFill>
              <a:latin typeface="Calibri" panose="020F0502020204030204"/>
              <a:cs typeface="Calibri" panose="020F0502020204030204"/>
            </a:endParaRPr>
          </a:p>
          <a:p>
            <a:pPr>
              <a:lnSpc>
                <a:spcPts val="2100"/>
              </a:lnSpc>
              <a:spcAft>
                <a:spcPts val="900"/>
              </a:spcAft>
            </a:pPr>
            <a:endParaRPr lang="en-US" sz="1400">
              <a:solidFill>
                <a:srgbClr val="6D69FF"/>
              </a:solidFill>
              <a:latin typeface="Calibri Light" panose="020F0302020204030204"/>
              <a:cs typeface="Calibri Light" panose="020F0302020204030204" pitchFamily="34" charset="0"/>
            </a:endParaRPr>
          </a:p>
        </p:txBody>
      </p:sp>
      <p:sp>
        <p:nvSpPr>
          <p:cNvPr id="4" name="TextBox 3">
            <a:extLst>
              <a:ext uri="{FF2B5EF4-FFF2-40B4-BE49-F238E27FC236}">
                <a16:creationId xmlns:a16="http://schemas.microsoft.com/office/drawing/2014/main" id="{33021440-9EB4-D4D2-F8FD-0E93A440C724}"/>
              </a:ext>
            </a:extLst>
          </p:cNvPr>
          <p:cNvSpPr txBox="1"/>
          <p:nvPr/>
        </p:nvSpPr>
        <p:spPr>
          <a:xfrm>
            <a:off x="0" y="350981"/>
            <a:ext cx="9144000" cy="369332"/>
          </a:xfrm>
          <a:prstGeom prst="rect">
            <a:avLst/>
          </a:prstGeom>
          <a:noFill/>
        </p:spPr>
        <p:txBody>
          <a:bodyPr wrap="square" lIns="91440" tIns="45720" rIns="91440" bIns="45720" rtlCol="0" anchor="t">
            <a:spAutoFit/>
          </a:bodyPr>
          <a:lstStyle/>
          <a:p>
            <a:pPr algn="ctr"/>
            <a:r>
              <a:rPr lang="en-US" b="1">
                <a:solidFill>
                  <a:schemeClr val="bg1"/>
                </a:solidFill>
              </a:rPr>
              <a:t>SAS considers </a:t>
            </a:r>
            <a:r>
              <a:rPr lang="en-US" b="1">
                <a:solidFill>
                  <a:schemeClr val="accent4"/>
                </a:solidFill>
              </a:rPr>
              <a:t>Large Language Models</a:t>
            </a:r>
            <a:r>
              <a:rPr lang="en-US" b="1">
                <a:solidFill>
                  <a:schemeClr val="accent1"/>
                </a:solidFill>
              </a:rPr>
              <a:t> </a:t>
            </a:r>
            <a:r>
              <a:rPr lang="en-US" b="1">
                <a:solidFill>
                  <a:schemeClr val="bg1"/>
                </a:solidFill>
              </a:rPr>
              <a:t>to be generative in nature given…</a:t>
            </a:r>
          </a:p>
        </p:txBody>
      </p:sp>
      <p:sp>
        <p:nvSpPr>
          <p:cNvPr id="3" name="Cross 2">
            <a:extLst>
              <a:ext uri="{FF2B5EF4-FFF2-40B4-BE49-F238E27FC236}">
                <a16:creationId xmlns:a16="http://schemas.microsoft.com/office/drawing/2014/main" id="{6D9B7025-E408-06F1-88F7-4EEFA3781BF0}"/>
              </a:ext>
            </a:extLst>
          </p:cNvPr>
          <p:cNvSpPr/>
          <p:nvPr/>
        </p:nvSpPr>
        <p:spPr>
          <a:xfrm>
            <a:off x="1060817" y="2551404"/>
            <a:ext cx="210579" cy="210497"/>
          </a:xfrm>
          <a:prstGeom prst="plus">
            <a:avLst>
              <a:gd name="adj" fmla="val 459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6" name="Cross 5">
            <a:extLst>
              <a:ext uri="{FF2B5EF4-FFF2-40B4-BE49-F238E27FC236}">
                <a16:creationId xmlns:a16="http://schemas.microsoft.com/office/drawing/2014/main" id="{C7DA9EBF-3CFF-8252-764D-2FF0A67DB6DE}"/>
              </a:ext>
            </a:extLst>
          </p:cNvPr>
          <p:cNvSpPr/>
          <p:nvPr/>
        </p:nvSpPr>
        <p:spPr>
          <a:xfrm>
            <a:off x="1060817" y="3215238"/>
            <a:ext cx="210579" cy="210497"/>
          </a:xfrm>
          <a:prstGeom prst="plus">
            <a:avLst>
              <a:gd name="adj" fmla="val 459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7" name="Cross 6">
            <a:extLst>
              <a:ext uri="{FF2B5EF4-FFF2-40B4-BE49-F238E27FC236}">
                <a16:creationId xmlns:a16="http://schemas.microsoft.com/office/drawing/2014/main" id="{D0C8AB0B-3AD9-29AF-C6A7-014B36F84E1B}"/>
              </a:ext>
            </a:extLst>
          </p:cNvPr>
          <p:cNvSpPr/>
          <p:nvPr/>
        </p:nvSpPr>
        <p:spPr>
          <a:xfrm>
            <a:off x="4693511" y="3212131"/>
            <a:ext cx="210579" cy="210497"/>
          </a:xfrm>
          <a:prstGeom prst="plus">
            <a:avLst>
              <a:gd name="adj" fmla="val 459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8" name="Cross 7">
            <a:extLst>
              <a:ext uri="{FF2B5EF4-FFF2-40B4-BE49-F238E27FC236}">
                <a16:creationId xmlns:a16="http://schemas.microsoft.com/office/drawing/2014/main" id="{88ECB540-AC4D-68F1-1F3E-9C7C83E90C7E}"/>
              </a:ext>
            </a:extLst>
          </p:cNvPr>
          <p:cNvSpPr/>
          <p:nvPr/>
        </p:nvSpPr>
        <p:spPr>
          <a:xfrm>
            <a:off x="4701938" y="2543471"/>
            <a:ext cx="210579" cy="210497"/>
          </a:xfrm>
          <a:prstGeom prst="plus">
            <a:avLst>
              <a:gd name="adj" fmla="val 459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11" name="Cross 10">
            <a:extLst>
              <a:ext uri="{FF2B5EF4-FFF2-40B4-BE49-F238E27FC236}">
                <a16:creationId xmlns:a16="http://schemas.microsoft.com/office/drawing/2014/main" id="{F30643F9-7573-4FDB-D14D-D6D3D23A5E8D}"/>
              </a:ext>
            </a:extLst>
          </p:cNvPr>
          <p:cNvSpPr/>
          <p:nvPr/>
        </p:nvSpPr>
        <p:spPr>
          <a:xfrm>
            <a:off x="4701937" y="3822765"/>
            <a:ext cx="210579" cy="210497"/>
          </a:xfrm>
          <a:prstGeom prst="plus">
            <a:avLst>
              <a:gd name="adj" fmla="val 459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12" name="Cross 11">
            <a:extLst>
              <a:ext uri="{FF2B5EF4-FFF2-40B4-BE49-F238E27FC236}">
                <a16:creationId xmlns:a16="http://schemas.microsoft.com/office/drawing/2014/main" id="{A9715A3A-3952-E595-C2AB-F83DEAC4F02C}"/>
              </a:ext>
            </a:extLst>
          </p:cNvPr>
          <p:cNvSpPr/>
          <p:nvPr/>
        </p:nvSpPr>
        <p:spPr>
          <a:xfrm>
            <a:off x="1048516" y="3775732"/>
            <a:ext cx="210579" cy="210497"/>
          </a:xfrm>
          <a:prstGeom prst="plus">
            <a:avLst>
              <a:gd name="adj" fmla="val 459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28" name="TextBox 27">
            <a:extLst>
              <a:ext uri="{FF2B5EF4-FFF2-40B4-BE49-F238E27FC236}">
                <a16:creationId xmlns:a16="http://schemas.microsoft.com/office/drawing/2014/main" id="{9531AFE9-7FA7-37CA-00DD-2258E8ABB14D}"/>
              </a:ext>
            </a:extLst>
          </p:cNvPr>
          <p:cNvSpPr txBox="1"/>
          <p:nvPr/>
        </p:nvSpPr>
        <p:spPr>
          <a:xfrm>
            <a:off x="1329972" y="2460595"/>
            <a:ext cx="273402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4"/>
                </a:solidFill>
                <a:latin typeface="+mj-lt"/>
                <a:cs typeface="Calibri Light"/>
              </a:rPr>
              <a:t>Generate </a:t>
            </a:r>
            <a:r>
              <a:rPr lang="en-US" sz="1000">
                <a:solidFill>
                  <a:schemeClr val="bg1"/>
                </a:solidFill>
                <a:latin typeface="+mj-lt"/>
                <a:cs typeface="Calibri Light"/>
              </a:rPr>
              <a:t>embeddings or representations of text that can be used as inputs to downstream models</a:t>
            </a:r>
            <a:endParaRPr lang="en-US" sz="1000">
              <a:solidFill>
                <a:schemeClr val="bg1"/>
              </a:solidFill>
              <a:latin typeface="+mj-lt"/>
            </a:endParaRPr>
          </a:p>
        </p:txBody>
      </p:sp>
      <p:sp>
        <p:nvSpPr>
          <p:cNvPr id="29" name="TextBox 28">
            <a:extLst>
              <a:ext uri="{FF2B5EF4-FFF2-40B4-BE49-F238E27FC236}">
                <a16:creationId xmlns:a16="http://schemas.microsoft.com/office/drawing/2014/main" id="{E11911E8-3D90-4BB4-3E67-294FF43485BC}"/>
              </a:ext>
            </a:extLst>
          </p:cNvPr>
          <p:cNvSpPr txBox="1"/>
          <p:nvPr/>
        </p:nvSpPr>
        <p:spPr>
          <a:xfrm>
            <a:off x="1329972" y="3081484"/>
            <a:ext cx="27340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4"/>
                </a:solidFill>
                <a:latin typeface="+mj-lt"/>
                <a:cs typeface="Calibri Light"/>
              </a:rPr>
              <a:t>Generate/scale</a:t>
            </a:r>
            <a:r>
              <a:rPr lang="en-US" sz="1000">
                <a:solidFill>
                  <a:schemeClr val="accent4"/>
                </a:solidFill>
                <a:latin typeface="+mj-lt"/>
                <a:cs typeface="Calibri Light"/>
              </a:rPr>
              <a:t> </a:t>
            </a:r>
            <a:r>
              <a:rPr lang="en-US" sz="1000">
                <a:solidFill>
                  <a:schemeClr val="bg1"/>
                </a:solidFill>
                <a:latin typeface="+mj-lt"/>
                <a:cs typeface="Calibri Light"/>
              </a:rPr>
              <a:t>new insights by analyzing large amounts of text data and uncovering patterns and relationships that may not be immediately apparent</a:t>
            </a:r>
          </a:p>
        </p:txBody>
      </p:sp>
      <p:sp>
        <p:nvSpPr>
          <p:cNvPr id="30" name="TextBox 29">
            <a:extLst>
              <a:ext uri="{FF2B5EF4-FFF2-40B4-BE49-F238E27FC236}">
                <a16:creationId xmlns:a16="http://schemas.microsoft.com/office/drawing/2014/main" id="{10AB8301-E357-1EA4-FD80-6B8365680212}"/>
              </a:ext>
            </a:extLst>
          </p:cNvPr>
          <p:cNvSpPr txBox="1"/>
          <p:nvPr/>
        </p:nvSpPr>
        <p:spPr>
          <a:xfrm>
            <a:off x="1329972" y="3772928"/>
            <a:ext cx="273402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4"/>
                </a:solidFill>
                <a:latin typeface="+mj-lt"/>
                <a:cs typeface="Calibri Light"/>
              </a:rPr>
              <a:t>Generate/combine</a:t>
            </a:r>
            <a:r>
              <a:rPr lang="en-US" sz="1000">
                <a:solidFill>
                  <a:schemeClr val="accent4"/>
                </a:solidFill>
                <a:latin typeface="+mj-lt"/>
                <a:cs typeface="Calibri Light"/>
              </a:rPr>
              <a:t> </a:t>
            </a:r>
            <a:r>
              <a:rPr lang="en-US" sz="1000">
                <a:solidFill>
                  <a:schemeClr val="bg1"/>
                </a:solidFill>
                <a:latin typeface="+mj-lt"/>
                <a:cs typeface="Calibri Light"/>
              </a:rPr>
              <a:t>with other NLP techniques like clustering and topic modeling to help balance and improve unstructured data diversity</a:t>
            </a:r>
          </a:p>
        </p:txBody>
      </p:sp>
      <p:sp>
        <p:nvSpPr>
          <p:cNvPr id="31" name="TextBox 30">
            <a:extLst>
              <a:ext uri="{FF2B5EF4-FFF2-40B4-BE49-F238E27FC236}">
                <a16:creationId xmlns:a16="http://schemas.microsoft.com/office/drawing/2014/main" id="{6D7D32C6-C4C6-2D26-AB33-A8AB12B76E58}"/>
              </a:ext>
            </a:extLst>
          </p:cNvPr>
          <p:cNvSpPr txBox="1"/>
          <p:nvPr/>
        </p:nvSpPr>
        <p:spPr>
          <a:xfrm>
            <a:off x="4984749" y="2460595"/>
            <a:ext cx="273402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4"/>
                </a:solidFill>
                <a:latin typeface="+mj-lt"/>
                <a:cs typeface="Calibri Light"/>
              </a:rPr>
              <a:t>Generate</a:t>
            </a:r>
            <a:r>
              <a:rPr lang="en-US" sz="1000">
                <a:solidFill>
                  <a:schemeClr val="accent4"/>
                </a:solidFill>
                <a:latin typeface="+mj-lt"/>
                <a:cs typeface="Calibri Light"/>
              </a:rPr>
              <a:t> </a:t>
            </a:r>
            <a:r>
              <a:rPr lang="en-US" sz="1000">
                <a:solidFill>
                  <a:schemeClr val="bg1"/>
                </a:solidFill>
                <a:latin typeface="+mj-lt"/>
                <a:cs typeface="Calibri Light"/>
              </a:rPr>
              <a:t>text-based simulations of various scenarios like customer interactions or medical consultations for training purposes</a:t>
            </a:r>
          </a:p>
        </p:txBody>
      </p:sp>
      <p:sp>
        <p:nvSpPr>
          <p:cNvPr id="32" name="TextBox 31">
            <a:extLst>
              <a:ext uri="{FF2B5EF4-FFF2-40B4-BE49-F238E27FC236}">
                <a16:creationId xmlns:a16="http://schemas.microsoft.com/office/drawing/2014/main" id="{1A3851CA-B4B0-A572-4AA3-831FF56B10EF}"/>
              </a:ext>
            </a:extLst>
          </p:cNvPr>
          <p:cNvSpPr txBox="1"/>
          <p:nvPr/>
        </p:nvSpPr>
        <p:spPr>
          <a:xfrm>
            <a:off x="4984749" y="3081484"/>
            <a:ext cx="273402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4"/>
                </a:solidFill>
                <a:latin typeface="+mj-lt"/>
                <a:cs typeface="Calibri Light"/>
              </a:rPr>
              <a:t>Generate/augment </a:t>
            </a:r>
            <a:r>
              <a:rPr lang="en-US" sz="1000" b="1">
                <a:solidFill>
                  <a:schemeClr val="bg1"/>
                </a:solidFill>
                <a:latin typeface="+mj-lt"/>
                <a:cs typeface="Calibri Light"/>
              </a:rPr>
              <a:t> </a:t>
            </a:r>
            <a:r>
              <a:rPr lang="en-US" sz="1000">
                <a:solidFill>
                  <a:schemeClr val="bg1"/>
                </a:solidFill>
                <a:latin typeface="+mj-lt"/>
                <a:cs typeface="Calibri Light"/>
              </a:rPr>
              <a:t>data labels or annotations for real-world data in areas such as sentiment, topics, or entity resolution</a:t>
            </a:r>
          </a:p>
        </p:txBody>
      </p:sp>
      <p:sp>
        <p:nvSpPr>
          <p:cNvPr id="33" name="TextBox 32">
            <a:extLst>
              <a:ext uri="{FF2B5EF4-FFF2-40B4-BE49-F238E27FC236}">
                <a16:creationId xmlns:a16="http://schemas.microsoft.com/office/drawing/2014/main" id="{47958739-F83B-9FF0-D3D7-6ABF0C65E4BB}"/>
              </a:ext>
            </a:extLst>
          </p:cNvPr>
          <p:cNvSpPr txBox="1"/>
          <p:nvPr/>
        </p:nvSpPr>
        <p:spPr>
          <a:xfrm>
            <a:off x="4984749" y="3645929"/>
            <a:ext cx="27340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4"/>
                </a:solidFill>
                <a:latin typeface="+mj-lt"/>
                <a:cs typeface="Calibri Light"/>
              </a:rPr>
              <a:t>Generate/augment </a:t>
            </a:r>
            <a:r>
              <a:rPr lang="en-US" sz="1000" b="1">
                <a:solidFill>
                  <a:schemeClr val="bg1"/>
                </a:solidFill>
                <a:latin typeface="+mj-lt"/>
                <a:cs typeface="Calibri Light"/>
              </a:rPr>
              <a:t> </a:t>
            </a:r>
            <a:r>
              <a:rPr lang="en-US" sz="1000">
                <a:solidFill>
                  <a:schemeClr val="bg1"/>
                </a:solidFill>
                <a:latin typeface="+mj-lt"/>
                <a:cs typeface="Calibri Light"/>
              </a:rPr>
              <a:t>text data to clean and normalize through spelling correction, format standardization, or the removal of redundant or irrelevant information</a:t>
            </a:r>
          </a:p>
        </p:txBody>
      </p:sp>
      <p:grpSp>
        <p:nvGrpSpPr>
          <p:cNvPr id="5" name="Group 4">
            <a:extLst>
              <a:ext uri="{FF2B5EF4-FFF2-40B4-BE49-F238E27FC236}">
                <a16:creationId xmlns:a16="http://schemas.microsoft.com/office/drawing/2014/main" id="{5021303F-014E-EA9B-9F86-7F2B22FBECA1}"/>
              </a:ext>
            </a:extLst>
          </p:cNvPr>
          <p:cNvGrpSpPr/>
          <p:nvPr/>
        </p:nvGrpSpPr>
        <p:grpSpPr>
          <a:xfrm>
            <a:off x="321711" y="1639969"/>
            <a:ext cx="1304900" cy="836792"/>
            <a:chOff x="6887025" y="1227573"/>
            <a:chExt cx="1334868" cy="856010"/>
          </a:xfrm>
        </p:grpSpPr>
        <p:grpSp>
          <p:nvGrpSpPr>
            <p:cNvPr id="34" name="Group 33">
              <a:extLst>
                <a:ext uri="{FF2B5EF4-FFF2-40B4-BE49-F238E27FC236}">
                  <a16:creationId xmlns:a16="http://schemas.microsoft.com/office/drawing/2014/main" id="{BE930BC8-F30E-3F75-39B5-804716240790}"/>
                </a:ext>
              </a:extLst>
            </p:cNvPr>
            <p:cNvGrpSpPr/>
            <p:nvPr/>
          </p:nvGrpSpPr>
          <p:grpSpPr>
            <a:xfrm>
              <a:off x="7547482" y="1227573"/>
              <a:ext cx="674411" cy="666148"/>
              <a:chOff x="7937193" y="1424342"/>
              <a:chExt cx="674411" cy="666148"/>
            </a:xfrm>
          </p:grpSpPr>
          <p:grpSp>
            <p:nvGrpSpPr>
              <p:cNvPr id="37" name="Group 36">
                <a:extLst>
                  <a:ext uri="{FF2B5EF4-FFF2-40B4-BE49-F238E27FC236}">
                    <a16:creationId xmlns:a16="http://schemas.microsoft.com/office/drawing/2014/main" id="{341B8804-E0FC-1AAE-6EF7-A7A27F2027ED}"/>
                  </a:ext>
                </a:extLst>
              </p:cNvPr>
              <p:cNvGrpSpPr/>
              <p:nvPr/>
            </p:nvGrpSpPr>
            <p:grpSpPr>
              <a:xfrm>
                <a:off x="7937193" y="1424342"/>
                <a:ext cx="674411" cy="666148"/>
                <a:chOff x="7937193" y="1424342"/>
                <a:chExt cx="674411" cy="666148"/>
              </a:xfrm>
            </p:grpSpPr>
            <p:grpSp>
              <p:nvGrpSpPr>
                <p:cNvPr id="39" name="Group 38">
                  <a:extLst>
                    <a:ext uri="{FF2B5EF4-FFF2-40B4-BE49-F238E27FC236}">
                      <a16:creationId xmlns:a16="http://schemas.microsoft.com/office/drawing/2014/main" id="{82EC3FB9-5636-DBAC-49EF-858985284F0B}"/>
                    </a:ext>
                  </a:extLst>
                </p:cNvPr>
                <p:cNvGrpSpPr/>
                <p:nvPr/>
              </p:nvGrpSpPr>
              <p:grpSpPr>
                <a:xfrm>
                  <a:off x="7937193" y="1424342"/>
                  <a:ext cx="674411" cy="663664"/>
                  <a:chOff x="7661561" y="1894575"/>
                  <a:chExt cx="512441" cy="504275"/>
                </a:xfrm>
              </p:grpSpPr>
              <p:sp>
                <p:nvSpPr>
                  <p:cNvPr id="44" name="Oval 43">
                    <a:extLst>
                      <a:ext uri="{FF2B5EF4-FFF2-40B4-BE49-F238E27FC236}">
                        <a16:creationId xmlns:a16="http://schemas.microsoft.com/office/drawing/2014/main" id="{BC93F93F-ADB5-6913-D4A6-6CA0998680BB}"/>
                      </a:ext>
                    </a:extLst>
                  </p:cNvPr>
                  <p:cNvSpPr/>
                  <p:nvPr/>
                </p:nvSpPr>
                <p:spPr>
                  <a:xfrm>
                    <a:off x="7794550" y="1894575"/>
                    <a:ext cx="238295" cy="50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0CEBA9D-FE3E-C769-0435-16AC65B66019}"/>
                      </a:ext>
                    </a:extLst>
                  </p:cNvPr>
                  <p:cNvSpPr/>
                  <p:nvPr/>
                </p:nvSpPr>
                <p:spPr>
                  <a:xfrm rot="14453424" flipV="1">
                    <a:off x="7794551" y="1908511"/>
                    <a:ext cx="238295" cy="50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8360DDFE-9261-A568-9E02-DD9FC9524247}"/>
                      </a:ext>
                    </a:extLst>
                  </p:cNvPr>
                  <p:cNvSpPr/>
                  <p:nvPr/>
                </p:nvSpPr>
                <p:spPr>
                  <a:xfrm rot="7146576">
                    <a:off x="7802717" y="1906028"/>
                    <a:ext cx="238295" cy="50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Oval 39">
                  <a:extLst>
                    <a:ext uri="{FF2B5EF4-FFF2-40B4-BE49-F238E27FC236}">
                      <a16:creationId xmlns:a16="http://schemas.microsoft.com/office/drawing/2014/main" id="{7E086617-9842-A341-0E9C-D5F657005FDD}"/>
                    </a:ext>
                  </a:extLst>
                </p:cNvPr>
                <p:cNvSpPr/>
                <p:nvPr/>
              </p:nvSpPr>
              <p:spPr>
                <a:xfrm rot="12051691">
                  <a:off x="8013378" y="1522445"/>
                  <a:ext cx="80074" cy="800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E3BAECE-8B7C-A0D9-A2CF-4720F34D3DDC}"/>
                    </a:ext>
                  </a:extLst>
                </p:cNvPr>
                <p:cNvSpPr/>
                <p:nvPr/>
              </p:nvSpPr>
              <p:spPr>
                <a:xfrm rot="12051691">
                  <a:off x="8515200" y="1657121"/>
                  <a:ext cx="80074" cy="800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0F89A97-6DC2-5E03-8FC1-2168DC372194}"/>
                    </a:ext>
                  </a:extLst>
                </p:cNvPr>
                <p:cNvSpPr/>
                <p:nvPr/>
              </p:nvSpPr>
              <p:spPr>
                <a:xfrm rot="12051691">
                  <a:off x="8305480" y="2010416"/>
                  <a:ext cx="80074" cy="800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Graphic 37" descr="Database with solid fill">
                <a:extLst>
                  <a:ext uri="{FF2B5EF4-FFF2-40B4-BE49-F238E27FC236}">
                    <a16:creationId xmlns:a16="http://schemas.microsoft.com/office/drawing/2014/main" id="{2835B9D7-CC98-24F5-48FA-0DC3616831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77675" y="1678119"/>
                <a:ext cx="184998" cy="184998"/>
              </a:xfrm>
              <a:prstGeom prst="rect">
                <a:avLst/>
              </a:prstGeom>
            </p:spPr>
          </p:pic>
        </p:grpSp>
        <p:sp>
          <p:nvSpPr>
            <p:cNvPr id="36" name="Freeform 9">
              <a:extLst>
                <a:ext uri="{FF2B5EF4-FFF2-40B4-BE49-F238E27FC236}">
                  <a16:creationId xmlns:a16="http://schemas.microsoft.com/office/drawing/2014/main" id="{86BC9863-605A-E2FC-F9AA-DD0B3981C80E}"/>
                </a:ext>
              </a:extLst>
            </p:cNvPr>
            <p:cNvSpPr>
              <a:spLocks noChangeAspect="1" noEditPoints="1"/>
            </p:cNvSpPr>
            <p:nvPr/>
          </p:nvSpPr>
          <p:spPr bwMode="auto">
            <a:xfrm>
              <a:off x="6887025" y="1487915"/>
              <a:ext cx="794223" cy="595668"/>
            </a:xfrm>
            <a:custGeom>
              <a:avLst/>
              <a:gdLst>
                <a:gd name="T0" fmla="*/ 4667 w 4784"/>
                <a:gd name="T1" fmla="*/ 2098 h 3583"/>
                <a:gd name="T2" fmla="*/ 4325 w 4784"/>
                <a:gd name="T3" fmla="*/ 2220 h 3583"/>
                <a:gd name="T4" fmla="*/ 4284 w 4784"/>
                <a:gd name="T5" fmla="*/ 2237 h 3583"/>
                <a:gd name="T6" fmla="*/ 4267 w 4784"/>
                <a:gd name="T7" fmla="*/ 2576 h 3583"/>
                <a:gd name="T8" fmla="*/ 3887 w 4784"/>
                <a:gd name="T9" fmla="*/ 2220 h 3583"/>
                <a:gd name="T10" fmla="*/ 3231 w 4784"/>
                <a:gd name="T11" fmla="*/ 2098 h 3583"/>
                <a:gd name="T12" fmla="*/ 3353 w 4784"/>
                <a:gd name="T13" fmla="*/ 1161 h 3583"/>
                <a:gd name="T14" fmla="*/ 4667 w 4784"/>
                <a:gd name="T15" fmla="*/ 1284 h 3583"/>
                <a:gd name="T16" fmla="*/ 3523 w 4784"/>
                <a:gd name="T17" fmla="*/ 2641 h 3583"/>
                <a:gd name="T18" fmla="*/ 3152 w 4784"/>
                <a:gd name="T19" fmla="*/ 2640 h 3583"/>
                <a:gd name="T20" fmla="*/ 3111 w 4784"/>
                <a:gd name="T21" fmla="*/ 2658 h 3583"/>
                <a:gd name="T22" fmla="*/ 3093 w 4784"/>
                <a:gd name="T23" fmla="*/ 3298 h 3583"/>
                <a:gd name="T24" fmla="*/ 3042 w 4784"/>
                <a:gd name="T25" fmla="*/ 2905 h 3583"/>
                <a:gd name="T26" fmla="*/ 2803 w 4784"/>
                <a:gd name="T27" fmla="*/ 1851 h 3583"/>
                <a:gd name="T28" fmla="*/ 1372 w 4784"/>
                <a:gd name="T29" fmla="*/ 2091 h 3583"/>
                <a:gd name="T30" fmla="*/ 1262 w 4784"/>
                <a:gd name="T31" fmla="*/ 2393 h 3583"/>
                <a:gd name="T32" fmla="*/ 1509 w 4784"/>
                <a:gd name="T33" fmla="*/ 769 h 3583"/>
                <a:gd name="T34" fmla="*/ 3770 w 4784"/>
                <a:gd name="T35" fmla="*/ 1017 h 3583"/>
                <a:gd name="T36" fmla="*/ 3353 w 4784"/>
                <a:gd name="T37" fmla="*/ 1044 h 3583"/>
                <a:gd name="T38" fmla="*/ 3114 w 4784"/>
                <a:gd name="T39" fmla="*/ 2098 h 3583"/>
                <a:gd name="T40" fmla="*/ 3770 w 4784"/>
                <a:gd name="T41" fmla="*/ 2337 h 3583"/>
                <a:gd name="T42" fmla="*/ 3523 w 4784"/>
                <a:gd name="T43" fmla="*/ 2641 h 3583"/>
                <a:gd name="T44" fmla="*/ 2269 w 4784"/>
                <a:gd name="T45" fmla="*/ 3027 h 3583"/>
                <a:gd name="T46" fmla="*/ 1890 w 4784"/>
                <a:gd name="T47" fmla="*/ 3383 h 3583"/>
                <a:gd name="T48" fmla="*/ 1872 w 4784"/>
                <a:gd name="T49" fmla="*/ 3044 h 3583"/>
                <a:gd name="T50" fmla="*/ 1831 w 4784"/>
                <a:gd name="T51" fmla="*/ 3027 h 3583"/>
                <a:gd name="T52" fmla="*/ 1489 w 4784"/>
                <a:gd name="T53" fmla="*/ 2905 h 3583"/>
                <a:gd name="T54" fmla="*/ 1612 w 4784"/>
                <a:gd name="T55" fmla="*/ 1968 h 3583"/>
                <a:gd name="T56" fmla="*/ 2925 w 4784"/>
                <a:gd name="T57" fmla="*/ 2091 h 3583"/>
                <a:gd name="T58" fmla="*/ 2803 w 4784"/>
                <a:gd name="T59" fmla="*/ 3027 h 3583"/>
                <a:gd name="T60" fmla="*/ 940 w 4784"/>
                <a:gd name="T61" fmla="*/ 2488 h 3583"/>
                <a:gd name="T62" fmla="*/ 899 w 4784"/>
                <a:gd name="T63" fmla="*/ 2471 h 3583"/>
                <a:gd name="T64" fmla="*/ 438 w 4784"/>
                <a:gd name="T65" fmla="*/ 2471 h 3583"/>
                <a:gd name="T66" fmla="*/ 117 w 4784"/>
                <a:gd name="T67" fmla="*/ 438 h 3583"/>
                <a:gd name="T68" fmla="*/ 2942 w 4784"/>
                <a:gd name="T69" fmla="*/ 116 h 3583"/>
                <a:gd name="T70" fmla="*/ 3263 w 4784"/>
                <a:gd name="T71" fmla="*/ 652 h 3583"/>
                <a:gd name="T72" fmla="*/ 1145 w 4784"/>
                <a:gd name="T73" fmla="*/ 1017 h 3583"/>
                <a:gd name="T74" fmla="*/ 1372 w 4784"/>
                <a:gd name="T75" fmla="*/ 2731 h 3583"/>
                <a:gd name="T76" fmla="*/ 958 w 4784"/>
                <a:gd name="T77" fmla="*/ 3306 h 3583"/>
                <a:gd name="T78" fmla="*/ 940 w 4784"/>
                <a:gd name="T79" fmla="*/ 2488 h 3583"/>
                <a:gd name="T80" fmla="*/ 4545 w 4784"/>
                <a:gd name="T81" fmla="*/ 1044 h 3583"/>
                <a:gd name="T82" fmla="*/ 3887 w 4784"/>
                <a:gd name="T83" fmla="*/ 1017 h 3583"/>
                <a:gd name="T84" fmla="*/ 3380 w 4784"/>
                <a:gd name="T85" fmla="*/ 652 h 3583"/>
                <a:gd name="T86" fmla="*/ 2942 w 4784"/>
                <a:gd name="T87" fmla="*/ 0 h 3583"/>
                <a:gd name="T88" fmla="*/ 0 w 4784"/>
                <a:gd name="T89" fmla="*/ 438 h 3583"/>
                <a:gd name="T90" fmla="*/ 438 w 4784"/>
                <a:gd name="T91" fmla="*/ 2588 h 3583"/>
                <a:gd name="T92" fmla="*/ 841 w 4784"/>
                <a:gd name="T93" fmla="*/ 3450 h 3583"/>
                <a:gd name="T94" fmla="*/ 899 w 4784"/>
                <a:gd name="T95" fmla="*/ 3508 h 3583"/>
                <a:gd name="T96" fmla="*/ 1401 w 4784"/>
                <a:gd name="T97" fmla="*/ 3019 h 3583"/>
                <a:gd name="T98" fmla="*/ 1772 w 4784"/>
                <a:gd name="T99" fmla="*/ 3144 h 3583"/>
                <a:gd name="T100" fmla="*/ 1809 w 4784"/>
                <a:gd name="T101" fmla="*/ 3578 h 3583"/>
                <a:gd name="T102" fmla="*/ 1872 w 4784"/>
                <a:gd name="T103" fmla="*/ 3565 h 3583"/>
                <a:gd name="T104" fmla="*/ 2774 w 4784"/>
                <a:gd name="T105" fmla="*/ 3144 h 3583"/>
                <a:gd name="T106" fmla="*/ 3152 w 4784"/>
                <a:gd name="T107" fmla="*/ 3498 h 3583"/>
                <a:gd name="T108" fmla="*/ 3210 w 4784"/>
                <a:gd name="T109" fmla="*/ 3440 h 3583"/>
                <a:gd name="T110" fmla="*/ 3523 w 4784"/>
                <a:gd name="T111" fmla="*/ 2758 h 3583"/>
                <a:gd name="T112" fmla="*/ 3887 w 4784"/>
                <a:gd name="T113" fmla="*/ 2362 h 3583"/>
                <a:gd name="T114" fmla="*/ 4325 w 4784"/>
                <a:gd name="T115" fmla="*/ 2775 h 3583"/>
                <a:gd name="T116" fmla="*/ 4384 w 4784"/>
                <a:gd name="T117" fmla="*/ 2717 h 3583"/>
                <a:gd name="T118" fmla="*/ 4545 w 4784"/>
                <a:gd name="T119" fmla="*/ 2337 h 3583"/>
                <a:gd name="T120" fmla="*/ 4784 w 4784"/>
                <a:gd name="T121" fmla="*/ 1284 h 3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784" h="3583">
                  <a:moveTo>
                    <a:pt x="4667" y="2098"/>
                  </a:moveTo>
                  <a:lnTo>
                    <a:pt x="4667" y="2098"/>
                  </a:lnTo>
                  <a:cubicBezTo>
                    <a:pt x="4667" y="2165"/>
                    <a:pt x="4612" y="2220"/>
                    <a:pt x="4545" y="2220"/>
                  </a:cubicBezTo>
                  <a:lnTo>
                    <a:pt x="4325" y="2220"/>
                  </a:lnTo>
                  <a:lnTo>
                    <a:pt x="4325" y="2220"/>
                  </a:lnTo>
                  <a:cubicBezTo>
                    <a:pt x="4310" y="2220"/>
                    <a:pt x="4295" y="2226"/>
                    <a:pt x="4284" y="2237"/>
                  </a:cubicBezTo>
                  <a:cubicBezTo>
                    <a:pt x="4273" y="2248"/>
                    <a:pt x="4267" y="2263"/>
                    <a:pt x="4267" y="2279"/>
                  </a:cubicBezTo>
                  <a:lnTo>
                    <a:pt x="4267" y="2576"/>
                  </a:lnTo>
                  <a:lnTo>
                    <a:pt x="3928" y="2237"/>
                  </a:lnTo>
                  <a:cubicBezTo>
                    <a:pt x="3917" y="2226"/>
                    <a:pt x="3903" y="2220"/>
                    <a:pt x="3887" y="2220"/>
                  </a:cubicBezTo>
                  <a:lnTo>
                    <a:pt x="3353" y="2220"/>
                  </a:lnTo>
                  <a:cubicBezTo>
                    <a:pt x="3286" y="2220"/>
                    <a:pt x="3231" y="2165"/>
                    <a:pt x="3231" y="2098"/>
                  </a:cubicBezTo>
                  <a:lnTo>
                    <a:pt x="3231" y="1284"/>
                  </a:lnTo>
                  <a:cubicBezTo>
                    <a:pt x="3231" y="1216"/>
                    <a:pt x="3286" y="1161"/>
                    <a:pt x="3353" y="1161"/>
                  </a:cubicBezTo>
                  <a:lnTo>
                    <a:pt x="4545" y="1161"/>
                  </a:lnTo>
                  <a:cubicBezTo>
                    <a:pt x="4612" y="1161"/>
                    <a:pt x="4667" y="1216"/>
                    <a:pt x="4667" y="1284"/>
                  </a:cubicBezTo>
                  <a:lnTo>
                    <a:pt x="4667" y="2098"/>
                  </a:lnTo>
                  <a:close/>
                  <a:moveTo>
                    <a:pt x="3523" y="2641"/>
                  </a:moveTo>
                  <a:lnTo>
                    <a:pt x="3523" y="2641"/>
                  </a:lnTo>
                  <a:lnTo>
                    <a:pt x="3152" y="2640"/>
                  </a:lnTo>
                  <a:lnTo>
                    <a:pt x="3152" y="2640"/>
                  </a:lnTo>
                  <a:cubicBezTo>
                    <a:pt x="3136" y="2640"/>
                    <a:pt x="3122" y="2647"/>
                    <a:pt x="3111" y="2658"/>
                  </a:cubicBezTo>
                  <a:cubicBezTo>
                    <a:pt x="3100" y="2669"/>
                    <a:pt x="3093" y="2683"/>
                    <a:pt x="3093" y="2699"/>
                  </a:cubicBezTo>
                  <a:lnTo>
                    <a:pt x="3093" y="3298"/>
                  </a:lnTo>
                  <a:lnTo>
                    <a:pt x="2913" y="3118"/>
                  </a:lnTo>
                  <a:cubicBezTo>
                    <a:pt x="2990" y="3078"/>
                    <a:pt x="3042" y="2998"/>
                    <a:pt x="3042" y="2905"/>
                  </a:cubicBezTo>
                  <a:lnTo>
                    <a:pt x="3042" y="2091"/>
                  </a:lnTo>
                  <a:cubicBezTo>
                    <a:pt x="3042" y="1959"/>
                    <a:pt x="2935" y="1851"/>
                    <a:pt x="2803" y="1851"/>
                  </a:cubicBezTo>
                  <a:lnTo>
                    <a:pt x="1612" y="1851"/>
                  </a:lnTo>
                  <a:cubicBezTo>
                    <a:pt x="1480" y="1851"/>
                    <a:pt x="1372" y="1959"/>
                    <a:pt x="1372" y="2091"/>
                  </a:cubicBezTo>
                  <a:lnTo>
                    <a:pt x="1372" y="2599"/>
                  </a:lnTo>
                  <a:cubicBezTo>
                    <a:pt x="1305" y="2554"/>
                    <a:pt x="1262" y="2478"/>
                    <a:pt x="1262" y="2393"/>
                  </a:cubicBezTo>
                  <a:lnTo>
                    <a:pt x="1262" y="1017"/>
                  </a:lnTo>
                  <a:cubicBezTo>
                    <a:pt x="1262" y="880"/>
                    <a:pt x="1373" y="769"/>
                    <a:pt x="1509" y="769"/>
                  </a:cubicBezTo>
                  <a:lnTo>
                    <a:pt x="3523" y="769"/>
                  </a:lnTo>
                  <a:cubicBezTo>
                    <a:pt x="3659" y="769"/>
                    <a:pt x="3770" y="880"/>
                    <a:pt x="3770" y="1017"/>
                  </a:cubicBezTo>
                  <a:lnTo>
                    <a:pt x="3770" y="1044"/>
                  </a:lnTo>
                  <a:lnTo>
                    <a:pt x="3353" y="1044"/>
                  </a:lnTo>
                  <a:cubicBezTo>
                    <a:pt x="3221" y="1044"/>
                    <a:pt x="3114" y="1152"/>
                    <a:pt x="3114" y="1284"/>
                  </a:cubicBezTo>
                  <a:lnTo>
                    <a:pt x="3114" y="2098"/>
                  </a:lnTo>
                  <a:cubicBezTo>
                    <a:pt x="3114" y="2230"/>
                    <a:pt x="3221" y="2337"/>
                    <a:pt x="3353" y="2337"/>
                  </a:cubicBezTo>
                  <a:lnTo>
                    <a:pt x="3770" y="2337"/>
                  </a:lnTo>
                  <a:lnTo>
                    <a:pt x="3770" y="2393"/>
                  </a:lnTo>
                  <a:cubicBezTo>
                    <a:pt x="3770" y="2530"/>
                    <a:pt x="3659" y="2641"/>
                    <a:pt x="3523" y="2641"/>
                  </a:cubicBezTo>
                  <a:close/>
                  <a:moveTo>
                    <a:pt x="2269" y="3027"/>
                  </a:moveTo>
                  <a:lnTo>
                    <a:pt x="2269" y="3027"/>
                  </a:lnTo>
                  <a:cubicBezTo>
                    <a:pt x="2254" y="3027"/>
                    <a:pt x="2239" y="3034"/>
                    <a:pt x="2228" y="3045"/>
                  </a:cubicBezTo>
                  <a:lnTo>
                    <a:pt x="1890" y="3383"/>
                  </a:lnTo>
                  <a:lnTo>
                    <a:pt x="1890" y="3086"/>
                  </a:lnTo>
                  <a:cubicBezTo>
                    <a:pt x="1890" y="3070"/>
                    <a:pt x="1883" y="3055"/>
                    <a:pt x="1872" y="3044"/>
                  </a:cubicBezTo>
                  <a:cubicBezTo>
                    <a:pt x="1861" y="3034"/>
                    <a:pt x="1847" y="3027"/>
                    <a:pt x="1831" y="3027"/>
                  </a:cubicBezTo>
                  <a:lnTo>
                    <a:pt x="1831" y="3027"/>
                  </a:lnTo>
                  <a:lnTo>
                    <a:pt x="1612" y="3027"/>
                  </a:lnTo>
                  <a:cubicBezTo>
                    <a:pt x="1544" y="3027"/>
                    <a:pt x="1489" y="2973"/>
                    <a:pt x="1489" y="2905"/>
                  </a:cubicBezTo>
                  <a:lnTo>
                    <a:pt x="1489" y="2091"/>
                  </a:lnTo>
                  <a:cubicBezTo>
                    <a:pt x="1489" y="2023"/>
                    <a:pt x="1544" y="1968"/>
                    <a:pt x="1612" y="1968"/>
                  </a:cubicBezTo>
                  <a:lnTo>
                    <a:pt x="2803" y="1968"/>
                  </a:lnTo>
                  <a:cubicBezTo>
                    <a:pt x="2871" y="1968"/>
                    <a:pt x="2925" y="2023"/>
                    <a:pt x="2925" y="2091"/>
                  </a:cubicBezTo>
                  <a:lnTo>
                    <a:pt x="2925" y="2905"/>
                  </a:lnTo>
                  <a:cubicBezTo>
                    <a:pt x="2925" y="2973"/>
                    <a:pt x="2871" y="3027"/>
                    <a:pt x="2803" y="3027"/>
                  </a:cubicBezTo>
                  <a:lnTo>
                    <a:pt x="2269" y="3027"/>
                  </a:lnTo>
                  <a:close/>
                  <a:moveTo>
                    <a:pt x="940" y="2488"/>
                  </a:moveTo>
                  <a:lnTo>
                    <a:pt x="940" y="2488"/>
                  </a:lnTo>
                  <a:cubicBezTo>
                    <a:pt x="929" y="2477"/>
                    <a:pt x="915" y="2471"/>
                    <a:pt x="899" y="2471"/>
                  </a:cubicBezTo>
                  <a:lnTo>
                    <a:pt x="899" y="2471"/>
                  </a:lnTo>
                  <a:lnTo>
                    <a:pt x="438" y="2471"/>
                  </a:lnTo>
                  <a:cubicBezTo>
                    <a:pt x="261" y="2471"/>
                    <a:pt x="117" y="2327"/>
                    <a:pt x="117" y="2149"/>
                  </a:cubicBezTo>
                  <a:lnTo>
                    <a:pt x="117" y="438"/>
                  </a:lnTo>
                  <a:cubicBezTo>
                    <a:pt x="117" y="261"/>
                    <a:pt x="261" y="116"/>
                    <a:pt x="438" y="116"/>
                  </a:cubicBezTo>
                  <a:lnTo>
                    <a:pt x="2942" y="116"/>
                  </a:lnTo>
                  <a:cubicBezTo>
                    <a:pt x="3119" y="116"/>
                    <a:pt x="3263" y="261"/>
                    <a:pt x="3263" y="438"/>
                  </a:cubicBezTo>
                  <a:lnTo>
                    <a:pt x="3263" y="652"/>
                  </a:lnTo>
                  <a:lnTo>
                    <a:pt x="1509" y="652"/>
                  </a:lnTo>
                  <a:cubicBezTo>
                    <a:pt x="1308" y="652"/>
                    <a:pt x="1145" y="816"/>
                    <a:pt x="1145" y="1017"/>
                  </a:cubicBezTo>
                  <a:lnTo>
                    <a:pt x="1145" y="2393"/>
                  </a:lnTo>
                  <a:cubicBezTo>
                    <a:pt x="1145" y="2543"/>
                    <a:pt x="1236" y="2675"/>
                    <a:pt x="1372" y="2731"/>
                  </a:cubicBezTo>
                  <a:lnTo>
                    <a:pt x="1372" y="2881"/>
                  </a:lnTo>
                  <a:lnTo>
                    <a:pt x="958" y="3306"/>
                  </a:lnTo>
                  <a:lnTo>
                    <a:pt x="958" y="2529"/>
                  </a:lnTo>
                  <a:cubicBezTo>
                    <a:pt x="958" y="2514"/>
                    <a:pt x="951" y="2499"/>
                    <a:pt x="940" y="2488"/>
                  </a:cubicBezTo>
                  <a:close/>
                  <a:moveTo>
                    <a:pt x="4545" y="1044"/>
                  </a:moveTo>
                  <a:lnTo>
                    <a:pt x="4545" y="1044"/>
                  </a:lnTo>
                  <a:lnTo>
                    <a:pt x="3887" y="1044"/>
                  </a:lnTo>
                  <a:lnTo>
                    <a:pt x="3887" y="1017"/>
                  </a:lnTo>
                  <a:cubicBezTo>
                    <a:pt x="3887" y="816"/>
                    <a:pt x="3724" y="652"/>
                    <a:pt x="3523" y="652"/>
                  </a:cubicBezTo>
                  <a:lnTo>
                    <a:pt x="3380" y="652"/>
                  </a:lnTo>
                  <a:lnTo>
                    <a:pt x="3380" y="438"/>
                  </a:lnTo>
                  <a:cubicBezTo>
                    <a:pt x="3380" y="196"/>
                    <a:pt x="3184" y="0"/>
                    <a:pt x="2942" y="0"/>
                  </a:cubicBezTo>
                  <a:lnTo>
                    <a:pt x="438" y="0"/>
                  </a:lnTo>
                  <a:cubicBezTo>
                    <a:pt x="196" y="0"/>
                    <a:pt x="0" y="196"/>
                    <a:pt x="0" y="438"/>
                  </a:cubicBezTo>
                  <a:lnTo>
                    <a:pt x="0" y="2149"/>
                  </a:lnTo>
                  <a:cubicBezTo>
                    <a:pt x="0" y="2391"/>
                    <a:pt x="196" y="2588"/>
                    <a:pt x="438" y="2588"/>
                  </a:cubicBezTo>
                  <a:lnTo>
                    <a:pt x="841" y="2588"/>
                  </a:lnTo>
                  <a:lnTo>
                    <a:pt x="841" y="3450"/>
                  </a:lnTo>
                  <a:cubicBezTo>
                    <a:pt x="841" y="3474"/>
                    <a:pt x="855" y="3495"/>
                    <a:pt x="877" y="3504"/>
                  </a:cubicBezTo>
                  <a:cubicBezTo>
                    <a:pt x="884" y="3507"/>
                    <a:pt x="892" y="3508"/>
                    <a:pt x="899" y="3508"/>
                  </a:cubicBezTo>
                  <a:cubicBezTo>
                    <a:pt x="915" y="3508"/>
                    <a:pt x="930" y="3502"/>
                    <a:pt x="941" y="3491"/>
                  </a:cubicBezTo>
                  <a:lnTo>
                    <a:pt x="1401" y="3019"/>
                  </a:lnTo>
                  <a:cubicBezTo>
                    <a:pt x="1442" y="3094"/>
                    <a:pt x="1521" y="3144"/>
                    <a:pt x="1612" y="3144"/>
                  </a:cubicBezTo>
                  <a:lnTo>
                    <a:pt x="1772" y="3144"/>
                  </a:lnTo>
                  <a:lnTo>
                    <a:pt x="1772" y="3524"/>
                  </a:lnTo>
                  <a:cubicBezTo>
                    <a:pt x="1772" y="3548"/>
                    <a:pt x="1787" y="3569"/>
                    <a:pt x="1809" y="3578"/>
                  </a:cubicBezTo>
                  <a:cubicBezTo>
                    <a:pt x="1816" y="3581"/>
                    <a:pt x="1823" y="3583"/>
                    <a:pt x="1831" y="3583"/>
                  </a:cubicBezTo>
                  <a:cubicBezTo>
                    <a:pt x="1846" y="3583"/>
                    <a:pt x="1861" y="3577"/>
                    <a:pt x="1872" y="3565"/>
                  </a:cubicBezTo>
                  <a:lnTo>
                    <a:pt x="2294" y="3144"/>
                  </a:lnTo>
                  <a:lnTo>
                    <a:pt x="2774" y="3144"/>
                  </a:lnTo>
                  <a:lnTo>
                    <a:pt x="3111" y="3481"/>
                  </a:lnTo>
                  <a:cubicBezTo>
                    <a:pt x="3122" y="3492"/>
                    <a:pt x="3137" y="3498"/>
                    <a:pt x="3152" y="3498"/>
                  </a:cubicBezTo>
                  <a:cubicBezTo>
                    <a:pt x="3160" y="3498"/>
                    <a:pt x="3167" y="3497"/>
                    <a:pt x="3174" y="3494"/>
                  </a:cubicBezTo>
                  <a:cubicBezTo>
                    <a:pt x="3196" y="3485"/>
                    <a:pt x="3210" y="3463"/>
                    <a:pt x="3210" y="3440"/>
                  </a:cubicBezTo>
                  <a:lnTo>
                    <a:pt x="3210" y="2758"/>
                  </a:lnTo>
                  <a:lnTo>
                    <a:pt x="3523" y="2758"/>
                  </a:lnTo>
                  <a:cubicBezTo>
                    <a:pt x="3724" y="2758"/>
                    <a:pt x="3887" y="2594"/>
                    <a:pt x="3887" y="2393"/>
                  </a:cubicBezTo>
                  <a:lnTo>
                    <a:pt x="3887" y="2362"/>
                  </a:lnTo>
                  <a:lnTo>
                    <a:pt x="4284" y="2758"/>
                  </a:lnTo>
                  <a:cubicBezTo>
                    <a:pt x="4295" y="2769"/>
                    <a:pt x="4310" y="2775"/>
                    <a:pt x="4325" y="2775"/>
                  </a:cubicBezTo>
                  <a:cubicBezTo>
                    <a:pt x="4333" y="2775"/>
                    <a:pt x="4341" y="2774"/>
                    <a:pt x="4348" y="2771"/>
                  </a:cubicBezTo>
                  <a:cubicBezTo>
                    <a:pt x="4370" y="2762"/>
                    <a:pt x="4384" y="2741"/>
                    <a:pt x="4384" y="2717"/>
                  </a:cubicBezTo>
                  <a:lnTo>
                    <a:pt x="4384" y="2337"/>
                  </a:lnTo>
                  <a:lnTo>
                    <a:pt x="4545" y="2337"/>
                  </a:lnTo>
                  <a:cubicBezTo>
                    <a:pt x="4677" y="2337"/>
                    <a:pt x="4784" y="2230"/>
                    <a:pt x="4784" y="2098"/>
                  </a:cubicBezTo>
                  <a:lnTo>
                    <a:pt x="4784" y="1284"/>
                  </a:lnTo>
                  <a:cubicBezTo>
                    <a:pt x="4784" y="1152"/>
                    <a:pt x="4677" y="1044"/>
                    <a:pt x="4545" y="1044"/>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Rounded Rectangle 12">
            <a:extLst>
              <a:ext uri="{FF2B5EF4-FFF2-40B4-BE49-F238E27FC236}">
                <a16:creationId xmlns:a16="http://schemas.microsoft.com/office/drawing/2014/main" id="{F62E40AE-4C46-713B-01D2-705189472E93}"/>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149999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318A40-D284-1320-341E-05B5A0FC4B60}"/>
              </a:ext>
            </a:extLst>
          </p:cNvPr>
          <p:cNvSpPr txBox="1"/>
          <p:nvPr/>
        </p:nvSpPr>
        <p:spPr>
          <a:xfrm>
            <a:off x="555172" y="1053514"/>
            <a:ext cx="7821386" cy="2480807"/>
          </a:xfrm>
          <a:prstGeom prst="rect">
            <a:avLst/>
          </a:prstGeom>
          <a:noFill/>
        </p:spPr>
        <p:txBody>
          <a:bodyPr wrap="square" lIns="91440" tIns="45720" rIns="91440" bIns="45720" anchor="t">
            <a:spAutoFit/>
          </a:bodyPr>
          <a:lstStyle/>
          <a:p>
            <a:pPr marL="285750" indent="-285750">
              <a:lnSpc>
                <a:spcPts val="2600"/>
              </a:lnSpc>
              <a:spcAft>
                <a:spcPts val="1600"/>
              </a:spcAft>
              <a:buFont typeface="Arial" panose="020B0604020202020204" pitchFamily="34" charset="0"/>
              <a:buChar char="•"/>
            </a:pPr>
            <a:r>
              <a:rPr lang="en-US">
                <a:solidFill>
                  <a:srgbClr val="FFFFFF"/>
                </a:solidFill>
                <a:latin typeface="Calibri Light"/>
                <a:ea typeface="+mn-lt"/>
                <a:cs typeface="Calibri Light"/>
              </a:rPr>
              <a:t>LLMs work by analyzing patterns in large amounts of text data, using algorithms to identify relationships between words, phrases, and sentences. </a:t>
            </a:r>
          </a:p>
          <a:p>
            <a:pPr marL="285750" indent="-285750">
              <a:lnSpc>
                <a:spcPts val="2600"/>
              </a:lnSpc>
              <a:spcAft>
                <a:spcPts val="1600"/>
              </a:spcAft>
              <a:buFont typeface="Arial" panose="020B0604020202020204" pitchFamily="34" charset="0"/>
              <a:buChar char="•"/>
            </a:pPr>
            <a:r>
              <a:rPr lang="en-US">
                <a:solidFill>
                  <a:srgbClr val="FFFFFF"/>
                </a:solidFill>
                <a:latin typeface="Calibri Light"/>
                <a:ea typeface="+mn-lt"/>
                <a:cs typeface="Calibri Light"/>
              </a:rPr>
              <a:t>This allows the model to identify complex relationships in language, including things like grammar, syntax, and meaning. </a:t>
            </a:r>
          </a:p>
          <a:p>
            <a:pPr marL="285750" indent="-285750">
              <a:lnSpc>
                <a:spcPts val="2600"/>
              </a:lnSpc>
              <a:spcAft>
                <a:spcPts val="1600"/>
              </a:spcAft>
              <a:buFont typeface="Arial" panose="020B0604020202020204" pitchFamily="34" charset="0"/>
              <a:buChar char="•"/>
            </a:pPr>
            <a:r>
              <a:rPr lang="en-US">
                <a:solidFill>
                  <a:srgbClr val="FFFFFF"/>
                </a:solidFill>
                <a:latin typeface="Calibri Light"/>
                <a:ea typeface="+mn-lt"/>
                <a:cs typeface="Calibri Light"/>
              </a:rPr>
              <a:t>Once trained, LLMs can be used to perform a variety of language-related tasks, such as text generation, language translation, and sentiment analysis.</a:t>
            </a:r>
            <a:endParaRPr lang="en-US"/>
          </a:p>
        </p:txBody>
      </p:sp>
      <p:sp>
        <p:nvSpPr>
          <p:cNvPr id="4" name="TextBox 3">
            <a:extLst>
              <a:ext uri="{FF2B5EF4-FFF2-40B4-BE49-F238E27FC236}">
                <a16:creationId xmlns:a16="http://schemas.microsoft.com/office/drawing/2014/main" id="{5448729E-FEA7-6379-A213-49CF382F7616}"/>
              </a:ext>
            </a:extLst>
          </p:cNvPr>
          <p:cNvSpPr txBox="1"/>
          <p:nvPr/>
        </p:nvSpPr>
        <p:spPr>
          <a:xfrm>
            <a:off x="0" y="350981"/>
            <a:ext cx="9144000" cy="369332"/>
          </a:xfrm>
          <a:prstGeom prst="rect">
            <a:avLst/>
          </a:prstGeom>
          <a:noFill/>
        </p:spPr>
        <p:txBody>
          <a:bodyPr wrap="square" lIns="91440" tIns="45720" rIns="91440" bIns="45720" rtlCol="0" anchor="t">
            <a:spAutoFit/>
          </a:bodyPr>
          <a:lstStyle/>
          <a:p>
            <a:pPr algn="ctr"/>
            <a:r>
              <a:rPr lang="en-US" b="1">
                <a:solidFill>
                  <a:schemeClr val="bg1"/>
                </a:solidFill>
              </a:rPr>
              <a:t>How do Large Language Models work?</a:t>
            </a:r>
          </a:p>
        </p:txBody>
      </p:sp>
      <p:sp>
        <p:nvSpPr>
          <p:cNvPr id="2" name="Rounded Rectangle 1">
            <a:extLst>
              <a:ext uri="{FF2B5EF4-FFF2-40B4-BE49-F238E27FC236}">
                <a16:creationId xmlns:a16="http://schemas.microsoft.com/office/drawing/2014/main" id="{76423C35-3548-C0C8-9DC7-D51CFCF81886}"/>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1587549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876231" y="3838307"/>
            <a:ext cx="509798" cy="509798"/>
          </a:xfrm>
          <a:prstGeom prst="rect">
            <a:avLst/>
          </a:prstGeom>
          <a:solidFill>
            <a:srgbClr val="E6756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 name="TextBox 28"/>
          <p:cNvSpPr txBox="1"/>
          <p:nvPr/>
        </p:nvSpPr>
        <p:spPr>
          <a:xfrm>
            <a:off x="4866506" y="3838307"/>
            <a:ext cx="590717" cy="523220"/>
          </a:xfrm>
          <a:prstGeom prst="rect">
            <a:avLst/>
          </a:prstGeom>
          <a:noFill/>
        </p:spPr>
        <p:txBody>
          <a:bodyPr wrap="square" rtlCol="0">
            <a:spAutoFit/>
          </a:bodyPr>
          <a:lstStyle/>
          <a:p>
            <a:r>
              <a:rPr lang="en-US" sz="2800">
                <a:solidFill>
                  <a:schemeClr val="bg1"/>
                </a:solidFill>
                <a:latin typeface="+mj-lt"/>
              </a:rPr>
              <a:t>10</a:t>
            </a:r>
          </a:p>
        </p:txBody>
      </p:sp>
      <p:sp>
        <p:nvSpPr>
          <p:cNvPr id="2" name="Rectangle 1"/>
          <p:cNvSpPr/>
          <p:nvPr/>
        </p:nvSpPr>
        <p:spPr>
          <a:xfrm>
            <a:off x="865846" y="914401"/>
            <a:ext cx="509798" cy="509798"/>
          </a:xfrm>
          <a:prstGeom prst="rect">
            <a:avLst/>
          </a:prstGeom>
          <a:solidFill>
            <a:srgbClr val="BC086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 name="TextBox 2"/>
          <p:cNvSpPr txBox="1"/>
          <p:nvPr/>
        </p:nvSpPr>
        <p:spPr>
          <a:xfrm>
            <a:off x="937041" y="914401"/>
            <a:ext cx="367408" cy="523220"/>
          </a:xfrm>
          <a:prstGeom prst="rect">
            <a:avLst/>
          </a:prstGeom>
          <a:noFill/>
        </p:spPr>
        <p:txBody>
          <a:bodyPr wrap="none" rtlCol="0">
            <a:spAutoFit/>
          </a:bodyPr>
          <a:lstStyle/>
          <a:p>
            <a:r>
              <a:rPr lang="en-US" sz="2800">
                <a:solidFill>
                  <a:schemeClr val="bg1"/>
                </a:solidFill>
                <a:latin typeface="+mj-lt"/>
              </a:rPr>
              <a:t>1</a:t>
            </a:r>
          </a:p>
        </p:txBody>
      </p:sp>
      <p:sp>
        <p:nvSpPr>
          <p:cNvPr id="4" name="TextBox 3"/>
          <p:cNvSpPr txBox="1"/>
          <p:nvPr/>
        </p:nvSpPr>
        <p:spPr>
          <a:xfrm>
            <a:off x="1446839" y="1022122"/>
            <a:ext cx="3278909" cy="307777"/>
          </a:xfrm>
          <a:prstGeom prst="rect">
            <a:avLst/>
          </a:prstGeom>
          <a:noFill/>
        </p:spPr>
        <p:txBody>
          <a:bodyPr wrap="square" rtlCol="0">
            <a:spAutoFit/>
          </a:bodyPr>
          <a:lstStyle/>
          <a:p>
            <a:r>
              <a:rPr lang="en-US" sz="1400" dirty="0">
                <a:solidFill>
                  <a:schemeClr val="bg1"/>
                </a:solidFill>
                <a:latin typeface="+mj-lt"/>
              </a:rPr>
              <a:t>Expensive to build</a:t>
            </a:r>
            <a:endParaRPr lang="en-US" sz="1400" dirty="0">
              <a:solidFill>
                <a:schemeClr val="bg1"/>
              </a:solidFill>
            </a:endParaRPr>
          </a:p>
        </p:txBody>
      </p:sp>
      <p:sp>
        <p:nvSpPr>
          <p:cNvPr id="5" name="Rectangle 4"/>
          <p:cNvSpPr/>
          <p:nvPr/>
        </p:nvSpPr>
        <p:spPr>
          <a:xfrm>
            <a:off x="865846" y="1610261"/>
            <a:ext cx="509798" cy="5097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 name="TextBox 5"/>
          <p:cNvSpPr txBox="1"/>
          <p:nvPr/>
        </p:nvSpPr>
        <p:spPr>
          <a:xfrm>
            <a:off x="937041" y="1610261"/>
            <a:ext cx="367408" cy="523220"/>
          </a:xfrm>
          <a:prstGeom prst="rect">
            <a:avLst/>
          </a:prstGeom>
          <a:noFill/>
        </p:spPr>
        <p:txBody>
          <a:bodyPr wrap="none" rtlCol="0">
            <a:spAutoFit/>
          </a:bodyPr>
          <a:lstStyle/>
          <a:p>
            <a:r>
              <a:rPr lang="en-US" sz="2800">
                <a:solidFill>
                  <a:schemeClr val="bg1"/>
                </a:solidFill>
                <a:latin typeface="+mj-lt"/>
              </a:rPr>
              <a:t>2</a:t>
            </a:r>
          </a:p>
        </p:txBody>
      </p:sp>
      <p:sp>
        <p:nvSpPr>
          <p:cNvPr id="7" name="TextBox 6"/>
          <p:cNvSpPr txBox="1"/>
          <p:nvPr/>
        </p:nvSpPr>
        <p:spPr>
          <a:xfrm>
            <a:off x="1446839" y="1703459"/>
            <a:ext cx="3278909" cy="307777"/>
          </a:xfrm>
          <a:prstGeom prst="rect">
            <a:avLst/>
          </a:prstGeom>
          <a:noFill/>
        </p:spPr>
        <p:txBody>
          <a:bodyPr wrap="square" rtlCol="0">
            <a:spAutoFit/>
          </a:bodyPr>
          <a:lstStyle/>
          <a:p>
            <a:r>
              <a:rPr lang="en-US" sz="1400" dirty="0">
                <a:solidFill>
                  <a:schemeClr val="bg1"/>
                </a:solidFill>
                <a:latin typeface="+mj-lt"/>
              </a:rPr>
              <a:t>Expensive to run</a:t>
            </a:r>
            <a:endParaRPr lang="en-US" sz="1400" dirty="0">
              <a:solidFill>
                <a:schemeClr val="bg1"/>
              </a:solidFill>
            </a:endParaRPr>
          </a:p>
        </p:txBody>
      </p:sp>
      <p:sp>
        <p:nvSpPr>
          <p:cNvPr id="8" name="Rectangle 7"/>
          <p:cNvSpPr/>
          <p:nvPr/>
        </p:nvSpPr>
        <p:spPr>
          <a:xfrm>
            <a:off x="865846" y="2350321"/>
            <a:ext cx="509798" cy="5097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 name="TextBox 8"/>
          <p:cNvSpPr txBox="1"/>
          <p:nvPr/>
        </p:nvSpPr>
        <p:spPr>
          <a:xfrm>
            <a:off x="937041" y="2350321"/>
            <a:ext cx="367408" cy="523220"/>
          </a:xfrm>
          <a:prstGeom prst="rect">
            <a:avLst/>
          </a:prstGeom>
          <a:noFill/>
        </p:spPr>
        <p:txBody>
          <a:bodyPr wrap="none" rtlCol="0">
            <a:spAutoFit/>
          </a:bodyPr>
          <a:lstStyle/>
          <a:p>
            <a:r>
              <a:rPr lang="en-US" sz="2800">
                <a:solidFill>
                  <a:schemeClr val="bg1"/>
                </a:solidFill>
                <a:latin typeface="+mj-lt"/>
              </a:rPr>
              <a:t>3</a:t>
            </a:r>
          </a:p>
        </p:txBody>
      </p:sp>
      <p:sp>
        <p:nvSpPr>
          <p:cNvPr id="10" name="TextBox 9"/>
          <p:cNvSpPr txBox="1"/>
          <p:nvPr/>
        </p:nvSpPr>
        <p:spPr>
          <a:xfrm>
            <a:off x="1446839" y="2442095"/>
            <a:ext cx="3278909" cy="307777"/>
          </a:xfrm>
          <a:prstGeom prst="rect">
            <a:avLst/>
          </a:prstGeom>
          <a:noFill/>
        </p:spPr>
        <p:txBody>
          <a:bodyPr wrap="square" rtlCol="0">
            <a:spAutoFit/>
          </a:bodyPr>
          <a:lstStyle/>
          <a:p>
            <a:r>
              <a:rPr lang="en-US" sz="1400" dirty="0">
                <a:solidFill>
                  <a:schemeClr val="bg1"/>
                </a:solidFill>
                <a:latin typeface="+mj-lt"/>
              </a:rPr>
              <a:t>May not utilize recent data</a:t>
            </a:r>
            <a:endParaRPr lang="en-US" sz="1400" dirty="0">
              <a:solidFill>
                <a:schemeClr val="bg1"/>
              </a:solidFill>
            </a:endParaRPr>
          </a:p>
        </p:txBody>
      </p:sp>
      <p:sp>
        <p:nvSpPr>
          <p:cNvPr id="11" name="Rectangle 10"/>
          <p:cNvSpPr/>
          <p:nvPr/>
        </p:nvSpPr>
        <p:spPr>
          <a:xfrm>
            <a:off x="865846" y="3090381"/>
            <a:ext cx="509798" cy="509798"/>
          </a:xfrm>
          <a:prstGeom prst="rect">
            <a:avLst/>
          </a:prstGeom>
          <a:solidFill>
            <a:srgbClr val="BC67F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TextBox 11"/>
          <p:cNvSpPr txBox="1"/>
          <p:nvPr/>
        </p:nvSpPr>
        <p:spPr>
          <a:xfrm>
            <a:off x="937041" y="3090381"/>
            <a:ext cx="367408" cy="523220"/>
          </a:xfrm>
          <a:prstGeom prst="rect">
            <a:avLst/>
          </a:prstGeom>
          <a:noFill/>
        </p:spPr>
        <p:txBody>
          <a:bodyPr wrap="none" rtlCol="0">
            <a:spAutoFit/>
          </a:bodyPr>
          <a:lstStyle/>
          <a:p>
            <a:r>
              <a:rPr lang="en-US" sz="2800">
                <a:solidFill>
                  <a:schemeClr val="bg1"/>
                </a:solidFill>
                <a:latin typeface="+mj-lt"/>
              </a:rPr>
              <a:t>4</a:t>
            </a:r>
          </a:p>
        </p:txBody>
      </p:sp>
      <p:sp>
        <p:nvSpPr>
          <p:cNvPr id="13" name="TextBox 12"/>
          <p:cNvSpPr txBox="1"/>
          <p:nvPr/>
        </p:nvSpPr>
        <p:spPr>
          <a:xfrm>
            <a:off x="1446839" y="3182155"/>
            <a:ext cx="3278909" cy="307777"/>
          </a:xfrm>
          <a:prstGeom prst="rect">
            <a:avLst/>
          </a:prstGeom>
          <a:noFill/>
        </p:spPr>
        <p:txBody>
          <a:bodyPr wrap="square" rtlCol="0">
            <a:spAutoFit/>
          </a:bodyPr>
          <a:lstStyle/>
          <a:p>
            <a:r>
              <a:rPr lang="en-US" sz="1400">
                <a:solidFill>
                  <a:schemeClr val="bg1"/>
                </a:solidFill>
                <a:latin typeface="+mj-lt"/>
              </a:rPr>
              <a:t>May use prompts as training data</a:t>
            </a:r>
            <a:endParaRPr lang="en-US" sz="1400">
              <a:solidFill>
                <a:schemeClr val="bg1"/>
              </a:solidFill>
            </a:endParaRPr>
          </a:p>
        </p:txBody>
      </p:sp>
      <p:sp>
        <p:nvSpPr>
          <p:cNvPr id="14" name="Rectangle 13"/>
          <p:cNvSpPr/>
          <p:nvPr/>
        </p:nvSpPr>
        <p:spPr>
          <a:xfrm>
            <a:off x="865846" y="3843863"/>
            <a:ext cx="509798" cy="509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TextBox 14"/>
          <p:cNvSpPr txBox="1"/>
          <p:nvPr/>
        </p:nvSpPr>
        <p:spPr>
          <a:xfrm>
            <a:off x="937041" y="3843863"/>
            <a:ext cx="367408" cy="523220"/>
          </a:xfrm>
          <a:prstGeom prst="rect">
            <a:avLst/>
          </a:prstGeom>
          <a:noFill/>
        </p:spPr>
        <p:txBody>
          <a:bodyPr wrap="none" rtlCol="0">
            <a:spAutoFit/>
          </a:bodyPr>
          <a:lstStyle/>
          <a:p>
            <a:r>
              <a:rPr lang="en-US" sz="2800">
                <a:solidFill>
                  <a:schemeClr val="bg1"/>
                </a:solidFill>
                <a:latin typeface="+mj-lt"/>
              </a:rPr>
              <a:t>5</a:t>
            </a:r>
          </a:p>
        </p:txBody>
      </p:sp>
      <p:sp>
        <p:nvSpPr>
          <p:cNvPr id="16" name="TextBox 15"/>
          <p:cNvSpPr txBox="1"/>
          <p:nvPr/>
        </p:nvSpPr>
        <p:spPr>
          <a:xfrm>
            <a:off x="1446839" y="3936030"/>
            <a:ext cx="3278909" cy="307777"/>
          </a:xfrm>
          <a:prstGeom prst="rect">
            <a:avLst/>
          </a:prstGeom>
          <a:noFill/>
        </p:spPr>
        <p:txBody>
          <a:bodyPr wrap="square" rtlCol="0">
            <a:spAutoFit/>
          </a:bodyPr>
          <a:lstStyle/>
          <a:p>
            <a:r>
              <a:rPr lang="en-US" sz="1400" dirty="0">
                <a:solidFill>
                  <a:schemeClr val="bg1"/>
                </a:solidFill>
                <a:latin typeface="+mj-lt"/>
              </a:rPr>
              <a:t>May present IP, reputational, security risks</a:t>
            </a:r>
          </a:p>
        </p:txBody>
      </p:sp>
      <p:sp>
        <p:nvSpPr>
          <p:cNvPr id="17" name="Rectangle 16"/>
          <p:cNvSpPr/>
          <p:nvPr/>
        </p:nvSpPr>
        <p:spPr>
          <a:xfrm>
            <a:off x="4876231" y="927823"/>
            <a:ext cx="509798" cy="5097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TextBox 17"/>
          <p:cNvSpPr txBox="1"/>
          <p:nvPr/>
        </p:nvSpPr>
        <p:spPr>
          <a:xfrm>
            <a:off x="4947426" y="927823"/>
            <a:ext cx="367408" cy="523220"/>
          </a:xfrm>
          <a:prstGeom prst="rect">
            <a:avLst/>
          </a:prstGeom>
          <a:noFill/>
        </p:spPr>
        <p:txBody>
          <a:bodyPr wrap="none" rtlCol="0">
            <a:spAutoFit/>
          </a:bodyPr>
          <a:lstStyle/>
          <a:p>
            <a:r>
              <a:rPr lang="en-US" sz="2800">
                <a:solidFill>
                  <a:schemeClr val="bg1"/>
                </a:solidFill>
                <a:latin typeface="+mj-lt"/>
              </a:rPr>
              <a:t>6</a:t>
            </a:r>
          </a:p>
        </p:txBody>
      </p:sp>
      <p:sp>
        <p:nvSpPr>
          <p:cNvPr id="19" name="TextBox 18"/>
          <p:cNvSpPr txBox="1"/>
          <p:nvPr/>
        </p:nvSpPr>
        <p:spPr>
          <a:xfrm>
            <a:off x="5457224" y="1019597"/>
            <a:ext cx="3055599" cy="307777"/>
          </a:xfrm>
          <a:prstGeom prst="rect">
            <a:avLst/>
          </a:prstGeom>
          <a:noFill/>
        </p:spPr>
        <p:txBody>
          <a:bodyPr wrap="square" rtlCol="0">
            <a:spAutoFit/>
          </a:bodyPr>
          <a:lstStyle/>
          <a:p>
            <a:r>
              <a:rPr lang="en-US" sz="1400">
                <a:solidFill>
                  <a:schemeClr val="bg1"/>
                </a:solidFill>
                <a:latin typeface="+mj-lt"/>
              </a:rPr>
              <a:t>May be biased</a:t>
            </a:r>
          </a:p>
        </p:txBody>
      </p:sp>
      <p:sp>
        <p:nvSpPr>
          <p:cNvPr id="20" name="Rectangle 19"/>
          <p:cNvSpPr/>
          <p:nvPr/>
        </p:nvSpPr>
        <p:spPr>
          <a:xfrm>
            <a:off x="4876231" y="1629125"/>
            <a:ext cx="509798" cy="5097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1" name="TextBox 20"/>
          <p:cNvSpPr txBox="1"/>
          <p:nvPr/>
        </p:nvSpPr>
        <p:spPr>
          <a:xfrm>
            <a:off x="4947426" y="1629125"/>
            <a:ext cx="367408" cy="523220"/>
          </a:xfrm>
          <a:prstGeom prst="rect">
            <a:avLst/>
          </a:prstGeom>
          <a:noFill/>
        </p:spPr>
        <p:txBody>
          <a:bodyPr wrap="none" rtlCol="0">
            <a:spAutoFit/>
          </a:bodyPr>
          <a:lstStyle/>
          <a:p>
            <a:r>
              <a:rPr lang="en-US" sz="2800">
                <a:solidFill>
                  <a:schemeClr val="bg1"/>
                </a:solidFill>
                <a:latin typeface="+mj-lt"/>
              </a:rPr>
              <a:t>7</a:t>
            </a:r>
          </a:p>
        </p:txBody>
      </p:sp>
      <p:sp>
        <p:nvSpPr>
          <p:cNvPr id="22" name="TextBox 21"/>
          <p:cNvSpPr txBox="1"/>
          <p:nvPr/>
        </p:nvSpPr>
        <p:spPr>
          <a:xfrm>
            <a:off x="5457224" y="1720899"/>
            <a:ext cx="3055599" cy="307777"/>
          </a:xfrm>
          <a:prstGeom prst="rect">
            <a:avLst/>
          </a:prstGeom>
          <a:noFill/>
        </p:spPr>
        <p:txBody>
          <a:bodyPr wrap="square" rtlCol="0">
            <a:spAutoFit/>
          </a:bodyPr>
          <a:lstStyle/>
          <a:p>
            <a:r>
              <a:rPr lang="en-US" sz="1400">
                <a:solidFill>
                  <a:schemeClr val="bg1"/>
                </a:solidFill>
                <a:latin typeface="+mj-lt"/>
              </a:rPr>
              <a:t>May not be accurate</a:t>
            </a:r>
            <a:endParaRPr lang="en-US" sz="1400">
              <a:solidFill>
                <a:schemeClr val="bg1"/>
              </a:solidFill>
            </a:endParaRPr>
          </a:p>
        </p:txBody>
      </p:sp>
      <p:sp>
        <p:nvSpPr>
          <p:cNvPr id="23" name="Rectangle 22"/>
          <p:cNvSpPr/>
          <p:nvPr/>
        </p:nvSpPr>
        <p:spPr>
          <a:xfrm>
            <a:off x="4876231" y="2369299"/>
            <a:ext cx="509798" cy="509798"/>
          </a:xfrm>
          <a:prstGeom prst="rect">
            <a:avLst/>
          </a:prstGeom>
          <a:solidFill>
            <a:srgbClr val="59ECB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TextBox 23"/>
          <p:cNvSpPr txBox="1"/>
          <p:nvPr/>
        </p:nvSpPr>
        <p:spPr>
          <a:xfrm>
            <a:off x="4947426" y="2369299"/>
            <a:ext cx="367408" cy="523220"/>
          </a:xfrm>
          <a:prstGeom prst="rect">
            <a:avLst/>
          </a:prstGeom>
          <a:noFill/>
        </p:spPr>
        <p:txBody>
          <a:bodyPr wrap="none" rtlCol="0">
            <a:spAutoFit/>
          </a:bodyPr>
          <a:lstStyle/>
          <a:p>
            <a:r>
              <a:rPr lang="en-US" sz="2800">
                <a:solidFill>
                  <a:schemeClr val="bg1"/>
                </a:solidFill>
                <a:latin typeface="+mj-lt"/>
              </a:rPr>
              <a:t>8</a:t>
            </a:r>
          </a:p>
        </p:txBody>
      </p:sp>
      <p:sp>
        <p:nvSpPr>
          <p:cNvPr id="25" name="TextBox 24"/>
          <p:cNvSpPr txBox="1"/>
          <p:nvPr/>
        </p:nvSpPr>
        <p:spPr>
          <a:xfrm>
            <a:off x="5457224" y="2454017"/>
            <a:ext cx="3055599" cy="307777"/>
          </a:xfrm>
          <a:prstGeom prst="rect">
            <a:avLst/>
          </a:prstGeom>
          <a:noFill/>
        </p:spPr>
        <p:txBody>
          <a:bodyPr wrap="square" rtlCol="0">
            <a:spAutoFit/>
          </a:bodyPr>
          <a:lstStyle/>
          <a:p>
            <a:r>
              <a:rPr lang="en-US" sz="1400">
                <a:solidFill>
                  <a:schemeClr val="bg1"/>
                </a:solidFill>
                <a:latin typeface="+mj-lt"/>
              </a:rPr>
              <a:t>May not be open</a:t>
            </a:r>
            <a:endParaRPr lang="en-US" sz="1400">
              <a:solidFill>
                <a:schemeClr val="bg1"/>
              </a:solidFill>
            </a:endParaRPr>
          </a:p>
        </p:txBody>
      </p:sp>
      <p:sp>
        <p:nvSpPr>
          <p:cNvPr id="26" name="Rectangle 25"/>
          <p:cNvSpPr/>
          <p:nvPr/>
        </p:nvSpPr>
        <p:spPr>
          <a:xfrm>
            <a:off x="4876231" y="3103803"/>
            <a:ext cx="509798" cy="5097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7" name="TextBox 26"/>
          <p:cNvSpPr txBox="1"/>
          <p:nvPr/>
        </p:nvSpPr>
        <p:spPr>
          <a:xfrm>
            <a:off x="4947426" y="3103803"/>
            <a:ext cx="367408" cy="523220"/>
          </a:xfrm>
          <a:prstGeom prst="rect">
            <a:avLst/>
          </a:prstGeom>
          <a:noFill/>
        </p:spPr>
        <p:txBody>
          <a:bodyPr wrap="none" rtlCol="0">
            <a:spAutoFit/>
          </a:bodyPr>
          <a:lstStyle/>
          <a:p>
            <a:r>
              <a:rPr lang="en-US" sz="2800">
                <a:solidFill>
                  <a:schemeClr val="bg1"/>
                </a:solidFill>
                <a:latin typeface="+mj-lt"/>
              </a:rPr>
              <a:t>9</a:t>
            </a:r>
          </a:p>
        </p:txBody>
      </p:sp>
      <p:sp>
        <p:nvSpPr>
          <p:cNvPr id="28" name="TextBox 27"/>
          <p:cNvSpPr txBox="1"/>
          <p:nvPr/>
        </p:nvSpPr>
        <p:spPr>
          <a:xfrm>
            <a:off x="5457224" y="3195577"/>
            <a:ext cx="3055599" cy="307777"/>
          </a:xfrm>
          <a:prstGeom prst="rect">
            <a:avLst/>
          </a:prstGeom>
          <a:noFill/>
        </p:spPr>
        <p:txBody>
          <a:bodyPr wrap="square" rtlCol="0">
            <a:spAutoFit/>
          </a:bodyPr>
          <a:lstStyle/>
          <a:p>
            <a:r>
              <a:rPr lang="en-US" sz="1400">
                <a:solidFill>
                  <a:schemeClr val="bg1"/>
                </a:solidFill>
                <a:latin typeface="+mj-lt"/>
              </a:rPr>
              <a:t>Currently, not explainable</a:t>
            </a:r>
          </a:p>
        </p:txBody>
      </p:sp>
      <p:sp>
        <p:nvSpPr>
          <p:cNvPr id="30" name="TextBox 29"/>
          <p:cNvSpPr txBox="1"/>
          <p:nvPr/>
        </p:nvSpPr>
        <p:spPr>
          <a:xfrm>
            <a:off x="5457224" y="3930081"/>
            <a:ext cx="3055599" cy="307777"/>
          </a:xfrm>
          <a:prstGeom prst="rect">
            <a:avLst/>
          </a:prstGeom>
          <a:noFill/>
        </p:spPr>
        <p:txBody>
          <a:bodyPr wrap="square" rtlCol="0">
            <a:spAutoFit/>
          </a:bodyPr>
          <a:lstStyle/>
          <a:p>
            <a:r>
              <a:rPr lang="en-US" sz="1400">
                <a:solidFill>
                  <a:schemeClr val="bg1"/>
                </a:solidFill>
                <a:latin typeface="+mj-lt"/>
              </a:rPr>
              <a:t>Has a large carbon footprint</a:t>
            </a:r>
          </a:p>
        </p:txBody>
      </p:sp>
      <p:sp>
        <p:nvSpPr>
          <p:cNvPr id="31" name="TextBox 30">
            <a:extLst>
              <a:ext uri="{FF2B5EF4-FFF2-40B4-BE49-F238E27FC236}">
                <a16:creationId xmlns:a16="http://schemas.microsoft.com/office/drawing/2014/main" id="{A3E7C026-F63E-201B-482D-0CCE2208F9A4}"/>
              </a:ext>
            </a:extLst>
          </p:cNvPr>
          <p:cNvSpPr txBox="1"/>
          <p:nvPr/>
        </p:nvSpPr>
        <p:spPr>
          <a:xfrm>
            <a:off x="-7749" y="178744"/>
            <a:ext cx="9144000" cy="369332"/>
          </a:xfrm>
          <a:prstGeom prst="rect">
            <a:avLst/>
          </a:prstGeom>
          <a:noFill/>
        </p:spPr>
        <p:txBody>
          <a:bodyPr wrap="square" lIns="91440" tIns="45720" rIns="91440" bIns="45720" rtlCol="0" anchor="t">
            <a:spAutoFit/>
          </a:bodyPr>
          <a:lstStyle/>
          <a:p>
            <a:pPr algn="ctr"/>
            <a:r>
              <a:rPr lang="en-US" b="1">
                <a:solidFill>
                  <a:schemeClr val="bg1"/>
                </a:solidFill>
              </a:rPr>
              <a:t>Large Language Model considerations</a:t>
            </a:r>
          </a:p>
        </p:txBody>
      </p:sp>
      <p:sp>
        <p:nvSpPr>
          <p:cNvPr id="32" name="Rounded Rectangle 31">
            <a:extLst>
              <a:ext uri="{FF2B5EF4-FFF2-40B4-BE49-F238E27FC236}">
                <a16:creationId xmlns:a16="http://schemas.microsoft.com/office/drawing/2014/main" id="{4F6750DB-3493-0564-8786-CBEE22A85200}"/>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249131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9A8120-E605-D0B6-701E-0B5C98E4E7D2}"/>
              </a:ext>
            </a:extLst>
          </p:cNvPr>
          <p:cNvSpPr txBox="1"/>
          <p:nvPr/>
        </p:nvSpPr>
        <p:spPr>
          <a:xfrm>
            <a:off x="-100080" y="313288"/>
            <a:ext cx="9144000" cy="369332"/>
          </a:xfrm>
          <a:prstGeom prst="rect">
            <a:avLst/>
          </a:prstGeom>
          <a:noFill/>
        </p:spPr>
        <p:txBody>
          <a:bodyPr wrap="square" lIns="91440" tIns="45720" rIns="91440" bIns="45720" rtlCol="0" anchor="t">
            <a:spAutoFit/>
          </a:bodyPr>
          <a:lstStyle/>
          <a:p>
            <a:pPr algn="ctr"/>
            <a:r>
              <a:rPr lang="en-US" b="1">
                <a:solidFill>
                  <a:schemeClr val="bg1"/>
                </a:solidFill>
              </a:rPr>
              <a:t>Which methods are associated with Large Language Models?</a:t>
            </a:r>
          </a:p>
        </p:txBody>
      </p:sp>
      <p:sp>
        <p:nvSpPr>
          <p:cNvPr id="14" name="TextBox 13">
            <a:extLst>
              <a:ext uri="{FF2B5EF4-FFF2-40B4-BE49-F238E27FC236}">
                <a16:creationId xmlns:a16="http://schemas.microsoft.com/office/drawing/2014/main" id="{5AFCAC8E-7A75-FDE3-3BC8-C8767D5CDA15}"/>
              </a:ext>
            </a:extLst>
          </p:cNvPr>
          <p:cNvSpPr txBox="1"/>
          <p:nvPr/>
        </p:nvSpPr>
        <p:spPr>
          <a:xfrm>
            <a:off x="-1" y="4258633"/>
            <a:ext cx="9143999" cy="388696"/>
          </a:xfrm>
          <a:prstGeom prst="rect">
            <a:avLst/>
          </a:prstGeom>
          <a:noFill/>
        </p:spPr>
        <p:txBody>
          <a:bodyPr wrap="square" lIns="91440" tIns="45720" rIns="91440" bIns="45720" anchor="t">
            <a:spAutoFit/>
          </a:bodyPr>
          <a:lstStyle/>
          <a:p>
            <a:pPr algn="ctr">
              <a:lnSpc>
                <a:spcPts val="2800"/>
              </a:lnSpc>
              <a:spcAft>
                <a:spcPts val="1600"/>
              </a:spcAft>
            </a:pPr>
            <a:endParaRPr lang="en-US" sz="800">
              <a:solidFill>
                <a:schemeClr val="accent1"/>
              </a:solidFill>
              <a:latin typeface="+mj-lt"/>
              <a:cs typeface="Calibri"/>
            </a:endParaRPr>
          </a:p>
        </p:txBody>
      </p:sp>
      <p:sp>
        <p:nvSpPr>
          <p:cNvPr id="2" name="Rectangle 1">
            <a:extLst>
              <a:ext uri="{FF2B5EF4-FFF2-40B4-BE49-F238E27FC236}">
                <a16:creationId xmlns:a16="http://schemas.microsoft.com/office/drawing/2014/main" id="{8DCF3DFC-BC3A-21EE-CA5D-EA2BA1A1FE0D}"/>
              </a:ext>
            </a:extLst>
          </p:cNvPr>
          <p:cNvSpPr/>
          <p:nvPr/>
        </p:nvSpPr>
        <p:spPr>
          <a:xfrm>
            <a:off x="239874" y="855306"/>
            <a:ext cx="4094228" cy="819854"/>
          </a:xfrm>
          <a:prstGeom prst="rect">
            <a:avLst/>
          </a:prstGeom>
          <a:noFill/>
          <a:ln>
            <a:solidFill>
              <a:srgbClr val="6C69FF"/>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solidFill>
                  <a:srgbClr val="6C69FF"/>
                </a:solidFill>
              </a:rPr>
              <a:t>Sequence models</a:t>
            </a:r>
            <a:endParaRPr lang="en-US" sz="1600" b="1">
              <a:solidFill>
                <a:srgbClr val="6C69FF"/>
              </a:solidFill>
              <a:cs typeface="Calibri"/>
            </a:endParaRPr>
          </a:p>
        </p:txBody>
      </p:sp>
      <p:sp>
        <p:nvSpPr>
          <p:cNvPr id="6" name="Rectangle 5">
            <a:extLst>
              <a:ext uri="{FF2B5EF4-FFF2-40B4-BE49-F238E27FC236}">
                <a16:creationId xmlns:a16="http://schemas.microsoft.com/office/drawing/2014/main" id="{0C5B5A12-D9FA-0ED9-F2A1-8744895711EA}"/>
              </a:ext>
            </a:extLst>
          </p:cNvPr>
          <p:cNvSpPr/>
          <p:nvPr/>
        </p:nvSpPr>
        <p:spPr>
          <a:xfrm>
            <a:off x="4680837" y="834139"/>
            <a:ext cx="4256505" cy="819854"/>
          </a:xfrm>
          <a:prstGeom prst="rect">
            <a:avLst/>
          </a:prstGeom>
          <a:noFill/>
          <a:ln>
            <a:solidFill>
              <a:srgbClr val="71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913DCD"/>
                </a:solidFill>
              </a:rPr>
              <a:t>Transformer models</a:t>
            </a:r>
          </a:p>
        </p:txBody>
      </p:sp>
      <p:sp>
        <p:nvSpPr>
          <p:cNvPr id="15" name="TextBox 14">
            <a:extLst>
              <a:ext uri="{FF2B5EF4-FFF2-40B4-BE49-F238E27FC236}">
                <a16:creationId xmlns:a16="http://schemas.microsoft.com/office/drawing/2014/main" id="{5E8A8757-1326-67FE-410E-EE2EF08D5D82}"/>
              </a:ext>
            </a:extLst>
          </p:cNvPr>
          <p:cNvSpPr txBox="1"/>
          <p:nvPr/>
        </p:nvSpPr>
        <p:spPr>
          <a:xfrm>
            <a:off x="4680832" y="1796776"/>
            <a:ext cx="4365508" cy="3151568"/>
          </a:xfrm>
          <a:prstGeom prst="rect">
            <a:avLst/>
          </a:prstGeom>
          <a:noFill/>
        </p:spPr>
        <p:txBody>
          <a:bodyPr wrap="square" lIns="91440" tIns="45720" rIns="91440" bIns="45720" anchor="t">
            <a:spAutoFit/>
          </a:bodyPr>
          <a:lstStyle/>
          <a:p>
            <a:pPr marL="171450" indent="-171450">
              <a:buFont typeface="Arial"/>
              <a:buChar char="•"/>
            </a:pPr>
            <a:r>
              <a:rPr lang="en-US" sz="1100">
                <a:solidFill>
                  <a:srgbClr val="FFFFFF"/>
                </a:solidFill>
                <a:latin typeface="Calibri Light"/>
                <a:ea typeface="+mn-lt"/>
                <a:cs typeface="Calibri Light"/>
              </a:rPr>
              <a:t>Transformer models are the current gold standard machine learning models in natural language processing. The first of these models, simply called Transformer was released in a paper called Attention is All You Need by Vaswani, et al., in 2017.</a:t>
            </a:r>
            <a:endParaRPr lang="en-US"/>
          </a:p>
          <a:p>
            <a:pPr marL="171450" indent="-171450">
              <a:buFont typeface="Arial"/>
              <a:buChar char="•"/>
            </a:pPr>
            <a:endParaRPr lang="en-US" sz="1100">
              <a:solidFill>
                <a:srgbClr val="FFFFFF"/>
              </a:solidFill>
              <a:latin typeface="Calibri Light"/>
              <a:ea typeface="+mn-lt"/>
              <a:cs typeface="Calibri Light"/>
            </a:endParaRPr>
          </a:p>
          <a:p>
            <a:pPr marL="171450" indent="-171450">
              <a:buFont typeface="Arial"/>
              <a:buChar char="•"/>
            </a:pPr>
            <a:r>
              <a:rPr lang="en-US" sz="1100">
                <a:solidFill>
                  <a:srgbClr val="FFFFFF"/>
                </a:solidFill>
                <a:latin typeface="Calibri Light"/>
                <a:ea typeface="+mn-lt"/>
                <a:cs typeface="Calibri Light"/>
              </a:rPr>
              <a:t>They have the benefit of being </a:t>
            </a:r>
            <a:r>
              <a:rPr lang="en-US" sz="1100" b="1">
                <a:solidFill>
                  <a:srgbClr val="FFFFFF"/>
                </a:solidFill>
                <a:latin typeface="Calibri Light"/>
                <a:ea typeface="+mn-lt"/>
                <a:cs typeface="Calibri Light"/>
              </a:rPr>
              <a:t>non-sequential</a:t>
            </a:r>
            <a:r>
              <a:rPr lang="en-US" sz="1100">
                <a:solidFill>
                  <a:srgbClr val="FFFFFF"/>
                </a:solidFill>
                <a:latin typeface="Calibri Light"/>
                <a:ea typeface="+mn-lt"/>
                <a:cs typeface="Calibri Light"/>
              </a:rPr>
              <a:t> which means sentences are processed as a whole rather than word by word.</a:t>
            </a:r>
            <a:endParaRPr lang="en-US">
              <a:cs typeface="Calibri"/>
            </a:endParaRPr>
          </a:p>
          <a:p>
            <a:pPr marL="171450" indent="-171450">
              <a:buFont typeface="Arial"/>
              <a:buChar char="•"/>
            </a:pPr>
            <a:endParaRPr lang="en-US" sz="1100">
              <a:solidFill>
                <a:srgbClr val="FFFFFF"/>
              </a:solidFill>
              <a:latin typeface="Calibri Light"/>
              <a:ea typeface="+mn-lt"/>
              <a:cs typeface="Calibri Light"/>
            </a:endParaRPr>
          </a:p>
          <a:p>
            <a:pPr marL="171450" indent="-171450">
              <a:buFont typeface="Arial"/>
              <a:buChar char="•"/>
            </a:pPr>
            <a:r>
              <a:rPr lang="en-US" sz="1100" b="1">
                <a:solidFill>
                  <a:srgbClr val="FFFFFF"/>
                </a:solidFill>
                <a:latin typeface="Calibri Light"/>
                <a:ea typeface="Roboto"/>
                <a:cs typeface="Calibri Light"/>
              </a:rPr>
              <a:t>Self-attention </a:t>
            </a:r>
            <a:r>
              <a:rPr lang="en-US" sz="1100">
                <a:solidFill>
                  <a:srgbClr val="FFFFFF"/>
                </a:solidFill>
                <a:latin typeface="Calibri Light"/>
                <a:ea typeface="Roboto"/>
                <a:cs typeface="Calibri Light"/>
              </a:rPr>
              <a:t>enables the model to look at the whole context of a sequence while encoding each of the input elements. It means the models will not "forget" parts of the input sequence because the window of retaining information is exactly as large as needed.</a:t>
            </a:r>
          </a:p>
          <a:p>
            <a:pPr marL="171450" indent="-171450">
              <a:buFont typeface="Arial"/>
              <a:buChar char="•"/>
            </a:pPr>
            <a:endParaRPr lang="en-US" sz="1100">
              <a:solidFill>
                <a:srgbClr val="FFFFFF"/>
              </a:solidFill>
              <a:latin typeface="Calibri Light"/>
              <a:ea typeface="+mn-lt"/>
              <a:cs typeface="Calibri Light"/>
            </a:endParaRPr>
          </a:p>
          <a:p>
            <a:pPr marL="171450" indent="-171450">
              <a:buFont typeface="Arial"/>
              <a:buChar char="•"/>
            </a:pPr>
            <a:r>
              <a:rPr lang="en-US" sz="1100">
                <a:solidFill>
                  <a:srgbClr val="FFFFFF"/>
                </a:solidFill>
                <a:latin typeface="Calibri Light"/>
                <a:ea typeface="+mn-lt"/>
                <a:cs typeface="Calibri Light"/>
              </a:rPr>
              <a:t>Transformers feature positional embeddings, another innovation introduced to help replace recurrence. The idea is to use fixed or learned weights which encode information related to a specific position of a token in a sentence.</a:t>
            </a:r>
            <a:endParaRPr lang="en-US">
              <a:cs typeface="Calibri"/>
            </a:endParaRPr>
          </a:p>
          <a:p>
            <a:pPr>
              <a:lnSpc>
                <a:spcPts val="1520"/>
              </a:lnSpc>
              <a:spcAft>
                <a:spcPts val="1200"/>
              </a:spcAft>
            </a:pPr>
            <a:endParaRPr lang="en-US" sz="1100">
              <a:solidFill>
                <a:schemeClr val="bg1"/>
              </a:solidFill>
              <a:latin typeface="+mj-lt"/>
              <a:cs typeface="Calibri Light"/>
            </a:endParaRPr>
          </a:p>
        </p:txBody>
      </p:sp>
      <p:sp>
        <p:nvSpPr>
          <p:cNvPr id="16" name="TextBox 15">
            <a:extLst>
              <a:ext uri="{FF2B5EF4-FFF2-40B4-BE49-F238E27FC236}">
                <a16:creationId xmlns:a16="http://schemas.microsoft.com/office/drawing/2014/main" id="{E9401AA7-CA30-9223-C221-D6D5490827E2}"/>
              </a:ext>
            </a:extLst>
          </p:cNvPr>
          <p:cNvSpPr txBox="1"/>
          <p:nvPr/>
        </p:nvSpPr>
        <p:spPr>
          <a:xfrm>
            <a:off x="239872" y="1850733"/>
            <a:ext cx="4094228" cy="1928157"/>
          </a:xfrm>
          <a:prstGeom prst="rect">
            <a:avLst/>
          </a:prstGeom>
          <a:noFill/>
        </p:spPr>
        <p:txBody>
          <a:bodyPr wrap="square" lIns="91440" tIns="45720" rIns="91440" bIns="45720" anchor="t">
            <a:spAutoFit/>
          </a:bodyPr>
          <a:lstStyle/>
          <a:p>
            <a:pPr marL="171450" indent="-171450">
              <a:lnSpc>
                <a:spcPts val="1520"/>
              </a:lnSpc>
              <a:spcAft>
                <a:spcPts val="1200"/>
              </a:spcAft>
              <a:buFont typeface="Arial"/>
              <a:buChar char="•"/>
            </a:pPr>
            <a:r>
              <a:rPr lang="en-US" sz="1100">
                <a:solidFill>
                  <a:schemeClr val="bg1"/>
                </a:solidFill>
                <a:latin typeface="+mj-lt"/>
              </a:rPr>
              <a:t>Recurrent neural network (RNN) models like Long Short-Term Memory (LSTM) and Gated Recurrent Unit (GRU) were the gold standard in language modeling before transformers. </a:t>
            </a:r>
            <a:endParaRPr lang="en-US">
              <a:solidFill>
                <a:schemeClr val="bg1"/>
              </a:solidFill>
              <a:cs typeface="Calibri" panose="020F0502020204030204"/>
            </a:endParaRPr>
          </a:p>
          <a:p>
            <a:pPr marL="171450" indent="-171450">
              <a:lnSpc>
                <a:spcPts val="1520"/>
              </a:lnSpc>
              <a:spcAft>
                <a:spcPts val="1200"/>
              </a:spcAft>
              <a:buFont typeface="Arial"/>
              <a:buChar char="•"/>
            </a:pPr>
            <a:r>
              <a:rPr lang="en-US" sz="1100">
                <a:solidFill>
                  <a:schemeClr val="bg1"/>
                </a:solidFill>
                <a:latin typeface="+mj-lt"/>
              </a:rPr>
              <a:t>They are called sequence models because</a:t>
            </a:r>
            <a:r>
              <a:rPr lang="en-US" sz="1100">
                <a:solidFill>
                  <a:schemeClr val="bg1"/>
                </a:solidFill>
                <a:latin typeface="Calibri Light"/>
                <a:cs typeface="Calibri Light"/>
              </a:rPr>
              <a:t> sentences must be processed word by word. </a:t>
            </a:r>
            <a:endParaRPr lang="en-US">
              <a:solidFill>
                <a:schemeClr val="bg1"/>
              </a:solidFill>
              <a:latin typeface="Calibri" panose="020F0502020204030204"/>
              <a:cs typeface="Calibri" panose="020F0502020204030204"/>
            </a:endParaRPr>
          </a:p>
          <a:p>
            <a:pPr marL="171450" indent="-171450">
              <a:lnSpc>
                <a:spcPts val="1520"/>
              </a:lnSpc>
              <a:spcAft>
                <a:spcPts val="1200"/>
              </a:spcAft>
              <a:buFont typeface="Arial"/>
              <a:buChar char="•"/>
            </a:pPr>
            <a:r>
              <a:rPr lang="en-US" sz="1100">
                <a:solidFill>
                  <a:schemeClr val="bg1"/>
                </a:solidFill>
                <a:latin typeface="Calibri Light"/>
                <a:cs typeface="Calibri Light"/>
              </a:rPr>
              <a:t>They're still used in speech recognition, music generation, sentiment analysis, machine translation, and DNA sequence analysis.</a:t>
            </a:r>
          </a:p>
        </p:txBody>
      </p:sp>
      <p:sp>
        <p:nvSpPr>
          <p:cNvPr id="4" name="Rounded Rectangle 3">
            <a:extLst>
              <a:ext uri="{FF2B5EF4-FFF2-40B4-BE49-F238E27FC236}">
                <a16:creationId xmlns:a16="http://schemas.microsoft.com/office/drawing/2014/main" id="{032BBFA3-8508-94A3-F576-2105CAAEBE69}"/>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223248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15FE6-CB46-DE22-1642-7C6EB40D271C}"/>
              </a:ext>
            </a:extLst>
          </p:cNvPr>
          <p:cNvSpPr txBox="1"/>
          <p:nvPr/>
        </p:nvSpPr>
        <p:spPr>
          <a:xfrm>
            <a:off x="0" y="350981"/>
            <a:ext cx="9144000" cy="369332"/>
          </a:xfrm>
          <a:prstGeom prst="rect">
            <a:avLst/>
          </a:prstGeom>
          <a:noFill/>
        </p:spPr>
        <p:txBody>
          <a:bodyPr wrap="square" rtlCol="0">
            <a:spAutoFit/>
          </a:bodyPr>
          <a:lstStyle/>
          <a:p>
            <a:pPr algn="ctr"/>
            <a:r>
              <a:rPr lang="en-US" b="1" dirty="0">
                <a:solidFill>
                  <a:schemeClr val="bg1"/>
                </a:solidFill>
              </a:rPr>
              <a:t>NLP &amp; LLM capabilities at SAS</a:t>
            </a:r>
          </a:p>
        </p:txBody>
      </p:sp>
      <p:sp>
        <p:nvSpPr>
          <p:cNvPr id="4" name="Rectangle 3">
            <a:extLst>
              <a:ext uri="{FF2B5EF4-FFF2-40B4-BE49-F238E27FC236}">
                <a16:creationId xmlns:a16="http://schemas.microsoft.com/office/drawing/2014/main" id="{AEFE2A67-E9DD-A583-69B6-90C9639EE3C3}"/>
              </a:ext>
            </a:extLst>
          </p:cNvPr>
          <p:cNvSpPr/>
          <p:nvPr/>
        </p:nvSpPr>
        <p:spPr>
          <a:xfrm>
            <a:off x="480561" y="881029"/>
            <a:ext cx="3977973" cy="3747615"/>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834E52-5677-95B3-7696-9AB1F2423BD8}"/>
              </a:ext>
            </a:extLst>
          </p:cNvPr>
          <p:cNvSpPr/>
          <p:nvPr/>
        </p:nvSpPr>
        <p:spPr>
          <a:xfrm>
            <a:off x="4671007" y="881029"/>
            <a:ext cx="3977973" cy="374761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A82D224-AFFE-832B-2EBE-1C083484ADCA}"/>
              </a:ext>
            </a:extLst>
          </p:cNvPr>
          <p:cNvSpPr txBox="1"/>
          <p:nvPr/>
        </p:nvSpPr>
        <p:spPr>
          <a:xfrm>
            <a:off x="495020" y="950876"/>
            <a:ext cx="3963513" cy="369332"/>
          </a:xfrm>
          <a:prstGeom prst="rect">
            <a:avLst/>
          </a:prstGeom>
          <a:noFill/>
        </p:spPr>
        <p:txBody>
          <a:bodyPr wrap="square" rtlCol="0">
            <a:spAutoFit/>
          </a:bodyPr>
          <a:lstStyle/>
          <a:p>
            <a:pPr algn="ctr"/>
            <a:r>
              <a:rPr lang="en-US">
                <a:solidFill>
                  <a:schemeClr val="accent2"/>
                </a:solidFill>
                <a:latin typeface="+mj-lt"/>
              </a:rPr>
              <a:t>Current Capability</a:t>
            </a:r>
          </a:p>
        </p:txBody>
      </p:sp>
      <p:sp>
        <p:nvSpPr>
          <p:cNvPr id="12" name="TextBox 11">
            <a:extLst>
              <a:ext uri="{FF2B5EF4-FFF2-40B4-BE49-F238E27FC236}">
                <a16:creationId xmlns:a16="http://schemas.microsoft.com/office/drawing/2014/main" id="{A325C811-0877-F11B-96F6-442929B7E66C}"/>
              </a:ext>
            </a:extLst>
          </p:cNvPr>
          <p:cNvSpPr txBox="1"/>
          <p:nvPr/>
        </p:nvSpPr>
        <p:spPr>
          <a:xfrm>
            <a:off x="4671006" y="955106"/>
            <a:ext cx="3977973" cy="369332"/>
          </a:xfrm>
          <a:prstGeom prst="rect">
            <a:avLst/>
          </a:prstGeom>
          <a:noFill/>
        </p:spPr>
        <p:txBody>
          <a:bodyPr wrap="square" rtlCol="0">
            <a:spAutoFit/>
          </a:bodyPr>
          <a:lstStyle/>
          <a:p>
            <a:pPr algn="ctr"/>
            <a:r>
              <a:rPr lang="en-US">
                <a:solidFill>
                  <a:schemeClr val="accent1"/>
                </a:solidFill>
                <a:latin typeface="+mj-lt"/>
              </a:rPr>
              <a:t>Future Development</a:t>
            </a:r>
          </a:p>
        </p:txBody>
      </p:sp>
      <p:sp>
        <p:nvSpPr>
          <p:cNvPr id="14" name="Rectangle 13">
            <a:extLst>
              <a:ext uri="{FF2B5EF4-FFF2-40B4-BE49-F238E27FC236}">
                <a16:creationId xmlns:a16="http://schemas.microsoft.com/office/drawing/2014/main" id="{CF742E13-C655-A010-0BE7-F60DFCDD5A92}"/>
              </a:ext>
            </a:extLst>
          </p:cNvPr>
          <p:cNvSpPr/>
          <p:nvPr/>
        </p:nvSpPr>
        <p:spPr>
          <a:xfrm>
            <a:off x="905285" y="1586120"/>
            <a:ext cx="63153" cy="12396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Rectangle 14">
            <a:extLst>
              <a:ext uri="{FF2B5EF4-FFF2-40B4-BE49-F238E27FC236}">
                <a16:creationId xmlns:a16="http://schemas.microsoft.com/office/drawing/2014/main" id="{348D31FD-7A4E-D762-F2FA-1A77CA98C29A}"/>
              </a:ext>
            </a:extLst>
          </p:cNvPr>
          <p:cNvSpPr/>
          <p:nvPr/>
        </p:nvSpPr>
        <p:spPr>
          <a:xfrm>
            <a:off x="905285" y="3067416"/>
            <a:ext cx="63153" cy="12396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1" name="TextBox 20">
            <a:extLst>
              <a:ext uri="{FF2B5EF4-FFF2-40B4-BE49-F238E27FC236}">
                <a16:creationId xmlns:a16="http://schemas.microsoft.com/office/drawing/2014/main" id="{39BADB87-0F78-F2CE-BE8C-3BBE153480A5}"/>
              </a:ext>
            </a:extLst>
          </p:cNvPr>
          <p:cNvSpPr txBox="1"/>
          <p:nvPr/>
        </p:nvSpPr>
        <p:spPr>
          <a:xfrm>
            <a:off x="5124083" y="2017866"/>
            <a:ext cx="3114632" cy="1615827"/>
          </a:xfrm>
          <a:prstGeom prst="rect">
            <a:avLst/>
          </a:prstGeom>
          <a:noFill/>
        </p:spPr>
        <p:txBody>
          <a:bodyPr wrap="square">
            <a:spAutoFit/>
          </a:bodyPr>
          <a:lstStyle/>
          <a:p>
            <a:r>
              <a:rPr lang="en-US" sz="1100" dirty="0">
                <a:solidFill>
                  <a:srgbClr val="FFFFFF"/>
                </a:solidFill>
                <a:effectLst/>
                <a:latin typeface="+mj-lt"/>
              </a:rPr>
              <a:t>As SAS continues its large language model research and development efforts, teams are maintaining a key focus on innovating responsibly and safely in this emergent technology area.</a:t>
            </a:r>
          </a:p>
          <a:p>
            <a:endParaRPr lang="en-US" sz="1100" dirty="0">
              <a:solidFill>
                <a:srgbClr val="FFFFFF"/>
              </a:solidFill>
              <a:latin typeface="+mj-lt"/>
            </a:endParaRPr>
          </a:p>
          <a:p>
            <a:r>
              <a:rPr lang="en-US" sz="1100" dirty="0">
                <a:solidFill>
                  <a:srgbClr val="FFFFFF"/>
                </a:solidFill>
                <a:effectLst/>
                <a:latin typeface="+mj-lt"/>
              </a:rPr>
              <a:t>SAS currently </a:t>
            </a:r>
            <a:r>
              <a:rPr lang="en-US" sz="1100" i="1" dirty="0">
                <a:solidFill>
                  <a:srgbClr val="FFFFFF"/>
                </a:solidFill>
                <a:effectLst/>
                <a:latin typeface="+mj-lt"/>
              </a:rPr>
              <a:t>isn’t</a:t>
            </a:r>
            <a:r>
              <a:rPr lang="en-US" sz="1100" dirty="0">
                <a:solidFill>
                  <a:srgbClr val="FFFFFF"/>
                </a:solidFill>
                <a:effectLst/>
                <a:latin typeface="+mj-lt"/>
              </a:rPr>
              <a:t> prescribing LLM solutions to customers given GAI regulation is fluid. </a:t>
            </a:r>
            <a:r>
              <a:rPr lang="en-US" sz="1100" dirty="0">
                <a:solidFill>
                  <a:srgbClr val="FFFFFF"/>
                </a:solidFill>
                <a:latin typeface="+mj-lt"/>
              </a:rPr>
              <a:t>H</a:t>
            </a:r>
            <a:r>
              <a:rPr lang="en-US" sz="1100" dirty="0">
                <a:solidFill>
                  <a:srgbClr val="FFFFFF"/>
                </a:solidFill>
                <a:effectLst/>
                <a:latin typeface="+mj-lt"/>
              </a:rPr>
              <a:t>owever, SAS is collecting customer feedback on potential LLM use cases.</a:t>
            </a:r>
          </a:p>
        </p:txBody>
      </p:sp>
      <p:sp>
        <p:nvSpPr>
          <p:cNvPr id="5" name="TextBox 4">
            <a:extLst>
              <a:ext uri="{FF2B5EF4-FFF2-40B4-BE49-F238E27FC236}">
                <a16:creationId xmlns:a16="http://schemas.microsoft.com/office/drawing/2014/main" id="{8BD2D69F-0497-6D5F-9338-1D4A2E424609}"/>
              </a:ext>
            </a:extLst>
          </p:cNvPr>
          <p:cNvSpPr txBox="1"/>
          <p:nvPr/>
        </p:nvSpPr>
        <p:spPr>
          <a:xfrm>
            <a:off x="1015550" y="1555772"/>
            <a:ext cx="3152692" cy="1300356"/>
          </a:xfrm>
          <a:prstGeom prst="rect">
            <a:avLst/>
          </a:prstGeom>
          <a:noFill/>
        </p:spPr>
        <p:txBody>
          <a:bodyPr wrap="square">
            <a:spAutoFit/>
          </a:bodyPr>
          <a:lstStyle/>
          <a:p>
            <a:pPr>
              <a:spcAft>
                <a:spcPts val="1520"/>
              </a:spcAft>
            </a:pPr>
            <a:r>
              <a:rPr lang="en-US" sz="1100" i="1" dirty="0">
                <a:solidFill>
                  <a:schemeClr val="bg1"/>
                </a:solidFill>
                <a:latin typeface="+mj-lt"/>
                <a:cs typeface="Calibri Light"/>
                <a:hlinkClick r:id="rId2">
                  <a:extLst>
                    <a:ext uri="{A12FA001-AC4F-418D-AE19-62706E023703}">
                      <ahyp:hlinkClr xmlns:ahyp="http://schemas.microsoft.com/office/drawing/2018/hyperlinkcolor" val="tx"/>
                    </a:ext>
                  </a:extLst>
                </a:hlinkClick>
              </a:rPr>
              <a:t>BERT-based Text Classifier action set</a:t>
            </a:r>
            <a:endParaRPr lang="en-US" sz="1100" i="1" dirty="0">
              <a:solidFill>
                <a:schemeClr val="bg1"/>
              </a:solidFill>
              <a:latin typeface="+mj-lt"/>
              <a:cs typeface="Calibri Light"/>
            </a:endParaRPr>
          </a:p>
          <a:p>
            <a:pPr>
              <a:spcAft>
                <a:spcPts val="1520"/>
              </a:spcAft>
            </a:pPr>
            <a:r>
              <a:rPr lang="en-US" sz="1100" dirty="0">
                <a:solidFill>
                  <a:schemeClr val="bg1"/>
                </a:solidFill>
                <a:latin typeface="+mj-lt"/>
                <a:ea typeface="+mj-lt"/>
                <a:cs typeface="+mj-lt"/>
              </a:rPr>
              <a:t>Capture the context and meaning of words in a text to improve accuracy compared with traditional models. In addition to general classification, the BERT-based classification can be used to do sentiment analysis.</a:t>
            </a:r>
            <a:endParaRPr lang="en-US" sz="1100" dirty="0">
              <a:solidFill>
                <a:schemeClr val="bg1"/>
              </a:solidFill>
              <a:latin typeface="+mj-lt"/>
            </a:endParaRPr>
          </a:p>
        </p:txBody>
      </p:sp>
      <p:sp>
        <p:nvSpPr>
          <p:cNvPr id="18" name="TextBox 17">
            <a:extLst>
              <a:ext uri="{FF2B5EF4-FFF2-40B4-BE49-F238E27FC236}">
                <a16:creationId xmlns:a16="http://schemas.microsoft.com/office/drawing/2014/main" id="{FFBAD5C5-E0F8-1370-F4D0-AF7BC810D797}"/>
              </a:ext>
            </a:extLst>
          </p:cNvPr>
          <p:cNvSpPr txBox="1"/>
          <p:nvPr/>
        </p:nvSpPr>
        <p:spPr>
          <a:xfrm>
            <a:off x="1015550" y="3121706"/>
            <a:ext cx="3152692" cy="1131079"/>
          </a:xfrm>
          <a:prstGeom prst="rect">
            <a:avLst/>
          </a:prstGeom>
          <a:noFill/>
        </p:spPr>
        <p:txBody>
          <a:bodyPr wrap="square">
            <a:spAutoFit/>
          </a:bodyPr>
          <a:lstStyle/>
          <a:p>
            <a:pPr>
              <a:spcAft>
                <a:spcPts val="1520"/>
              </a:spcAft>
            </a:pPr>
            <a:r>
              <a:rPr lang="en-US" sz="1100" i="1">
                <a:solidFill>
                  <a:schemeClr val="bg1"/>
                </a:solidFill>
                <a:latin typeface="+mj-lt"/>
                <a:cs typeface="Calibri Light"/>
                <a:hlinkClick r:id="rId3">
                  <a:extLst>
                    <a:ext uri="{A12FA001-AC4F-418D-AE19-62706E023703}">
                      <ahyp:hlinkClr xmlns:ahyp="http://schemas.microsoft.com/office/drawing/2018/hyperlinkcolor" val="tx"/>
                    </a:ext>
                  </a:extLst>
                </a:hlinkClick>
              </a:rPr>
              <a:t>RNN-based speech-to-text capabilities</a:t>
            </a:r>
            <a:endParaRPr lang="en-US" sz="1100" i="1">
              <a:solidFill>
                <a:schemeClr val="bg1"/>
              </a:solidFill>
              <a:latin typeface="+mj-lt"/>
              <a:cs typeface="Calibri Light"/>
            </a:endParaRPr>
          </a:p>
          <a:p>
            <a:pPr>
              <a:spcAft>
                <a:spcPts val="1520"/>
              </a:spcAft>
            </a:pPr>
            <a:r>
              <a:rPr lang="en-US" sz="1100">
                <a:solidFill>
                  <a:schemeClr val="bg1"/>
                </a:solidFill>
                <a:latin typeface="+mj-lt"/>
                <a:ea typeface="+mj-lt"/>
                <a:cs typeface="+mj-lt"/>
              </a:rPr>
              <a:t>Build n-gram language models and apply them to generate transcripts for speech-to-text applications. Evaluate the application’s performance by calculating error rates of the transcription results.</a:t>
            </a:r>
            <a:endParaRPr lang="en-US" sz="1100">
              <a:solidFill>
                <a:schemeClr val="bg1"/>
              </a:solidFill>
              <a:latin typeface="+mj-lt"/>
            </a:endParaRPr>
          </a:p>
        </p:txBody>
      </p:sp>
      <p:sp>
        <p:nvSpPr>
          <p:cNvPr id="3" name="Rounded Rectangle 2">
            <a:extLst>
              <a:ext uri="{FF2B5EF4-FFF2-40B4-BE49-F238E27FC236}">
                <a16:creationId xmlns:a16="http://schemas.microsoft.com/office/drawing/2014/main" id="{6F0C4647-FEF8-AAE5-6E20-ABCC741076C2}"/>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285989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8C256-29CE-C9D9-20E1-00C2E9B1E2DC}"/>
              </a:ext>
            </a:extLst>
          </p:cNvPr>
          <p:cNvSpPr>
            <a:spLocks noGrp="1"/>
          </p:cNvSpPr>
          <p:nvPr>
            <p:ph type="title"/>
          </p:nvPr>
        </p:nvSpPr>
        <p:spPr/>
        <p:txBody>
          <a:bodyPr>
            <a:normAutofit fontScale="90000"/>
          </a:bodyPr>
          <a:lstStyle/>
          <a:p>
            <a:r>
              <a:rPr lang="en-US"/>
              <a:t>What is Natural Language Processing?</a:t>
            </a:r>
          </a:p>
        </p:txBody>
      </p:sp>
      <p:sp>
        <p:nvSpPr>
          <p:cNvPr id="13" name="TextBox 12">
            <a:extLst>
              <a:ext uri="{FF2B5EF4-FFF2-40B4-BE49-F238E27FC236}">
                <a16:creationId xmlns:a16="http://schemas.microsoft.com/office/drawing/2014/main" id="{FF22B484-53EC-7EE8-1A3F-0FE1C5255ACB}"/>
              </a:ext>
            </a:extLst>
          </p:cNvPr>
          <p:cNvSpPr txBox="1"/>
          <p:nvPr/>
        </p:nvSpPr>
        <p:spPr>
          <a:xfrm>
            <a:off x="1469534" y="731044"/>
            <a:ext cx="6204931" cy="584775"/>
          </a:xfrm>
          <a:prstGeom prst="rect">
            <a:avLst/>
          </a:prstGeom>
          <a:noFill/>
        </p:spPr>
        <p:txBody>
          <a:bodyPr wrap="square" rtlCol="0">
            <a:spAutoFit/>
          </a:bodyPr>
          <a:lstStyle/>
          <a:p>
            <a:pPr algn="ctr"/>
            <a:r>
              <a:rPr lang="en-US" sz="1600" b="1">
                <a:solidFill>
                  <a:schemeClr val="bg1"/>
                </a:solidFill>
              </a:rPr>
              <a:t>Natural language processing (NLP) </a:t>
            </a:r>
            <a:r>
              <a:rPr lang="en-US" sz="1600">
                <a:solidFill>
                  <a:schemeClr val="bg1"/>
                </a:solidFill>
              </a:rPr>
              <a:t>is a branch of AI that focuses on the understanding, interpretation and emulation of human language. </a:t>
            </a:r>
          </a:p>
        </p:txBody>
      </p:sp>
      <p:graphicFrame>
        <p:nvGraphicFramePr>
          <p:cNvPr id="28" name="Diagram 27">
            <a:extLst>
              <a:ext uri="{FF2B5EF4-FFF2-40B4-BE49-F238E27FC236}">
                <a16:creationId xmlns:a16="http://schemas.microsoft.com/office/drawing/2014/main" id="{F6C11939-0AE8-1753-4C80-6A3C0BD70682}"/>
              </a:ext>
            </a:extLst>
          </p:cNvPr>
          <p:cNvGraphicFramePr/>
          <p:nvPr/>
        </p:nvGraphicFramePr>
        <p:xfrm>
          <a:off x="-115910" y="1453428"/>
          <a:ext cx="9259910" cy="34162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ounded Rectangle 2">
            <a:extLst>
              <a:ext uri="{FF2B5EF4-FFF2-40B4-BE49-F238E27FC236}">
                <a16:creationId xmlns:a16="http://schemas.microsoft.com/office/drawing/2014/main" id="{B721D9C4-935D-7723-CF6B-E645412E9519}"/>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989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318A40-D284-1320-341E-05B5A0FC4B60}"/>
              </a:ext>
            </a:extLst>
          </p:cNvPr>
          <p:cNvSpPr txBox="1"/>
          <p:nvPr/>
        </p:nvSpPr>
        <p:spPr>
          <a:xfrm>
            <a:off x="971550" y="1582343"/>
            <a:ext cx="7071855" cy="1737014"/>
          </a:xfrm>
          <a:prstGeom prst="rect">
            <a:avLst/>
          </a:prstGeom>
          <a:noFill/>
        </p:spPr>
        <p:txBody>
          <a:bodyPr wrap="square" lIns="91440" tIns="45720" rIns="91440" bIns="45720" anchor="t">
            <a:spAutoFit/>
          </a:bodyPr>
          <a:lstStyle/>
          <a:p>
            <a:pPr algn="ctr">
              <a:lnSpc>
                <a:spcPts val="2600"/>
              </a:lnSpc>
              <a:spcAft>
                <a:spcPts val="1600"/>
              </a:spcAft>
            </a:pPr>
            <a:r>
              <a:rPr lang="en-US" dirty="0">
                <a:solidFill>
                  <a:srgbClr val="FFFFFF"/>
                </a:solidFill>
                <a:latin typeface="Calibri Light"/>
                <a:ea typeface="+mn-lt"/>
                <a:cs typeface="Calibri Light"/>
              </a:rPr>
              <a:t>A </a:t>
            </a:r>
            <a:r>
              <a:rPr lang="en-US" dirty="0">
                <a:solidFill>
                  <a:schemeClr val="accent4"/>
                </a:solidFill>
                <a:latin typeface="Calibri Light"/>
                <a:ea typeface="+mn-lt"/>
                <a:cs typeface="Calibri Light"/>
              </a:rPr>
              <a:t>large language model (LLM) </a:t>
            </a:r>
            <a:r>
              <a:rPr lang="en-US" dirty="0">
                <a:solidFill>
                  <a:srgbClr val="FFFFFF"/>
                </a:solidFill>
                <a:latin typeface="Calibri Light"/>
                <a:ea typeface="+mn-lt"/>
                <a:cs typeface="Calibri Light"/>
              </a:rPr>
              <a:t>is a type of </a:t>
            </a:r>
            <a:r>
              <a:rPr lang="en-US" dirty="0">
                <a:solidFill>
                  <a:schemeClr val="accent4"/>
                </a:solidFill>
                <a:latin typeface="Calibri Light"/>
                <a:ea typeface="+mn-lt"/>
                <a:cs typeface="Calibri Light"/>
              </a:rPr>
              <a:t>natural language processing (NLP) </a:t>
            </a:r>
            <a:r>
              <a:rPr lang="en-US" dirty="0">
                <a:solidFill>
                  <a:srgbClr val="FFFFFF"/>
                </a:solidFill>
                <a:latin typeface="Calibri Light"/>
                <a:ea typeface="+mn-lt"/>
                <a:cs typeface="Calibri Light"/>
              </a:rPr>
              <a:t>artificial intelligence (AI) model that is designed to process and generate natural language text. These models are typically trained on massive amounts of text data, using techniques like deep learning and neural networks to identify complex relationships in language.</a:t>
            </a:r>
            <a:endParaRPr lang="en-US" dirty="0"/>
          </a:p>
        </p:txBody>
      </p:sp>
      <p:sp>
        <p:nvSpPr>
          <p:cNvPr id="4" name="TextBox 3">
            <a:extLst>
              <a:ext uri="{FF2B5EF4-FFF2-40B4-BE49-F238E27FC236}">
                <a16:creationId xmlns:a16="http://schemas.microsoft.com/office/drawing/2014/main" id="{5448729E-FEA7-6379-A213-49CF382F7616}"/>
              </a:ext>
            </a:extLst>
          </p:cNvPr>
          <p:cNvSpPr txBox="1"/>
          <p:nvPr/>
        </p:nvSpPr>
        <p:spPr>
          <a:xfrm>
            <a:off x="0" y="350981"/>
            <a:ext cx="9144000" cy="369332"/>
          </a:xfrm>
          <a:prstGeom prst="rect">
            <a:avLst/>
          </a:prstGeom>
          <a:noFill/>
        </p:spPr>
        <p:txBody>
          <a:bodyPr wrap="square" lIns="91440" tIns="45720" rIns="91440" bIns="45720" rtlCol="0" anchor="t">
            <a:spAutoFit/>
          </a:bodyPr>
          <a:lstStyle/>
          <a:p>
            <a:pPr algn="ctr"/>
            <a:r>
              <a:rPr lang="en-US" b="1">
                <a:solidFill>
                  <a:schemeClr val="bg1"/>
                </a:solidFill>
              </a:rPr>
              <a:t>What are Large Language Models (LLMs)?</a:t>
            </a:r>
          </a:p>
        </p:txBody>
      </p:sp>
      <p:sp>
        <p:nvSpPr>
          <p:cNvPr id="6" name="Rounded Rectangle 5">
            <a:extLst>
              <a:ext uri="{FF2B5EF4-FFF2-40B4-BE49-F238E27FC236}">
                <a16:creationId xmlns:a16="http://schemas.microsoft.com/office/drawing/2014/main" id="{2CFBCDEF-9233-1590-EEA0-3A76AA5357EA}"/>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337537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152508-D0C5-196D-0B26-B1BBAA8B6C8F}"/>
              </a:ext>
            </a:extLst>
          </p:cNvPr>
          <p:cNvSpPr/>
          <p:nvPr/>
        </p:nvSpPr>
        <p:spPr>
          <a:xfrm>
            <a:off x="1052285" y="1025337"/>
            <a:ext cx="7024914" cy="1097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0" name="TextBox 9">
            <a:extLst>
              <a:ext uri="{FF2B5EF4-FFF2-40B4-BE49-F238E27FC236}">
                <a16:creationId xmlns:a16="http://schemas.microsoft.com/office/drawing/2014/main" id="{48EDF67B-0CB0-20E0-ABF0-5F3378D98FD3}"/>
              </a:ext>
            </a:extLst>
          </p:cNvPr>
          <p:cNvSpPr txBox="1"/>
          <p:nvPr/>
        </p:nvSpPr>
        <p:spPr>
          <a:xfrm>
            <a:off x="1052286" y="1130001"/>
            <a:ext cx="7024914" cy="1070428"/>
          </a:xfrm>
          <a:prstGeom prst="rect">
            <a:avLst/>
          </a:prstGeom>
          <a:solidFill>
            <a:schemeClr val="accent4">
              <a:alpha val="23922"/>
            </a:schemeClr>
          </a:solidFill>
        </p:spPr>
        <p:txBody>
          <a:bodyPr wrap="square" rtlCol="0" anchor="t">
            <a:noAutofit/>
          </a:bodyPr>
          <a:lstStyle>
            <a:defPPr>
              <a:defRPr lang="en-US"/>
            </a:defPPr>
            <a:lvl3pPr lvl="2">
              <a:defRPr sz="1600">
                <a:solidFill>
                  <a:schemeClr val="bg1"/>
                </a:solidFill>
                <a:latin typeface="+mj-lt"/>
              </a:defRPr>
            </a:lvl3pPr>
          </a:lstStyle>
          <a:p>
            <a:endParaRPr lang="en-US" sz="1000">
              <a:solidFill>
                <a:schemeClr val="bg1"/>
              </a:solidFill>
              <a:latin typeface="+mj-lt"/>
            </a:endParaRPr>
          </a:p>
        </p:txBody>
      </p:sp>
      <p:sp>
        <p:nvSpPr>
          <p:cNvPr id="41" name="TextBox 40">
            <a:extLst>
              <a:ext uri="{FF2B5EF4-FFF2-40B4-BE49-F238E27FC236}">
                <a16:creationId xmlns:a16="http://schemas.microsoft.com/office/drawing/2014/main" id="{47281A44-200D-4217-7849-B14460557380}"/>
              </a:ext>
            </a:extLst>
          </p:cNvPr>
          <p:cNvSpPr txBox="1"/>
          <p:nvPr/>
        </p:nvSpPr>
        <p:spPr>
          <a:xfrm>
            <a:off x="1116730" y="1284343"/>
            <a:ext cx="6892329" cy="2265300"/>
          </a:xfrm>
          <a:prstGeom prst="rect">
            <a:avLst/>
          </a:prstGeom>
          <a:noFill/>
        </p:spPr>
        <p:txBody>
          <a:bodyPr wrap="square" lIns="91440" tIns="45720" rIns="91440" bIns="45720" anchor="t">
            <a:spAutoFit/>
          </a:bodyPr>
          <a:lstStyle/>
          <a:p>
            <a:pPr algn="ctr">
              <a:lnSpc>
                <a:spcPts val="2100"/>
              </a:lnSpc>
              <a:spcAft>
                <a:spcPts val="900"/>
              </a:spcAft>
            </a:pPr>
            <a:r>
              <a:rPr lang="en-US" sz="1400">
                <a:solidFill>
                  <a:schemeClr val="bg1"/>
                </a:solidFill>
                <a:latin typeface="+mj-lt"/>
                <a:cs typeface="Calibri Light"/>
              </a:rPr>
              <a:t>Algorithms like GPT, BERT, and recurrent neural networks (RNN) are used</a:t>
            </a:r>
            <a:r>
              <a:rPr lang="en-US" sz="1400" b="1">
                <a:solidFill>
                  <a:schemeClr val="bg1"/>
                </a:solidFill>
                <a:latin typeface="+mj-lt"/>
                <a:cs typeface="Calibri Light"/>
              </a:rPr>
              <a:t> </a:t>
            </a:r>
            <a:r>
              <a:rPr lang="en-US" sz="1400" b="1">
                <a:solidFill>
                  <a:schemeClr val="accent4"/>
                </a:solidFill>
                <a:latin typeface="+mj-lt"/>
                <a:cs typeface="Calibri Light"/>
              </a:rPr>
              <a:t>to generate</a:t>
            </a:r>
            <a:endParaRPr lang="en-US" b="1">
              <a:solidFill>
                <a:schemeClr val="accent4"/>
              </a:solidFill>
              <a:latin typeface="Calibri" panose="020F0502020204030204"/>
              <a:cs typeface="Calibri" panose="020F0502020204030204"/>
            </a:endParaRPr>
          </a:p>
          <a:p>
            <a:pPr algn="ctr">
              <a:lnSpc>
                <a:spcPts val="2100"/>
              </a:lnSpc>
              <a:spcAft>
                <a:spcPts val="900"/>
              </a:spcAft>
            </a:pPr>
            <a:r>
              <a:rPr lang="en-US" sz="1400">
                <a:solidFill>
                  <a:schemeClr val="bg1"/>
                </a:solidFill>
                <a:latin typeface="+mj-lt"/>
                <a:cs typeface="Calibri Light"/>
              </a:rPr>
              <a:t>text</a:t>
            </a:r>
            <a:r>
              <a:rPr lang="en-US" sz="1400">
                <a:solidFill>
                  <a:schemeClr val="bg1"/>
                </a:solidFill>
                <a:latin typeface="Calibri Light"/>
                <a:cs typeface="Calibri Light"/>
              </a:rPr>
              <a:t> that is similar in style and content to the data the algorithms are trained on.</a:t>
            </a:r>
            <a:endParaRPr lang="en-US">
              <a:solidFill>
                <a:schemeClr val="bg1"/>
              </a:solidFill>
              <a:cs typeface="Calibri"/>
            </a:endParaRPr>
          </a:p>
          <a:p>
            <a:pPr algn="ctr">
              <a:lnSpc>
                <a:spcPts val="2100"/>
              </a:lnSpc>
              <a:spcAft>
                <a:spcPts val="900"/>
              </a:spcAft>
            </a:pPr>
            <a:endParaRPr lang="en-US" sz="1400">
              <a:solidFill>
                <a:schemeClr val="bg1"/>
              </a:solidFill>
              <a:latin typeface="Calibri Light"/>
              <a:cs typeface="Calibri Light"/>
            </a:endParaRPr>
          </a:p>
          <a:p>
            <a:pPr marL="1200150" lvl="2" indent="-285750">
              <a:lnSpc>
                <a:spcPts val="2100"/>
              </a:lnSpc>
              <a:spcAft>
                <a:spcPts val="900"/>
              </a:spcAft>
              <a:buFont typeface="Arial"/>
              <a:buChar char="•"/>
            </a:pPr>
            <a:endParaRPr lang="en-US" sz="1400">
              <a:solidFill>
                <a:srgbClr val="FFFFFF"/>
              </a:solidFill>
              <a:latin typeface="Calibri Light"/>
              <a:cs typeface="Calibri Light"/>
            </a:endParaRPr>
          </a:p>
          <a:p>
            <a:pPr marL="1200150" lvl="2" indent="-285750">
              <a:lnSpc>
                <a:spcPts val="2100"/>
              </a:lnSpc>
              <a:spcAft>
                <a:spcPts val="900"/>
              </a:spcAft>
              <a:buFont typeface="Arial"/>
              <a:buChar char="•"/>
            </a:pPr>
            <a:endParaRPr lang="en-US">
              <a:solidFill>
                <a:srgbClr val="012036"/>
              </a:solidFill>
              <a:latin typeface="Calibri" panose="020F0502020204030204"/>
              <a:cs typeface="Calibri" panose="020F0502020204030204"/>
            </a:endParaRPr>
          </a:p>
          <a:p>
            <a:pPr>
              <a:lnSpc>
                <a:spcPts val="2100"/>
              </a:lnSpc>
              <a:spcAft>
                <a:spcPts val="900"/>
              </a:spcAft>
            </a:pPr>
            <a:endParaRPr lang="en-US" sz="1400">
              <a:solidFill>
                <a:srgbClr val="6D69FF"/>
              </a:solidFill>
              <a:latin typeface="Calibri Light" panose="020F0302020204030204"/>
              <a:cs typeface="Calibri Light" panose="020F0302020204030204" pitchFamily="34" charset="0"/>
            </a:endParaRPr>
          </a:p>
        </p:txBody>
      </p:sp>
      <p:sp>
        <p:nvSpPr>
          <p:cNvPr id="4" name="TextBox 3">
            <a:extLst>
              <a:ext uri="{FF2B5EF4-FFF2-40B4-BE49-F238E27FC236}">
                <a16:creationId xmlns:a16="http://schemas.microsoft.com/office/drawing/2014/main" id="{33021440-9EB4-D4D2-F8FD-0E93A440C724}"/>
              </a:ext>
            </a:extLst>
          </p:cNvPr>
          <p:cNvSpPr txBox="1"/>
          <p:nvPr/>
        </p:nvSpPr>
        <p:spPr>
          <a:xfrm>
            <a:off x="0" y="350981"/>
            <a:ext cx="9144000" cy="369332"/>
          </a:xfrm>
          <a:prstGeom prst="rect">
            <a:avLst/>
          </a:prstGeom>
          <a:noFill/>
        </p:spPr>
        <p:txBody>
          <a:bodyPr wrap="square" lIns="91440" tIns="45720" rIns="91440" bIns="45720" rtlCol="0" anchor="t">
            <a:spAutoFit/>
          </a:bodyPr>
          <a:lstStyle/>
          <a:p>
            <a:pPr algn="ctr"/>
            <a:r>
              <a:rPr lang="en-US" b="1">
                <a:solidFill>
                  <a:schemeClr val="bg1"/>
                </a:solidFill>
              </a:rPr>
              <a:t>SAS considers </a:t>
            </a:r>
            <a:r>
              <a:rPr lang="en-US" b="1">
                <a:solidFill>
                  <a:schemeClr val="accent4"/>
                </a:solidFill>
              </a:rPr>
              <a:t>Large Language Models</a:t>
            </a:r>
            <a:r>
              <a:rPr lang="en-US" b="1">
                <a:solidFill>
                  <a:schemeClr val="accent1"/>
                </a:solidFill>
              </a:rPr>
              <a:t> </a:t>
            </a:r>
            <a:r>
              <a:rPr lang="en-US" b="1">
                <a:solidFill>
                  <a:schemeClr val="bg1"/>
                </a:solidFill>
              </a:rPr>
              <a:t>to be generative in nature given…</a:t>
            </a:r>
          </a:p>
        </p:txBody>
      </p:sp>
      <p:sp>
        <p:nvSpPr>
          <p:cNvPr id="3" name="Cross 2">
            <a:extLst>
              <a:ext uri="{FF2B5EF4-FFF2-40B4-BE49-F238E27FC236}">
                <a16:creationId xmlns:a16="http://schemas.microsoft.com/office/drawing/2014/main" id="{6D9B7025-E408-06F1-88F7-4EEFA3781BF0}"/>
              </a:ext>
            </a:extLst>
          </p:cNvPr>
          <p:cNvSpPr/>
          <p:nvPr/>
        </p:nvSpPr>
        <p:spPr>
          <a:xfrm>
            <a:off x="1060817" y="2551404"/>
            <a:ext cx="210579" cy="210497"/>
          </a:xfrm>
          <a:prstGeom prst="plus">
            <a:avLst>
              <a:gd name="adj" fmla="val 459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6" name="Cross 5">
            <a:extLst>
              <a:ext uri="{FF2B5EF4-FFF2-40B4-BE49-F238E27FC236}">
                <a16:creationId xmlns:a16="http://schemas.microsoft.com/office/drawing/2014/main" id="{C7DA9EBF-3CFF-8252-764D-2FF0A67DB6DE}"/>
              </a:ext>
            </a:extLst>
          </p:cNvPr>
          <p:cNvSpPr/>
          <p:nvPr/>
        </p:nvSpPr>
        <p:spPr>
          <a:xfrm>
            <a:off x="1060817" y="3215238"/>
            <a:ext cx="210579" cy="210497"/>
          </a:xfrm>
          <a:prstGeom prst="plus">
            <a:avLst>
              <a:gd name="adj" fmla="val 459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7" name="Cross 6">
            <a:extLst>
              <a:ext uri="{FF2B5EF4-FFF2-40B4-BE49-F238E27FC236}">
                <a16:creationId xmlns:a16="http://schemas.microsoft.com/office/drawing/2014/main" id="{D0C8AB0B-3AD9-29AF-C6A7-014B36F84E1B}"/>
              </a:ext>
            </a:extLst>
          </p:cNvPr>
          <p:cNvSpPr/>
          <p:nvPr/>
        </p:nvSpPr>
        <p:spPr>
          <a:xfrm>
            <a:off x="4693511" y="3212131"/>
            <a:ext cx="210579" cy="210497"/>
          </a:xfrm>
          <a:prstGeom prst="plus">
            <a:avLst>
              <a:gd name="adj" fmla="val 459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8" name="Cross 7">
            <a:extLst>
              <a:ext uri="{FF2B5EF4-FFF2-40B4-BE49-F238E27FC236}">
                <a16:creationId xmlns:a16="http://schemas.microsoft.com/office/drawing/2014/main" id="{88ECB540-AC4D-68F1-1F3E-9C7C83E90C7E}"/>
              </a:ext>
            </a:extLst>
          </p:cNvPr>
          <p:cNvSpPr/>
          <p:nvPr/>
        </p:nvSpPr>
        <p:spPr>
          <a:xfrm>
            <a:off x="4701938" y="2543471"/>
            <a:ext cx="210579" cy="210497"/>
          </a:xfrm>
          <a:prstGeom prst="plus">
            <a:avLst>
              <a:gd name="adj" fmla="val 459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11" name="Cross 10">
            <a:extLst>
              <a:ext uri="{FF2B5EF4-FFF2-40B4-BE49-F238E27FC236}">
                <a16:creationId xmlns:a16="http://schemas.microsoft.com/office/drawing/2014/main" id="{F30643F9-7573-4FDB-D14D-D6D3D23A5E8D}"/>
              </a:ext>
            </a:extLst>
          </p:cNvPr>
          <p:cNvSpPr/>
          <p:nvPr/>
        </p:nvSpPr>
        <p:spPr>
          <a:xfrm>
            <a:off x="4701937" y="3822765"/>
            <a:ext cx="210579" cy="210497"/>
          </a:xfrm>
          <a:prstGeom prst="plus">
            <a:avLst>
              <a:gd name="adj" fmla="val 459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12" name="Cross 11">
            <a:extLst>
              <a:ext uri="{FF2B5EF4-FFF2-40B4-BE49-F238E27FC236}">
                <a16:creationId xmlns:a16="http://schemas.microsoft.com/office/drawing/2014/main" id="{A9715A3A-3952-E595-C2AB-F83DEAC4F02C}"/>
              </a:ext>
            </a:extLst>
          </p:cNvPr>
          <p:cNvSpPr/>
          <p:nvPr/>
        </p:nvSpPr>
        <p:spPr>
          <a:xfrm>
            <a:off x="1048516" y="3775732"/>
            <a:ext cx="210579" cy="210497"/>
          </a:xfrm>
          <a:prstGeom prst="plus">
            <a:avLst>
              <a:gd name="adj" fmla="val 459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0066"/>
              </a:solidFill>
            </a:endParaRPr>
          </a:p>
        </p:txBody>
      </p:sp>
      <p:sp>
        <p:nvSpPr>
          <p:cNvPr id="28" name="TextBox 27">
            <a:extLst>
              <a:ext uri="{FF2B5EF4-FFF2-40B4-BE49-F238E27FC236}">
                <a16:creationId xmlns:a16="http://schemas.microsoft.com/office/drawing/2014/main" id="{9531AFE9-7FA7-37CA-00DD-2258E8ABB14D}"/>
              </a:ext>
            </a:extLst>
          </p:cNvPr>
          <p:cNvSpPr txBox="1"/>
          <p:nvPr/>
        </p:nvSpPr>
        <p:spPr>
          <a:xfrm>
            <a:off x="1329972" y="2460595"/>
            <a:ext cx="273402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4"/>
                </a:solidFill>
                <a:latin typeface="+mj-lt"/>
                <a:cs typeface="Calibri Light"/>
              </a:rPr>
              <a:t>Generate </a:t>
            </a:r>
            <a:r>
              <a:rPr lang="en-US" sz="1000">
                <a:solidFill>
                  <a:schemeClr val="bg1"/>
                </a:solidFill>
                <a:latin typeface="+mj-lt"/>
                <a:cs typeface="Calibri Light"/>
              </a:rPr>
              <a:t>embeddings or representations of text that can be used as inputs to downstream models</a:t>
            </a:r>
            <a:endParaRPr lang="en-US" sz="1000">
              <a:solidFill>
                <a:schemeClr val="bg1"/>
              </a:solidFill>
              <a:latin typeface="+mj-lt"/>
            </a:endParaRPr>
          </a:p>
        </p:txBody>
      </p:sp>
      <p:sp>
        <p:nvSpPr>
          <p:cNvPr id="29" name="TextBox 28">
            <a:extLst>
              <a:ext uri="{FF2B5EF4-FFF2-40B4-BE49-F238E27FC236}">
                <a16:creationId xmlns:a16="http://schemas.microsoft.com/office/drawing/2014/main" id="{E11911E8-3D90-4BB4-3E67-294FF43485BC}"/>
              </a:ext>
            </a:extLst>
          </p:cNvPr>
          <p:cNvSpPr txBox="1"/>
          <p:nvPr/>
        </p:nvSpPr>
        <p:spPr>
          <a:xfrm>
            <a:off x="1329972" y="3081484"/>
            <a:ext cx="27340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4"/>
                </a:solidFill>
                <a:latin typeface="+mj-lt"/>
                <a:cs typeface="Calibri Light"/>
              </a:rPr>
              <a:t>Generate/scale</a:t>
            </a:r>
            <a:r>
              <a:rPr lang="en-US" sz="1000">
                <a:solidFill>
                  <a:schemeClr val="accent4"/>
                </a:solidFill>
                <a:latin typeface="+mj-lt"/>
                <a:cs typeface="Calibri Light"/>
              </a:rPr>
              <a:t> </a:t>
            </a:r>
            <a:r>
              <a:rPr lang="en-US" sz="1000">
                <a:solidFill>
                  <a:schemeClr val="bg1"/>
                </a:solidFill>
                <a:latin typeface="+mj-lt"/>
                <a:cs typeface="Calibri Light"/>
              </a:rPr>
              <a:t>new insights by analyzing large amounts of text data and uncovering patterns and relationships that may not be immediately apparent</a:t>
            </a:r>
          </a:p>
        </p:txBody>
      </p:sp>
      <p:sp>
        <p:nvSpPr>
          <p:cNvPr id="30" name="TextBox 29">
            <a:extLst>
              <a:ext uri="{FF2B5EF4-FFF2-40B4-BE49-F238E27FC236}">
                <a16:creationId xmlns:a16="http://schemas.microsoft.com/office/drawing/2014/main" id="{10AB8301-E357-1EA4-FD80-6B8365680212}"/>
              </a:ext>
            </a:extLst>
          </p:cNvPr>
          <p:cNvSpPr txBox="1"/>
          <p:nvPr/>
        </p:nvSpPr>
        <p:spPr>
          <a:xfrm>
            <a:off x="1329972" y="3772928"/>
            <a:ext cx="273402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4"/>
                </a:solidFill>
                <a:latin typeface="+mj-lt"/>
                <a:cs typeface="Calibri Light"/>
              </a:rPr>
              <a:t>Generate/combine</a:t>
            </a:r>
            <a:r>
              <a:rPr lang="en-US" sz="1000">
                <a:solidFill>
                  <a:schemeClr val="accent4"/>
                </a:solidFill>
                <a:latin typeface="+mj-lt"/>
                <a:cs typeface="Calibri Light"/>
              </a:rPr>
              <a:t> </a:t>
            </a:r>
            <a:r>
              <a:rPr lang="en-US" sz="1000">
                <a:solidFill>
                  <a:schemeClr val="bg1"/>
                </a:solidFill>
                <a:latin typeface="+mj-lt"/>
                <a:cs typeface="Calibri Light"/>
              </a:rPr>
              <a:t>with other NLP techniques like clustering and topic modeling to help balance and improve unstructured data diversity</a:t>
            </a:r>
          </a:p>
        </p:txBody>
      </p:sp>
      <p:sp>
        <p:nvSpPr>
          <p:cNvPr id="31" name="TextBox 30">
            <a:extLst>
              <a:ext uri="{FF2B5EF4-FFF2-40B4-BE49-F238E27FC236}">
                <a16:creationId xmlns:a16="http://schemas.microsoft.com/office/drawing/2014/main" id="{6D7D32C6-C4C6-2D26-AB33-A8AB12B76E58}"/>
              </a:ext>
            </a:extLst>
          </p:cNvPr>
          <p:cNvSpPr txBox="1"/>
          <p:nvPr/>
        </p:nvSpPr>
        <p:spPr>
          <a:xfrm>
            <a:off x="4984749" y="2460595"/>
            <a:ext cx="273402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4"/>
                </a:solidFill>
                <a:latin typeface="+mj-lt"/>
                <a:cs typeface="Calibri Light"/>
              </a:rPr>
              <a:t>Generate</a:t>
            </a:r>
            <a:r>
              <a:rPr lang="en-US" sz="1000">
                <a:solidFill>
                  <a:schemeClr val="accent4"/>
                </a:solidFill>
                <a:latin typeface="+mj-lt"/>
                <a:cs typeface="Calibri Light"/>
              </a:rPr>
              <a:t> </a:t>
            </a:r>
            <a:r>
              <a:rPr lang="en-US" sz="1000">
                <a:solidFill>
                  <a:schemeClr val="bg1"/>
                </a:solidFill>
                <a:latin typeface="+mj-lt"/>
                <a:cs typeface="Calibri Light"/>
              </a:rPr>
              <a:t>text-based simulations of various scenarios like customer interactions or medical consultations for training purposes</a:t>
            </a:r>
          </a:p>
        </p:txBody>
      </p:sp>
      <p:sp>
        <p:nvSpPr>
          <p:cNvPr id="32" name="TextBox 31">
            <a:extLst>
              <a:ext uri="{FF2B5EF4-FFF2-40B4-BE49-F238E27FC236}">
                <a16:creationId xmlns:a16="http://schemas.microsoft.com/office/drawing/2014/main" id="{1A3851CA-B4B0-A572-4AA3-831FF56B10EF}"/>
              </a:ext>
            </a:extLst>
          </p:cNvPr>
          <p:cNvSpPr txBox="1"/>
          <p:nvPr/>
        </p:nvSpPr>
        <p:spPr>
          <a:xfrm>
            <a:off x="4984749" y="3081484"/>
            <a:ext cx="273402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4"/>
                </a:solidFill>
                <a:latin typeface="+mj-lt"/>
                <a:cs typeface="Calibri Light"/>
              </a:rPr>
              <a:t>Generate/augment </a:t>
            </a:r>
            <a:r>
              <a:rPr lang="en-US" sz="1000" b="1">
                <a:solidFill>
                  <a:schemeClr val="bg1"/>
                </a:solidFill>
                <a:latin typeface="+mj-lt"/>
                <a:cs typeface="Calibri Light"/>
              </a:rPr>
              <a:t> </a:t>
            </a:r>
            <a:r>
              <a:rPr lang="en-US" sz="1000">
                <a:solidFill>
                  <a:schemeClr val="bg1"/>
                </a:solidFill>
                <a:latin typeface="+mj-lt"/>
                <a:cs typeface="Calibri Light"/>
              </a:rPr>
              <a:t>data labels or annotations for real-world data in areas such as sentiment, topics, or entity resolution</a:t>
            </a:r>
          </a:p>
        </p:txBody>
      </p:sp>
      <p:sp>
        <p:nvSpPr>
          <p:cNvPr id="33" name="TextBox 32">
            <a:extLst>
              <a:ext uri="{FF2B5EF4-FFF2-40B4-BE49-F238E27FC236}">
                <a16:creationId xmlns:a16="http://schemas.microsoft.com/office/drawing/2014/main" id="{47958739-F83B-9FF0-D3D7-6ABF0C65E4BB}"/>
              </a:ext>
            </a:extLst>
          </p:cNvPr>
          <p:cNvSpPr txBox="1"/>
          <p:nvPr/>
        </p:nvSpPr>
        <p:spPr>
          <a:xfrm>
            <a:off x="4984749" y="3645929"/>
            <a:ext cx="27340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4"/>
                </a:solidFill>
                <a:latin typeface="+mj-lt"/>
                <a:cs typeface="Calibri Light"/>
              </a:rPr>
              <a:t>Generate/augment </a:t>
            </a:r>
            <a:r>
              <a:rPr lang="en-US" sz="1000" b="1">
                <a:solidFill>
                  <a:schemeClr val="bg1"/>
                </a:solidFill>
                <a:latin typeface="+mj-lt"/>
                <a:cs typeface="Calibri Light"/>
              </a:rPr>
              <a:t> </a:t>
            </a:r>
            <a:r>
              <a:rPr lang="en-US" sz="1000">
                <a:solidFill>
                  <a:schemeClr val="bg1"/>
                </a:solidFill>
                <a:latin typeface="+mj-lt"/>
                <a:cs typeface="Calibri Light"/>
              </a:rPr>
              <a:t>text data to clean and normalize through spelling correction, format standardization, or the removal of redundant or irrelevant information</a:t>
            </a:r>
          </a:p>
        </p:txBody>
      </p:sp>
      <p:grpSp>
        <p:nvGrpSpPr>
          <p:cNvPr id="5" name="Group 4">
            <a:extLst>
              <a:ext uri="{FF2B5EF4-FFF2-40B4-BE49-F238E27FC236}">
                <a16:creationId xmlns:a16="http://schemas.microsoft.com/office/drawing/2014/main" id="{5021303F-014E-EA9B-9F86-7F2B22FBECA1}"/>
              </a:ext>
            </a:extLst>
          </p:cNvPr>
          <p:cNvGrpSpPr/>
          <p:nvPr/>
        </p:nvGrpSpPr>
        <p:grpSpPr>
          <a:xfrm>
            <a:off x="321711" y="1639969"/>
            <a:ext cx="1304900" cy="836792"/>
            <a:chOff x="6887025" y="1227573"/>
            <a:chExt cx="1334868" cy="856010"/>
          </a:xfrm>
        </p:grpSpPr>
        <p:grpSp>
          <p:nvGrpSpPr>
            <p:cNvPr id="34" name="Group 33">
              <a:extLst>
                <a:ext uri="{FF2B5EF4-FFF2-40B4-BE49-F238E27FC236}">
                  <a16:creationId xmlns:a16="http://schemas.microsoft.com/office/drawing/2014/main" id="{BE930BC8-F30E-3F75-39B5-804716240790}"/>
                </a:ext>
              </a:extLst>
            </p:cNvPr>
            <p:cNvGrpSpPr/>
            <p:nvPr/>
          </p:nvGrpSpPr>
          <p:grpSpPr>
            <a:xfrm>
              <a:off x="7547482" y="1227573"/>
              <a:ext cx="674411" cy="666148"/>
              <a:chOff x="7937193" y="1424342"/>
              <a:chExt cx="674411" cy="666148"/>
            </a:xfrm>
          </p:grpSpPr>
          <p:grpSp>
            <p:nvGrpSpPr>
              <p:cNvPr id="37" name="Group 36">
                <a:extLst>
                  <a:ext uri="{FF2B5EF4-FFF2-40B4-BE49-F238E27FC236}">
                    <a16:creationId xmlns:a16="http://schemas.microsoft.com/office/drawing/2014/main" id="{341B8804-E0FC-1AAE-6EF7-A7A27F2027ED}"/>
                  </a:ext>
                </a:extLst>
              </p:cNvPr>
              <p:cNvGrpSpPr/>
              <p:nvPr/>
            </p:nvGrpSpPr>
            <p:grpSpPr>
              <a:xfrm>
                <a:off x="7937193" y="1424342"/>
                <a:ext cx="674411" cy="666148"/>
                <a:chOff x="7937193" y="1424342"/>
                <a:chExt cx="674411" cy="666148"/>
              </a:xfrm>
            </p:grpSpPr>
            <p:grpSp>
              <p:nvGrpSpPr>
                <p:cNvPr id="39" name="Group 38">
                  <a:extLst>
                    <a:ext uri="{FF2B5EF4-FFF2-40B4-BE49-F238E27FC236}">
                      <a16:creationId xmlns:a16="http://schemas.microsoft.com/office/drawing/2014/main" id="{82EC3FB9-5636-DBAC-49EF-858985284F0B}"/>
                    </a:ext>
                  </a:extLst>
                </p:cNvPr>
                <p:cNvGrpSpPr/>
                <p:nvPr/>
              </p:nvGrpSpPr>
              <p:grpSpPr>
                <a:xfrm>
                  <a:off x="7937193" y="1424342"/>
                  <a:ext cx="674411" cy="663664"/>
                  <a:chOff x="7661561" y="1894575"/>
                  <a:chExt cx="512441" cy="504275"/>
                </a:xfrm>
              </p:grpSpPr>
              <p:sp>
                <p:nvSpPr>
                  <p:cNvPr id="44" name="Oval 43">
                    <a:extLst>
                      <a:ext uri="{FF2B5EF4-FFF2-40B4-BE49-F238E27FC236}">
                        <a16:creationId xmlns:a16="http://schemas.microsoft.com/office/drawing/2014/main" id="{BC93F93F-ADB5-6913-D4A6-6CA0998680BB}"/>
                      </a:ext>
                    </a:extLst>
                  </p:cNvPr>
                  <p:cNvSpPr/>
                  <p:nvPr/>
                </p:nvSpPr>
                <p:spPr>
                  <a:xfrm>
                    <a:off x="7794550" y="1894575"/>
                    <a:ext cx="238295" cy="50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0CEBA9D-FE3E-C769-0435-16AC65B66019}"/>
                      </a:ext>
                    </a:extLst>
                  </p:cNvPr>
                  <p:cNvSpPr/>
                  <p:nvPr/>
                </p:nvSpPr>
                <p:spPr>
                  <a:xfrm rot="14453424" flipV="1">
                    <a:off x="7794551" y="1908511"/>
                    <a:ext cx="238295" cy="50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8360DDFE-9261-A568-9E02-DD9FC9524247}"/>
                      </a:ext>
                    </a:extLst>
                  </p:cNvPr>
                  <p:cNvSpPr/>
                  <p:nvPr/>
                </p:nvSpPr>
                <p:spPr>
                  <a:xfrm rot="7146576">
                    <a:off x="7802717" y="1906028"/>
                    <a:ext cx="238295" cy="50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Oval 39">
                  <a:extLst>
                    <a:ext uri="{FF2B5EF4-FFF2-40B4-BE49-F238E27FC236}">
                      <a16:creationId xmlns:a16="http://schemas.microsoft.com/office/drawing/2014/main" id="{7E086617-9842-A341-0E9C-D5F657005FDD}"/>
                    </a:ext>
                  </a:extLst>
                </p:cNvPr>
                <p:cNvSpPr/>
                <p:nvPr/>
              </p:nvSpPr>
              <p:spPr>
                <a:xfrm rot="12051691">
                  <a:off x="8013378" y="1522445"/>
                  <a:ext cx="80074" cy="800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2E3BAECE-8B7C-A0D9-A2CF-4720F34D3DDC}"/>
                    </a:ext>
                  </a:extLst>
                </p:cNvPr>
                <p:cNvSpPr/>
                <p:nvPr/>
              </p:nvSpPr>
              <p:spPr>
                <a:xfrm rot="12051691">
                  <a:off x="8515200" y="1657121"/>
                  <a:ext cx="80074" cy="800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0F89A97-6DC2-5E03-8FC1-2168DC372194}"/>
                    </a:ext>
                  </a:extLst>
                </p:cNvPr>
                <p:cNvSpPr/>
                <p:nvPr/>
              </p:nvSpPr>
              <p:spPr>
                <a:xfrm rot="12051691">
                  <a:off x="8305480" y="2010416"/>
                  <a:ext cx="80074" cy="800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Graphic 37" descr="Database with solid fill">
                <a:extLst>
                  <a:ext uri="{FF2B5EF4-FFF2-40B4-BE49-F238E27FC236}">
                    <a16:creationId xmlns:a16="http://schemas.microsoft.com/office/drawing/2014/main" id="{2835B9D7-CC98-24F5-48FA-0DC3616831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77675" y="1678119"/>
                <a:ext cx="184998" cy="184998"/>
              </a:xfrm>
              <a:prstGeom prst="rect">
                <a:avLst/>
              </a:prstGeom>
            </p:spPr>
          </p:pic>
        </p:grpSp>
        <p:sp>
          <p:nvSpPr>
            <p:cNvPr id="36" name="Freeform 9">
              <a:extLst>
                <a:ext uri="{FF2B5EF4-FFF2-40B4-BE49-F238E27FC236}">
                  <a16:creationId xmlns:a16="http://schemas.microsoft.com/office/drawing/2014/main" id="{86BC9863-605A-E2FC-F9AA-DD0B3981C80E}"/>
                </a:ext>
              </a:extLst>
            </p:cNvPr>
            <p:cNvSpPr>
              <a:spLocks noChangeAspect="1" noEditPoints="1"/>
            </p:cNvSpPr>
            <p:nvPr/>
          </p:nvSpPr>
          <p:spPr bwMode="auto">
            <a:xfrm>
              <a:off x="6887025" y="1487915"/>
              <a:ext cx="794223" cy="595668"/>
            </a:xfrm>
            <a:custGeom>
              <a:avLst/>
              <a:gdLst>
                <a:gd name="T0" fmla="*/ 4667 w 4784"/>
                <a:gd name="T1" fmla="*/ 2098 h 3583"/>
                <a:gd name="T2" fmla="*/ 4325 w 4784"/>
                <a:gd name="T3" fmla="*/ 2220 h 3583"/>
                <a:gd name="T4" fmla="*/ 4284 w 4784"/>
                <a:gd name="T5" fmla="*/ 2237 h 3583"/>
                <a:gd name="T6" fmla="*/ 4267 w 4784"/>
                <a:gd name="T7" fmla="*/ 2576 h 3583"/>
                <a:gd name="T8" fmla="*/ 3887 w 4784"/>
                <a:gd name="T9" fmla="*/ 2220 h 3583"/>
                <a:gd name="T10" fmla="*/ 3231 w 4784"/>
                <a:gd name="T11" fmla="*/ 2098 h 3583"/>
                <a:gd name="T12" fmla="*/ 3353 w 4784"/>
                <a:gd name="T13" fmla="*/ 1161 h 3583"/>
                <a:gd name="T14" fmla="*/ 4667 w 4784"/>
                <a:gd name="T15" fmla="*/ 1284 h 3583"/>
                <a:gd name="T16" fmla="*/ 3523 w 4784"/>
                <a:gd name="T17" fmla="*/ 2641 h 3583"/>
                <a:gd name="T18" fmla="*/ 3152 w 4784"/>
                <a:gd name="T19" fmla="*/ 2640 h 3583"/>
                <a:gd name="T20" fmla="*/ 3111 w 4784"/>
                <a:gd name="T21" fmla="*/ 2658 h 3583"/>
                <a:gd name="T22" fmla="*/ 3093 w 4784"/>
                <a:gd name="T23" fmla="*/ 3298 h 3583"/>
                <a:gd name="T24" fmla="*/ 3042 w 4784"/>
                <a:gd name="T25" fmla="*/ 2905 h 3583"/>
                <a:gd name="T26" fmla="*/ 2803 w 4784"/>
                <a:gd name="T27" fmla="*/ 1851 h 3583"/>
                <a:gd name="T28" fmla="*/ 1372 w 4784"/>
                <a:gd name="T29" fmla="*/ 2091 h 3583"/>
                <a:gd name="T30" fmla="*/ 1262 w 4784"/>
                <a:gd name="T31" fmla="*/ 2393 h 3583"/>
                <a:gd name="T32" fmla="*/ 1509 w 4784"/>
                <a:gd name="T33" fmla="*/ 769 h 3583"/>
                <a:gd name="T34" fmla="*/ 3770 w 4784"/>
                <a:gd name="T35" fmla="*/ 1017 h 3583"/>
                <a:gd name="T36" fmla="*/ 3353 w 4784"/>
                <a:gd name="T37" fmla="*/ 1044 h 3583"/>
                <a:gd name="T38" fmla="*/ 3114 w 4784"/>
                <a:gd name="T39" fmla="*/ 2098 h 3583"/>
                <a:gd name="T40" fmla="*/ 3770 w 4784"/>
                <a:gd name="T41" fmla="*/ 2337 h 3583"/>
                <a:gd name="T42" fmla="*/ 3523 w 4784"/>
                <a:gd name="T43" fmla="*/ 2641 h 3583"/>
                <a:gd name="T44" fmla="*/ 2269 w 4784"/>
                <a:gd name="T45" fmla="*/ 3027 h 3583"/>
                <a:gd name="T46" fmla="*/ 1890 w 4784"/>
                <a:gd name="T47" fmla="*/ 3383 h 3583"/>
                <a:gd name="T48" fmla="*/ 1872 w 4784"/>
                <a:gd name="T49" fmla="*/ 3044 h 3583"/>
                <a:gd name="T50" fmla="*/ 1831 w 4784"/>
                <a:gd name="T51" fmla="*/ 3027 h 3583"/>
                <a:gd name="T52" fmla="*/ 1489 w 4784"/>
                <a:gd name="T53" fmla="*/ 2905 h 3583"/>
                <a:gd name="T54" fmla="*/ 1612 w 4784"/>
                <a:gd name="T55" fmla="*/ 1968 h 3583"/>
                <a:gd name="T56" fmla="*/ 2925 w 4784"/>
                <a:gd name="T57" fmla="*/ 2091 h 3583"/>
                <a:gd name="T58" fmla="*/ 2803 w 4784"/>
                <a:gd name="T59" fmla="*/ 3027 h 3583"/>
                <a:gd name="T60" fmla="*/ 940 w 4784"/>
                <a:gd name="T61" fmla="*/ 2488 h 3583"/>
                <a:gd name="T62" fmla="*/ 899 w 4784"/>
                <a:gd name="T63" fmla="*/ 2471 h 3583"/>
                <a:gd name="T64" fmla="*/ 438 w 4784"/>
                <a:gd name="T65" fmla="*/ 2471 h 3583"/>
                <a:gd name="T66" fmla="*/ 117 w 4784"/>
                <a:gd name="T67" fmla="*/ 438 h 3583"/>
                <a:gd name="T68" fmla="*/ 2942 w 4784"/>
                <a:gd name="T69" fmla="*/ 116 h 3583"/>
                <a:gd name="T70" fmla="*/ 3263 w 4784"/>
                <a:gd name="T71" fmla="*/ 652 h 3583"/>
                <a:gd name="T72" fmla="*/ 1145 w 4784"/>
                <a:gd name="T73" fmla="*/ 1017 h 3583"/>
                <a:gd name="T74" fmla="*/ 1372 w 4784"/>
                <a:gd name="T75" fmla="*/ 2731 h 3583"/>
                <a:gd name="T76" fmla="*/ 958 w 4784"/>
                <a:gd name="T77" fmla="*/ 3306 h 3583"/>
                <a:gd name="T78" fmla="*/ 940 w 4784"/>
                <a:gd name="T79" fmla="*/ 2488 h 3583"/>
                <a:gd name="T80" fmla="*/ 4545 w 4784"/>
                <a:gd name="T81" fmla="*/ 1044 h 3583"/>
                <a:gd name="T82" fmla="*/ 3887 w 4784"/>
                <a:gd name="T83" fmla="*/ 1017 h 3583"/>
                <a:gd name="T84" fmla="*/ 3380 w 4784"/>
                <a:gd name="T85" fmla="*/ 652 h 3583"/>
                <a:gd name="T86" fmla="*/ 2942 w 4784"/>
                <a:gd name="T87" fmla="*/ 0 h 3583"/>
                <a:gd name="T88" fmla="*/ 0 w 4784"/>
                <a:gd name="T89" fmla="*/ 438 h 3583"/>
                <a:gd name="T90" fmla="*/ 438 w 4784"/>
                <a:gd name="T91" fmla="*/ 2588 h 3583"/>
                <a:gd name="T92" fmla="*/ 841 w 4784"/>
                <a:gd name="T93" fmla="*/ 3450 h 3583"/>
                <a:gd name="T94" fmla="*/ 899 w 4784"/>
                <a:gd name="T95" fmla="*/ 3508 h 3583"/>
                <a:gd name="T96" fmla="*/ 1401 w 4784"/>
                <a:gd name="T97" fmla="*/ 3019 h 3583"/>
                <a:gd name="T98" fmla="*/ 1772 w 4784"/>
                <a:gd name="T99" fmla="*/ 3144 h 3583"/>
                <a:gd name="T100" fmla="*/ 1809 w 4784"/>
                <a:gd name="T101" fmla="*/ 3578 h 3583"/>
                <a:gd name="T102" fmla="*/ 1872 w 4784"/>
                <a:gd name="T103" fmla="*/ 3565 h 3583"/>
                <a:gd name="T104" fmla="*/ 2774 w 4784"/>
                <a:gd name="T105" fmla="*/ 3144 h 3583"/>
                <a:gd name="T106" fmla="*/ 3152 w 4784"/>
                <a:gd name="T107" fmla="*/ 3498 h 3583"/>
                <a:gd name="T108" fmla="*/ 3210 w 4784"/>
                <a:gd name="T109" fmla="*/ 3440 h 3583"/>
                <a:gd name="T110" fmla="*/ 3523 w 4784"/>
                <a:gd name="T111" fmla="*/ 2758 h 3583"/>
                <a:gd name="T112" fmla="*/ 3887 w 4784"/>
                <a:gd name="T113" fmla="*/ 2362 h 3583"/>
                <a:gd name="T114" fmla="*/ 4325 w 4784"/>
                <a:gd name="T115" fmla="*/ 2775 h 3583"/>
                <a:gd name="T116" fmla="*/ 4384 w 4784"/>
                <a:gd name="T117" fmla="*/ 2717 h 3583"/>
                <a:gd name="T118" fmla="*/ 4545 w 4784"/>
                <a:gd name="T119" fmla="*/ 2337 h 3583"/>
                <a:gd name="T120" fmla="*/ 4784 w 4784"/>
                <a:gd name="T121" fmla="*/ 1284 h 3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784" h="3583">
                  <a:moveTo>
                    <a:pt x="4667" y="2098"/>
                  </a:moveTo>
                  <a:lnTo>
                    <a:pt x="4667" y="2098"/>
                  </a:lnTo>
                  <a:cubicBezTo>
                    <a:pt x="4667" y="2165"/>
                    <a:pt x="4612" y="2220"/>
                    <a:pt x="4545" y="2220"/>
                  </a:cubicBezTo>
                  <a:lnTo>
                    <a:pt x="4325" y="2220"/>
                  </a:lnTo>
                  <a:lnTo>
                    <a:pt x="4325" y="2220"/>
                  </a:lnTo>
                  <a:cubicBezTo>
                    <a:pt x="4310" y="2220"/>
                    <a:pt x="4295" y="2226"/>
                    <a:pt x="4284" y="2237"/>
                  </a:cubicBezTo>
                  <a:cubicBezTo>
                    <a:pt x="4273" y="2248"/>
                    <a:pt x="4267" y="2263"/>
                    <a:pt x="4267" y="2279"/>
                  </a:cubicBezTo>
                  <a:lnTo>
                    <a:pt x="4267" y="2576"/>
                  </a:lnTo>
                  <a:lnTo>
                    <a:pt x="3928" y="2237"/>
                  </a:lnTo>
                  <a:cubicBezTo>
                    <a:pt x="3917" y="2226"/>
                    <a:pt x="3903" y="2220"/>
                    <a:pt x="3887" y="2220"/>
                  </a:cubicBezTo>
                  <a:lnTo>
                    <a:pt x="3353" y="2220"/>
                  </a:lnTo>
                  <a:cubicBezTo>
                    <a:pt x="3286" y="2220"/>
                    <a:pt x="3231" y="2165"/>
                    <a:pt x="3231" y="2098"/>
                  </a:cubicBezTo>
                  <a:lnTo>
                    <a:pt x="3231" y="1284"/>
                  </a:lnTo>
                  <a:cubicBezTo>
                    <a:pt x="3231" y="1216"/>
                    <a:pt x="3286" y="1161"/>
                    <a:pt x="3353" y="1161"/>
                  </a:cubicBezTo>
                  <a:lnTo>
                    <a:pt x="4545" y="1161"/>
                  </a:lnTo>
                  <a:cubicBezTo>
                    <a:pt x="4612" y="1161"/>
                    <a:pt x="4667" y="1216"/>
                    <a:pt x="4667" y="1284"/>
                  </a:cubicBezTo>
                  <a:lnTo>
                    <a:pt x="4667" y="2098"/>
                  </a:lnTo>
                  <a:close/>
                  <a:moveTo>
                    <a:pt x="3523" y="2641"/>
                  </a:moveTo>
                  <a:lnTo>
                    <a:pt x="3523" y="2641"/>
                  </a:lnTo>
                  <a:lnTo>
                    <a:pt x="3152" y="2640"/>
                  </a:lnTo>
                  <a:lnTo>
                    <a:pt x="3152" y="2640"/>
                  </a:lnTo>
                  <a:cubicBezTo>
                    <a:pt x="3136" y="2640"/>
                    <a:pt x="3122" y="2647"/>
                    <a:pt x="3111" y="2658"/>
                  </a:cubicBezTo>
                  <a:cubicBezTo>
                    <a:pt x="3100" y="2669"/>
                    <a:pt x="3093" y="2683"/>
                    <a:pt x="3093" y="2699"/>
                  </a:cubicBezTo>
                  <a:lnTo>
                    <a:pt x="3093" y="3298"/>
                  </a:lnTo>
                  <a:lnTo>
                    <a:pt x="2913" y="3118"/>
                  </a:lnTo>
                  <a:cubicBezTo>
                    <a:pt x="2990" y="3078"/>
                    <a:pt x="3042" y="2998"/>
                    <a:pt x="3042" y="2905"/>
                  </a:cubicBezTo>
                  <a:lnTo>
                    <a:pt x="3042" y="2091"/>
                  </a:lnTo>
                  <a:cubicBezTo>
                    <a:pt x="3042" y="1959"/>
                    <a:pt x="2935" y="1851"/>
                    <a:pt x="2803" y="1851"/>
                  </a:cubicBezTo>
                  <a:lnTo>
                    <a:pt x="1612" y="1851"/>
                  </a:lnTo>
                  <a:cubicBezTo>
                    <a:pt x="1480" y="1851"/>
                    <a:pt x="1372" y="1959"/>
                    <a:pt x="1372" y="2091"/>
                  </a:cubicBezTo>
                  <a:lnTo>
                    <a:pt x="1372" y="2599"/>
                  </a:lnTo>
                  <a:cubicBezTo>
                    <a:pt x="1305" y="2554"/>
                    <a:pt x="1262" y="2478"/>
                    <a:pt x="1262" y="2393"/>
                  </a:cubicBezTo>
                  <a:lnTo>
                    <a:pt x="1262" y="1017"/>
                  </a:lnTo>
                  <a:cubicBezTo>
                    <a:pt x="1262" y="880"/>
                    <a:pt x="1373" y="769"/>
                    <a:pt x="1509" y="769"/>
                  </a:cubicBezTo>
                  <a:lnTo>
                    <a:pt x="3523" y="769"/>
                  </a:lnTo>
                  <a:cubicBezTo>
                    <a:pt x="3659" y="769"/>
                    <a:pt x="3770" y="880"/>
                    <a:pt x="3770" y="1017"/>
                  </a:cubicBezTo>
                  <a:lnTo>
                    <a:pt x="3770" y="1044"/>
                  </a:lnTo>
                  <a:lnTo>
                    <a:pt x="3353" y="1044"/>
                  </a:lnTo>
                  <a:cubicBezTo>
                    <a:pt x="3221" y="1044"/>
                    <a:pt x="3114" y="1152"/>
                    <a:pt x="3114" y="1284"/>
                  </a:cubicBezTo>
                  <a:lnTo>
                    <a:pt x="3114" y="2098"/>
                  </a:lnTo>
                  <a:cubicBezTo>
                    <a:pt x="3114" y="2230"/>
                    <a:pt x="3221" y="2337"/>
                    <a:pt x="3353" y="2337"/>
                  </a:cubicBezTo>
                  <a:lnTo>
                    <a:pt x="3770" y="2337"/>
                  </a:lnTo>
                  <a:lnTo>
                    <a:pt x="3770" y="2393"/>
                  </a:lnTo>
                  <a:cubicBezTo>
                    <a:pt x="3770" y="2530"/>
                    <a:pt x="3659" y="2641"/>
                    <a:pt x="3523" y="2641"/>
                  </a:cubicBezTo>
                  <a:close/>
                  <a:moveTo>
                    <a:pt x="2269" y="3027"/>
                  </a:moveTo>
                  <a:lnTo>
                    <a:pt x="2269" y="3027"/>
                  </a:lnTo>
                  <a:cubicBezTo>
                    <a:pt x="2254" y="3027"/>
                    <a:pt x="2239" y="3034"/>
                    <a:pt x="2228" y="3045"/>
                  </a:cubicBezTo>
                  <a:lnTo>
                    <a:pt x="1890" y="3383"/>
                  </a:lnTo>
                  <a:lnTo>
                    <a:pt x="1890" y="3086"/>
                  </a:lnTo>
                  <a:cubicBezTo>
                    <a:pt x="1890" y="3070"/>
                    <a:pt x="1883" y="3055"/>
                    <a:pt x="1872" y="3044"/>
                  </a:cubicBezTo>
                  <a:cubicBezTo>
                    <a:pt x="1861" y="3034"/>
                    <a:pt x="1847" y="3027"/>
                    <a:pt x="1831" y="3027"/>
                  </a:cubicBezTo>
                  <a:lnTo>
                    <a:pt x="1831" y="3027"/>
                  </a:lnTo>
                  <a:lnTo>
                    <a:pt x="1612" y="3027"/>
                  </a:lnTo>
                  <a:cubicBezTo>
                    <a:pt x="1544" y="3027"/>
                    <a:pt x="1489" y="2973"/>
                    <a:pt x="1489" y="2905"/>
                  </a:cubicBezTo>
                  <a:lnTo>
                    <a:pt x="1489" y="2091"/>
                  </a:lnTo>
                  <a:cubicBezTo>
                    <a:pt x="1489" y="2023"/>
                    <a:pt x="1544" y="1968"/>
                    <a:pt x="1612" y="1968"/>
                  </a:cubicBezTo>
                  <a:lnTo>
                    <a:pt x="2803" y="1968"/>
                  </a:lnTo>
                  <a:cubicBezTo>
                    <a:pt x="2871" y="1968"/>
                    <a:pt x="2925" y="2023"/>
                    <a:pt x="2925" y="2091"/>
                  </a:cubicBezTo>
                  <a:lnTo>
                    <a:pt x="2925" y="2905"/>
                  </a:lnTo>
                  <a:cubicBezTo>
                    <a:pt x="2925" y="2973"/>
                    <a:pt x="2871" y="3027"/>
                    <a:pt x="2803" y="3027"/>
                  </a:cubicBezTo>
                  <a:lnTo>
                    <a:pt x="2269" y="3027"/>
                  </a:lnTo>
                  <a:close/>
                  <a:moveTo>
                    <a:pt x="940" y="2488"/>
                  </a:moveTo>
                  <a:lnTo>
                    <a:pt x="940" y="2488"/>
                  </a:lnTo>
                  <a:cubicBezTo>
                    <a:pt x="929" y="2477"/>
                    <a:pt x="915" y="2471"/>
                    <a:pt x="899" y="2471"/>
                  </a:cubicBezTo>
                  <a:lnTo>
                    <a:pt x="899" y="2471"/>
                  </a:lnTo>
                  <a:lnTo>
                    <a:pt x="438" y="2471"/>
                  </a:lnTo>
                  <a:cubicBezTo>
                    <a:pt x="261" y="2471"/>
                    <a:pt x="117" y="2327"/>
                    <a:pt x="117" y="2149"/>
                  </a:cubicBezTo>
                  <a:lnTo>
                    <a:pt x="117" y="438"/>
                  </a:lnTo>
                  <a:cubicBezTo>
                    <a:pt x="117" y="261"/>
                    <a:pt x="261" y="116"/>
                    <a:pt x="438" y="116"/>
                  </a:cubicBezTo>
                  <a:lnTo>
                    <a:pt x="2942" y="116"/>
                  </a:lnTo>
                  <a:cubicBezTo>
                    <a:pt x="3119" y="116"/>
                    <a:pt x="3263" y="261"/>
                    <a:pt x="3263" y="438"/>
                  </a:cubicBezTo>
                  <a:lnTo>
                    <a:pt x="3263" y="652"/>
                  </a:lnTo>
                  <a:lnTo>
                    <a:pt x="1509" y="652"/>
                  </a:lnTo>
                  <a:cubicBezTo>
                    <a:pt x="1308" y="652"/>
                    <a:pt x="1145" y="816"/>
                    <a:pt x="1145" y="1017"/>
                  </a:cubicBezTo>
                  <a:lnTo>
                    <a:pt x="1145" y="2393"/>
                  </a:lnTo>
                  <a:cubicBezTo>
                    <a:pt x="1145" y="2543"/>
                    <a:pt x="1236" y="2675"/>
                    <a:pt x="1372" y="2731"/>
                  </a:cubicBezTo>
                  <a:lnTo>
                    <a:pt x="1372" y="2881"/>
                  </a:lnTo>
                  <a:lnTo>
                    <a:pt x="958" y="3306"/>
                  </a:lnTo>
                  <a:lnTo>
                    <a:pt x="958" y="2529"/>
                  </a:lnTo>
                  <a:cubicBezTo>
                    <a:pt x="958" y="2514"/>
                    <a:pt x="951" y="2499"/>
                    <a:pt x="940" y="2488"/>
                  </a:cubicBezTo>
                  <a:close/>
                  <a:moveTo>
                    <a:pt x="4545" y="1044"/>
                  </a:moveTo>
                  <a:lnTo>
                    <a:pt x="4545" y="1044"/>
                  </a:lnTo>
                  <a:lnTo>
                    <a:pt x="3887" y="1044"/>
                  </a:lnTo>
                  <a:lnTo>
                    <a:pt x="3887" y="1017"/>
                  </a:lnTo>
                  <a:cubicBezTo>
                    <a:pt x="3887" y="816"/>
                    <a:pt x="3724" y="652"/>
                    <a:pt x="3523" y="652"/>
                  </a:cubicBezTo>
                  <a:lnTo>
                    <a:pt x="3380" y="652"/>
                  </a:lnTo>
                  <a:lnTo>
                    <a:pt x="3380" y="438"/>
                  </a:lnTo>
                  <a:cubicBezTo>
                    <a:pt x="3380" y="196"/>
                    <a:pt x="3184" y="0"/>
                    <a:pt x="2942" y="0"/>
                  </a:cubicBezTo>
                  <a:lnTo>
                    <a:pt x="438" y="0"/>
                  </a:lnTo>
                  <a:cubicBezTo>
                    <a:pt x="196" y="0"/>
                    <a:pt x="0" y="196"/>
                    <a:pt x="0" y="438"/>
                  </a:cubicBezTo>
                  <a:lnTo>
                    <a:pt x="0" y="2149"/>
                  </a:lnTo>
                  <a:cubicBezTo>
                    <a:pt x="0" y="2391"/>
                    <a:pt x="196" y="2588"/>
                    <a:pt x="438" y="2588"/>
                  </a:cubicBezTo>
                  <a:lnTo>
                    <a:pt x="841" y="2588"/>
                  </a:lnTo>
                  <a:lnTo>
                    <a:pt x="841" y="3450"/>
                  </a:lnTo>
                  <a:cubicBezTo>
                    <a:pt x="841" y="3474"/>
                    <a:pt x="855" y="3495"/>
                    <a:pt x="877" y="3504"/>
                  </a:cubicBezTo>
                  <a:cubicBezTo>
                    <a:pt x="884" y="3507"/>
                    <a:pt x="892" y="3508"/>
                    <a:pt x="899" y="3508"/>
                  </a:cubicBezTo>
                  <a:cubicBezTo>
                    <a:pt x="915" y="3508"/>
                    <a:pt x="930" y="3502"/>
                    <a:pt x="941" y="3491"/>
                  </a:cubicBezTo>
                  <a:lnTo>
                    <a:pt x="1401" y="3019"/>
                  </a:lnTo>
                  <a:cubicBezTo>
                    <a:pt x="1442" y="3094"/>
                    <a:pt x="1521" y="3144"/>
                    <a:pt x="1612" y="3144"/>
                  </a:cubicBezTo>
                  <a:lnTo>
                    <a:pt x="1772" y="3144"/>
                  </a:lnTo>
                  <a:lnTo>
                    <a:pt x="1772" y="3524"/>
                  </a:lnTo>
                  <a:cubicBezTo>
                    <a:pt x="1772" y="3548"/>
                    <a:pt x="1787" y="3569"/>
                    <a:pt x="1809" y="3578"/>
                  </a:cubicBezTo>
                  <a:cubicBezTo>
                    <a:pt x="1816" y="3581"/>
                    <a:pt x="1823" y="3583"/>
                    <a:pt x="1831" y="3583"/>
                  </a:cubicBezTo>
                  <a:cubicBezTo>
                    <a:pt x="1846" y="3583"/>
                    <a:pt x="1861" y="3577"/>
                    <a:pt x="1872" y="3565"/>
                  </a:cubicBezTo>
                  <a:lnTo>
                    <a:pt x="2294" y="3144"/>
                  </a:lnTo>
                  <a:lnTo>
                    <a:pt x="2774" y="3144"/>
                  </a:lnTo>
                  <a:lnTo>
                    <a:pt x="3111" y="3481"/>
                  </a:lnTo>
                  <a:cubicBezTo>
                    <a:pt x="3122" y="3492"/>
                    <a:pt x="3137" y="3498"/>
                    <a:pt x="3152" y="3498"/>
                  </a:cubicBezTo>
                  <a:cubicBezTo>
                    <a:pt x="3160" y="3498"/>
                    <a:pt x="3167" y="3497"/>
                    <a:pt x="3174" y="3494"/>
                  </a:cubicBezTo>
                  <a:cubicBezTo>
                    <a:pt x="3196" y="3485"/>
                    <a:pt x="3210" y="3463"/>
                    <a:pt x="3210" y="3440"/>
                  </a:cubicBezTo>
                  <a:lnTo>
                    <a:pt x="3210" y="2758"/>
                  </a:lnTo>
                  <a:lnTo>
                    <a:pt x="3523" y="2758"/>
                  </a:lnTo>
                  <a:cubicBezTo>
                    <a:pt x="3724" y="2758"/>
                    <a:pt x="3887" y="2594"/>
                    <a:pt x="3887" y="2393"/>
                  </a:cubicBezTo>
                  <a:lnTo>
                    <a:pt x="3887" y="2362"/>
                  </a:lnTo>
                  <a:lnTo>
                    <a:pt x="4284" y="2758"/>
                  </a:lnTo>
                  <a:cubicBezTo>
                    <a:pt x="4295" y="2769"/>
                    <a:pt x="4310" y="2775"/>
                    <a:pt x="4325" y="2775"/>
                  </a:cubicBezTo>
                  <a:cubicBezTo>
                    <a:pt x="4333" y="2775"/>
                    <a:pt x="4341" y="2774"/>
                    <a:pt x="4348" y="2771"/>
                  </a:cubicBezTo>
                  <a:cubicBezTo>
                    <a:pt x="4370" y="2762"/>
                    <a:pt x="4384" y="2741"/>
                    <a:pt x="4384" y="2717"/>
                  </a:cubicBezTo>
                  <a:lnTo>
                    <a:pt x="4384" y="2337"/>
                  </a:lnTo>
                  <a:lnTo>
                    <a:pt x="4545" y="2337"/>
                  </a:lnTo>
                  <a:cubicBezTo>
                    <a:pt x="4677" y="2337"/>
                    <a:pt x="4784" y="2230"/>
                    <a:pt x="4784" y="2098"/>
                  </a:cubicBezTo>
                  <a:lnTo>
                    <a:pt x="4784" y="1284"/>
                  </a:lnTo>
                  <a:cubicBezTo>
                    <a:pt x="4784" y="1152"/>
                    <a:pt x="4677" y="1044"/>
                    <a:pt x="4545" y="1044"/>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Rounded Rectangle 12">
            <a:extLst>
              <a:ext uri="{FF2B5EF4-FFF2-40B4-BE49-F238E27FC236}">
                <a16:creationId xmlns:a16="http://schemas.microsoft.com/office/drawing/2014/main" id="{F62E40AE-4C46-713B-01D2-705189472E93}"/>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240605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318A40-D284-1320-341E-05B5A0FC4B60}"/>
              </a:ext>
            </a:extLst>
          </p:cNvPr>
          <p:cNvSpPr txBox="1"/>
          <p:nvPr/>
        </p:nvSpPr>
        <p:spPr>
          <a:xfrm>
            <a:off x="555172" y="1053514"/>
            <a:ext cx="7821386" cy="2480807"/>
          </a:xfrm>
          <a:prstGeom prst="rect">
            <a:avLst/>
          </a:prstGeom>
          <a:noFill/>
        </p:spPr>
        <p:txBody>
          <a:bodyPr wrap="square" lIns="91440" tIns="45720" rIns="91440" bIns="45720" anchor="t">
            <a:spAutoFit/>
          </a:bodyPr>
          <a:lstStyle/>
          <a:p>
            <a:pPr marL="285750" indent="-285750">
              <a:lnSpc>
                <a:spcPts val="2600"/>
              </a:lnSpc>
              <a:spcAft>
                <a:spcPts val="1600"/>
              </a:spcAft>
              <a:buFont typeface="Arial" panose="020B0604020202020204" pitchFamily="34" charset="0"/>
              <a:buChar char="•"/>
            </a:pPr>
            <a:r>
              <a:rPr lang="en-US">
                <a:solidFill>
                  <a:srgbClr val="FFFFFF"/>
                </a:solidFill>
                <a:latin typeface="Calibri Light"/>
                <a:ea typeface="+mn-lt"/>
                <a:cs typeface="Calibri Light"/>
              </a:rPr>
              <a:t>LLMs work by analyzing patterns in large amounts of text data, using algorithms to identify relationships between words, phrases, and sentences. </a:t>
            </a:r>
          </a:p>
          <a:p>
            <a:pPr marL="285750" indent="-285750">
              <a:lnSpc>
                <a:spcPts val="2600"/>
              </a:lnSpc>
              <a:spcAft>
                <a:spcPts val="1600"/>
              </a:spcAft>
              <a:buFont typeface="Arial" panose="020B0604020202020204" pitchFamily="34" charset="0"/>
              <a:buChar char="•"/>
            </a:pPr>
            <a:r>
              <a:rPr lang="en-US">
                <a:solidFill>
                  <a:srgbClr val="FFFFFF"/>
                </a:solidFill>
                <a:latin typeface="Calibri Light"/>
                <a:ea typeface="+mn-lt"/>
                <a:cs typeface="Calibri Light"/>
              </a:rPr>
              <a:t>This allows the model to identify complex relationships in language, including things like grammar, syntax, and meaning. </a:t>
            </a:r>
          </a:p>
          <a:p>
            <a:pPr marL="285750" indent="-285750">
              <a:lnSpc>
                <a:spcPts val="2600"/>
              </a:lnSpc>
              <a:spcAft>
                <a:spcPts val="1600"/>
              </a:spcAft>
              <a:buFont typeface="Arial" panose="020B0604020202020204" pitchFamily="34" charset="0"/>
              <a:buChar char="•"/>
            </a:pPr>
            <a:r>
              <a:rPr lang="en-US">
                <a:solidFill>
                  <a:srgbClr val="FFFFFF"/>
                </a:solidFill>
                <a:latin typeface="Calibri Light"/>
                <a:ea typeface="+mn-lt"/>
                <a:cs typeface="Calibri Light"/>
              </a:rPr>
              <a:t>Once trained, LLMs can be used to perform a variety of language-related tasks, such as text generation, language translation, and sentiment analysis.</a:t>
            </a:r>
            <a:endParaRPr lang="en-US"/>
          </a:p>
        </p:txBody>
      </p:sp>
      <p:sp>
        <p:nvSpPr>
          <p:cNvPr id="4" name="TextBox 3">
            <a:extLst>
              <a:ext uri="{FF2B5EF4-FFF2-40B4-BE49-F238E27FC236}">
                <a16:creationId xmlns:a16="http://schemas.microsoft.com/office/drawing/2014/main" id="{5448729E-FEA7-6379-A213-49CF382F7616}"/>
              </a:ext>
            </a:extLst>
          </p:cNvPr>
          <p:cNvSpPr txBox="1"/>
          <p:nvPr/>
        </p:nvSpPr>
        <p:spPr>
          <a:xfrm>
            <a:off x="0" y="350981"/>
            <a:ext cx="9144000" cy="369332"/>
          </a:xfrm>
          <a:prstGeom prst="rect">
            <a:avLst/>
          </a:prstGeom>
          <a:noFill/>
        </p:spPr>
        <p:txBody>
          <a:bodyPr wrap="square" lIns="91440" tIns="45720" rIns="91440" bIns="45720" rtlCol="0" anchor="t">
            <a:spAutoFit/>
          </a:bodyPr>
          <a:lstStyle/>
          <a:p>
            <a:pPr algn="ctr"/>
            <a:r>
              <a:rPr lang="en-US" b="1">
                <a:solidFill>
                  <a:schemeClr val="bg1"/>
                </a:solidFill>
              </a:rPr>
              <a:t>How do Large Language Models work?</a:t>
            </a:r>
          </a:p>
        </p:txBody>
      </p:sp>
      <p:sp>
        <p:nvSpPr>
          <p:cNvPr id="2" name="Rounded Rectangle 1">
            <a:extLst>
              <a:ext uri="{FF2B5EF4-FFF2-40B4-BE49-F238E27FC236}">
                <a16:creationId xmlns:a16="http://schemas.microsoft.com/office/drawing/2014/main" id="{76423C35-3548-C0C8-9DC7-D51CFCF81886}"/>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245267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4876231" y="3838307"/>
            <a:ext cx="509798" cy="509798"/>
          </a:xfrm>
          <a:prstGeom prst="rect">
            <a:avLst/>
          </a:prstGeom>
          <a:solidFill>
            <a:srgbClr val="E6756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 name="TextBox 28"/>
          <p:cNvSpPr txBox="1"/>
          <p:nvPr/>
        </p:nvSpPr>
        <p:spPr>
          <a:xfrm>
            <a:off x="4866506" y="3838307"/>
            <a:ext cx="590717" cy="523220"/>
          </a:xfrm>
          <a:prstGeom prst="rect">
            <a:avLst/>
          </a:prstGeom>
          <a:noFill/>
        </p:spPr>
        <p:txBody>
          <a:bodyPr wrap="square" rtlCol="0">
            <a:spAutoFit/>
          </a:bodyPr>
          <a:lstStyle/>
          <a:p>
            <a:r>
              <a:rPr lang="en-US" sz="2800">
                <a:solidFill>
                  <a:schemeClr val="bg1"/>
                </a:solidFill>
                <a:latin typeface="+mj-lt"/>
              </a:rPr>
              <a:t>10</a:t>
            </a:r>
          </a:p>
        </p:txBody>
      </p:sp>
      <p:sp>
        <p:nvSpPr>
          <p:cNvPr id="2" name="Rectangle 1"/>
          <p:cNvSpPr/>
          <p:nvPr/>
        </p:nvSpPr>
        <p:spPr>
          <a:xfrm>
            <a:off x="865846" y="914401"/>
            <a:ext cx="509798" cy="509798"/>
          </a:xfrm>
          <a:prstGeom prst="rect">
            <a:avLst/>
          </a:prstGeom>
          <a:solidFill>
            <a:srgbClr val="BC086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 name="TextBox 2"/>
          <p:cNvSpPr txBox="1"/>
          <p:nvPr/>
        </p:nvSpPr>
        <p:spPr>
          <a:xfrm>
            <a:off x="937041" y="914401"/>
            <a:ext cx="367408" cy="523220"/>
          </a:xfrm>
          <a:prstGeom prst="rect">
            <a:avLst/>
          </a:prstGeom>
          <a:noFill/>
        </p:spPr>
        <p:txBody>
          <a:bodyPr wrap="none" rtlCol="0">
            <a:spAutoFit/>
          </a:bodyPr>
          <a:lstStyle/>
          <a:p>
            <a:r>
              <a:rPr lang="en-US" sz="2800">
                <a:solidFill>
                  <a:schemeClr val="bg1"/>
                </a:solidFill>
                <a:latin typeface="+mj-lt"/>
              </a:rPr>
              <a:t>1</a:t>
            </a:r>
          </a:p>
        </p:txBody>
      </p:sp>
      <p:sp>
        <p:nvSpPr>
          <p:cNvPr id="4" name="TextBox 3"/>
          <p:cNvSpPr txBox="1"/>
          <p:nvPr/>
        </p:nvSpPr>
        <p:spPr>
          <a:xfrm>
            <a:off x="1446839" y="1022122"/>
            <a:ext cx="3278909" cy="307777"/>
          </a:xfrm>
          <a:prstGeom prst="rect">
            <a:avLst/>
          </a:prstGeom>
          <a:noFill/>
        </p:spPr>
        <p:txBody>
          <a:bodyPr wrap="square" rtlCol="0">
            <a:spAutoFit/>
          </a:bodyPr>
          <a:lstStyle/>
          <a:p>
            <a:r>
              <a:rPr lang="en-US" sz="1400" dirty="0">
                <a:solidFill>
                  <a:schemeClr val="bg1"/>
                </a:solidFill>
                <a:latin typeface="+mj-lt"/>
              </a:rPr>
              <a:t>Expensive to build</a:t>
            </a:r>
            <a:endParaRPr lang="en-US" sz="1400" dirty="0">
              <a:solidFill>
                <a:schemeClr val="bg1"/>
              </a:solidFill>
            </a:endParaRPr>
          </a:p>
        </p:txBody>
      </p:sp>
      <p:sp>
        <p:nvSpPr>
          <p:cNvPr id="5" name="Rectangle 4"/>
          <p:cNvSpPr/>
          <p:nvPr/>
        </p:nvSpPr>
        <p:spPr>
          <a:xfrm>
            <a:off x="865846" y="1610261"/>
            <a:ext cx="509798" cy="5097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 name="TextBox 5"/>
          <p:cNvSpPr txBox="1"/>
          <p:nvPr/>
        </p:nvSpPr>
        <p:spPr>
          <a:xfrm>
            <a:off x="937041" y="1610261"/>
            <a:ext cx="367408" cy="523220"/>
          </a:xfrm>
          <a:prstGeom prst="rect">
            <a:avLst/>
          </a:prstGeom>
          <a:noFill/>
        </p:spPr>
        <p:txBody>
          <a:bodyPr wrap="none" rtlCol="0">
            <a:spAutoFit/>
          </a:bodyPr>
          <a:lstStyle/>
          <a:p>
            <a:r>
              <a:rPr lang="en-US" sz="2800">
                <a:solidFill>
                  <a:schemeClr val="bg1"/>
                </a:solidFill>
                <a:latin typeface="+mj-lt"/>
              </a:rPr>
              <a:t>2</a:t>
            </a:r>
          </a:p>
        </p:txBody>
      </p:sp>
      <p:sp>
        <p:nvSpPr>
          <p:cNvPr id="7" name="TextBox 6"/>
          <p:cNvSpPr txBox="1"/>
          <p:nvPr/>
        </p:nvSpPr>
        <p:spPr>
          <a:xfrm>
            <a:off x="1446839" y="1703459"/>
            <a:ext cx="3278909" cy="307777"/>
          </a:xfrm>
          <a:prstGeom prst="rect">
            <a:avLst/>
          </a:prstGeom>
          <a:noFill/>
        </p:spPr>
        <p:txBody>
          <a:bodyPr wrap="square" rtlCol="0">
            <a:spAutoFit/>
          </a:bodyPr>
          <a:lstStyle/>
          <a:p>
            <a:r>
              <a:rPr lang="en-US" sz="1400" dirty="0">
                <a:solidFill>
                  <a:schemeClr val="bg1"/>
                </a:solidFill>
                <a:latin typeface="+mj-lt"/>
              </a:rPr>
              <a:t>Expensive to run</a:t>
            </a:r>
            <a:endParaRPr lang="en-US" sz="1400" dirty="0">
              <a:solidFill>
                <a:schemeClr val="bg1"/>
              </a:solidFill>
            </a:endParaRPr>
          </a:p>
        </p:txBody>
      </p:sp>
      <p:sp>
        <p:nvSpPr>
          <p:cNvPr id="8" name="Rectangle 7"/>
          <p:cNvSpPr/>
          <p:nvPr/>
        </p:nvSpPr>
        <p:spPr>
          <a:xfrm>
            <a:off x="865846" y="2350321"/>
            <a:ext cx="509798" cy="5097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 name="TextBox 8"/>
          <p:cNvSpPr txBox="1"/>
          <p:nvPr/>
        </p:nvSpPr>
        <p:spPr>
          <a:xfrm>
            <a:off x="937041" y="2350321"/>
            <a:ext cx="367408" cy="523220"/>
          </a:xfrm>
          <a:prstGeom prst="rect">
            <a:avLst/>
          </a:prstGeom>
          <a:noFill/>
        </p:spPr>
        <p:txBody>
          <a:bodyPr wrap="none" rtlCol="0">
            <a:spAutoFit/>
          </a:bodyPr>
          <a:lstStyle/>
          <a:p>
            <a:r>
              <a:rPr lang="en-US" sz="2800">
                <a:solidFill>
                  <a:schemeClr val="bg1"/>
                </a:solidFill>
                <a:latin typeface="+mj-lt"/>
              </a:rPr>
              <a:t>3</a:t>
            </a:r>
          </a:p>
        </p:txBody>
      </p:sp>
      <p:sp>
        <p:nvSpPr>
          <p:cNvPr id="10" name="TextBox 9"/>
          <p:cNvSpPr txBox="1"/>
          <p:nvPr/>
        </p:nvSpPr>
        <p:spPr>
          <a:xfrm>
            <a:off x="1446839" y="2442095"/>
            <a:ext cx="3278909" cy="307777"/>
          </a:xfrm>
          <a:prstGeom prst="rect">
            <a:avLst/>
          </a:prstGeom>
          <a:noFill/>
        </p:spPr>
        <p:txBody>
          <a:bodyPr wrap="square" rtlCol="0">
            <a:spAutoFit/>
          </a:bodyPr>
          <a:lstStyle/>
          <a:p>
            <a:r>
              <a:rPr lang="en-US" sz="1400" dirty="0">
                <a:solidFill>
                  <a:schemeClr val="bg1"/>
                </a:solidFill>
                <a:latin typeface="+mj-lt"/>
              </a:rPr>
              <a:t>May not utilize recent data</a:t>
            </a:r>
            <a:endParaRPr lang="en-US" sz="1400" dirty="0">
              <a:solidFill>
                <a:schemeClr val="bg1"/>
              </a:solidFill>
            </a:endParaRPr>
          </a:p>
        </p:txBody>
      </p:sp>
      <p:sp>
        <p:nvSpPr>
          <p:cNvPr id="11" name="Rectangle 10"/>
          <p:cNvSpPr/>
          <p:nvPr/>
        </p:nvSpPr>
        <p:spPr>
          <a:xfrm>
            <a:off x="865846" y="3090381"/>
            <a:ext cx="509798" cy="509798"/>
          </a:xfrm>
          <a:prstGeom prst="rect">
            <a:avLst/>
          </a:prstGeom>
          <a:solidFill>
            <a:srgbClr val="BC67F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TextBox 11"/>
          <p:cNvSpPr txBox="1"/>
          <p:nvPr/>
        </p:nvSpPr>
        <p:spPr>
          <a:xfrm>
            <a:off x="937041" y="3090381"/>
            <a:ext cx="367408" cy="523220"/>
          </a:xfrm>
          <a:prstGeom prst="rect">
            <a:avLst/>
          </a:prstGeom>
          <a:noFill/>
        </p:spPr>
        <p:txBody>
          <a:bodyPr wrap="none" rtlCol="0">
            <a:spAutoFit/>
          </a:bodyPr>
          <a:lstStyle/>
          <a:p>
            <a:r>
              <a:rPr lang="en-US" sz="2800">
                <a:solidFill>
                  <a:schemeClr val="bg1"/>
                </a:solidFill>
                <a:latin typeface="+mj-lt"/>
              </a:rPr>
              <a:t>4</a:t>
            </a:r>
          </a:p>
        </p:txBody>
      </p:sp>
      <p:sp>
        <p:nvSpPr>
          <p:cNvPr id="13" name="TextBox 12"/>
          <p:cNvSpPr txBox="1"/>
          <p:nvPr/>
        </p:nvSpPr>
        <p:spPr>
          <a:xfrm>
            <a:off x="1446839" y="3182155"/>
            <a:ext cx="3278909" cy="307777"/>
          </a:xfrm>
          <a:prstGeom prst="rect">
            <a:avLst/>
          </a:prstGeom>
          <a:noFill/>
        </p:spPr>
        <p:txBody>
          <a:bodyPr wrap="square" rtlCol="0">
            <a:spAutoFit/>
          </a:bodyPr>
          <a:lstStyle/>
          <a:p>
            <a:r>
              <a:rPr lang="en-US" sz="1400">
                <a:solidFill>
                  <a:schemeClr val="bg1"/>
                </a:solidFill>
                <a:latin typeface="+mj-lt"/>
              </a:rPr>
              <a:t>May use prompts as training data</a:t>
            </a:r>
            <a:endParaRPr lang="en-US" sz="1400">
              <a:solidFill>
                <a:schemeClr val="bg1"/>
              </a:solidFill>
            </a:endParaRPr>
          </a:p>
        </p:txBody>
      </p:sp>
      <p:sp>
        <p:nvSpPr>
          <p:cNvPr id="14" name="Rectangle 13"/>
          <p:cNvSpPr/>
          <p:nvPr/>
        </p:nvSpPr>
        <p:spPr>
          <a:xfrm>
            <a:off x="865846" y="3843863"/>
            <a:ext cx="509798" cy="5097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TextBox 14"/>
          <p:cNvSpPr txBox="1"/>
          <p:nvPr/>
        </p:nvSpPr>
        <p:spPr>
          <a:xfrm>
            <a:off x="937041" y="3843863"/>
            <a:ext cx="367408" cy="523220"/>
          </a:xfrm>
          <a:prstGeom prst="rect">
            <a:avLst/>
          </a:prstGeom>
          <a:noFill/>
        </p:spPr>
        <p:txBody>
          <a:bodyPr wrap="none" rtlCol="0">
            <a:spAutoFit/>
          </a:bodyPr>
          <a:lstStyle/>
          <a:p>
            <a:r>
              <a:rPr lang="en-US" sz="2800">
                <a:solidFill>
                  <a:schemeClr val="bg1"/>
                </a:solidFill>
                <a:latin typeface="+mj-lt"/>
              </a:rPr>
              <a:t>5</a:t>
            </a:r>
          </a:p>
        </p:txBody>
      </p:sp>
      <p:sp>
        <p:nvSpPr>
          <p:cNvPr id="16" name="TextBox 15"/>
          <p:cNvSpPr txBox="1"/>
          <p:nvPr/>
        </p:nvSpPr>
        <p:spPr>
          <a:xfrm>
            <a:off x="1446839" y="3936030"/>
            <a:ext cx="3278909" cy="307777"/>
          </a:xfrm>
          <a:prstGeom prst="rect">
            <a:avLst/>
          </a:prstGeom>
          <a:noFill/>
        </p:spPr>
        <p:txBody>
          <a:bodyPr wrap="square" rtlCol="0">
            <a:spAutoFit/>
          </a:bodyPr>
          <a:lstStyle/>
          <a:p>
            <a:r>
              <a:rPr lang="en-US" sz="1400" dirty="0">
                <a:solidFill>
                  <a:schemeClr val="bg1"/>
                </a:solidFill>
                <a:latin typeface="+mj-lt"/>
              </a:rPr>
              <a:t>May present IP, reputational, security risks</a:t>
            </a:r>
          </a:p>
        </p:txBody>
      </p:sp>
      <p:sp>
        <p:nvSpPr>
          <p:cNvPr id="17" name="Rectangle 16"/>
          <p:cNvSpPr/>
          <p:nvPr/>
        </p:nvSpPr>
        <p:spPr>
          <a:xfrm>
            <a:off x="4876231" y="927823"/>
            <a:ext cx="509798" cy="5097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TextBox 17"/>
          <p:cNvSpPr txBox="1"/>
          <p:nvPr/>
        </p:nvSpPr>
        <p:spPr>
          <a:xfrm>
            <a:off x="4947426" y="927823"/>
            <a:ext cx="367408" cy="523220"/>
          </a:xfrm>
          <a:prstGeom prst="rect">
            <a:avLst/>
          </a:prstGeom>
          <a:noFill/>
        </p:spPr>
        <p:txBody>
          <a:bodyPr wrap="none" rtlCol="0">
            <a:spAutoFit/>
          </a:bodyPr>
          <a:lstStyle/>
          <a:p>
            <a:r>
              <a:rPr lang="en-US" sz="2800">
                <a:solidFill>
                  <a:schemeClr val="bg1"/>
                </a:solidFill>
                <a:latin typeface="+mj-lt"/>
              </a:rPr>
              <a:t>6</a:t>
            </a:r>
          </a:p>
        </p:txBody>
      </p:sp>
      <p:sp>
        <p:nvSpPr>
          <p:cNvPr id="19" name="TextBox 18"/>
          <p:cNvSpPr txBox="1"/>
          <p:nvPr/>
        </p:nvSpPr>
        <p:spPr>
          <a:xfrm>
            <a:off x="5457224" y="1019597"/>
            <a:ext cx="3055599" cy="307777"/>
          </a:xfrm>
          <a:prstGeom prst="rect">
            <a:avLst/>
          </a:prstGeom>
          <a:noFill/>
        </p:spPr>
        <p:txBody>
          <a:bodyPr wrap="square" rtlCol="0">
            <a:spAutoFit/>
          </a:bodyPr>
          <a:lstStyle/>
          <a:p>
            <a:r>
              <a:rPr lang="en-US" sz="1400">
                <a:solidFill>
                  <a:schemeClr val="bg1"/>
                </a:solidFill>
                <a:latin typeface="+mj-lt"/>
              </a:rPr>
              <a:t>May be biased</a:t>
            </a:r>
          </a:p>
        </p:txBody>
      </p:sp>
      <p:sp>
        <p:nvSpPr>
          <p:cNvPr id="20" name="Rectangle 19"/>
          <p:cNvSpPr/>
          <p:nvPr/>
        </p:nvSpPr>
        <p:spPr>
          <a:xfrm>
            <a:off x="4876231" y="1629125"/>
            <a:ext cx="509798" cy="5097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1" name="TextBox 20"/>
          <p:cNvSpPr txBox="1"/>
          <p:nvPr/>
        </p:nvSpPr>
        <p:spPr>
          <a:xfrm>
            <a:off x="4947426" y="1629125"/>
            <a:ext cx="367408" cy="523220"/>
          </a:xfrm>
          <a:prstGeom prst="rect">
            <a:avLst/>
          </a:prstGeom>
          <a:noFill/>
        </p:spPr>
        <p:txBody>
          <a:bodyPr wrap="none" rtlCol="0">
            <a:spAutoFit/>
          </a:bodyPr>
          <a:lstStyle/>
          <a:p>
            <a:r>
              <a:rPr lang="en-US" sz="2800">
                <a:solidFill>
                  <a:schemeClr val="bg1"/>
                </a:solidFill>
                <a:latin typeface="+mj-lt"/>
              </a:rPr>
              <a:t>7</a:t>
            </a:r>
          </a:p>
        </p:txBody>
      </p:sp>
      <p:sp>
        <p:nvSpPr>
          <p:cNvPr id="22" name="TextBox 21"/>
          <p:cNvSpPr txBox="1"/>
          <p:nvPr/>
        </p:nvSpPr>
        <p:spPr>
          <a:xfrm>
            <a:off x="5457224" y="1720899"/>
            <a:ext cx="3055599" cy="307777"/>
          </a:xfrm>
          <a:prstGeom prst="rect">
            <a:avLst/>
          </a:prstGeom>
          <a:noFill/>
        </p:spPr>
        <p:txBody>
          <a:bodyPr wrap="square" rtlCol="0">
            <a:spAutoFit/>
          </a:bodyPr>
          <a:lstStyle/>
          <a:p>
            <a:r>
              <a:rPr lang="en-US" sz="1400">
                <a:solidFill>
                  <a:schemeClr val="bg1"/>
                </a:solidFill>
                <a:latin typeface="+mj-lt"/>
              </a:rPr>
              <a:t>May not be accurate</a:t>
            </a:r>
            <a:endParaRPr lang="en-US" sz="1400">
              <a:solidFill>
                <a:schemeClr val="bg1"/>
              </a:solidFill>
            </a:endParaRPr>
          </a:p>
        </p:txBody>
      </p:sp>
      <p:sp>
        <p:nvSpPr>
          <p:cNvPr id="23" name="Rectangle 22"/>
          <p:cNvSpPr/>
          <p:nvPr/>
        </p:nvSpPr>
        <p:spPr>
          <a:xfrm>
            <a:off x="4876231" y="2369299"/>
            <a:ext cx="509798" cy="509798"/>
          </a:xfrm>
          <a:prstGeom prst="rect">
            <a:avLst/>
          </a:prstGeom>
          <a:solidFill>
            <a:srgbClr val="59ECB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TextBox 23"/>
          <p:cNvSpPr txBox="1"/>
          <p:nvPr/>
        </p:nvSpPr>
        <p:spPr>
          <a:xfrm>
            <a:off x="4947426" y="2369299"/>
            <a:ext cx="367408" cy="523220"/>
          </a:xfrm>
          <a:prstGeom prst="rect">
            <a:avLst/>
          </a:prstGeom>
          <a:noFill/>
        </p:spPr>
        <p:txBody>
          <a:bodyPr wrap="none" rtlCol="0">
            <a:spAutoFit/>
          </a:bodyPr>
          <a:lstStyle/>
          <a:p>
            <a:r>
              <a:rPr lang="en-US" sz="2800">
                <a:solidFill>
                  <a:schemeClr val="bg1"/>
                </a:solidFill>
                <a:latin typeface="+mj-lt"/>
              </a:rPr>
              <a:t>8</a:t>
            </a:r>
          </a:p>
        </p:txBody>
      </p:sp>
      <p:sp>
        <p:nvSpPr>
          <p:cNvPr id="25" name="TextBox 24"/>
          <p:cNvSpPr txBox="1"/>
          <p:nvPr/>
        </p:nvSpPr>
        <p:spPr>
          <a:xfrm>
            <a:off x="5457224" y="2454017"/>
            <a:ext cx="3055599" cy="307777"/>
          </a:xfrm>
          <a:prstGeom prst="rect">
            <a:avLst/>
          </a:prstGeom>
          <a:noFill/>
        </p:spPr>
        <p:txBody>
          <a:bodyPr wrap="square" rtlCol="0">
            <a:spAutoFit/>
          </a:bodyPr>
          <a:lstStyle/>
          <a:p>
            <a:r>
              <a:rPr lang="en-US" sz="1400">
                <a:solidFill>
                  <a:schemeClr val="bg1"/>
                </a:solidFill>
                <a:latin typeface="+mj-lt"/>
              </a:rPr>
              <a:t>May not be open</a:t>
            </a:r>
            <a:endParaRPr lang="en-US" sz="1400">
              <a:solidFill>
                <a:schemeClr val="bg1"/>
              </a:solidFill>
            </a:endParaRPr>
          </a:p>
        </p:txBody>
      </p:sp>
      <p:sp>
        <p:nvSpPr>
          <p:cNvPr id="26" name="Rectangle 25"/>
          <p:cNvSpPr/>
          <p:nvPr/>
        </p:nvSpPr>
        <p:spPr>
          <a:xfrm>
            <a:off x="4876231" y="3103803"/>
            <a:ext cx="509798" cy="50979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7" name="TextBox 26"/>
          <p:cNvSpPr txBox="1"/>
          <p:nvPr/>
        </p:nvSpPr>
        <p:spPr>
          <a:xfrm>
            <a:off x="4947426" y="3103803"/>
            <a:ext cx="367408" cy="523220"/>
          </a:xfrm>
          <a:prstGeom prst="rect">
            <a:avLst/>
          </a:prstGeom>
          <a:noFill/>
        </p:spPr>
        <p:txBody>
          <a:bodyPr wrap="none" rtlCol="0">
            <a:spAutoFit/>
          </a:bodyPr>
          <a:lstStyle/>
          <a:p>
            <a:r>
              <a:rPr lang="en-US" sz="2800">
                <a:solidFill>
                  <a:schemeClr val="bg1"/>
                </a:solidFill>
                <a:latin typeface="+mj-lt"/>
              </a:rPr>
              <a:t>9</a:t>
            </a:r>
          </a:p>
        </p:txBody>
      </p:sp>
      <p:sp>
        <p:nvSpPr>
          <p:cNvPr id="28" name="TextBox 27"/>
          <p:cNvSpPr txBox="1"/>
          <p:nvPr/>
        </p:nvSpPr>
        <p:spPr>
          <a:xfrm>
            <a:off x="5457224" y="3195577"/>
            <a:ext cx="3055599" cy="307777"/>
          </a:xfrm>
          <a:prstGeom prst="rect">
            <a:avLst/>
          </a:prstGeom>
          <a:noFill/>
        </p:spPr>
        <p:txBody>
          <a:bodyPr wrap="square" rtlCol="0">
            <a:spAutoFit/>
          </a:bodyPr>
          <a:lstStyle/>
          <a:p>
            <a:r>
              <a:rPr lang="en-US" sz="1400">
                <a:solidFill>
                  <a:schemeClr val="bg1"/>
                </a:solidFill>
                <a:latin typeface="+mj-lt"/>
              </a:rPr>
              <a:t>Currently, not explainable</a:t>
            </a:r>
          </a:p>
        </p:txBody>
      </p:sp>
      <p:sp>
        <p:nvSpPr>
          <p:cNvPr id="30" name="TextBox 29"/>
          <p:cNvSpPr txBox="1"/>
          <p:nvPr/>
        </p:nvSpPr>
        <p:spPr>
          <a:xfrm>
            <a:off x="5457224" y="3930081"/>
            <a:ext cx="3055599" cy="307777"/>
          </a:xfrm>
          <a:prstGeom prst="rect">
            <a:avLst/>
          </a:prstGeom>
          <a:noFill/>
        </p:spPr>
        <p:txBody>
          <a:bodyPr wrap="square" rtlCol="0">
            <a:spAutoFit/>
          </a:bodyPr>
          <a:lstStyle/>
          <a:p>
            <a:r>
              <a:rPr lang="en-US" sz="1400">
                <a:solidFill>
                  <a:schemeClr val="bg1"/>
                </a:solidFill>
                <a:latin typeface="+mj-lt"/>
              </a:rPr>
              <a:t>Has a large carbon footprint</a:t>
            </a:r>
          </a:p>
        </p:txBody>
      </p:sp>
      <p:sp>
        <p:nvSpPr>
          <p:cNvPr id="31" name="TextBox 30">
            <a:extLst>
              <a:ext uri="{FF2B5EF4-FFF2-40B4-BE49-F238E27FC236}">
                <a16:creationId xmlns:a16="http://schemas.microsoft.com/office/drawing/2014/main" id="{A3E7C026-F63E-201B-482D-0CCE2208F9A4}"/>
              </a:ext>
            </a:extLst>
          </p:cNvPr>
          <p:cNvSpPr txBox="1"/>
          <p:nvPr/>
        </p:nvSpPr>
        <p:spPr>
          <a:xfrm>
            <a:off x="-7749" y="178744"/>
            <a:ext cx="9144000" cy="369332"/>
          </a:xfrm>
          <a:prstGeom prst="rect">
            <a:avLst/>
          </a:prstGeom>
          <a:noFill/>
        </p:spPr>
        <p:txBody>
          <a:bodyPr wrap="square" lIns="91440" tIns="45720" rIns="91440" bIns="45720" rtlCol="0" anchor="t">
            <a:spAutoFit/>
          </a:bodyPr>
          <a:lstStyle/>
          <a:p>
            <a:pPr algn="ctr"/>
            <a:r>
              <a:rPr lang="en-US" b="1">
                <a:solidFill>
                  <a:schemeClr val="bg1"/>
                </a:solidFill>
              </a:rPr>
              <a:t>Large Language Model considerations</a:t>
            </a:r>
          </a:p>
        </p:txBody>
      </p:sp>
      <p:sp>
        <p:nvSpPr>
          <p:cNvPr id="32" name="Rounded Rectangle 31">
            <a:extLst>
              <a:ext uri="{FF2B5EF4-FFF2-40B4-BE49-F238E27FC236}">
                <a16:creationId xmlns:a16="http://schemas.microsoft.com/office/drawing/2014/main" id="{4F6750DB-3493-0564-8786-CBEE22A85200}"/>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37667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57EEBE-0286-8073-8AA3-B6665D79DFBF}"/>
              </a:ext>
            </a:extLst>
          </p:cNvPr>
          <p:cNvSpPr txBox="1"/>
          <p:nvPr/>
        </p:nvSpPr>
        <p:spPr>
          <a:xfrm>
            <a:off x="0" y="350981"/>
            <a:ext cx="9144000" cy="369332"/>
          </a:xfrm>
          <a:prstGeom prst="rect">
            <a:avLst/>
          </a:prstGeom>
          <a:noFill/>
        </p:spPr>
        <p:txBody>
          <a:bodyPr wrap="square" rtlCol="0">
            <a:spAutoFit/>
          </a:bodyPr>
          <a:lstStyle/>
          <a:p>
            <a:pPr algn="ctr"/>
            <a:r>
              <a:rPr lang="en-US" b="1">
                <a:solidFill>
                  <a:schemeClr val="bg1"/>
                </a:solidFill>
              </a:rPr>
              <a:t>Purpose of Deck</a:t>
            </a:r>
          </a:p>
        </p:txBody>
      </p:sp>
      <p:sp>
        <p:nvSpPr>
          <p:cNvPr id="8" name="Rectangle 7">
            <a:extLst>
              <a:ext uri="{FF2B5EF4-FFF2-40B4-BE49-F238E27FC236}">
                <a16:creationId xmlns:a16="http://schemas.microsoft.com/office/drawing/2014/main" id="{0D2FAB3D-792C-CC21-1DB0-11D33179F997}"/>
              </a:ext>
            </a:extLst>
          </p:cNvPr>
          <p:cNvSpPr/>
          <p:nvPr/>
        </p:nvSpPr>
        <p:spPr>
          <a:xfrm>
            <a:off x="813264" y="2502218"/>
            <a:ext cx="92174" cy="400110"/>
          </a:xfrm>
          <a:prstGeom prst="rect">
            <a:avLst/>
          </a:prstGeom>
          <a:solidFill>
            <a:srgbClr val="E300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9" name="TextBox 8">
            <a:extLst>
              <a:ext uri="{FF2B5EF4-FFF2-40B4-BE49-F238E27FC236}">
                <a16:creationId xmlns:a16="http://schemas.microsoft.com/office/drawing/2014/main" id="{FFD300B1-B1DD-5FD5-FE5F-C28B17B87C8E}"/>
              </a:ext>
            </a:extLst>
          </p:cNvPr>
          <p:cNvSpPr txBox="1"/>
          <p:nvPr/>
        </p:nvSpPr>
        <p:spPr>
          <a:xfrm>
            <a:off x="905438" y="2426121"/>
            <a:ext cx="7781357" cy="543610"/>
          </a:xfrm>
          <a:prstGeom prst="rect">
            <a:avLst/>
          </a:prstGeom>
          <a:noFill/>
        </p:spPr>
        <p:txBody>
          <a:bodyPr wrap="square">
            <a:spAutoFit/>
          </a:bodyPr>
          <a:lstStyle/>
          <a:p>
            <a:pPr marR="0" lvl="0">
              <a:lnSpc>
                <a:spcPts val="1800"/>
              </a:lnSpc>
              <a:spcBef>
                <a:spcPts val="0"/>
              </a:spcBef>
              <a:spcAft>
                <a:spcPts val="600"/>
              </a:spcAft>
              <a:buClr>
                <a:srgbClr val="000000"/>
              </a:buClr>
            </a:pPr>
            <a:r>
              <a:rPr lang="en-US" sz="1400">
                <a:solidFill>
                  <a:srgbClr val="E30066"/>
                </a:solidFill>
                <a:latin typeface="+mj-lt"/>
              </a:rPr>
              <a:t>To provide </a:t>
            </a:r>
            <a:r>
              <a:rPr lang="en-US" sz="1400">
                <a:solidFill>
                  <a:schemeClr val="bg1"/>
                </a:solidFill>
                <a:latin typeface="+mj-lt"/>
              </a:rPr>
              <a:t>educational materials on GAI, natural language processing (NLP), &amp; large language models (LLMs) that Sales can share with customers </a:t>
            </a:r>
          </a:p>
        </p:txBody>
      </p:sp>
      <p:sp>
        <p:nvSpPr>
          <p:cNvPr id="10" name="Rectangle 9">
            <a:extLst>
              <a:ext uri="{FF2B5EF4-FFF2-40B4-BE49-F238E27FC236}">
                <a16:creationId xmlns:a16="http://schemas.microsoft.com/office/drawing/2014/main" id="{458E63D6-7043-7D08-E03F-D8A6CED74C12}"/>
              </a:ext>
            </a:extLst>
          </p:cNvPr>
          <p:cNvSpPr/>
          <p:nvPr/>
        </p:nvSpPr>
        <p:spPr>
          <a:xfrm>
            <a:off x="813264" y="2985306"/>
            <a:ext cx="92174" cy="4001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1" name="TextBox 10">
            <a:extLst>
              <a:ext uri="{FF2B5EF4-FFF2-40B4-BE49-F238E27FC236}">
                <a16:creationId xmlns:a16="http://schemas.microsoft.com/office/drawing/2014/main" id="{FC88962A-2744-8946-71A7-1A67EE661B70}"/>
              </a:ext>
            </a:extLst>
          </p:cNvPr>
          <p:cNvSpPr txBox="1"/>
          <p:nvPr/>
        </p:nvSpPr>
        <p:spPr>
          <a:xfrm>
            <a:off x="905438" y="3023510"/>
            <a:ext cx="7106325" cy="323165"/>
          </a:xfrm>
          <a:prstGeom prst="rect">
            <a:avLst/>
          </a:prstGeom>
          <a:noFill/>
        </p:spPr>
        <p:txBody>
          <a:bodyPr wrap="square">
            <a:spAutoFit/>
          </a:bodyPr>
          <a:lstStyle/>
          <a:p>
            <a:pPr marR="0" lvl="0">
              <a:lnSpc>
                <a:spcPts val="1800"/>
              </a:lnSpc>
              <a:spcBef>
                <a:spcPts val="0"/>
              </a:spcBef>
              <a:spcAft>
                <a:spcPts val="600"/>
              </a:spcAft>
              <a:buClr>
                <a:srgbClr val="000000"/>
              </a:buClr>
            </a:pPr>
            <a:r>
              <a:rPr lang="en-US" sz="1400">
                <a:solidFill>
                  <a:schemeClr val="accent4"/>
                </a:solidFill>
                <a:latin typeface="+mj-lt"/>
              </a:rPr>
              <a:t>To inform </a:t>
            </a:r>
            <a:r>
              <a:rPr lang="en-US" sz="1400">
                <a:solidFill>
                  <a:schemeClr val="bg1"/>
                </a:solidFill>
                <a:latin typeface="+mj-lt"/>
              </a:rPr>
              <a:t>SAS staff &amp; customers on SAS NLP &amp; LLM capabilities</a:t>
            </a:r>
          </a:p>
        </p:txBody>
      </p:sp>
      <p:sp>
        <p:nvSpPr>
          <p:cNvPr id="12" name="Rectangle 11">
            <a:extLst>
              <a:ext uri="{FF2B5EF4-FFF2-40B4-BE49-F238E27FC236}">
                <a16:creationId xmlns:a16="http://schemas.microsoft.com/office/drawing/2014/main" id="{6BD03D79-2AFD-ED8E-2C51-F81868F8A5F1}"/>
              </a:ext>
            </a:extLst>
          </p:cNvPr>
          <p:cNvSpPr/>
          <p:nvPr/>
        </p:nvSpPr>
        <p:spPr>
          <a:xfrm>
            <a:off x="813265" y="2022619"/>
            <a:ext cx="92174" cy="40011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 name="TextBox 12">
            <a:extLst>
              <a:ext uri="{FF2B5EF4-FFF2-40B4-BE49-F238E27FC236}">
                <a16:creationId xmlns:a16="http://schemas.microsoft.com/office/drawing/2014/main" id="{0EB7D6A6-D14B-43DD-7EA4-CEC06C953373}"/>
              </a:ext>
            </a:extLst>
          </p:cNvPr>
          <p:cNvSpPr txBox="1"/>
          <p:nvPr/>
        </p:nvSpPr>
        <p:spPr>
          <a:xfrm>
            <a:off x="905439" y="2060823"/>
            <a:ext cx="8238561" cy="297517"/>
          </a:xfrm>
          <a:prstGeom prst="rect">
            <a:avLst/>
          </a:prstGeom>
          <a:noFill/>
        </p:spPr>
        <p:txBody>
          <a:bodyPr wrap="square">
            <a:spAutoFit/>
          </a:bodyPr>
          <a:lstStyle/>
          <a:p>
            <a:pPr marR="0" lvl="0">
              <a:lnSpc>
                <a:spcPts val="1600"/>
              </a:lnSpc>
              <a:spcBef>
                <a:spcPts val="0"/>
              </a:spcBef>
              <a:spcAft>
                <a:spcPts val="600"/>
              </a:spcAft>
              <a:buClr>
                <a:srgbClr val="000000"/>
              </a:buClr>
            </a:pPr>
            <a:r>
              <a:rPr lang="en-US" sz="1400">
                <a:solidFill>
                  <a:schemeClr val="accent3"/>
                </a:solidFill>
                <a:latin typeface="+mj-lt"/>
              </a:rPr>
              <a:t>To update </a:t>
            </a:r>
            <a:r>
              <a:rPr lang="en-US" sz="1400">
                <a:solidFill>
                  <a:schemeClr val="bg1"/>
                </a:solidFill>
                <a:latin typeface="+mj-lt"/>
              </a:rPr>
              <a:t>SAS staff, customers, &amp; partners on trustworthy GAI considerations</a:t>
            </a:r>
          </a:p>
        </p:txBody>
      </p:sp>
      <p:sp>
        <p:nvSpPr>
          <p:cNvPr id="14" name="Rectangle 13">
            <a:extLst>
              <a:ext uri="{FF2B5EF4-FFF2-40B4-BE49-F238E27FC236}">
                <a16:creationId xmlns:a16="http://schemas.microsoft.com/office/drawing/2014/main" id="{AD93287A-C916-D7FA-BD2C-93241A2A6C68}"/>
              </a:ext>
            </a:extLst>
          </p:cNvPr>
          <p:cNvSpPr/>
          <p:nvPr/>
        </p:nvSpPr>
        <p:spPr>
          <a:xfrm>
            <a:off x="813264" y="1548653"/>
            <a:ext cx="92174" cy="400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TextBox 14">
            <a:extLst>
              <a:ext uri="{FF2B5EF4-FFF2-40B4-BE49-F238E27FC236}">
                <a16:creationId xmlns:a16="http://schemas.microsoft.com/office/drawing/2014/main" id="{5FE40F02-B350-4C19-5364-57709822F4F2}"/>
              </a:ext>
            </a:extLst>
          </p:cNvPr>
          <p:cNvSpPr txBox="1"/>
          <p:nvPr/>
        </p:nvSpPr>
        <p:spPr>
          <a:xfrm>
            <a:off x="905438" y="1584136"/>
            <a:ext cx="7425298" cy="297517"/>
          </a:xfrm>
          <a:prstGeom prst="rect">
            <a:avLst/>
          </a:prstGeom>
          <a:noFill/>
        </p:spPr>
        <p:txBody>
          <a:bodyPr wrap="square">
            <a:spAutoFit/>
          </a:bodyPr>
          <a:lstStyle/>
          <a:p>
            <a:pPr marR="0" lvl="0">
              <a:lnSpc>
                <a:spcPts val="1600"/>
              </a:lnSpc>
              <a:spcBef>
                <a:spcPts val="0"/>
              </a:spcBef>
              <a:spcAft>
                <a:spcPts val="600"/>
              </a:spcAft>
              <a:buClr>
                <a:srgbClr val="000000"/>
              </a:buClr>
            </a:pPr>
            <a:r>
              <a:rPr lang="en-US" sz="1400">
                <a:solidFill>
                  <a:schemeClr val="accent1"/>
                </a:solidFill>
                <a:effectLst/>
                <a:latin typeface="+mj-lt"/>
                <a:ea typeface="Calibri" panose="020F0502020204030204" pitchFamily="34" charset="0"/>
                <a:cs typeface="Times New Roman" panose="02020603050405020304" pitchFamily="18" charset="0"/>
              </a:rPr>
              <a:t>To enable </a:t>
            </a:r>
            <a:r>
              <a:rPr lang="en-US" sz="1400">
                <a:solidFill>
                  <a:schemeClr val="bg1"/>
                </a:solidFill>
                <a:latin typeface="+mj-lt"/>
                <a:ea typeface="Calibri" panose="020F0502020204030204" pitchFamily="34" charset="0"/>
                <a:cs typeface="Times New Roman" panose="02020603050405020304" pitchFamily="18" charset="0"/>
              </a:rPr>
              <a:t>SAS s</a:t>
            </a:r>
            <a:r>
              <a:rPr lang="en-US" sz="1400">
                <a:solidFill>
                  <a:schemeClr val="bg1"/>
                </a:solidFill>
                <a:effectLst/>
                <a:latin typeface="+mj-lt"/>
                <a:ea typeface="Calibri" panose="020F0502020204030204" pitchFamily="34" charset="0"/>
                <a:cs typeface="Times New Roman" panose="02020603050405020304" pitchFamily="18" charset="0"/>
              </a:rPr>
              <a:t>taff with generative AI (GAI) resources &amp; a SAS GAI Community of Practice (GAI COP)</a:t>
            </a:r>
          </a:p>
        </p:txBody>
      </p:sp>
    </p:spTree>
    <p:extLst>
      <p:ext uri="{BB962C8B-B14F-4D97-AF65-F5344CB8AC3E}">
        <p14:creationId xmlns:p14="http://schemas.microsoft.com/office/powerpoint/2010/main" val="262600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9A8120-E605-D0B6-701E-0B5C98E4E7D2}"/>
              </a:ext>
            </a:extLst>
          </p:cNvPr>
          <p:cNvSpPr txBox="1"/>
          <p:nvPr/>
        </p:nvSpPr>
        <p:spPr>
          <a:xfrm>
            <a:off x="-100080" y="313288"/>
            <a:ext cx="9144000" cy="369332"/>
          </a:xfrm>
          <a:prstGeom prst="rect">
            <a:avLst/>
          </a:prstGeom>
          <a:noFill/>
        </p:spPr>
        <p:txBody>
          <a:bodyPr wrap="square" lIns="91440" tIns="45720" rIns="91440" bIns="45720" rtlCol="0" anchor="t">
            <a:spAutoFit/>
          </a:bodyPr>
          <a:lstStyle/>
          <a:p>
            <a:pPr algn="ctr"/>
            <a:r>
              <a:rPr lang="en-US" b="1">
                <a:solidFill>
                  <a:schemeClr val="bg1"/>
                </a:solidFill>
              </a:rPr>
              <a:t>Which methods are associated with Large Language Models?</a:t>
            </a:r>
          </a:p>
        </p:txBody>
      </p:sp>
      <p:sp>
        <p:nvSpPr>
          <p:cNvPr id="14" name="TextBox 13">
            <a:extLst>
              <a:ext uri="{FF2B5EF4-FFF2-40B4-BE49-F238E27FC236}">
                <a16:creationId xmlns:a16="http://schemas.microsoft.com/office/drawing/2014/main" id="{5AFCAC8E-7A75-FDE3-3BC8-C8767D5CDA15}"/>
              </a:ext>
            </a:extLst>
          </p:cNvPr>
          <p:cNvSpPr txBox="1"/>
          <p:nvPr/>
        </p:nvSpPr>
        <p:spPr>
          <a:xfrm>
            <a:off x="-1" y="4258633"/>
            <a:ext cx="9143999" cy="388696"/>
          </a:xfrm>
          <a:prstGeom prst="rect">
            <a:avLst/>
          </a:prstGeom>
          <a:noFill/>
        </p:spPr>
        <p:txBody>
          <a:bodyPr wrap="square" lIns="91440" tIns="45720" rIns="91440" bIns="45720" anchor="t">
            <a:spAutoFit/>
          </a:bodyPr>
          <a:lstStyle/>
          <a:p>
            <a:pPr algn="ctr">
              <a:lnSpc>
                <a:spcPts val="2800"/>
              </a:lnSpc>
              <a:spcAft>
                <a:spcPts val="1600"/>
              </a:spcAft>
            </a:pPr>
            <a:endParaRPr lang="en-US" sz="800">
              <a:solidFill>
                <a:schemeClr val="accent1"/>
              </a:solidFill>
              <a:latin typeface="+mj-lt"/>
              <a:cs typeface="Calibri"/>
            </a:endParaRPr>
          </a:p>
        </p:txBody>
      </p:sp>
      <p:sp>
        <p:nvSpPr>
          <p:cNvPr id="2" name="Rectangle 1">
            <a:extLst>
              <a:ext uri="{FF2B5EF4-FFF2-40B4-BE49-F238E27FC236}">
                <a16:creationId xmlns:a16="http://schemas.microsoft.com/office/drawing/2014/main" id="{8DCF3DFC-BC3A-21EE-CA5D-EA2BA1A1FE0D}"/>
              </a:ext>
            </a:extLst>
          </p:cNvPr>
          <p:cNvSpPr/>
          <p:nvPr/>
        </p:nvSpPr>
        <p:spPr>
          <a:xfrm>
            <a:off x="239874" y="855306"/>
            <a:ext cx="4094228" cy="819854"/>
          </a:xfrm>
          <a:prstGeom prst="rect">
            <a:avLst/>
          </a:prstGeom>
          <a:noFill/>
          <a:ln>
            <a:solidFill>
              <a:srgbClr val="6C69FF"/>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solidFill>
                  <a:srgbClr val="6C69FF"/>
                </a:solidFill>
              </a:rPr>
              <a:t>Sequence models</a:t>
            </a:r>
            <a:endParaRPr lang="en-US" sz="1600" b="1">
              <a:solidFill>
                <a:srgbClr val="6C69FF"/>
              </a:solidFill>
              <a:cs typeface="Calibri"/>
            </a:endParaRPr>
          </a:p>
        </p:txBody>
      </p:sp>
      <p:sp>
        <p:nvSpPr>
          <p:cNvPr id="6" name="Rectangle 5">
            <a:extLst>
              <a:ext uri="{FF2B5EF4-FFF2-40B4-BE49-F238E27FC236}">
                <a16:creationId xmlns:a16="http://schemas.microsoft.com/office/drawing/2014/main" id="{0C5B5A12-D9FA-0ED9-F2A1-8744895711EA}"/>
              </a:ext>
            </a:extLst>
          </p:cNvPr>
          <p:cNvSpPr/>
          <p:nvPr/>
        </p:nvSpPr>
        <p:spPr>
          <a:xfrm>
            <a:off x="4680837" y="834139"/>
            <a:ext cx="4256505" cy="819854"/>
          </a:xfrm>
          <a:prstGeom prst="rect">
            <a:avLst/>
          </a:prstGeom>
          <a:noFill/>
          <a:ln>
            <a:solidFill>
              <a:srgbClr val="71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913DCD"/>
                </a:solidFill>
              </a:rPr>
              <a:t>Transformer models</a:t>
            </a:r>
          </a:p>
        </p:txBody>
      </p:sp>
      <p:sp>
        <p:nvSpPr>
          <p:cNvPr id="15" name="TextBox 14">
            <a:extLst>
              <a:ext uri="{FF2B5EF4-FFF2-40B4-BE49-F238E27FC236}">
                <a16:creationId xmlns:a16="http://schemas.microsoft.com/office/drawing/2014/main" id="{5E8A8757-1326-67FE-410E-EE2EF08D5D82}"/>
              </a:ext>
            </a:extLst>
          </p:cNvPr>
          <p:cNvSpPr txBox="1"/>
          <p:nvPr/>
        </p:nvSpPr>
        <p:spPr>
          <a:xfrm>
            <a:off x="4680832" y="1796776"/>
            <a:ext cx="4365508" cy="3151568"/>
          </a:xfrm>
          <a:prstGeom prst="rect">
            <a:avLst/>
          </a:prstGeom>
          <a:noFill/>
        </p:spPr>
        <p:txBody>
          <a:bodyPr wrap="square" lIns="91440" tIns="45720" rIns="91440" bIns="45720" anchor="t">
            <a:spAutoFit/>
          </a:bodyPr>
          <a:lstStyle/>
          <a:p>
            <a:pPr marL="171450" indent="-171450">
              <a:buFont typeface="Arial"/>
              <a:buChar char="•"/>
            </a:pPr>
            <a:r>
              <a:rPr lang="en-US" sz="1100">
                <a:solidFill>
                  <a:srgbClr val="FFFFFF"/>
                </a:solidFill>
                <a:latin typeface="Calibri Light"/>
                <a:ea typeface="+mn-lt"/>
                <a:cs typeface="Calibri Light"/>
              </a:rPr>
              <a:t>Transformer models are the current gold standard machine learning models in natural language processing. The first of these models, simply called Transformer was released in a paper called Attention is All You Need by Vaswani, et al., in 2017.</a:t>
            </a:r>
            <a:endParaRPr lang="en-US"/>
          </a:p>
          <a:p>
            <a:pPr marL="171450" indent="-171450">
              <a:buFont typeface="Arial"/>
              <a:buChar char="•"/>
            </a:pPr>
            <a:endParaRPr lang="en-US" sz="1100">
              <a:solidFill>
                <a:srgbClr val="FFFFFF"/>
              </a:solidFill>
              <a:latin typeface="Calibri Light"/>
              <a:ea typeface="+mn-lt"/>
              <a:cs typeface="Calibri Light"/>
            </a:endParaRPr>
          </a:p>
          <a:p>
            <a:pPr marL="171450" indent="-171450">
              <a:buFont typeface="Arial"/>
              <a:buChar char="•"/>
            </a:pPr>
            <a:r>
              <a:rPr lang="en-US" sz="1100">
                <a:solidFill>
                  <a:srgbClr val="FFFFFF"/>
                </a:solidFill>
                <a:latin typeface="Calibri Light"/>
                <a:ea typeface="+mn-lt"/>
                <a:cs typeface="Calibri Light"/>
              </a:rPr>
              <a:t>They have the benefit of being </a:t>
            </a:r>
            <a:r>
              <a:rPr lang="en-US" sz="1100" b="1">
                <a:solidFill>
                  <a:srgbClr val="FFFFFF"/>
                </a:solidFill>
                <a:latin typeface="Calibri Light"/>
                <a:ea typeface="+mn-lt"/>
                <a:cs typeface="Calibri Light"/>
              </a:rPr>
              <a:t>non-sequential</a:t>
            </a:r>
            <a:r>
              <a:rPr lang="en-US" sz="1100">
                <a:solidFill>
                  <a:srgbClr val="FFFFFF"/>
                </a:solidFill>
                <a:latin typeface="Calibri Light"/>
                <a:ea typeface="+mn-lt"/>
                <a:cs typeface="Calibri Light"/>
              </a:rPr>
              <a:t> which means sentences are processed as a whole rather than word by word.</a:t>
            </a:r>
            <a:endParaRPr lang="en-US">
              <a:cs typeface="Calibri"/>
            </a:endParaRPr>
          </a:p>
          <a:p>
            <a:pPr marL="171450" indent="-171450">
              <a:buFont typeface="Arial"/>
              <a:buChar char="•"/>
            </a:pPr>
            <a:endParaRPr lang="en-US" sz="1100">
              <a:solidFill>
                <a:srgbClr val="FFFFFF"/>
              </a:solidFill>
              <a:latin typeface="Calibri Light"/>
              <a:ea typeface="+mn-lt"/>
              <a:cs typeface="Calibri Light"/>
            </a:endParaRPr>
          </a:p>
          <a:p>
            <a:pPr marL="171450" indent="-171450">
              <a:buFont typeface="Arial"/>
              <a:buChar char="•"/>
            </a:pPr>
            <a:r>
              <a:rPr lang="en-US" sz="1100" b="1">
                <a:solidFill>
                  <a:srgbClr val="FFFFFF"/>
                </a:solidFill>
                <a:latin typeface="Calibri Light"/>
                <a:ea typeface="Roboto"/>
                <a:cs typeface="Calibri Light"/>
              </a:rPr>
              <a:t>Self-attention </a:t>
            </a:r>
            <a:r>
              <a:rPr lang="en-US" sz="1100">
                <a:solidFill>
                  <a:srgbClr val="FFFFFF"/>
                </a:solidFill>
                <a:latin typeface="Calibri Light"/>
                <a:ea typeface="Roboto"/>
                <a:cs typeface="Calibri Light"/>
              </a:rPr>
              <a:t>enables the model to look at the whole context of a sequence while encoding each of the input elements. It means the models will not "forget" parts of the input sequence because the window of retaining information is exactly as large as needed.</a:t>
            </a:r>
          </a:p>
          <a:p>
            <a:pPr marL="171450" indent="-171450">
              <a:buFont typeface="Arial"/>
              <a:buChar char="•"/>
            </a:pPr>
            <a:endParaRPr lang="en-US" sz="1100">
              <a:solidFill>
                <a:srgbClr val="FFFFFF"/>
              </a:solidFill>
              <a:latin typeface="Calibri Light"/>
              <a:ea typeface="+mn-lt"/>
              <a:cs typeface="Calibri Light"/>
            </a:endParaRPr>
          </a:p>
          <a:p>
            <a:pPr marL="171450" indent="-171450">
              <a:buFont typeface="Arial"/>
              <a:buChar char="•"/>
            </a:pPr>
            <a:r>
              <a:rPr lang="en-US" sz="1100">
                <a:solidFill>
                  <a:srgbClr val="FFFFFF"/>
                </a:solidFill>
                <a:latin typeface="Calibri Light"/>
                <a:ea typeface="+mn-lt"/>
                <a:cs typeface="Calibri Light"/>
              </a:rPr>
              <a:t>Transformers feature positional embeddings, another innovation introduced to help replace recurrence. The idea is to use fixed or learned weights which encode information related to a specific position of a token in a sentence.</a:t>
            </a:r>
            <a:endParaRPr lang="en-US">
              <a:cs typeface="Calibri"/>
            </a:endParaRPr>
          </a:p>
          <a:p>
            <a:pPr>
              <a:lnSpc>
                <a:spcPts val="1520"/>
              </a:lnSpc>
              <a:spcAft>
                <a:spcPts val="1200"/>
              </a:spcAft>
            </a:pPr>
            <a:endParaRPr lang="en-US" sz="1100">
              <a:solidFill>
                <a:schemeClr val="bg1"/>
              </a:solidFill>
              <a:latin typeface="+mj-lt"/>
              <a:cs typeface="Calibri Light"/>
            </a:endParaRPr>
          </a:p>
        </p:txBody>
      </p:sp>
      <p:sp>
        <p:nvSpPr>
          <p:cNvPr id="16" name="TextBox 15">
            <a:extLst>
              <a:ext uri="{FF2B5EF4-FFF2-40B4-BE49-F238E27FC236}">
                <a16:creationId xmlns:a16="http://schemas.microsoft.com/office/drawing/2014/main" id="{E9401AA7-CA30-9223-C221-D6D5490827E2}"/>
              </a:ext>
            </a:extLst>
          </p:cNvPr>
          <p:cNvSpPr txBox="1"/>
          <p:nvPr/>
        </p:nvSpPr>
        <p:spPr>
          <a:xfrm>
            <a:off x="239872" y="1850733"/>
            <a:ext cx="4094228" cy="1928157"/>
          </a:xfrm>
          <a:prstGeom prst="rect">
            <a:avLst/>
          </a:prstGeom>
          <a:noFill/>
        </p:spPr>
        <p:txBody>
          <a:bodyPr wrap="square" lIns="91440" tIns="45720" rIns="91440" bIns="45720" anchor="t">
            <a:spAutoFit/>
          </a:bodyPr>
          <a:lstStyle/>
          <a:p>
            <a:pPr marL="171450" indent="-171450">
              <a:lnSpc>
                <a:spcPts val="1520"/>
              </a:lnSpc>
              <a:spcAft>
                <a:spcPts val="1200"/>
              </a:spcAft>
              <a:buFont typeface="Arial"/>
              <a:buChar char="•"/>
            </a:pPr>
            <a:r>
              <a:rPr lang="en-US" sz="1100">
                <a:solidFill>
                  <a:schemeClr val="bg1"/>
                </a:solidFill>
                <a:latin typeface="+mj-lt"/>
              </a:rPr>
              <a:t>Recurrent neural network (RNN) models like Long Short-Term Memory (LSTM) and Gated Recurrent Unit (GRU) were the gold standard in language modeling before transformers. </a:t>
            </a:r>
            <a:endParaRPr lang="en-US">
              <a:solidFill>
                <a:schemeClr val="bg1"/>
              </a:solidFill>
              <a:cs typeface="Calibri" panose="020F0502020204030204"/>
            </a:endParaRPr>
          </a:p>
          <a:p>
            <a:pPr marL="171450" indent="-171450">
              <a:lnSpc>
                <a:spcPts val="1520"/>
              </a:lnSpc>
              <a:spcAft>
                <a:spcPts val="1200"/>
              </a:spcAft>
              <a:buFont typeface="Arial"/>
              <a:buChar char="•"/>
            </a:pPr>
            <a:r>
              <a:rPr lang="en-US" sz="1100">
                <a:solidFill>
                  <a:schemeClr val="bg1"/>
                </a:solidFill>
                <a:latin typeface="+mj-lt"/>
              </a:rPr>
              <a:t>They are called sequence models because</a:t>
            </a:r>
            <a:r>
              <a:rPr lang="en-US" sz="1100">
                <a:solidFill>
                  <a:schemeClr val="bg1"/>
                </a:solidFill>
                <a:latin typeface="Calibri Light"/>
                <a:cs typeface="Calibri Light"/>
              </a:rPr>
              <a:t> sentences must be processed word by word. </a:t>
            </a:r>
            <a:endParaRPr lang="en-US">
              <a:solidFill>
                <a:schemeClr val="bg1"/>
              </a:solidFill>
              <a:latin typeface="Calibri" panose="020F0502020204030204"/>
              <a:cs typeface="Calibri" panose="020F0502020204030204"/>
            </a:endParaRPr>
          </a:p>
          <a:p>
            <a:pPr marL="171450" indent="-171450">
              <a:lnSpc>
                <a:spcPts val="1520"/>
              </a:lnSpc>
              <a:spcAft>
                <a:spcPts val="1200"/>
              </a:spcAft>
              <a:buFont typeface="Arial"/>
              <a:buChar char="•"/>
            </a:pPr>
            <a:r>
              <a:rPr lang="en-US" sz="1100">
                <a:solidFill>
                  <a:schemeClr val="bg1"/>
                </a:solidFill>
                <a:latin typeface="Calibri Light"/>
                <a:cs typeface="Calibri Light"/>
              </a:rPr>
              <a:t>They're still used in speech recognition, music generation, sentiment analysis, machine translation, and DNA sequence analysis.</a:t>
            </a:r>
          </a:p>
        </p:txBody>
      </p:sp>
      <p:sp>
        <p:nvSpPr>
          <p:cNvPr id="4" name="Rounded Rectangle 3">
            <a:extLst>
              <a:ext uri="{FF2B5EF4-FFF2-40B4-BE49-F238E27FC236}">
                <a16:creationId xmlns:a16="http://schemas.microsoft.com/office/drawing/2014/main" id="{032BBFA3-8508-94A3-F576-2105CAAEBE69}"/>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991284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15FE6-CB46-DE22-1642-7C6EB40D271C}"/>
              </a:ext>
            </a:extLst>
          </p:cNvPr>
          <p:cNvSpPr txBox="1"/>
          <p:nvPr/>
        </p:nvSpPr>
        <p:spPr>
          <a:xfrm>
            <a:off x="0" y="350981"/>
            <a:ext cx="9144000" cy="369332"/>
          </a:xfrm>
          <a:prstGeom prst="rect">
            <a:avLst/>
          </a:prstGeom>
          <a:noFill/>
        </p:spPr>
        <p:txBody>
          <a:bodyPr wrap="square" rtlCol="0">
            <a:spAutoFit/>
          </a:bodyPr>
          <a:lstStyle/>
          <a:p>
            <a:pPr algn="ctr"/>
            <a:r>
              <a:rPr lang="en-US" b="1" dirty="0">
                <a:solidFill>
                  <a:schemeClr val="bg1"/>
                </a:solidFill>
              </a:rPr>
              <a:t>NLP &amp; LLM capabilities at SAS</a:t>
            </a:r>
          </a:p>
        </p:txBody>
      </p:sp>
      <p:sp>
        <p:nvSpPr>
          <p:cNvPr id="4" name="Rectangle 3">
            <a:extLst>
              <a:ext uri="{FF2B5EF4-FFF2-40B4-BE49-F238E27FC236}">
                <a16:creationId xmlns:a16="http://schemas.microsoft.com/office/drawing/2014/main" id="{AEFE2A67-E9DD-A583-69B6-90C9639EE3C3}"/>
              </a:ext>
            </a:extLst>
          </p:cNvPr>
          <p:cNvSpPr/>
          <p:nvPr/>
        </p:nvSpPr>
        <p:spPr>
          <a:xfrm>
            <a:off x="480561" y="881029"/>
            <a:ext cx="3977973" cy="3747615"/>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834E52-5677-95B3-7696-9AB1F2423BD8}"/>
              </a:ext>
            </a:extLst>
          </p:cNvPr>
          <p:cNvSpPr/>
          <p:nvPr/>
        </p:nvSpPr>
        <p:spPr>
          <a:xfrm>
            <a:off x="4671007" y="881029"/>
            <a:ext cx="3977973" cy="3747615"/>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A82D224-AFFE-832B-2EBE-1C083484ADCA}"/>
              </a:ext>
            </a:extLst>
          </p:cNvPr>
          <p:cNvSpPr txBox="1"/>
          <p:nvPr/>
        </p:nvSpPr>
        <p:spPr>
          <a:xfrm>
            <a:off x="495020" y="950876"/>
            <a:ext cx="3963513" cy="369332"/>
          </a:xfrm>
          <a:prstGeom prst="rect">
            <a:avLst/>
          </a:prstGeom>
          <a:noFill/>
        </p:spPr>
        <p:txBody>
          <a:bodyPr wrap="square" rtlCol="0">
            <a:spAutoFit/>
          </a:bodyPr>
          <a:lstStyle/>
          <a:p>
            <a:pPr algn="ctr"/>
            <a:r>
              <a:rPr lang="en-US">
                <a:solidFill>
                  <a:schemeClr val="accent2"/>
                </a:solidFill>
                <a:latin typeface="+mj-lt"/>
              </a:rPr>
              <a:t>Current Capability</a:t>
            </a:r>
          </a:p>
        </p:txBody>
      </p:sp>
      <p:sp>
        <p:nvSpPr>
          <p:cNvPr id="12" name="TextBox 11">
            <a:extLst>
              <a:ext uri="{FF2B5EF4-FFF2-40B4-BE49-F238E27FC236}">
                <a16:creationId xmlns:a16="http://schemas.microsoft.com/office/drawing/2014/main" id="{A325C811-0877-F11B-96F6-442929B7E66C}"/>
              </a:ext>
            </a:extLst>
          </p:cNvPr>
          <p:cNvSpPr txBox="1"/>
          <p:nvPr/>
        </p:nvSpPr>
        <p:spPr>
          <a:xfrm>
            <a:off x="4671006" y="955106"/>
            <a:ext cx="3977973" cy="369332"/>
          </a:xfrm>
          <a:prstGeom prst="rect">
            <a:avLst/>
          </a:prstGeom>
          <a:noFill/>
        </p:spPr>
        <p:txBody>
          <a:bodyPr wrap="square" rtlCol="0">
            <a:spAutoFit/>
          </a:bodyPr>
          <a:lstStyle/>
          <a:p>
            <a:pPr algn="ctr"/>
            <a:r>
              <a:rPr lang="en-US">
                <a:solidFill>
                  <a:schemeClr val="accent1"/>
                </a:solidFill>
                <a:latin typeface="+mj-lt"/>
              </a:rPr>
              <a:t>Future Development</a:t>
            </a:r>
          </a:p>
        </p:txBody>
      </p:sp>
      <p:sp>
        <p:nvSpPr>
          <p:cNvPr id="14" name="Rectangle 13">
            <a:extLst>
              <a:ext uri="{FF2B5EF4-FFF2-40B4-BE49-F238E27FC236}">
                <a16:creationId xmlns:a16="http://schemas.microsoft.com/office/drawing/2014/main" id="{CF742E13-C655-A010-0BE7-F60DFCDD5A92}"/>
              </a:ext>
            </a:extLst>
          </p:cNvPr>
          <p:cNvSpPr/>
          <p:nvPr/>
        </p:nvSpPr>
        <p:spPr>
          <a:xfrm>
            <a:off x="905285" y="1586120"/>
            <a:ext cx="63153" cy="12396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5" name="Rectangle 14">
            <a:extLst>
              <a:ext uri="{FF2B5EF4-FFF2-40B4-BE49-F238E27FC236}">
                <a16:creationId xmlns:a16="http://schemas.microsoft.com/office/drawing/2014/main" id="{348D31FD-7A4E-D762-F2FA-1A77CA98C29A}"/>
              </a:ext>
            </a:extLst>
          </p:cNvPr>
          <p:cNvSpPr/>
          <p:nvPr/>
        </p:nvSpPr>
        <p:spPr>
          <a:xfrm>
            <a:off x="905285" y="3067416"/>
            <a:ext cx="63153" cy="12396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1" name="TextBox 20">
            <a:extLst>
              <a:ext uri="{FF2B5EF4-FFF2-40B4-BE49-F238E27FC236}">
                <a16:creationId xmlns:a16="http://schemas.microsoft.com/office/drawing/2014/main" id="{39BADB87-0F78-F2CE-BE8C-3BBE153480A5}"/>
              </a:ext>
            </a:extLst>
          </p:cNvPr>
          <p:cNvSpPr txBox="1"/>
          <p:nvPr/>
        </p:nvSpPr>
        <p:spPr>
          <a:xfrm>
            <a:off x="5124083" y="2017866"/>
            <a:ext cx="3114632" cy="1615827"/>
          </a:xfrm>
          <a:prstGeom prst="rect">
            <a:avLst/>
          </a:prstGeom>
          <a:noFill/>
        </p:spPr>
        <p:txBody>
          <a:bodyPr wrap="square">
            <a:spAutoFit/>
          </a:bodyPr>
          <a:lstStyle/>
          <a:p>
            <a:r>
              <a:rPr lang="en-US" sz="1100" dirty="0">
                <a:solidFill>
                  <a:srgbClr val="FFFFFF"/>
                </a:solidFill>
                <a:effectLst/>
                <a:latin typeface="+mj-lt"/>
              </a:rPr>
              <a:t>As SAS continues its large language model research and development efforts, teams are maintaining a key focus on innovating responsibly and safely in this emergent technology area.</a:t>
            </a:r>
          </a:p>
          <a:p>
            <a:endParaRPr lang="en-US" sz="1100" dirty="0">
              <a:solidFill>
                <a:srgbClr val="FFFFFF"/>
              </a:solidFill>
              <a:latin typeface="+mj-lt"/>
            </a:endParaRPr>
          </a:p>
          <a:p>
            <a:r>
              <a:rPr lang="en-US" sz="1100" dirty="0">
                <a:solidFill>
                  <a:srgbClr val="FFFFFF"/>
                </a:solidFill>
                <a:effectLst/>
                <a:latin typeface="+mj-lt"/>
              </a:rPr>
              <a:t>SAS currently </a:t>
            </a:r>
            <a:r>
              <a:rPr lang="en-US" sz="1100" i="1" dirty="0">
                <a:solidFill>
                  <a:srgbClr val="FFFFFF"/>
                </a:solidFill>
                <a:effectLst/>
                <a:latin typeface="+mj-lt"/>
              </a:rPr>
              <a:t>isn’t</a:t>
            </a:r>
            <a:r>
              <a:rPr lang="en-US" sz="1100" dirty="0">
                <a:solidFill>
                  <a:srgbClr val="FFFFFF"/>
                </a:solidFill>
                <a:effectLst/>
                <a:latin typeface="+mj-lt"/>
              </a:rPr>
              <a:t> prescribing LLM solutions to customers given GAI regulation is fluid. </a:t>
            </a:r>
            <a:r>
              <a:rPr lang="en-US" sz="1100" dirty="0">
                <a:solidFill>
                  <a:srgbClr val="FFFFFF"/>
                </a:solidFill>
                <a:latin typeface="+mj-lt"/>
              </a:rPr>
              <a:t>H</a:t>
            </a:r>
            <a:r>
              <a:rPr lang="en-US" sz="1100" dirty="0">
                <a:solidFill>
                  <a:srgbClr val="FFFFFF"/>
                </a:solidFill>
                <a:effectLst/>
                <a:latin typeface="+mj-lt"/>
              </a:rPr>
              <a:t>owever, SAS is collecting customer feedback on potential LLM use cases.</a:t>
            </a:r>
          </a:p>
        </p:txBody>
      </p:sp>
      <p:sp>
        <p:nvSpPr>
          <p:cNvPr id="5" name="TextBox 4">
            <a:extLst>
              <a:ext uri="{FF2B5EF4-FFF2-40B4-BE49-F238E27FC236}">
                <a16:creationId xmlns:a16="http://schemas.microsoft.com/office/drawing/2014/main" id="{8BD2D69F-0497-6D5F-9338-1D4A2E424609}"/>
              </a:ext>
            </a:extLst>
          </p:cNvPr>
          <p:cNvSpPr txBox="1"/>
          <p:nvPr/>
        </p:nvSpPr>
        <p:spPr>
          <a:xfrm>
            <a:off x="1015550" y="1555772"/>
            <a:ext cx="3152692" cy="1300356"/>
          </a:xfrm>
          <a:prstGeom prst="rect">
            <a:avLst/>
          </a:prstGeom>
          <a:noFill/>
        </p:spPr>
        <p:txBody>
          <a:bodyPr wrap="square">
            <a:spAutoFit/>
          </a:bodyPr>
          <a:lstStyle/>
          <a:p>
            <a:pPr>
              <a:spcAft>
                <a:spcPts val="1520"/>
              </a:spcAft>
            </a:pPr>
            <a:r>
              <a:rPr lang="en-US" sz="1100" i="1" dirty="0">
                <a:solidFill>
                  <a:schemeClr val="bg1"/>
                </a:solidFill>
                <a:latin typeface="+mj-lt"/>
                <a:cs typeface="Calibri Light"/>
                <a:hlinkClick r:id="rId2">
                  <a:extLst>
                    <a:ext uri="{A12FA001-AC4F-418D-AE19-62706E023703}">
                      <ahyp:hlinkClr xmlns:ahyp="http://schemas.microsoft.com/office/drawing/2018/hyperlinkcolor" val="tx"/>
                    </a:ext>
                  </a:extLst>
                </a:hlinkClick>
              </a:rPr>
              <a:t>BERT-based Text Classifier action set</a:t>
            </a:r>
            <a:endParaRPr lang="en-US" sz="1100" i="1" dirty="0">
              <a:solidFill>
                <a:schemeClr val="bg1"/>
              </a:solidFill>
              <a:latin typeface="+mj-lt"/>
              <a:cs typeface="Calibri Light"/>
            </a:endParaRPr>
          </a:p>
          <a:p>
            <a:pPr>
              <a:spcAft>
                <a:spcPts val="1520"/>
              </a:spcAft>
            </a:pPr>
            <a:r>
              <a:rPr lang="en-US" sz="1100" dirty="0">
                <a:solidFill>
                  <a:schemeClr val="bg1"/>
                </a:solidFill>
                <a:latin typeface="+mj-lt"/>
                <a:ea typeface="+mj-lt"/>
                <a:cs typeface="+mj-lt"/>
              </a:rPr>
              <a:t>Capture the context and meaning of words in a text to improve accuracy compared with traditional models. In addition to general classification, the BERT-based classification can be used to do sentiment analysis.</a:t>
            </a:r>
            <a:endParaRPr lang="en-US" sz="1100" dirty="0">
              <a:solidFill>
                <a:schemeClr val="bg1"/>
              </a:solidFill>
              <a:latin typeface="+mj-lt"/>
            </a:endParaRPr>
          </a:p>
        </p:txBody>
      </p:sp>
      <p:sp>
        <p:nvSpPr>
          <p:cNvPr id="18" name="TextBox 17">
            <a:extLst>
              <a:ext uri="{FF2B5EF4-FFF2-40B4-BE49-F238E27FC236}">
                <a16:creationId xmlns:a16="http://schemas.microsoft.com/office/drawing/2014/main" id="{FFBAD5C5-E0F8-1370-F4D0-AF7BC810D797}"/>
              </a:ext>
            </a:extLst>
          </p:cNvPr>
          <p:cNvSpPr txBox="1"/>
          <p:nvPr/>
        </p:nvSpPr>
        <p:spPr>
          <a:xfrm>
            <a:off x="1015550" y="3121706"/>
            <a:ext cx="3152692" cy="1131079"/>
          </a:xfrm>
          <a:prstGeom prst="rect">
            <a:avLst/>
          </a:prstGeom>
          <a:noFill/>
        </p:spPr>
        <p:txBody>
          <a:bodyPr wrap="square">
            <a:spAutoFit/>
          </a:bodyPr>
          <a:lstStyle/>
          <a:p>
            <a:pPr>
              <a:spcAft>
                <a:spcPts val="1520"/>
              </a:spcAft>
            </a:pPr>
            <a:r>
              <a:rPr lang="en-US" sz="1100" i="1">
                <a:solidFill>
                  <a:schemeClr val="bg1"/>
                </a:solidFill>
                <a:latin typeface="+mj-lt"/>
                <a:cs typeface="Calibri Light"/>
                <a:hlinkClick r:id="rId3">
                  <a:extLst>
                    <a:ext uri="{A12FA001-AC4F-418D-AE19-62706E023703}">
                      <ahyp:hlinkClr xmlns:ahyp="http://schemas.microsoft.com/office/drawing/2018/hyperlinkcolor" val="tx"/>
                    </a:ext>
                  </a:extLst>
                </a:hlinkClick>
              </a:rPr>
              <a:t>RNN-based speech-to-text capabilities</a:t>
            </a:r>
            <a:endParaRPr lang="en-US" sz="1100" i="1">
              <a:solidFill>
                <a:schemeClr val="bg1"/>
              </a:solidFill>
              <a:latin typeface="+mj-lt"/>
              <a:cs typeface="Calibri Light"/>
            </a:endParaRPr>
          </a:p>
          <a:p>
            <a:pPr>
              <a:spcAft>
                <a:spcPts val="1520"/>
              </a:spcAft>
            </a:pPr>
            <a:r>
              <a:rPr lang="en-US" sz="1100">
                <a:solidFill>
                  <a:schemeClr val="bg1"/>
                </a:solidFill>
                <a:latin typeface="+mj-lt"/>
                <a:ea typeface="+mj-lt"/>
                <a:cs typeface="+mj-lt"/>
              </a:rPr>
              <a:t>Build n-gram language models and apply them to generate transcripts for speech-to-text applications. Evaluate the application’s performance by calculating error rates of the transcription results.</a:t>
            </a:r>
            <a:endParaRPr lang="en-US" sz="1100">
              <a:solidFill>
                <a:schemeClr val="bg1"/>
              </a:solidFill>
              <a:latin typeface="+mj-lt"/>
            </a:endParaRPr>
          </a:p>
        </p:txBody>
      </p:sp>
      <p:sp>
        <p:nvSpPr>
          <p:cNvPr id="3" name="Rounded Rectangle 2">
            <a:extLst>
              <a:ext uri="{FF2B5EF4-FFF2-40B4-BE49-F238E27FC236}">
                <a16:creationId xmlns:a16="http://schemas.microsoft.com/office/drawing/2014/main" id="{6F0C4647-FEF8-AAE5-6E20-ABCC741076C2}"/>
              </a:ext>
            </a:extLst>
          </p:cNvPr>
          <p:cNvSpPr/>
          <p:nvPr/>
        </p:nvSpPr>
        <p:spPr>
          <a:xfrm>
            <a:off x="7679410" y="53667"/>
            <a:ext cx="1364510" cy="276999"/>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NLP &amp; LLMs</a:t>
            </a:r>
          </a:p>
        </p:txBody>
      </p:sp>
    </p:spTree>
    <p:extLst>
      <p:ext uri="{BB962C8B-B14F-4D97-AF65-F5344CB8AC3E}">
        <p14:creationId xmlns:p14="http://schemas.microsoft.com/office/powerpoint/2010/main" val="4878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A5EDD4-86AC-4670-9322-8A061FC40FA3}"/>
              </a:ext>
            </a:extLst>
          </p:cNvPr>
          <p:cNvSpPr>
            <a:spLocks noGrp="1"/>
          </p:cNvSpPr>
          <p:nvPr>
            <p:ph type="body" sz="quarter" idx="10"/>
          </p:nvPr>
        </p:nvSpPr>
        <p:spPr/>
        <p:txBody>
          <a:bodyPr>
            <a:normAutofit/>
          </a:bodyPr>
          <a:lstStyle/>
          <a:p>
            <a:r>
              <a:rPr lang="en-US" sz="2000" b="0">
                <a:solidFill>
                  <a:schemeClr val="accent1"/>
                </a:solidFill>
                <a:latin typeface="Calibri Light"/>
                <a:cs typeface="Calibri"/>
              </a:rPr>
              <a:t>SAS GAI COP</a:t>
            </a:r>
            <a:endParaRPr lang="en-US" sz="2000" b="0">
              <a:solidFill>
                <a:schemeClr val="accent1"/>
              </a:solidFill>
              <a:latin typeface="Calibri Light"/>
            </a:endParaRPr>
          </a:p>
        </p:txBody>
      </p:sp>
    </p:spTree>
    <p:extLst>
      <p:ext uri="{BB962C8B-B14F-4D97-AF65-F5344CB8AC3E}">
        <p14:creationId xmlns:p14="http://schemas.microsoft.com/office/powerpoint/2010/main" val="275177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FEDFAF3-1F0D-E981-9E5B-3C2888628D2D}"/>
              </a:ext>
            </a:extLst>
          </p:cNvPr>
          <p:cNvSpPr txBox="1"/>
          <p:nvPr/>
        </p:nvSpPr>
        <p:spPr>
          <a:xfrm>
            <a:off x="946546" y="1432014"/>
            <a:ext cx="7250907" cy="3142079"/>
          </a:xfrm>
          <a:prstGeom prst="rect">
            <a:avLst/>
          </a:prstGeom>
          <a:noFill/>
        </p:spPr>
        <p:txBody>
          <a:bodyPr wrap="square" rtlCol="0">
            <a:spAutoFit/>
          </a:bodyPr>
          <a:lstStyle/>
          <a:p>
            <a:pPr algn="ctr">
              <a:lnSpc>
                <a:spcPts val="2320"/>
              </a:lnSpc>
              <a:spcAft>
                <a:spcPts val="1000"/>
              </a:spcAft>
            </a:pPr>
            <a:r>
              <a:rPr lang="en-US" sz="1350">
                <a:solidFill>
                  <a:schemeClr val="bg1"/>
                </a:solidFill>
                <a:effectLst/>
                <a:latin typeface="+mj-lt"/>
              </a:rPr>
              <a:t> Generative AI (GAI) has taken the world stage, and it is here to stay. </a:t>
            </a:r>
            <a:br>
              <a:rPr lang="en-US" sz="1350">
                <a:solidFill>
                  <a:schemeClr val="bg1"/>
                </a:solidFill>
                <a:effectLst/>
                <a:latin typeface="+mj-lt"/>
              </a:rPr>
            </a:br>
            <a:r>
              <a:rPr lang="en-US" sz="1350">
                <a:solidFill>
                  <a:schemeClr val="bg1"/>
                </a:solidFill>
                <a:effectLst/>
                <a:latin typeface="+mj-lt"/>
              </a:rPr>
              <a:t>Advances in GAI are accelerating faster than either governing bodies or society have had time to reasonably address. In some categories of GAI, business value, risk, and ethics have yet to be reconciled. Resolving these three factors is critical. </a:t>
            </a:r>
          </a:p>
          <a:p>
            <a:pPr algn="ctr">
              <a:lnSpc>
                <a:spcPts val="2320"/>
              </a:lnSpc>
              <a:spcAft>
                <a:spcPts val="1000"/>
              </a:spcAft>
            </a:pPr>
            <a:r>
              <a:rPr lang="en-US" sz="1350">
                <a:solidFill>
                  <a:schemeClr val="bg1"/>
                </a:solidFill>
                <a:effectLst/>
                <a:latin typeface="+mj-lt"/>
              </a:rPr>
              <a:t>SAS has long been a pioneer in, and a champion of, AI innovation. </a:t>
            </a:r>
            <a:r>
              <a:rPr lang="en-US" sz="1350">
                <a:solidFill>
                  <a:schemeClr val="bg1"/>
                </a:solidFill>
                <a:effectLst/>
                <a:latin typeface="+mj-lt"/>
                <a:ea typeface="Calibri" panose="020F0502020204030204" pitchFamily="34" charset="0"/>
              </a:rPr>
              <a:t>At SAS, we know that advances in technology don’t exist in a vacuum and can have far-reaching effects and implications.</a:t>
            </a:r>
            <a:r>
              <a:rPr lang="en-US" sz="1350" b="1">
                <a:solidFill>
                  <a:schemeClr val="accent1"/>
                </a:solidFill>
                <a:effectLst/>
                <a:ea typeface="Calibri" panose="020F0502020204030204" pitchFamily="34" charset="0"/>
              </a:rPr>
              <a:t> </a:t>
            </a:r>
            <a:br>
              <a:rPr lang="en-US" sz="1350" b="1">
                <a:solidFill>
                  <a:schemeClr val="accent1"/>
                </a:solidFill>
                <a:effectLst/>
                <a:ea typeface="Calibri" panose="020F0502020204030204" pitchFamily="34" charset="0"/>
              </a:rPr>
            </a:br>
            <a:r>
              <a:rPr lang="en-US" sz="1350" b="1">
                <a:solidFill>
                  <a:schemeClr val="accent1"/>
                </a:solidFill>
                <a:effectLst/>
              </a:rPr>
              <a:t>SAS considers trustworthy and ethical AI to set the strategy and guardrails for all AI, and GAI, innovation. Core to SAS DNA is to place human-centricity, customers, and doing the right thing first. </a:t>
            </a:r>
            <a:r>
              <a:rPr lang="en-US" sz="1350">
                <a:solidFill>
                  <a:schemeClr val="bg1"/>
                </a:solidFill>
                <a:latin typeface="+mj-lt"/>
              </a:rPr>
              <a:t>SAS is </a:t>
            </a:r>
            <a:r>
              <a:rPr lang="en-US" sz="1350">
                <a:solidFill>
                  <a:schemeClr val="bg1"/>
                </a:solidFill>
                <a:effectLst/>
                <a:latin typeface="+mj-lt"/>
                <a:ea typeface="Calibri" panose="020F0502020204030204" pitchFamily="34" charset="0"/>
              </a:rPr>
              <a:t>committed to innovating responsibly while inspiring and empowering our customers, partners, and communities to do the same. </a:t>
            </a:r>
            <a:endParaRPr lang="en-US" sz="1350">
              <a:solidFill>
                <a:schemeClr val="bg1"/>
              </a:solidFill>
              <a:latin typeface="+mj-lt"/>
            </a:endParaRPr>
          </a:p>
        </p:txBody>
      </p:sp>
      <p:sp>
        <p:nvSpPr>
          <p:cNvPr id="4" name="TextBox 3">
            <a:extLst>
              <a:ext uri="{FF2B5EF4-FFF2-40B4-BE49-F238E27FC236}">
                <a16:creationId xmlns:a16="http://schemas.microsoft.com/office/drawing/2014/main" id="{CAA2BC62-8119-2EFE-BEE8-49BFF7D7ADB1}"/>
              </a:ext>
            </a:extLst>
          </p:cNvPr>
          <p:cNvSpPr txBox="1"/>
          <p:nvPr/>
        </p:nvSpPr>
        <p:spPr>
          <a:xfrm>
            <a:off x="0" y="350981"/>
            <a:ext cx="9144000" cy="369332"/>
          </a:xfrm>
          <a:prstGeom prst="rect">
            <a:avLst/>
          </a:prstGeom>
          <a:noFill/>
        </p:spPr>
        <p:txBody>
          <a:bodyPr wrap="square" rtlCol="0">
            <a:spAutoFit/>
          </a:bodyPr>
          <a:lstStyle/>
          <a:p>
            <a:pPr algn="ctr"/>
            <a:r>
              <a:rPr lang="en-US" b="1">
                <a:solidFill>
                  <a:schemeClr val="bg1"/>
                </a:solidFill>
              </a:rPr>
              <a:t>Trustworthy Generative AI (GAI) –</a:t>
            </a:r>
          </a:p>
        </p:txBody>
      </p:sp>
      <p:sp>
        <p:nvSpPr>
          <p:cNvPr id="2" name="TextBox 1">
            <a:extLst>
              <a:ext uri="{FF2B5EF4-FFF2-40B4-BE49-F238E27FC236}">
                <a16:creationId xmlns:a16="http://schemas.microsoft.com/office/drawing/2014/main" id="{FA1DAB9C-41A1-BAB7-F76F-14F8A96EBA46}"/>
              </a:ext>
            </a:extLst>
          </p:cNvPr>
          <p:cNvSpPr txBox="1"/>
          <p:nvPr/>
        </p:nvSpPr>
        <p:spPr>
          <a:xfrm>
            <a:off x="0" y="1045595"/>
            <a:ext cx="9144000" cy="261610"/>
          </a:xfrm>
          <a:prstGeom prst="rect">
            <a:avLst/>
          </a:prstGeom>
          <a:noFill/>
        </p:spPr>
        <p:txBody>
          <a:bodyPr wrap="square" rtlCol="0">
            <a:spAutoFit/>
          </a:bodyPr>
          <a:lstStyle/>
          <a:p>
            <a:pPr algn="ctr"/>
            <a:r>
              <a:rPr lang="en-US" sz="1100" i="1">
                <a:solidFill>
                  <a:schemeClr val="accent1"/>
                </a:solidFill>
                <a:latin typeface="+mj-lt"/>
              </a:rPr>
              <a:t>The SAS GAI strategy to share with customers &amp; partners</a:t>
            </a:r>
          </a:p>
        </p:txBody>
      </p:sp>
      <p:sp>
        <p:nvSpPr>
          <p:cNvPr id="3" name="Rounded Rectangle 2">
            <a:extLst>
              <a:ext uri="{FF2B5EF4-FFF2-40B4-BE49-F238E27FC236}">
                <a16:creationId xmlns:a16="http://schemas.microsoft.com/office/drawing/2014/main" id="{E4DE62AF-7159-7329-BA40-C333123DADBB}"/>
              </a:ext>
            </a:extLst>
          </p:cNvPr>
          <p:cNvSpPr/>
          <p:nvPr/>
        </p:nvSpPr>
        <p:spPr>
          <a:xfrm>
            <a:off x="7489352" y="53667"/>
            <a:ext cx="1554567" cy="27699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Generative AI</a:t>
            </a:r>
          </a:p>
        </p:txBody>
      </p:sp>
      <p:sp>
        <p:nvSpPr>
          <p:cNvPr id="7" name="TextBox 6">
            <a:extLst>
              <a:ext uri="{FF2B5EF4-FFF2-40B4-BE49-F238E27FC236}">
                <a16:creationId xmlns:a16="http://schemas.microsoft.com/office/drawing/2014/main" id="{9881EA5A-FA33-C319-B52A-48744337B4CB}"/>
              </a:ext>
            </a:extLst>
          </p:cNvPr>
          <p:cNvSpPr txBox="1"/>
          <p:nvPr/>
        </p:nvSpPr>
        <p:spPr>
          <a:xfrm>
            <a:off x="0" y="660874"/>
            <a:ext cx="9144000" cy="369332"/>
          </a:xfrm>
          <a:prstGeom prst="rect">
            <a:avLst/>
          </a:prstGeom>
          <a:noFill/>
        </p:spPr>
        <p:txBody>
          <a:bodyPr wrap="square">
            <a:spAutoFit/>
          </a:bodyPr>
          <a:lstStyle/>
          <a:p>
            <a:pPr algn="ctr"/>
            <a:r>
              <a:rPr lang="en-US" sz="1800" b="1">
                <a:solidFill>
                  <a:schemeClr val="bg1"/>
                </a:solidFill>
                <a:effectLst/>
              </a:rPr>
              <a:t>How SAS Places Human-Centricity, Customers, &amp; “Doing the Right Thing” First</a:t>
            </a:r>
            <a:endParaRPr lang="en-US" b="1"/>
          </a:p>
        </p:txBody>
      </p:sp>
    </p:spTree>
    <p:extLst>
      <p:ext uri="{BB962C8B-B14F-4D97-AF65-F5344CB8AC3E}">
        <p14:creationId xmlns:p14="http://schemas.microsoft.com/office/powerpoint/2010/main" val="389393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775803-6F15-687A-6ECB-D815348305C1}"/>
              </a:ext>
            </a:extLst>
          </p:cNvPr>
          <p:cNvSpPr/>
          <p:nvPr/>
        </p:nvSpPr>
        <p:spPr>
          <a:xfrm>
            <a:off x="417275" y="817170"/>
            <a:ext cx="4154725" cy="3769531"/>
          </a:xfrm>
          <a:prstGeom prst="rect">
            <a:avLst/>
          </a:prstGeom>
          <a:gradFill>
            <a:gsLst>
              <a:gs pos="0">
                <a:schemeClr val="accent3">
                  <a:alpha val="58960"/>
                </a:schemeClr>
              </a:gs>
              <a:gs pos="100000">
                <a:schemeClr val="accent4">
                  <a:alpha val="58825"/>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23F1DAE-6D6E-ECEC-07E0-E24B3B9E21EA}"/>
              </a:ext>
            </a:extLst>
          </p:cNvPr>
          <p:cNvSpPr/>
          <p:nvPr/>
        </p:nvSpPr>
        <p:spPr>
          <a:xfrm>
            <a:off x="4572000" y="817169"/>
            <a:ext cx="4182669" cy="3769529"/>
          </a:xfrm>
          <a:prstGeom prst="rect">
            <a:avLst/>
          </a:prstGeom>
          <a:gradFill flip="none" rotWithShape="1">
            <a:gsLst>
              <a:gs pos="0">
                <a:schemeClr val="accent4">
                  <a:alpha val="59000"/>
                </a:schemeClr>
              </a:gs>
              <a:gs pos="99000">
                <a:schemeClr val="accent5">
                  <a:alpha val="59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EDFAF3-1F0D-E981-9E5B-3C2888628D2D}"/>
              </a:ext>
            </a:extLst>
          </p:cNvPr>
          <p:cNvSpPr txBox="1"/>
          <p:nvPr/>
        </p:nvSpPr>
        <p:spPr>
          <a:xfrm>
            <a:off x="628332" y="1611332"/>
            <a:ext cx="3718326" cy="2975366"/>
          </a:xfrm>
          <a:prstGeom prst="rect">
            <a:avLst/>
          </a:prstGeom>
          <a:noFill/>
        </p:spPr>
        <p:txBody>
          <a:bodyPr wrap="square" rtlCol="0">
            <a:spAutoFit/>
          </a:bodyPr>
          <a:lstStyle/>
          <a:p>
            <a:pPr marL="0" marR="0" algn="ctr">
              <a:lnSpc>
                <a:spcPts val="1880"/>
              </a:lnSpc>
              <a:spcBef>
                <a:spcPts val="0"/>
              </a:spcBef>
              <a:spcAft>
                <a:spcPts val="1200"/>
              </a:spcAft>
            </a:pPr>
            <a:r>
              <a:rPr lang="en-US" sz="1350">
                <a:solidFill>
                  <a:schemeClr val="bg1"/>
                </a:solidFill>
                <a:effectLst/>
                <a:latin typeface="+mj-lt"/>
                <a:ea typeface="Calibri" panose="020F0502020204030204" pitchFamily="34" charset="0"/>
                <a:cs typeface="Arial" panose="020B0604020202020204" pitchFamily="34" charset="0"/>
              </a:rPr>
              <a:t>In a world full of information, AI is increasingly used to analyze data, enable business processes, inform decisions, and transform enterprises. </a:t>
            </a:r>
          </a:p>
          <a:p>
            <a:pPr marL="0" marR="0" algn="ctr">
              <a:lnSpc>
                <a:spcPts val="1880"/>
              </a:lnSpc>
              <a:spcBef>
                <a:spcPts val="0"/>
              </a:spcBef>
              <a:spcAft>
                <a:spcPts val="1200"/>
              </a:spcAft>
            </a:pPr>
            <a:r>
              <a:rPr lang="en-US" sz="1350">
                <a:solidFill>
                  <a:schemeClr val="bg1"/>
                </a:solidFill>
                <a:effectLst/>
                <a:latin typeface="+mj-lt"/>
                <a:ea typeface="Calibri" panose="020F0502020204030204" pitchFamily="34" charset="0"/>
                <a:cs typeface="Arial" panose="020B0604020202020204" pitchFamily="34" charset="0"/>
              </a:rPr>
              <a:t>GAI has the potential to multiply that transformation – to </a:t>
            </a:r>
            <a:r>
              <a:rPr lang="en-US" sz="1350">
                <a:solidFill>
                  <a:schemeClr val="bg1"/>
                </a:solidFill>
                <a:effectLst/>
                <a:latin typeface="+mj-lt"/>
                <a:ea typeface="Calibri" panose="020F0502020204030204" pitchFamily="34" charset="0"/>
              </a:rPr>
              <a:t>impact nearly every facet of daily life ranging from healthcare outcomes to financial transactions, and everything in between.</a:t>
            </a:r>
          </a:p>
          <a:p>
            <a:pPr marL="0" marR="0" algn="ctr">
              <a:lnSpc>
                <a:spcPts val="1880"/>
              </a:lnSpc>
              <a:spcBef>
                <a:spcPts val="0"/>
              </a:spcBef>
              <a:spcAft>
                <a:spcPts val="1200"/>
              </a:spcAft>
            </a:pPr>
            <a:r>
              <a:rPr lang="en-US" sz="1350">
                <a:solidFill>
                  <a:schemeClr val="bg1"/>
                </a:solidFill>
                <a:effectLst/>
                <a:latin typeface="+mj-lt"/>
                <a:ea typeface="Times New Roman" panose="02020603050405020304" pitchFamily="18" charset="0"/>
              </a:rPr>
              <a:t>As a result, SAS customers and partners want to know how they can leverage GAI.	</a:t>
            </a:r>
          </a:p>
          <a:p>
            <a:pPr marL="0" marR="0" algn="ctr">
              <a:lnSpc>
                <a:spcPts val="1880"/>
              </a:lnSpc>
              <a:spcBef>
                <a:spcPts val="0"/>
              </a:spcBef>
              <a:spcAft>
                <a:spcPts val="1200"/>
              </a:spcAft>
            </a:pPr>
            <a:endParaRPr lang="en-US" sz="1350">
              <a:solidFill>
                <a:schemeClr val="bg1"/>
              </a:solidFill>
              <a:effectLst/>
              <a:latin typeface="+mj-lt"/>
              <a:ea typeface="Times New Roman" panose="02020603050405020304" pitchFamily="18" charset="0"/>
            </a:endParaRPr>
          </a:p>
        </p:txBody>
      </p:sp>
      <p:sp>
        <p:nvSpPr>
          <p:cNvPr id="5" name="Rectangle 4">
            <a:extLst>
              <a:ext uri="{FF2B5EF4-FFF2-40B4-BE49-F238E27FC236}">
                <a16:creationId xmlns:a16="http://schemas.microsoft.com/office/drawing/2014/main" id="{A9C334EA-29EA-BE38-DC66-691C5A5F798D}"/>
              </a:ext>
            </a:extLst>
          </p:cNvPr>
          <p:cNvSpPr/>
          <p:nvPr/>
        </p:nvSpPr>
        <p:spPr>
          <a:xfrm>
            <a:off x="503001" y="952898"/>
            <a:ext cx="3968988" cy="52270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j-lt"/>
              </a:rPr>
              <a:t>Transformation Potential</a:t>
            </a:r>
          </a:p>
        </p:txBody>
      </p:sp>
      <p:sp>
        <p:nvSpPr>
          <p:cNvPr id="8" name="TextBox 7">
            <a:extLst>
              <a:ext uri="{FF2B5EF4-FFF2-40B4-BE49-F238E27FC236}">
                <a16:creationId xmlns:a16="http://schemas.microsoft.com/office/drawing/2014/main" id="{BD73295B-4D3E-749C-0ADF-A0AFCEF2585C}"/>
              </a:ext>
            </a:extLst>
          </p:cNvPr>
          <p:cNvSpPr txBox="1"/>
          <p:nvPr/>
        </p:nvSpPr>
        <p:spPr>
          <a:xfrm>
            <a:off x="4884379" y="1611333"/>
            <a:ext cx="3532271" cy="2731710"/>
          </a:xfrm>
          <a:prstGeom prst="rect">
            <a:avLst/>
          </a:prstGeom>
          <a:noFill/>
        </p:spPr>
        <p:txBody>
          <a:bodyPr wrap="square" rtlCol="0">
            <a:spAutoFit/>
          </a:bodyPr>
          <a:lstStyle/>
          <a:p>
            <a:pPr marL="0" marR="0" algn="ctr">
              <a:lnSpc>
                <a:spcPts val="1880"/>
              </a:lnSpc>
              <a:spcBef>
                <a:spcPts val="0"/>
              </a:spcBef>
              <a:spcAft>
                <a:spcPts val="1200"/>
              </a:spcAft>
            </a:pPr>
            <a:r>
              <a:rPr lang="en-US" sz="1350" i="1">
                <a:solidFill>
                  <a:schemeClr val="bg1"/>
                </a:solidFill>
                <a:effectLst/>
                <a:ea typeface="Times New Roman" panose="02020603050405020304" pitchFamily="18" charset="0"/>
              </a:rPr>
              <a:t>GAI regulation is currently fluid.</a:t>
            </a:r>
          </a:p>
          <a:p>
            <a:pPr marL="0" marR="0" algn="ctr">
              <a:lnSpc>
                <a:spcPts val="1880"/>
              </a:lnSpc>
              <a:spcBef>
                <a:spcPts val="0"/>
              </a:spcBef>
              <a:spcAft>
                <a:spcPts val="1200"/>
              </a:spcAft>
            </a:pPr>
            <a:r>
              <a:rPr lang="en-US" sz="1350">
                <a:solidFill>
                  <a:schemeClr val="bg1"/>
                </a:solidFill>
                <a:effectLst/>
                <a:latin typeface="+mj-lt"/>
                <a:ea typeface="Times New Roman" panose="02020603050405020304" pitchFamily="18" charset="0"/>
              </a:rPr>
              <a:t>Global GAI risk, privacy, interoperability, </a:t>
            </a:r>
            <a:r>
              <a:rPr lang="en-US" sz="1350" err="1">
                <a:solidFill>
                  <a:schemeClr val="bg1"/>
                </a:solidFill>
                <a:effectLst/>
                <a:latin typeface="+mj-lt"/>
                <a:ea typeface="Times New Roman" panose="02020603050405020304" pitchFamily="18" charset="0"/>
              </a:rPr>
              <a:t>explainability</a:t>
            </a:r>
            <a:r>
              <a:rPr lang="en-US" sz="1350">
                <a:solidFill>
                  <a:schemeClr val="bg1"/>
                </a:solidFill>
                <a:effectLst/>
                <a:latin typeface="+mj-lt"/>
                <a:ea typeface="Times New Roman" panose="02020603050405020304" pitchFamily="18" charset="0"/>
              </a:rPr>
              <a:t> (</a:t>
            </a:r>
            <a:r>
              <a:rPr lang="en-US" sz="1350" err="1">
                <a:solidFill>
                  <a:schemeClr val="bg1"/>
                </a:solidFill>
                <a:effectLst/>
                <a:latin typeface="+mj-lt"/>
                <a:ea typeface="Times New Roman" panose="02020603050405020304" pitchFamily="18" charset="0"/>
              </a:rPr>
              <a:t>etc</a:t>
            </a:r>
            <a:r>
              <a:rPr lang="en-US" sz="1350">
                <a:solidFill>
                  <a:schemeClr val="bg1"/>
                </a:solidFill>
                <a:effectLst/>
                <a:latin typeface="+mj-lt"/>
                <a:ea typeface="Times New Roman" panose="02020603050405020304" pitchFamily="18" charset="0"/>
              </a:rPr>
              <a:t>) standards are </a:t>
            </a:r>
            <a:r>
              <a:rPr lang="en-US" sz="1350">
                <a:solidFill>
                  <a:schemeClr val="bg1"/>
                </a:solidFill>
                <a:latin typeface="+mj-lt"/>
                <a:ea typeface="Times New Roman" panose="02020603050405020304" pitchFamily="18" charset="0"/>
              </a:rPr>
              <a:t>nascent.</a:t>
            </a:r>
            <a:r>
              <a:rPr lang="en-US" sz="1350">
                <a:solidFill>
                  <a:schemeClr val="bg1"/>
                </a:solidFill>
                <a:effectLst/>
                <a:latin typeface="+mj-lt"/>
                <a:ea typeface="Times New Roman" panose="02020603050405020304" pitchFamily="18" charset="0"/>
              </a:rPr>
              <a:t> GAI regulation, as it is stood up, may vary per region.</a:t>
            </a:r>
          </a:p>
          <a:p>
            <a:pPr marL="0" marR="0" algn="ctr">
              <a:lnSpc>
                <a:spcPts val="1880"/>
              </a:lnSpc>
              <a:spcBef>
                <a:spcPts val="0"/>
              </a:spcBef>
              <a:spcAft>
                <a:spcPts val="1200"/>
              </a:spcAft>
            </a:pPr>
            <a:r>
              <a:rPr lang="en-US" sz="1350">
                <a:solidFill>
                  <a:schemeClr val="bg1"/>
                </a:solidFill>
                <a:effectLst/>
                <a:latin typeface="+mj-lt"/>
                <a:ea typeface="Times New Roman" panose="02020603050405020304" pitchFamily="18" charset="0"/>
              </a:rPr>
              <a:t>In some categories of GAI, business value, </a:t>
            </a:r>
            <a:br>
              <a:rPr lang="en-US" sz="1350">
                <a:solidFill>
                  <a:schemeClr val="bg1"/>
                </a:solidFill>
                <a:effectLst/>
                <a:latin typeface="+mj-lt"/>
                <a:ea typeface="Times New Roman" panose="02020603050405020304" pitchFamily="18" charset="0"/>
              </a:rPr>
            </a:br>
            <a:r>
              <a:rPr lang="en-US" sz="1350">
                <a:solidFill>
                  <a:schemeClr val="bg1"/>
                </a:solidFill>
                <a:effectLst/>
                <a:latin typeface="+mj-lt"/>
                <a:ea typeface="Times New Roman" panose="02020603050405020304" pitchFamily="18" charset="0"/>
              </a:rPr>
              <a:t>risk, and ethics have yet to be reconciled.</a:t>
            </a:r>
            <a:br>
              <a:rPr lang="en-US" sz="1350">
                <a:solidFill>
                  <a:schemeClr val="bg1"/>
                </a:solidFill>
                <a:effectLst/>
                <a:latin typeface="+mj-lt"/>
                <a:ea typeface="Times New Roman" panose="02020603050405020304" pitchFamily="18" charset="0"/>
              </a:rPr>
            </a:br>
            <a:r>
              <a:rPr lang="en-US" sz="1350">
                <a:solidFill>
                  <a:schemeClr val="bg1"/>
                </a:solidFill>
                <a:effectLst/>
                <a:latin typeface="+mj-lt"/>
                <a:ea typeface="Times New Roman" panose="02020603050405020304" pitchFamily="18" charset="0"/>
              </a:rPr>
              <a:t>Resolving these three factors is critical. </a:t>
            </a:r>
          </a:p>
          <a:p>
            <a:pPr marL="0" marR="0" algn="ctr">
              <a:lnSpc>
                <a:spcPts val="1880"/>
              </a:lnSpc>
              <a:spcBef>
                <a:spcPts val="0"/>
              </a:spcBef>
              <a:spcAft>
                <a:spcPts val="1200"/>
              </a:spcAft>
            </a:pPr>
            <a:r>
              <a:rPr lang="en-US" sz="1350">
                <a:solidFill>
                  <a:schemeClr val="bg1"/>
                </a:solidFill>
                <a:latin typeface="+mj-lt"/>
                <a:ea typeface="Times New Roman" panose="02020603050405020304" pitchFamily="18" charset="0"/>
              </a:rPr>
              <a:t>All categories of GAI have unsolved paradigms, that are active tracks of global R&amp;D. </a:t>
            </a:r>
            <a:endParaRPr lang="en-US" sz="1350">
              <a:solidFill>
                <a:schemeClr val="bg1"/>
              </a:solidFill>
              <a:effectLst/>
              <a:latin typeface="+mj-lt"/>
              <a:ea typeface="Times New Roman" panose="02020603050405020304" pitchFamily="18" charset="0"/>
            </a:endParaRPr>
          </a:p>
        </p:txBody>
      </p:sp>
      <p:sp>
        <p:nvSpPr>
          <p:cNvPr id="9" name="Rectangle 8">
            <a:extLst>
              <a:ext uri="{FF2B5EF4-FFF2-40B4-BE49-F238E27FC236}">
                <a16:creationId xmlns:a16="http://schemas.microsoft.com/office/drawing/2014/main" id="{7FA123BD-34F8-772D-A019-9C46452ADCA2}"/>
              </a:ext>
            </a:extLst>
          </p:cNvPr>
          <p:cNvSpPr/>
          <p:nvPr/>
        </p:nvSpPr>
        <p:spPr>
          <a:xfrm>
            <a:off x="4690396" y="952897"/>
            <a:ext cx="3968988" cy="52270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mj-lt"/>
              </a:rPr>
              <a:t>Risk Considerations</a:t>
            </a:r>
          </a:p>
        </p:txBody>
      </p:sp>
      <p:sp>
        <p:nvSpPr>
          <p:cNvPr id="11" name="Rounded Rectangle 10">
            <a:extLst>
              <a:ext uri="{FF2B5EF4-FFF2-40B4-BE49-F238E27FC236}">
                <a16:creationId xmlns:a16="http://schemas.microsoft.com/office/drawing/2014/main" id="{4BC032BB-E060-9EFF-5F4C-17517AF28A8E}"/>
              </a:ext>
            </a:extLst>
          </p:cNvPr>
          <p:cNvSpPr/>
          <p:nvPr/>
        </p:nvSpPr>
        <p:spPr>
          <a:xfrm>
            <a:off x="7489352" y="53667"/>
            <a:ext cx="1554567" cy="27699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Generative AI</a:t>
            </a:r>
          </a:p>
        </p:txBody>
      </p:sp>
      <p:sp>
        <p:nvSpPr>
          <p:cNvPr id="12" name="TextBox 11">
            <a:extLst>
              <a:ext uri="{FF2B5EF4-FFF2-40B4-BE49-F238E27FC236}">
                <a16:creationId xmlns:a16="http://schemas.microsoft.com/office/drawing/2014/main" id="{5F9AFE2B-BA73-AC15-E85A-49869CF61E8C}"/>
              </a:ext>
            </a:extLst>
          </p:cNvPr>
          <p:cNvSpPr txBox="1"/>
          <p:nvPr/>
        </p:nvSpPr>
        <p:spPr>
          <a:xfrm>
            <a:off x="0" y="350981"/>
            <a:ext cx="9144000" cy="369332"/>
          </a:xfrm>
          <a:prstGeom prst="rect">
            <a:avLst/>
          </a:prstGeom>
          <a:noFill/>
        </p:spPr>
        <p:txBody>
          <a:bodyPr wrap="square" rtlCol="0">
            <a:spAutoFit/>
          </a:bodyPr>
          <a:lstStyle/>
          <a:p>
            <a:pPr algn="ctr"/>
            <a:r>
              <a:rPr lang="en-US" b="1">
                <a:solidFill>
                  <a:schemeClr val="bg1"/>
                </a:solidFill>
              </a:rPr>
              <a:t>Level-Setting Generative AI (GAI)</a:t>
            </a:r>
          </a:p>
        </p:txBody>
      </p:sp>
    </p:spTree>
    <p:extLst>
      <p:ext uri="{BB962C8B-B14F-4D97-AF65-F5344CB8AC3E}">
        <p14:creationId xmlns:p14="http://schemas.microsoft.com/office/powerpoint/2010/main" val="422271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67359-972E-5325-16C9-8686D5A414F7}"/>
              </a:ext>
            </a:extLst>
          </p:cNvPr>
          <p:cNvSpPr txBox="1"/>
          <p:nvPr/>
        </p:nvSpPr>
        <p:spPr>
          <a:xfrm>
            <a:off x="573829" y="776922"/>
            <a:ext cx="3638535" cy="771109"/>
          </a:xfrm>
          <a:prstGeom prst="rect">
            <a:avLst/>
          </a:prstGeom>
          <a:noFill/>
        </p:spPr>
        <p:txBody>
          <a:bodyPr wrap="square">
            <a:spAutoFit/>
          </a:bodyPr>
          <a:lstStyle/>
          <a:p>
            <a:pPr marL="0" marR="0" algn="ctr">
              <a:lnSpc>
                <a:spcPts val="1820"/>
              </a:lnSpc>
              <a:spcBef>
                <a:spcPts val="0"/>
              </a:spcBef>
              <a:spcAft>
                <a:spcPts val="1200"/>
              </a:spcAft>
            </a:pPr>
            <a:r>
              <a:rPr lang="en-US" sz="1300" b="0" i="1">
                <a:solidFill>
                  <a:schemeClr val="bg1"/>
                </a:solidFill>
                <a:effectLst/>
                <a:latin typeface="+mj-lt"/>
              </a:rPr>
              <a:t> The </a:t>
            </a:r>
            <a:r>
              <a:rPr lang="en-US" sz="1300" b="1" i="1">
                <a:solidFill>
                  <a:schemeClr val="accent2"/>
                </a:solidFill>
                <a:effectLst/>
              </a:rPr>
              <a:t>GAI</a:t>
            </a:r>
            <a:r>
              <a:rPr lang="en-US" sz="1300" b="1" i="1">
                <a:solidFill>
                  <a:schemeClr val="accent1"/>
                </a:solidFill>
                <a:effectLst/>
              </a:rPr>
              <a:t> </a:t>
            </a:r>
            <a:r>
              <a:rPr lang="en-US" sz="1300" b="0" i="1">
                <a:solidFill>
                  <a:schemeClr val="bg1"/>
                </a:solidFill>
                <a:effectLst/>
                <a:latin typeface="+mj-lt"/>
              </a:rPr>
              <a:t>market is expected to grow</a:t>
            </a:r>
            <a:br>
              <a:rPr lang="en-US" sz="1300" b="0" i="1">
                <a:solidFill>
                  <a:schemeClr val="bg1"/>
                </a:solidFill>
                <a:effectLst/>
                <a:latin typeface="+mj-lt"/>
              </a:rPr>
            </a:br>
            <a:r>
              <a:rPr lang="en-US" sz="1300" b="0" i="1">
                <a:solidFill>
                  <a:schemeClr val="bg1"/>
                </a:solidFill>
                <a:effectLst/>
                <a:latin typeface="+mj-lt"/>
              </a:rPr>
              <a:t>from $14.26B in 2023 to $109.37B by 2030</a:t>
            </a:r>
            <a:br>
              <a:rPr lang="en-US" sz="1300" b="0" i="1">
                <a:solidFill>
                  <a:schemeClr val="bg1"/>
                </a:solidFill>
                <a:effectLst/>
                <a:latin typeface="+mj-lt"/>
              </a:rPr>
            </a:br>
            <a:r>
              <a:rPr lang="en-US" sz="1300" b="0" i="1">
                <a:solidFill>
                  <a:schemeClr val="bg1"/>
                </a:solidFill>
                <a:effectLst/>
                <a:latin typeface="+mj-lt"/>
              </a:rPr>
              <a:t>&amp; $200.73B by 2032</a:t>
            </a:r>
            <a:endParaRPr lang="en-US" sz="1300" i="1">
              <a:solidFill>
                <a:schemeClr val="bg1">
                  <a:lumMod val="65000"/>
                </a:schemeClr>
              </a:solidFill>
              <a:latin typeface="+mj-lt"/>
              <a:cs typeface="Calibri Light" panose="020F0302020204030204" pitchFamily="34" charset="0"/>
            </a:endParaRPr>
          </a:p>
        </p:txBody>
      </p:sp>
      <p:sp>
        <p:nvSpPr>
          <p:cNvPr id="8" name="TextBox 7">
            <a:extLst>
              <a:ext uri="{FF2B5EF4-FFF2-40B4-BE49-F238E27FC236}">
                <a16:creationId xmlns:a16="http://schemas.microsoft.com/office/drawing/2014/main" id="{226D6701-28F3-1B4A-B73D-0DF23D02E5A4}"/>
              </a:ext>
            </a:extLst>
          </p:cNvPr>
          <p:cNvSpPr txBox="1"/>
          <p:nvPr/>
        </p:nvSpPr>
        <p:spPr>
          <a:xfrm>
            <a:off x="877616" y="646147"/>
            <a:ext cx="255943" cy="630942"/>
          </a:xfrm>
          <a:prstGeom prst="rect">
            <a:avLst/>
          </a:prstGeom>
          <a:noFill/>
        </p:spPr>
        <p:txBody>
          <a:bodyPr wrap="square">
            <a:spAutoFit/>
          </a:bodyPr>
          <a:lstStyle/>
          <a:p>
            <a:pPr marL="0" marR="0" algn="ctr">
              <a:spcBef>
                <a:spcPts val="0"/>
              </a:spcBef>
              <a:spcAft>
                <a:spcPts val="1200"/>
              </a:spcAft>
            </a:pPr>
            <a:r>
              <a:rPr lang="en-US" sz="3500" i="1">
                <a:solidFill>
                  <a:schemeClr val="accent2"/>
                </a:solidFill>
                <a:latin typeface="+mj-lt"/>
                <a:cs typeface="Calibri Light" panose="020F0302020204030204" pitchFamily="34" charset="0"/>
              </a:rPr>
              <a:t>“</a:t>
            </a:r>
          </a:p>
        </p:txBody>
      </p:sp>
      <p:sp>
        <p:nvSpPr>
          <p:cNvPr id="9" name="TextBox 8">
            <a:extLst>
              <a:ext uri="{FF2B5EF4-FFF2-40B4-BE49-F238E27FC236}">
                <a16:creationId xmlns:a16="http://schemas.microsoft.com/office/drawing/2014/main" id="{1924F413-319B-2F61-14A7-52F1EE5E1275}"/>
              </a:ext>
            </a:extLst>
          </p:cNvPr>
          <p:cNvSpPr txBox="1"/>
          <p:nvPr/>
        </p:nvSpPr>
        <p:spPr>
          <a:xfrm>
            <a:off x="3120182" y="1263852"/>
            <a:ext cx="255943" cy="630942"/>
          </a:xfrm>
          <a:prstGeom prst="rect">
            <a:avLst/>
          </a:prstGeom>
          <a:noFill/>
        </p:spPr>
        <p:txBody>
          <a:bodyPr wrap="square">
            <a:spAutoFit/>
          </a:bodyPr>
          <a:lstStyle/>
          <a:p>
            <a:pPr marL="0" marR="0" algn="ctr">
              <a:spcBef>
                <a:spcPts val="0"/>
              </a:spcBef>
              <a:spcAft>
                <a:spcPts val="1200"/>
              </a:spcAft>
            </a:pPr>
            <a:r>
              <a:rPr lang="en-US" sz="3500" i="1">
                <a:solidFill>
                  <a:schemeClr val="accent2"/>
                </a:solidFill>
                <a:latin typeface="+mj-lt"/>
                <a:cs typeface="Calibri Light" panose="020F0302020204030204" pitchFamily="34" charset="0"/>
              </a:rPr>
              <a:t>”</a:t>
            </a:r>
          </a:p>
        </p:txBody>
      </p:sp>
      <p:sp>
        <p:nvSpPr>
          <p:cNvPr id="5" name="TextBox 4">
            <a:extLst>
              <a:ext uri="{FF2B5EF4-FFF2-40B4-BE49-F238E27FC236}">
                <a16:creationId xmlns:a16="http://schemas.microsoft.com/office/drawing/2014/main" id="{0BF66544-0BE3-A1FF-EE72-A906F6E36A95}"/>
              </a:ext>
            </a:extLst>
          </p:cNvPr>
          <p:cNvSpPr txBox="1"/>
          <p:nvPr/>
        </p:nvSpPr>
        <p:spPr>
          <a:xfrm>
            <a:off x="4956739" y="766591"/>
            <a:ext cx="3650246" cy="771109"/>
          </a:xfrm>
          <a:prstGeom prst="rect">
            <a:avLst/>
          </a:prstGeom>
          <a:noFill/>
        </p:spPr>
        <p:txBody>
          <a:bodyPr wrap="square">
            <a:spAutoFit/>
          </a:bodyPr>
          <a:lstStyle/>
          <a:p>
            <a:pPr marL="0" marR="0" algn="ctr">
              <a:lnSpc>
                <a:spcPts val="1820"/>
              </a:lnSpc>
              <a:spcBef>
                <a:spcPts val="0"/>
              </a:spcBef>
              <a:spcAft>
                <a:spcPts val="0"/>
              </a:spcAft>
            </a:pPr>
            <a:r>
              <a:rPr lang="en-US" sz="1300" b="1" i="1">
                <a:solidFill>
                  <a:srgbClr val="E20065"/>
                </a:solidFill>
                <a:latin typeface="Calibri" panose="020F0502020204030204" pitchFamily="34" charset="0"/>
                <a:cs typeface="Calibri" panose="020F0502020204030204" pitchFamily="34" charset="0"/>
              </a:rPr>
              <a:t>Synthetic data </a:t>
            </a:r>
            <a:r>
              <a:rPr lang="en-US" sz="1300" i="1">
                <a:solidFill>
                  <a:schemeClr val="bg1"/>
                </a:solidFill>
                <a:latin typeface="Calibri Light" panose="020F0302020204030204" pitchFamily="34" charset="0"/>
                <a:cs typeface="Calibri Light" panose="020F0302020204030204" pitchFamily="34" charset="0"/>
              </a:rPr>
              <a:t>will completely transform the economics, ownership, strategic dynamics, even (geo)politics of data</a:t>
            </a:r>
            <a:endParaRPr lang="en-US" sz="1300" i="1">
              <a:solidFill>
                <a:schemeClr val="bg1">
                  <a:lumMod val="65000"/>
                </a:schemeClr>
              </a:solidFill>
              <a:latin typeface="Calibri Light" panose="020F0302020204030204" pitchFamily="34" charset="0"/>
              <a:cs typeface="Calibri Light" panose="020F0302020204030204" pitchFamily="34" charset="0"/>
            </a:endParaRPr>
          </a:p>
        </p:txBody>
      </p:sp>
      <p:sp>
        <p:nvSpPr>
          <p:cNvPr id="10" name="TextBox 9">
            <a:extLst>
              <a:ext uri="{FF2B5EF4-FFF2-40B4-BE49-F238E27FC236}">
                <a16:creationId xmlns:a16="http://schemas.microsoft.com/office/drawing/2014/main" id="{F4933D05-EF5D-ACD0-6333-586EDD86CFC1}"/>
              </a:ext>
            </a:extLst>
          </p:cNvPr>
          <p:cNvSpPr txBox="1"/>
          <p:nvPr/>
        </p:nvSpPr>
        <p:spPr>
          <a:xfrm>
            <a:off x="4956739" y="690987"/>
            <a:ext cx="255943" cy="630942"/>
          </a:xfrm>
          <a:prstGeom prst="rect">
            <a:avLst/>
          </a:prstGeom>
          <a:noFill/>
        </p:spPr>
        <p:txBody>
          <a:bodyPr wrap="square">
            <a:spAutoFit/>
          </a:bodyPr>
          <a:lstStyle/>
          <a:p>
            <a:pPr marL="0" marR="0" algn="ctr">
              <a:spcBef>
                <a:spcPts val="0"/>
              </a:spcBef>
              <a:spcAft>
                <a:spcPts val="1200"/>
              </a:spcAft>
            </a:pPr>
            <a:r>
              <a:rPr lang="en-US" sz="3500" i="1">
                <a:solidFill>
                  <a:srgbClr val="E20065"/>
                </a:solidFill>
                <a:latin typeface="+mj-lt"/>
                <a:cs typeface="Calibri Light" panose="020F0302020204030204" pitchFamily="34" charset="0"/>
              </a:rPr>
              <a:t>“</a:t>
            </a:r>
          </a:p>
        </p:txBody>
      </p:sp>
      <p:sp>
        <p:nvSpPr>
          <p:cNvPr id="11" name="TextBox 10">
            <a:extLst>
              <a:ext uri="{FF2B5EF4-FFF2-40B4-BE49-F238E27FC236}">
                <a16:creationId xmlns:a16="http://schemas.microsoft.com/office/drawing/2014/main" id="{240ADDB4-8F8C-E267-800F-8BEA436F5460}"/>
              </a:ext>
            </a:extLst>
          </p:cNvPr>
          <p:cNvSpPr txBox="1"/>
          <p:nvPr/>
        </p:nvSpPr>
        <p:spPr>
          <a:xfrm>
            <a:off x="7489353" y="1229448"/>
            <a:ext cx="255943" cy="630942"/>
          </a:xfrm>
          <a:prstGeom prst="rect">
            <a:avLst/>
          </a:prstGeom>
          <a:noFill/>
        </p:spPr>
        <p:txBody>
          <a:bodyPr wrap="square">
            <a:spAutoFit/>
          </a:bodyPr>
          <a:lstStyle/>
          <a:p>
            <a:pPr marL="0" marR="0" algn="ctr">
              <a:spcBef>
                <a:spcPts val="0"/>
              </a:spcBef>
              <a:spcAft>
                <a:spcPts val="1200"/>
              </a:spcAft>
            </a:pPr>
            <a:r>
              <a:rPr lang="en-US" sz="3500" i="1">
                <a:solidFill>
                  <a:srgbClr val="E20065"/>
                </a:solidFill>
                <a:latin typeface="+mj-lt"/>
                <a:cs typeface="Calibri Light" panose="020F0302020204030204" pitchFamily="34" charset="0"/>
              </a:rPr>
              <a:t>”</a:t>
            </a:r>
          </a:p>
        </p:txBody>
      </p:sp>
      <p:sp>
        <p:nvSpPr>
          <p:cNvPr id="20" name="TextBox 19">
            <a:extLst>
              <a:ext uri="{FF2B5EF4-FFF2-40B4-BE49-F238E27FC236}">
                <a16:creationId xmlns:a16="http://schemas.microsoft.com/office/drawing/2014/main" id="{B913B744-7D2F-B41D-4594-739BC7AAE39A}"/>
              </a:ext>
            </a:extLst>
          </p:cNvPr>
          <p:cNvSpPr txBox="1"/>
          <p:nvPr/>
        </p:nvSpPr>
        <p:spPr>
          <a:xfrm>
            <a:off x="5036730" y="1643060"/>
            <a:ext cx="3365449" cy="771109"/>
          </a:xfrm>
          <a:prstGeom prst="rect">
            <a:avLst/>
          </a:prstGeom>
          <a:noFill/>
        </p:spPr>
        <p:txBody>
          <a:bodyPr wrap="square">
            <a:spAutoFit/>
          </a:bodyPr>
          <a:lstStyle/>
          <a:p>
            <a:pPr marL="0" marR="0" algn="ctr">
              <a:lnSpc>
                <a:spcPts val="1820"/>
              </a:lnSpc>
              <a:spcBef>
                <a:spcPts val="0"/>
              </a:spcBef>
              <a:spcAft>
                <a:spcPts val="0"/>
              </a:spcAft>
            </a:pPr>
            <a:r>
              <a:rPr lang="en-US" sz="1300" i="1">
                <a:solidFill>
                  <a:schemeClr val="bg1"/>
                </a:solidFill>
                <a:latin typeface="Calibri Light" panose="020F0302020204030204" pitchFamily="34" charset="0"/>
                <a:cs typeface="Calibri Light" panose="020F0302020204030204" pitchFamily="34" charset="0"/>
              </a:rPr>
              <a:t>By 2024, 60% of the data used for the development of AI and analytics projects will be </a:t>
            </a:r>
            <a:r>
              <a:rPr lang="en-US" sz="1300" b="1" i="1">
                <a:solidFill>
                  <a:srgbClr val="E20065"/>
                </a:solidFill>
                <a:latin typeface="Calibri" panose="020F0502020204030204" pitchFamily="34" charset="0"/>
                <a:cs typeface="Calibri" panose="020F0502020204030204" pitchFamily="34" charset="0"/>
              </a:rPr>
              <a:t>synthetically generated</a:t>
            </a:r>
            <a:endParaRPr lang="en-US" sz="1300" b="1" i="1">
              <a:solidFill>
                <a:schemeClr val="bg1">
                  <a:lumMod val="65000"/>
                </a:schemeClr>
              </a:solidFill>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CBEB3C18-2B2A-CBFE-2AD3-669121B102B5}"/>
              </a:ext>
            </a:extLst>
          </p:cNvPr>
          <p:cNvSpPr txBox="1"/>
          <p:nvPr/>
        </p:nvSpPr>
        <p:spPr>
          <a:xfrm>
            <a:off x="5134083" y="1552138"/>
            <a:ext cx="255943" cy="630942"/>
          </a:xfrm>
          <a:prstGeom prst="rect">
            <a:avLst/>
          </a:prstGeom>
          <a:noFill/>
        </p:spPr>
        <p:txBody>
          <a:bodyPr wrap="square">
            <a:spAutoFit/>
          </a:bodyPr>
          <a:lstStyle/>
          <a:p>
            <a:pPr marL="0" marR="0" algn="ctr">
              <a:spcBef>
                <a:spcPts val="0"/>
              </a:spcBef>
              <a:spcAft>
                <a:spcPts val="1200"/>
              </a:spcAft>
            </a:pPr>
            <a:r>
              <a:rPr lang="en-US" sz="3500" i="1">
                <a:solidFill>
                  <a:srgbClr val="E20065"/>
                </a:solidFill>
                <a:latin typeface="+mj-lt"/>
                <a:cs typeface="Calibri Light" panose="020F0302020204030204" pitchFamily="34" charset="0"/>
              </a:rPr>
              <a:t>“</a:t>
            </a:r>
          </a:p>
        </p:txBody>
      </p:sp>
      <p:sp>
        <p:nvSpPr>
          <p:cNvPr id="28" name="TextBox 27">
            <a:extLst>
              <a:ext uri="{FF2B5EF4-FFF2-40B4-BE49-F238E27FC236}">
                <a16:creationId xmlns:a16="http://schemas.microsoft.com/office/drawing/2014/main" id="{7A50018A-1B1C-ECF3-D4B8-AABD1A698B19}"/>
              </a:ext>
            </a:extLst>
          </p:cNvPr>
          <p:cNvSpPr txBox="1"/>
          <p:nvPr/>
        </p:nvSpPr>
        <p:spPr>
          <a:xfrm>
            <a:off x="7520652" y="2121771"/>
            <a:ext cx="255943" cy="630942"/>
          </a:xfrm>
          <a:prstGeom prst="rect">
            <a:avLst/>
          </a:prstGeom>
          <a:noFill/>
        </p:spPr>
        <p:txBody>
          <a:bodyPr wrap="square">
            <a:spAutoFit/>
          </a:bodyPr>
          <a:lstStyle/>
          <a:p>
            <a:pPr marL="0" marR="0" algn="ctr">
              <a:spcBef>
                <a:spcPts val="0"/>
              </a:spcBef>
              <a:spcAft>
                <a:spcPts val="1200"/>
              </a:spcAft>
            </a:pPr>
            <a:r>
              <a:rPr lang="en-US" sz="3500" i="1">
                <a:solidFill>
                  <a:srgbClr val="E20065"/>
                </a:solidFill>
                <a:latin typeface="+mj-lt"/>
                <a:cs typeface="Calibri Light" panose="020F0302020204030204" pitchFamily="34" charset="0"/>
              </a:rPr>
              <a:t>”</a:t>
            </a:r>
          </a:p>
        </p:txBody>
      </p:sp>
      <p:sp>
        <p:nvSpPr>
          <p:cNvPr id="43" name="TextBox 42">
            <a:extLst>
              <a:ext uri="{FF2B5EF4-FFF2-40B4-BE49-F238E27FC236}">
                <a16:creationId xmlns:a16="http://schemas.microsoft.com/office/drawing/2014/main" id="{1781F776-A0D5-4809-863B-F7ADC2EAE815}"/>
              </a:ext>
            </a:extLst>
          </p:cNvPr>
          <p:cNvSpPr txBox="1"/>
          <p:nvPr/>
        </p:nvSpPr>
        <p:spPr>
          <a:xfrm>
            <a:off x="623363" y="3261268"/>
            <a:ext cx="3607067" cy="771109"/>
          </a:xfrm>
          <a:prstGeom prst="rect">
            <a:avLst/>
          </a:prstGeom>
          <a:noFill/>
        </p:spPr>
        <p:txBody>
          <a:bodyPr wrap="square">
            <a:spAutoFit/>
          </a:bodyPr>
          <a:lstStyle/>
          <a:p>
            <a:pPr algn="ctr">
              <a:lnSpc>
                <a:spcPts val="1820"/>
              </a:lnSpc>
              <a:spcAft>
                <a:spcPts val="1200"/>
              </a:spcAft>
            </a:pPr>
            <a:r>
              <a:rPr lang="en-US" sz="1300" b="0" i="1">
                <a:solidFill>
                  <a:schemeClr val="bg1"/>
                </a:solidFill>
                <a:effectLst/>
                <a:latin typeface="+mj-lt"/>
              </a:rPr>
              <a:t>In 2021, Stanford dubbed LLMs</a:t>
            </a:r>
            <a:br>
              <a:rPr lang="en-US" sz="1300" b="0" i="1">
                <a:solidFill>
                  <a:schemeClr val="bg1"/>
                </a:solidFill>
                <a:effectLst/>
                <a:latin typeface="+mj-lt"/>
              </a:rPr>
            </a:br>
            <a:r>
              <a:rPr lang="en-US" sz="1300" i="1">
                <a:solidFill>
                  <a:schemeClr val="bg1"/>
                </a:solidFill>
                <a:latin typeface="+mj-lt"/>
              </a:rPr>
              <a:t>foundation models       </a:t>
            </a:r>
            <a:r>
              <a:rPr lang="en-US" sz="1300" b="0" i="1">
                <a:solidFill>
                  <a:schemeClr val="bg1"/>
                </a:solidFill>
                <a:effectLst/>
                <a:latin typeface="+mj-lt"/>
              </a:rPr>
              <a:t>given Stanford’s belief LLMs will drive a paradigm shift in AI</a:t>
            </a:r>
            <a:endParaRPr lang="en-US" sz="1300" b="0" i="1" baseline="30000">
              <a:solidFill>
                <a:schemeClr val="bg1"/>
              </a:solidFill>
              <a:effectLst/>
              <a:latin typeface="+mj-lt"/>
            </a:endParaRPr>
          </a:p>
        </p:txBody>
      </p:sp>
      <p:sp>
        <p:nvSpPr>
          <p:cNvPr id="45" name="TextBox 44">
            <a:extLst>
              <a:ext uri="{FF2B5EF4-FFF2-40B4-BE49-F238E27FC236}">
                <a16:creationId xmlns:a16="http://schemas.microsoft.com/office/drawing/2014/main" id="{A8BA40C7-5FAD-7C71-3778-149945280721}"/>
              </a:ext>
            </a:extLst>
          </p:cNvPr>
          <p:cNvSpPr txBox="1"/>
          <p:nvPr/>
        </p:nvSpPr>
        <p:spPr>
          <a:xfrm>
            <a:off x="485574" y="3385009"/>
            <a:ext cx="255943" cy="630942"/>
          </a:xfrm>
          <a:prstGeom prst="rect">
            <a:avLst/>
          </a:prstGeom>
          <a:noFill/>
        </p:spPr>
        <p:txBody>
          <a:bodyPr wrap="square">
            <a:spAutoFit/>
          </a:bodyPr>
          <a:lstStyle/>
          <a:p>
            <a:pPr marL="0" marR="0" algn="ctr">
              <a:spcBef>
                <a:spcPts val="0"/>
              </a:spcBef>
              <a:spcAft>
                <a:spcPts val="1200"/>
              </a:spcAft>
            </a:pPr>
            <a:r>
              <a:rPr lang="en-US" sz="3500" i="1">
                <a:solidFill>
                  <a:schemeClr val="accent4"/>
                </a:solidFill>
                <a:latin typeface="+mj-lt"/>
                <a:cs typeface="Calibri Light" panose="020F0302020204030204" pitchFamily="34" charset="0"/>
              </a:rPr>
              <a:t>“</a:t>
            </a:r>
          </a:p>
        </p:txBody>
      </p:sp>
      <p:sp>
        <p:nvSpPr>
          <p:cNvPr id="46" name="TextBox 45">
            <a:extLst>
              <a:ext uri="{FF2B5EF4-FFF2-40B4-BE49-F238E27FC236}">
                <a16:creationId xmlns:a16="http://schemas.microsoft.com/office/drawing/2014/main" id="{03848B60-405C-1356-7953-DD53FD30940B}"/>
              </a:ext>
            </a:extLst>
          </p:cNvPr>
          <p:cNvSpPr txBox="1"/>
          <p:nvPr/>
        </p:nvSpPr>
        <p:spPr>
          <a:xfrm>
            <a:off x="1992178" y="3400130"/>
            <a:ext cx="255943" cy="630942"/>
          </a:xfrm>
          <a:prstGeom prst="rect">
            <a:avLst/>
          </a:prstGeom>
          <a:noFill/>
        </p:spPr>
        <p:txBody>
          <a:bodyPr wrap="square">
            <a:spAutoFit/>
          </a:bodyPr>
          <a:lstStyle/>
          <a:p>
            <a:pPr marL="0" marR="0" algn="ctr">
              <a:spcBef>
                <a:spcPts val="0"/>
              </a:spcBef>
              <a:spcAft>
                <a:spcPts val="1200"/>
              </a:spcAft>
            </a:pPr>
            <a:r>
              <a:rPr lang="en-US" sz="3500" i="1">
                <a:solidFill>
                  <a:schemeClr val="accent4"/>
                </a:solidFill>
                <a:latin typeface="+mj-lt"/>
                <a:cs typeface="Calibri Light" panose="020F0302020204030204" pitchFamily="34" charset="0"/>
              </a:rPr>
              <a:t>”</a:t>
            </a:r>
          </a:p>
        </p:txBody>
      </p:sp>
      <p:sp>
        <p:nvSpPr>
          <p:cNvPr id="57" name="TextBox 56">
            <a:extLst>
              <a:ext uri="{FF2B5EF4-FFF2-40B4-BE49-F238E27FC236}">
                <a16:creationId xmlns:a16="http://schemas.microsoft.com/office/drawing/2014/main" id="{AB758840-8B63-0741-E172-C19946A5DD08}"/>
              </a:ext>
            </a:extLst>
          </p:cNvPr>
          <p:cNvSpPr txBox="1"/>
          <p:nvPr/>
        </p:nvSpPr>
        <p:spPr>
          <a:xfrm>
            <a:off x="4828767" y="3004145"/>
            <a:ext cx="3707702" cy="771109"/>
          </a:xfrm>
          <a:prstGeom prst="rect">
            <a:avLst/>
          </a:prstGeom>
          <a:noFill/>
        </p:spPr>
        <p:txBody>
          <a:bodyPr wrap="square">
            <a:spAutoFit/>
          </a:bodyPr>
          <a:lstStyle/>
          <a:p>
            <a:pPr marL="0" marR="0" algn="ctr">
              <a:lnSpc>
                <a:spcPts val="1820"/>
              </a:lnSpc>
              <a:spcBef>
                <a:spcPts val="0"/>
              </a:spcBef>
              <a:spcAft>
                <a:spcPts val="1200"/>
              </a:spcAft>
            </a:pPr>
            <a:r>
              <a:rPr lang="en-US" sz="1300" b="1" i="1">
                <a:solidFill>
                  <a:schemeClr val="accent1"/>
                </a:solidFill>
                <a:effectLst/>
                <a:latin typeface="Calibri" panose="020F0502020204030204" pitchFamily="34" charset="0"/>
                <a:cs typeface="Calibri" panose="020F0502020204030204" pitchFamily="34" charset="0"/>
              </a:rPr>
              <a:t>Digital twins </a:t>
            </a:r>
            <a:r>
              <a:rPr lang="en-US" sz="1300" b="0" i="1">
                <a:solidFill>
                  <a:schemeClr val="bg1"/>
                </a:solidFill>
                <a:effectLst/>
                <a:latin typeface="+mj-lt"/>
              </a:rPr>
              <a:t>will be the building blocks of </a:t>
            </a:r>
            <a:br>
              <a:rPr lang="en-US" sz="1300" b="0" i="1">
                <a:solidFill>
                  <a:schemeClr val="bg1"/>
                </a:solidFill>
                <a:effectLst/>
                <a:latin typeface="+mj-lt"/>
              </a:rPr>
            </a:br>
            <a:r>
              <a:rPr lang="en-US" sz="1300" b="0" i="1">
                <a:solidFill>
                  <a:schemeClr val="bg1"/>
                </a:solidFill>
                <a:effectLst/>
                <a:latin typeface="+mj-lt"/>
              </a:rPr>
              <a:t>the industrial metaverse, with unrivaled value</a:t>
            </a:r>
            <a:br>
              <a:rPr lang="en-US" sz="1300" b="0" i="1">
                <a:solidFill>
                  <a:schemeClr val="bg1"/>
                </a:solidFill>
                <a:effectLst/>
                <a:latin typeface="+mj-lt"/>
              </a:rPr>
            </a:br>
            <a:r>
              <a:rPr lang="en-US" sz="1300" b="0" i="1">
                <a:solidFill>
                  <a:schemeClr val="bg1"/>
                </a:solidFill>
                <a:effectLst/>
                <a:latin typeface="+mj-lt"/>
              </a:rPr>
              <a:t>&amp; a huge bottom line</a:t>
            </a:r>
            <a:endParaRPr lang="en-US" sz="1300" i="1">
              <a:solidFill>
                <a:schemeClr val="bg1"/>
              </a:solidFill>
              <a:latin typeface="+mj-lt"/>
              <a:cs typeface="Calibri Light" panose="020F0302020204030204" pitchFamily="34" charset="0"/>
            </a:endParaRPr>
          </a:p>
        </p:txBody>
      </p:sp>
      <p:sp>
        <p:nvSpPr>
          <p:cNvPr id="59" name="TextBox 58">
            <a:extLst>
              <a:ext uri="{FF2B5EF4-FFF2-40B4-BE49-F238E27FC236}">
                <a16:creationId xmlns:a16="http://schemas.microsoft.com/office/drawing/2014/main" id="{B26C9770-6C3D-A54F-295D-1DE6F80ACCA1}"/>
              </a:ext>
            </a:extLst>
          </p:cNvPr>
          <p:cNvSpPr txBox="1"/>
          <p:nvPr/>
        </p:nvSpPr>
        <p:spPr>
          <a:xfrm>
            <a:off x="4978164" y="2878480"/>
            <a:ext cx="255943" cy="630942"/>
          </a:xfrm>
          <a:prstGeom prst="rect">
            <a:avLst/>
          </a:prstGeom>
          <a:noFill/>
        </p:spPr>
        <p:txBody>
          <a:bodyPr wrap="square">
            <a:spAutoFit/>
          </a:bodyPr>
          <a:lstStyle/>
          <a:p>
            <a:pPr marL="0" marR="0" algn="ctr">
              <a:spcBef>
                <a:spcPts val="0"/>
              </a:spcBef>
              <a:spcAft>
                <a:spcPts val="1200"/>
              </a:spcAft>
            </a:pPr>
            <a:r>
              <a:rPr lang="en-US" sz="3500" i="1">
                <a:solidFill>
                  <a:schemeClr val="tx2">
                    <a:lumMod val="50000"/>
                    <a:lumOff val="50000"/>
                  </a:schemeClr>
                </a:solidFill>
                <a:latin typeface="+mj-lt"/>
                <a:cs typeface="Calibri Light" panose="020F0302020204030204" pitchFamily="34" charset="0"/>
              </a:rPr>
              <a:t>“</a:t>
            </a:r>
          </a:p>
        </p:txBody>
      </p:sp>
      <p:sp>
        <p:nvSpPr>
          <p:cNvPr id="60" name="TextBox 59">
            <a:extLst>
              <a:ext uri="{FF2B5EF4-FFF2-40B4-BE49-F238E27FC236}">
                <a16:creationId xmlns:a16="http://schemas.microsoft.com/office/drawing/2014/main" id="{5411ACA3-52E3-A195-2B77-C240BBD688CA}"/>
              </a:ext>
            </a:extLst>
          </p:cNvPr>
          <p:cNvSpPr txBox="1"/>
          <p:nvPr/>
        </p:nvSpPr>
        <p:spPr>
          <a:xfrm>
            <a:off x="7392679" y="3481380"/>
            <a:ext cx="255943" cy="630942"/>
          </a:xfrm>
          <a:prstGeom prst="rect">
            <a:avLst/>
          </a:prstGeom>
          <a:noFill/>
        </p:spPr>
        <p:txBody>
          <a:bodyPr wrap="square">
            <a:spAutoFit/>
          </a:bodyPr>
          <a:lstStyle/>
          <a:p>
            <a:pPr marL="0" marR="0" algn="ctr">
              <a:spcBef>
                <a:spcPts val="0"/>
              </a:spcBef>
              <a:spcAft>
                <a:spcPts val="1200"/>
              </a:spcAft>
            </a:pPr>
            <a:r>
              <a:rPr lang="en-US" sz="3500" i="1">
                <a:solidFill>
                  <a:schemeClr val="tx2">
                    <a:lumMod val="50000"/>
                    <a:lumOff val="50000"/>
                  </a:schemeClr>
                </a:solidFill>
                <a:latin typeface="+mj-lt"/>
                <a:cs typeface="Calibri Light" panose="020F0302020204030204" pitchFamily="34" charset="0"/>
              </a:rPr>
              <a:t>”</a:t>
            </a:r>
          </a:p>
        </p:txBody>
      </p:sp>
      <p:grpSp>
        <p:nvGrpSpPr>
          <p:cNvPr id="64" name="Group 63">
            <a:extLst>
              <a:ext uri="{FF2B5EF4-FFF2-40B4-BE49-F238E27FC236}">
                <a16:creationId xmlns:a16="http://schemas.microsoft.com/office/drawing/2014/main" id="{AC64E4FB-0264-3706-20A6-0D926B85C71A}"/>
              </a:ext>
            </a:extLst>
          </p:cNvPr>
          <p:cNvGrpSpPr/>
          <p:nvPr/>
        </p:nvGrpSpPr>
        <p:grpSpPr>
          <a:xfrm>
            <a:off x="264320" y="581410"/>
            <a:ext cx="8575346" cy="4133595"/>
            <a:chOff x="264320" y="798622"/>
            <a:chExt cx="8575346" cy="3880663"/>
          </a:xfrm>
        </p:grpSpPr>
        <p:sp>
          <p:nvSpPr>
            <p:cNvPr id="13" name="Rectangle 12">
              <a:extLst>
                <a:ext uri="{FF2B5EF4-FFF2-40B4-BE49-F238E27FC236}">
                  <a16:creationId xmlns:a16="http://schemas.microsoft.com/office/drawing/2014/main" id="{98E8142A-536C-F854-0174-5A9B54A56E2F}"/>
                </a:ext>
              </a:extLst>
            </p:cNvPr>
            <p:cNvSpPr/>
            <p:nvPr/>
          </p:nvSpPr>
          <p:spPr>
            <a:xfrm>
              <a:off x="264320" y="798622"/>
              <a:ext cx="4223470" cy="1879841"/>
            </a:xfrm>
            <a:prstGeom prst="rect">
              <a:avLst/>
            </a:prstGeom>
            <a:noFill/>
            <a:ln>
              <a:gradFill>
                <a:gsLst>
                  <a:gs pos="0">
                    <a:schemeClr val="accent1"/>
                  </a:gs>
                  <a:gs pos="100000">
                    <a:schemeClr val="accent2"/>
                  </a:gs>
                </a:gsLst>
                <a:lin ang="189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EB633F0-9218-55C9-4134-F68A7B55764E}"/>
                </a:ext>
              </a:extLst>
            </p:cNvPr>
            <p:cNvSpPr/>
            <p:nvPr/>
          </p:nvSpPr>
          <p:spPr>
            <a:xfrm>
              <a:off x="4601786" y="798622"/>
              <a:ext cx="4237880" cy="1879841"/>
            </a:xfrm>
            <a:prstGeom prst="rect">
              <a:avLst/>
            </a:prstGeom>
            <a:noFill/>
            <a:ln>
              <a:gradFill>
                <a:gsLst>
                  <a:gs pos="0">
                    <a:schemeClr val="accent1"/>
                  </a:gs>
                  <a:gs pos="100000">
                    <a:schemeClr val="accent2"/>
                  </a:gs>
                </a:gsLst>
                <a:lin ang="189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C18A21A-3937-BCE9-5607-3FBE8332B9B6}"/>
                </a:ext>
              </a:extLst>
            </p:cNvPr>
            <p:cNvSpPr/>
            <p:nvPr/>
          </p:nvSpPr>
          <p:spPr>
            <a:xfrm>
              <a:off x="264320" y="2799444"/>
              <a:ext cx="4223470" cy="1879841"/>
            </a:xfrm>
            <a:prstGeom prst="rect">
              <a:avLst/>
            </a:prstGeom>
            <a:noFill/>
            <a:ln>
              <a:gradFill>
                <a:gsLst>
                  <a:gs pos="0">
                    <a:schemeClr val="accent1"/>
                  </a:gs>
                  <a:gs pos="100000">
                    <a:schemeClr val="accent2"/>
                  </a:gs>
                </a:gsLst>
                <a:lin ang="189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443F73C-C61D-B361-A058-B97B5FFE99C7}"/>
                </a:ext>
              </a:extLst>
            </p:cNvPr>
            <p:cNvSpPr/>
            <p:nvPr/>
          </p:nvSpPr>
          <p:spPr>
            <a:xfrm>
              <a:off x="4607720" y="2799444"/>
              <a:ext cx="4223470" cy="1879841"/>
            </a:xfrm>
            <a:prstGeom prst="rect">
              <a:avLst/>
            </a:prstGeom>
            <a:noFill/>
            <a:ln>
              <a:gradFill>
                <a:gsLst>
                  <a:gs pos="0">
                    <a:schemeClr val="accent1"/>
                  </a:gs>
                  <a:gs pos="100000">
                    <a:schemeClr val="accent2"/>
                  </a:gs>
                </a:gsLst>
                <a:lin ang="189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TextBox 62">
            <a:extLst>
              <a:ext uri="{FF2B5EF4-FFF2-40B4-BE49-F238E27FC236}">
                <a16:creationId xmlns:a16="http://schemas.microsoft.com/office/drawing/2014/main" id="{799829D9-BDFD-968B-622D-1E2C1663BB59}"/>
              </a:ext>
            </a:extLst>
          </p:cNvPr>
          <p:cNvSpPr txBox="1"/>
          <p:nvPr/>
        </p:nvSpPr>
        <p:spPr>
          <a:xfrm>
            <a:off x="0" y="126116"/>
            <a:ext cx="9144000" cy="369332"/>
          </a:xfrm>
          <a:prstGeom prst="rect">
            <a:avLst/>
          </a:prstGeom>
          <a:noFill/>
        </p:spPr>
        <p:txBody>
          <a:bodyPr wrap="square" rtlCol="0">
            <a:spAutoFit/>
          </a:bodyPr>
          <a:lstStyle/>
          <a:p>
            <a:pPr algn="ctr"/>
            <a:r>
              <a:rPr lang="en-US" b="1">
                <a:solidFill>
                  <a:schemeClr val="bg1"/>
                </a:solidFill>
              </a:rPr>
              <a:t>Generative AI (GAI)</a:t>
            </a:r>
          </a:p>
        </p:txBody>
      </p:sp>
      <p:sp>
        <p:nvSpPr>
          <p:cNvPr id="65" name="Rounded Rectangle 64">
            <a:extLst>
              <a:ext uri="{FF2B5EF4-FFF2-40B4-BE49-F238E27FC236}">
                <a16:creationId xmlns:a16="http://schemas.microsoft.com/office/drawing/2014/main" id="{BFFC3DC9-4655-86EE-308A-604A31A36F19}"/>
              </a:ext>
            </a:extLst>
          </p:cNvPr>
          <p:cNvSpPr/>
          <p:nvPr/>
        </p:nvSpPr>
        <p:spPr>
          <a:xfrm>
            <a:off x="1998388" y="458619"/>
            <a:ext cx="755334" cy="22319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i="1" spc="300"/>
              <a:t>GAI</a:t>
            </a:r>
          </a:p>
        </p:txBody>
      </p:sp>
      <p:sp>
        <p:nvSpPr>
          <p:cNvPr id="66" name="Rounded Rectangle 65">
            <a:extLst>
              <a:ext uri="{FF2B5EF4-FFF2-40B4-BE49-F238E27FC236}">
                <a16:creationId xmlns:a16="http://schemas.microsoft.com/office/drawing/2014/main" id="{10C14FFF-1FAA-3614-A6C0-0069D2123C0D}"/>
              </a:ext>
            </a:extLst>
          </p:cNvPr>
          <p:cNvSpPr/>
          <p:nvPr/>
        </p:nvSpPr>
        <p:spPr>
          <a:xfrm>
            <a:off x="5716988" y="458619"/>
            <a:ext cx="1892410" cy="223198"/>
          </a:xfrm>
          <a:prstGeom prst="roundRect">
            <a:avLst>
              <a:gd name="adj" fmla="val 50000"/>
            </a:avLst>
          </a:prstGeom>
          <a:solidFill>
            <a:srgbClr val="E2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i="1" spc="300"/>
              <a:t>Synthetic Data</a:t>
            </a:r>
          </a:p>
        </p:txBody>
      </p:sp>
      <p:sp>
        <p:nvSpPr>
          <p:cNvPr id="67" name="Rounded Rectangle 66">
            <a:extLst>
              <a:ext uri="{FF2B5EF4-FFF2-40B4-BE49-F238E27FC236}">
                <a16:creationId xmlns:a16="http://schemas.microsoft.com/office/drawing/2014/main" id="{C6DC8136-6132-5988-AE27-EF7DD1C56741}"/>
              </a:ext>
            </a:extLst>
          </p:cNvPr>
          <p:cNvSpPr/>
          <p:nvPr/>
        </p:nvSpPr>
        <p:spPr>
          <a:xfrm>
            <a:off x="1971643" y="2628182"/>
            <a:ext cx="755334" cy="22319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i="1" spc="300"/>
              <a:t>LLMS</a:t>
            </a:r>
          </a:p>
        </p:txBody>
      </p:sp>
      <p:sp>
        <p:nvSpPr>
          <p:cNvPr id="68" name="Rounded Rectangle 67">
            <a:extLst>
              <a:ext uri="{FF2B5EF4-FFF2-40B4-BE49-F238E27FC236}">
                <a16:creationId xmlns:a16="http://schemas.microsoft.com/office/drawing/2014/main" id="{1A58D166-A7EE-629A-3F9C-C28D2CB4D944}"/>
              </a:ext>
            </a:extLst>
          </p:cNvPr>
          <p:cNvSpPr/>
          <p:nvPr/>
        </p:nvSpPr>
        <p:spPr>
          <a:xfrm>
            <a:off x="5906704" y="2646605"/>
            <a:ext cx="1582649" cy="22319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i="1" spc="300"/>
              <a:t>Digital Twins</a:t>
            </a:r>
          </a:p>
        </p:txBody>
      </p:sp>
      <p:sp>
        <p:nvSpPr>
          <p:cNvPr id="4" name="TextBox 3">
            <a:extLst>
              <a:ext uri="{FF2B5EF4-FFF2-40B4-BE49-F238E27FC236}">
                <a16:creationId xmlns:a16="http://schemas.microsoft.com/office/drawing/2014/main" id="{CEC2E8C3-DC69-9810-0110-3F64FC42D26D}"/>
              </a:ext>
            </a:extLst>
          </p:cNvPr>
          <p:cNvSpPr txBox="1"/>
          <p:nvPr/>
        </p:nvSpPr>
        <p:spPr>
          <a:xfrm>
            <a:off x="483033" y="1616144"/>
            <a:ext cx="3792850" cy="771109"/>
          </a:xfrm>
          <a:prstGeom prst="rect">
            <a:avLst/>
          </a:prstGeom>
          <a:noFill/>
        </p:spPr>
        <p:txBody>
          <a:bodyPr wrap="square">
            <a:spAutoFit/>
          </a:bodyPr>
          <a:lstStyle/>
          <a:p>
            <a:pPr marL="0" marR="0" algn="ctr">
              <a:lnSpc>
                <a:spcPts val="1820"/>
              </a:lnSpc>
              <a:spcBef>
                <a:spcPts val="0"/>
              </a:spcBef>
              <a:spcAft>
                <a:spcPts val="1200"/>
              </a:spcAft>
            </a:pPr>
            <a:r>
              <a:rPr lang="en-US" sz="1300" b="0" i="1">
                <a:solidFill>
                  <a:schemeClr val="bg1"/>
                </a:solidFill>
                <a:effectLst/>
                <a:latin typeface="+mj-lt"/>
              </a:rPr>
              <a:t> VCs invested $1.7B in </a:t>
            </a:r>
            <a:r>
              <a:rPr lang="en-US" sz="1300" b="1" i="1">
                <a:solidFill>
                  <a:schemeClr val="accent2"/>
                </a:solidFill>
                <a:effectLst/>
              </a:rPr>
              <a:t>GAI</a:t>
            </a:r>
            <a:r>
              <a:rPr lang="en-US" sz="1300" b="0" i="1">
                <a:solidFill>
                  <a:schemeClr val="bg1"/>
                </a:solidFill>
                <a:effectLst/>
                <a:latin typeface="+mj-lt"/>
              </a:rPr>
              <a:t> solutions</a:t>
            </a:r>
            <a:br>
              <a:rPr lang="en-US" sz="1300" b="0" i="1">
                <a:solidFill>
                  <a:schemeClr val="bg1"/>
                </a:solidFill>
                <a:effectLst/>
                <a:latin typeface="+mj-lt"/>
              </a:rPr>
            </a:br>
            <a:r>
              <a:rPr lang="en-US" sz="1300" b="0" i="1">
                <a:solidFill>
                  <a:schemeClr val="bg1"/>
                </a:solidFill>
                <a:effectLst/>
                <a:latin typeface="+mj-lt"/>
              </a:rPr>
              <a:t>over the last 3 </a:t>
            </a:r>
            <a:r>
              <a:rPr lang="en-US" sz="1300" b="0" i="1" err="1">
                <a:solidFill>
                  <a:schemeClr val="bg1"/>
                </a:solidFill>
                <a:effectLst/>
                <a:latin typeface="+mj-lt"/>
              </a:rPr>
              <a:t>yrs</a:t>
            </a:r>
            <a:r>
              <a:rPr lang="en-US" sz="1300" b="0" i="1">
                <a:solidFill>
                  <a:schemeClr val="bg1"/>
                </a:solidFill>
                <a:effectLst/>
                <a:latin typeface="+mj-lt"/>
              </a:rPr>
              <a:t>… By 2025, 30% of new drugs</a:t>
            </a:r>
            <a:br>
              <a:rPr lang="en-US" sz="1300" b="0" i="1">
                <a:solidFill>
                  <a:schemeClr val="bg1"/>
                </a:solidFill>
                <a:effectLst/>
                <a:latin typeface="+mj-lt"/>
              </a:rPr>
            </a:br>
            <a:r>
              <a:rPr lang="en-US" sz="1300" b="0" i="1">
                <a:solidFill>
                  <a:schemeClr val="bg1"/>
                </a:solidFill>
                <a:effectLst/>
                <a:latin typeface="+mj-lt"/>
              </a:rPr>
              <a:t>&amp; materials will be discovered by </a:t>
            </a:r>
            <a:r>
              <a:rPr lang="en-US" sz="1300" b="1" i="1">
                <a:solidFill>
                  <a:schemeClr val="accent2"/>
                </a:solidFill>
                <a:effectLst/>
              </a:rPr>
              <a:t>GAI</a:t>
            </a:r>
            <a:endParaRPr lang="en-US" sz="1300" b="1" i="1">
              <a:solidFill>
                <a:schemeClr val="accent2"/>
              </a:solidFill>
              <a:cs typeface="Calibri Light" panose="020F0302020204030204" pitchFamily="34" charset="0"/>
            </a:endParaRPr>
          </a:p>
        </p:txBody>
      </p:sp>
      <p:sp>
        <p:nvSpPr>
          <p:cNvPr id="6" name="TextBox 5">
            <a:extLst>
              <a:ext uri="{FF2B5EF4-FFF2-40B4-BE49-F238E27FC236}">
                <a16:creationId xmlns:a16="http://schemas.microsoft.com/office/drawing/2014/main" id="{5953496D-EB2C-7AF8-24B3-CEE1ACD5E46F}"/>
              </a:ext>
            </a:extLst>
          </p:cNvPr>
          <p:cNvSpPr txBox="1"/>
          <p:nvPr/>
        </p:nvSpPr>
        <p:spPr>
          <a:xfrm>
            <a:off x="869738" y="1515178"/>
            <a:ext cx="255943" cy="630942"/>
          </a:xfrm>
          <a:prstGeom prst="rect">
            <a:avLst/>
          </a:prstGeom>
          <a:noFill/>
        </p:spPr>
        <p:txBody>
          <a:bodyPr wrap="square">
            <a:spAutoFit/>
          </a:bodyPr>
          <a:lstStyle/>
          <a:p>
            <a:pPr marL="0" marR="0" algn="ctr">
              <a:spcBef>
                <a:spcPts val="0"/>
              </a:spcBef>
              <a:spcAft>
                <a:spcPts val="1200"/>
              </a:spcAft>
            </a:pPr>
            <a:r>
              <a:rPr lang="en-US" sz="3500" i="1">
                <a:solidFill>
                  <a:schemeClr val="accent2"/>
                </a:solidFill>
                <a:latin typeface="+mj-lt"/>
                <a:cs typeface="Calibri Light" panose="020F0302020204030204" pitchFamily="34" charset="0"/>
              </a:rPr>
              <a:t>“</a:t>
            </a:r>
          </a:p>
        </p:txBody>
      </p:sp>
      <p:sp>
        <p:nvSpPr>
          <p:cNvPr id="7" name="TextBox 6">
            <a:extLst>
              <a:ext uri="{FF2B5EF4-FFF2-40B4-BE49-F238E27FC236}">
                <a16:creationId xmlns:a16="http://schemas.microsoft.com/office/drawing/2014/main" id="{B3E40B22-6596-9D48-B1B2-8766840EE992}"/>
              </a:ext>
            </a:extLst>
          </p:cNvPr>
          <p:cNvSpPr txBox="1"/>
          <p:nvPr/>
        </p:nvSpPr>
        <p:spPr>
          <a:xfrm>
            <a:off x="3637061" y="2115388"/>
            <a:ext cx="255943" cy="630942"/>
          </a:xfrm>
          <a:prstGeom prst="rect">
            <a:avLst/>
          </a:prstGeom>
          <a:noFill/>
        </p:spPr>
        <p:txBody>
          <a:bodyPr wrap="square">
            <a:spAutoFit/>
          </a:bodyPr>
          <a:lstStyle/>
          <a:p>
            <a:pPr marL="0" marR="0" algn="ctr">
              <a:spcBef>
                <a:spcPts val="0"/>
              </a:spcBef>
              <a:spcAft>
                <a:spcPts val="1200"/>
              </a:spcAft>
            </a:pPr>
            <a:r>
              <a:rPr lang="en-US" sz="3500" i="1">
                <a:solidFill>
                  <a:schemeClr val="accent2"/>
                </a:solidFill>
                <a:latin typeface="+mj-lt"/>
                <a:cs typeface="Calibri Light" panose="020F0302020204030204" pitchFamily="34" charset="0"/>
              </a:rPr>
              <a:t>”</a:t>
            </a:r>
          </a:p>
        </p:txBody>
      </p:sp>
      <p:sp>
        <p:nvSpPr>
          <p:cNvPr id="14" name="TextBox 13">
            <a:extLst>
              <a:ext uri="{FF2B5EF4-FFF2-40B4-BE49-F238E27FC236}">
                <a16:creationId xmlns:a16="http://schemas.microsoft.com/office/drawing/2014/main" id="{3E9C1A0A-C858-8B22-EFFA-40B0FB7EE11F}"/>
              </a:ext>
            </a:extLst>
          </p:cNvPr>
          <p:cNvSpPr txBox="1"/>
          <p:nvPr/>
        </p:nvSpPr>
        <p:spPr>
          <a:xfrm>
            <a:off x="-1" y="4551887"/>
            <a:ext cx="9143999" cy="388696"/>
          </a:xfrm>
          <a:prstGeom prst="rect">
            <a:avLst/>
          </a:prstGeom>
          <a:noFill/>
        </p:spPr>
        <p:txBody>
          <a:bodyPr wrap="square">
            <a:spAutoFit/>
          </a:bodyPr>
          <a:lstStyle/>
          <a:p>
            <a:pPr algn="ctr">
              <a:lnSpc>
                <a:spcPts val="2800"/>
              </a:lnSpc>
              <a:spcAft>
                <a:spcPts val="1600"/>
              </a:spcAft>
            </a:pPr>
            <a:r>
              <a:rPr lang="en-US" sz="800">
                <a:solidFill>
                  <a:schemeClr val="accent1"/>
                </a:solidFill>
                <a:latin typeface="+mj-lt"/>
                <a:cs typeface="Calibri" panose="020F0502020204030204" pitchFamily="34" charset="0"/>
              </a:rPr>
              <a:t>Sources</a:t>
            </a:r>
            <a:r>
              <a:rPr lang="en-US" sz="800">
                <a:solidFill>
                  <a:schemeClr val="bg2"/>
                </a:solidFill>
                <a:latin typeface="+mj-lt"/>
                <a:cs typeface="Calibri" panose="020F0502020204030204" pitchFamily="34" charset="0"/>
              </a:rPr>
              <a:t>: </a:t>
            </a:r>
            <a:r>
              <a:rPr lang="en-US" sz="800" err="1">
                <a:solidFill>
                  <a:schemeClr val="bg2"/>
                </a:solidFill>
                <a:latin typeface="+mj-lt"/>
                <a:cs typeface="Calibri" panose="020F0502020204030204" pitchFamily="34" charset="0"/>
              </a:rPr>
              <a:t>GlobalNewswire</a:t>
            </a:r>
            <a:r>
              <a:rPr lang="en-US" sz="800">
                <a:solidFill>
                  <a:schemeClr val="bg2"/>
                </a:solidFill>
                <a:latin typeface="+mj-lt"/>
                <a:cs typeface="Calibri" panose="020F0502020204030204" pitchFamily="34" charset="0"/>
              </a:rPr>
              <a:t>, PR Newswire, Forbes, Gartner, </a:t>
            </a:r>
            <a:r>
              <a:rPr lang="en-US" sz="800" err="1">
                <a:solidFill>
                  <a:schemeClr val="bg2"/>
                </a:solidFill>
                <a:latin typeface="+mj-lt"/>
                <a:cs typeface="Calibri" panose="020F0502020204030204" pitchFamily="34" charset="0"/>
              </a:rPr>
              <a:t>MarketsAndMarkets</a:t>
            </a:r>
            <a:r>
              <a:rPr lang="en-US" sz="800">
                <a:solidFill>
                  <a:schemeClr val="bg2"/>
                </a:solidFill>
                <a:latin typeface="+mj-lt"/>
                <a:cs typeface="Calibri" panose="020F0502020204030204" pitchFamily="34" charset="0"/>
              </a:rPr>
              <a:t>, </a:t>
            </a:r>
            <a:r>
              <a:rPr lang="en-US" sz="800" err="1">
                <a:solidFill>
                  <a:schemeClr val="bg2"/>
                </a:solidFill>
                <a:latin typeface="+mj-lt"/>
                <a:cs typeface="Calibri" panose="020F0502020204030204" pitchFamily="34" charset="0"/>
              </a:rPr>
              <a:t>FastCompany</a:t>
            </a:r>
            <a:r>
              <a:rPr lang="en-US" sz="800">
                <a:solidFill>
                  <a:schemeClr val="bg2"/>
                </a:solidFill>
                <a:latin typeface="+mj-lt"/>
                <a:cs typeface="Calibri" panose="020F0502020204030204" pitchFamily="34" charset="0"/>
              </a:rPr>
              <a:t> Nvidia</a:t>
            </a:r>
            <a:endParaRPr lang="en-US" sz="800">
              <a:solidFill>
                <a:schemeClr val="bg2"/>
              </a:solidFill>
              <a:latin typeface="+mj-lt"/>
              <a:cs typeface="Calibri Light" panose="020F0302020204030204" pitchFamily="34" charset="0"/>
            </a:endParaRPr>
          </a:p>
        </p:txBody>
      </p:sp>
      <p:sp>
        <p:nvSpPr>
          <p:cNvPr id="16" name="TextBox 15">
            <a:extLst>
              <a:ext uri="{FF2B5EF4-FFF2-40B4-BE49-F238E27FC236}">
                <a16:creationId xmlns:a16="http://schemas.microsoft.com/office/drawing/2014/main" id="{6633A757-4669-9338-6F06-C8CDC24D8D94}"/>
              </a:ext>
            </a:extLst>
          </p:cNvPr>
          <p:cNvSpPr txBox="1"/>
          <p:nvPr/>
        </p:nvSpPr>
        <p:spPr>
          <a:xfrm>
            <a:off x="4828767" y="3775379"/>
            <a:ext cx="3707702" cy="771109"/>
          </a:xfrm>
          <a:prstGeom prst="rect">
            <a:avLst/>
          </a:prstGeom>
          <a:noFill/>
        </p:spPr>
        <p:txBody>
          <a:bodyPr wrap="square">
            <a:spAutoFit/>
          </a:bodyPr>
          <a:lstStyle/>
          <a:p>
            <a:pPr marL="0" marR="0" algn="ctr">
              <a:lnSpc>
                <a:spcPts val="1820"/>
              </a:lnSpc>
              <a:spcBef>
                <a:spcPts val="0"/>
              </a:spcBef>
              <a:spcAft>
                <a:spcPts val="1200"/>
              </a:spcAft>
            </a:pPr>
            <a:r>
              <a:rPr lang="en-US" sz="1300" b="0" i="1">
                <a:solidFill>
                  <a:schemeClr val="bg1"/>
                </a:solidFill>
                <a:effectLst/>
                <a:latin typeface="+mj-lt"/>
              </a:rPr>
              <a:t>The emergence of </a:t>
            </a:r>
            <a:r>
              <a:rPr lang="en-US" sz="1300" b="1" i="1">
                <a:solidFill>
                  <a:schemeClr val="accent1"/>
                </a:solidFill>
                <a:latin typeface="Calibri" panose="020F0502020204030204" pitchFamily="34" charset="0"/>
                <a:cs typeface="Calibri" panose="020F0502020204030204" pitchFamily="34" charset="0"/>
              </a:rPr>
              <a:t>d</a:t>
            </a:r>
            <a:r>
              <a:rPr lang="en-US" sz="1300" b="1" i="1">
                <a:solidFill>
                  <a:schemeClr val="accent1"/>
                </a:solidFill>
                <a:effectLst/>
                <a:latin typeface="Calibri" panose="020F0502020204030204" pitchFamily="34" charset="0"/>
                <a:cs typeface="Calibri" panose="020F0502020204030204" pitchFamily="34" charset="0"/>
              </a:rPr>
              <a:t>igital twins </a:t>
            </a:r>
            <a:r>
              <a:rPr lang="en-US" sz="1300" b="0" i="1">
                <a:solidFill>
                  <a:schemeClr val="bg1"/>
                </a:solidFill>
                <a:effectLst/>
                <a:latin typeface="+mj-lt"/>
              </a:rPr>
              <a:t>in healthcare</a:t>
            </a:r>
            <a:br>
              <a:rPr lang="en-US" sz="1300" b="0" i="1">
                <a:solidFill>
                  <a:schemeClr val="bg1"/>
                </a:solidFill>
                <a:effectLst/>
                <a:latin typeface="+mj-lt"/>
              </a:rPr>
            </a:br>
            <a:r>
              <a:rPr lang="en-US" sz="1300" b="0" i="1">
                <a:solidFill>
                  <a:schemeClr val="bg1"/>
                </a:solidFill>
                <a:effectLst/>
                <a:latin typeface="+mj-lt"/>
              </a:rPr>
              <a:t>holds great promise of improving the lives</a:t>
            </a:r>
            <a:br>
              <a:rPr lang="en-US" sz="1300" b="0" i="1">
                <a:solidFill>
                  <a:schemeClr val="bg1"/>
                </a:solidFill>
                <a:effectLst/>
                <a:latin typeface="+mj-lt"/>
              </a:rPr>
            </a:br>
            <a:r>
              <a:rPr lang="en-US" sz="1300" b="0" i="1">
                <a:solidFill>
                  <a:schemeClr val="bg1"/>
                </a:solidFill>
                <a:effectLst/>
                <a:latin typeface="+mj-lt"/>
              </a:rPr>
              <a:t>of entire populations</a:t>
            </a:r>
            <a:endParaRPr lang="en-US" sz="1300" i="1">
              <a:solidFill>
                <a:schemeClr val="bg1"/>
              </a:solidFill>
              <a:latin typeface="+mj-lt"/>
              <a:cs typeface="Calibri Light" panose="020F0302020204030204" pitchFamily="34" charset="0"/>
            </a:endParaRPr>
          </a:p>
        </p:txBody>
      </p:sp>
      <p:sp>
        <p:nvSpPr>
          <p:cNvPr id="17" name="TextBox 16">
            <a:extLst>
              <a:ext uri="{FF2B5EF4-FFF2-40B4-BE49-F238E27FC236}">
                <a16:creationId xmlns:a16="http://schemas.microsoft.com/office/drawing/2014/main" id="{9124417F-46AE-0D7E-6946-B46D8041A450}"/>
              </a:ext>
            </a:extLst>
          </p:cNvPr>
          <p:cNvSpPr txBox="1"/>
          <p:nvPr/>
        </p:nvSpPr>
        <p:spPr>
          <a:xfrm>
            <a:off x="4872366" y="3642157"/>
            <a:ext cx="255943" cy="630942"/>
          </a:xfrm>
          <a:prstGeom prst="rect">
            <a:avLst/>
          </a:prstGeom>
          <a:noFill/>
        </p:spPr>
        <p:txBody>
          <a:bodyPr wrap="square">
            <a:spAutoFit/>
          </a:bodyPr>
          <a:lstStyle/>
          <a:p>
            <a:pPr marL="0" marR="0" algn="ctr">
              <a:spcBef>
                <a:spcPts val="0"/>
              </a:spcBef>
              <a:spcAft>
                <a:spcPts val="1200"/>
              </a:spcAft>
            </a:pPr>
            <a:r>
              <a:rPr lang="en-US" sz="3500" i="1">
                <a:solidFill>
                  <a:schemeClr val="tx2">
                    <a:lumMod val="50000"/>
                    <a:lumOff val="50000"/>
                  </a:schemeClr>
                </a:solidFill>
                <a:latin typeface="+mj-lt"/>
                <a:cs typeface="Calibri Light" panose="020F0302020204030204" pitchFamily="34" charset="0"/>
              </a:rPr>
              <a:t>“</a:t>
            </a:r>
          </a:p>
        </p:txBody>
      </p:sp>
      <p:sp>
        <p:nvSpPr>
          <p:cNvPr id="18" name="TextBox 17">
            <a:extLst>
              <a:ext uri="{FF2B5EF4-FFF2-40B4-BE49-F238E27FC236}">
                <a16:creationId xmlns:a16="http://schemas.microsoft.com/office/drawing/2014/main" id="{9D364AE7-3B4E-E3DC-9564-E60232B6FE31}"/>
              </a:ext>
            </a:extLst>
          </p:cNvPr>
          <p:cNvSpPr txBox="1"/>
          <p:nvPr/>
        </p:nvSpPr>
        <p:spPr>
          <a:xfrm>
            <a:off x="7392680" y="4253415"/>
            <a:ext cx="255943" cy="630942"/>
          </a:xfrm>
          <a:prstGeom prst="rect">
            <a:avLst/>
          </a:prstGeom>
          <a:noFill/>
        </p:spPr>
        <p:txBody>
          <a:bodyPr wrap="square">
            <a:spAutoFit/>
          </a:bodyPr>
          <a:lstStyle/>
          <a:p>
            <a:pPr marL="0" marR="0" algn="ctr">
              <a:spcBef>
                <a:spcPts val="0"/>
              </a:spcBef>
              <a:spcAft>
                <a:spcPts val="1200"/>
              </a:spcAft>
            </a:pPr>
            <a:r>
              <a:rPr lang="en-US" sz="3500" i="1">
                <a:solidFill>
                  <a:schemeClr val="tx2">
                    <a:lumMod val="50000"/>
                    <a:lumOff val="50000"/>
                  </a:schemeClr>
                </a:solidFill>
                <a:latin typeface="+mj-lt"/>
                <a:cs typeface="Calibri Light" panose="020F0302020204030204" pitchFamily="34" charset="0"/>
              </a:rPr>
              <a:t>”</a:t>
            </a:r>
          </a:p>
        </p:txBody>
      </p:sp>
      <p:sp>
        <p:nvSpPr>
          <p:cNvPr id="3" name="Rounded Rectangle 2">
            <a:extLst>
              <a:ext uri="{FF2B5EF4-FFF2-40B4-BE49-F238E27FC236}">
                <a16:creationId xmlns:a16="http://schemas.microsoft.com/office/drawing/2014/main" id="{DABDECC5-7C8A-1B9F-633E-3C1EE382987B}"/>
              </a:ext>
            </a:extLst>
          </p:cNvPr>
          <p:cNvSpPr/>
          <p:nvPr/>
        </p:nvSpPr>
        <p:spPr>
          <a:xfrm>
            <a:off x="7489352" y="53667"/>
            <a:ext cx="1554567" cy="27699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Generative AI</a:t>
            </a:r>
          </a:p>
        </p:txBody>
      </p:sp>
    </p:spTree>
    <p:extLst>
      <p:ext uri="{BB962C8B-B14F-4D97-AF65-F5344CB8AC3E}">
        <p14:creationId xmlns:p14="http://schemas.microsoft.com/office/powerpoint/2010/main" val="128543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318A40-D284-1320-341E-05B5A0FC4B60}"/>
              </a:ext>
            </a:extLst>
          </p:cNvPr>
          <p:cNvSpPr txBox="1"/>
          <p:nvPr/>
        </p:nvSpPr>
        <p:spPr>
          <a:xfrm>
            <a:off x="0" y="1331916"/>
            <a:ext cx="9143999" cy="3249479"/>
          </a:xfrm>
          <a:prstGeom prst="rect">
            <a:avLst/>
          </a:prstGeom>
          <a:noFill/>
        </p:spPr>
        <p:txBody>
          <a:bodyPr wrap="square">
            <a:spAutoFit/>
          </a:bodyPr>
          <a:lstStyle/>
          <a:p>
            <a:pPr algn="ctr">
              <a:lnSpc>
                <a:spcPts val="2780"/>
              </a:lnSpc>
              <a:spcAft>
                <a:spcPts val="2400"/>
              </a:spcAft>
            </a:pPr>
            <a:r>
              <a:rPr lang="en-US" sz="1900" b="0" i="0">
                <a:solidFill>
                  <a:schemeClr val="bg1"/>
                </a:solidFill>
                <a:effectLst/>
                <a:latin typeface="+mj-lt"/>
              </a:rPr>
              <a:t>Broadly speaking, whereas traditional AI/ML systems recognize patterns</a:t>
            </a:r>
            <a:br>
              <a:rPr lang="en-US" sz="1900" b="0" i="0">
                <a:solidFill>
                  <a:schemeClr val="bg1"/>
                </a:solidFill>
                <a:effectLst/>
                <a:latin typeface="+mj-lt"/>
              </a:rPr>
            </a:br>
            <a:r>
              <a:rPr lang="en-US" sz="1900" b="0" i="0">
                <a:solidFill>
                  <a:schemeClr val="bg1"/>
                </a:solidFill>
                <a:effectLst/>
                <a:latin typeface="+mj-lt"/>
              </a:rPr>
              <a:t>and make predictions, </a:t>
            </a:r>
            <a:r>
              <a:rPr lang="en-US" sz="1900" i="0">
                <a:solidFill>
                  <a:schemeClr val="bg1"/>
                </a:solidFill>
                <a:effectLst/>
                <a:latin typeface="+mj-lt"/>
              </a:rPr>
              <a:t>GAI systems learn real-world data</a:t>
            </a:r>
            <a:br>
              <a:rPr lang="en-US" sz="1900" i="0">
                <a:solidFill>
                  <a:schemeClr val="bg1"/>
                </a:solidFill>
                <a:effectLst/>
                <a:latin typeface="+mj-lt"/>
              </a:rPr>
            </a:br>
            <a:r>
              <a:rPr lang="en-US" sz="1900" i="0">
                <a:solidFill>
                  <a:schemeClr val="bg1"/>
                </a:solidFill>
                <a:effectLst/>
                <a:latin typeface="+mj-lt"/>
              </a:rPr>
              <a:t>to generate data </a:t>
            </a:r>
            <a:r>
              <a:rPr lang="en-US" sz="1900" b="0" i="1">
                <a:solidFill>
                  <a:schemeClr val="bg1"/>
                </a:solidFill>
                <a:effectLst/>
                <a:latin typeface="+mj-lt"/>
              </a:rPr>
              <a:t>– like text, images, audio, tabular data, simulated data, code – </a:t>
            </a:r>
            <a:br>
              <a:rPr lang="en-US" sz="1900" b="0" i="1">
                <a:solidFill>
                  <a:schemeClr val="bg1"/>
                </a:solidFill>
                <a:effectLst/>
                <a:latin typeface="+mj-lt"/>
              </a:rPr>
            </a:br>
            <a:r>
              <a:rPr lang="en-US" sz="1900" b="0" i="0">
                <a:solidFill>
                  <a:schemeClr val="bg1"/>
                </a:solidFill>
                <a:effectLst/>
                <a:latin typeface="+mj-lt"/>
              </a:rPr>
              <a:t>with similar probabilistic distributions and characteristics of the real-world data.</a:t>
            </a:r>
            <a:endParaRPr lang="en-US" sz="1900">
              <a:solidFill>
                <a:schemeClr val="bg1"/>
              </a:solidFill>
              <a:latin typeface="+mj-lt"/>
            </a:endParaRPr>
          </a:p>
          <a:p>
            <a:pPr algn="ctr">
              <a:lnSpc>
                <a:spcPts val="2180"/>
              </a:lnSpc>
              <a:spcAft>
                <a:spcPts val="2400"/>
              </a:spcAft>
            </a:pPr>
            <a:r>
              <a:rPr lang="en-US" sz="1200" b="0" i="0">
                <a:solidFill>
                  <a:schemeClr val="accent2"/>
                </a:solidFill>
                <a:effectLst/>
                <a:latin typeface="+mj-lt"/>
              </a:rPr>
              <a:t>Given the transformative nature of GAI, business value, risk, and ethical considerations coexist. </a:t>
            </a:r>
            <a:br>
              <a:rPr lang="en-US" sz="1200" b="0" i="0">
                <a:solidFill>
                  <a:schemeClr val="accent2"/>
                </a:solidFill>
                <a:effectLst/>
                <a:latin typeface="+mj-lt"/>
              </a:rPr>
            </a:br>
            <a:r>
              <a:rPr lang="en-US" sz="1200" b="0" i="0">
                <a:solidFill>
                  <a:schemeClr val="accent2"/>
                </a:solidFill>
                <a:effectLst/>
                <a:latin typeface="+mj-lt"/>
              </a:rPr>
              <a:t>These three considerations have yet to be reconciled.</a:t>
            </a:r>
            <a:br>
              <a:rPr lang="en-US" sz="1200" b="0" i="0">
                <a:solidFill>
                  <a:schemeClr val="accent2"/>
                </a:solidFill>
                <a:effectLst/>
                <a:latin typeface="+mj-lt"/>
              </a:rPr>
            </a:br>
            <a:r>
              <a:rPr lang="en-US" sz="1200">
                <a:solidFill>
                  <a:schemeClr val="accent2"/>
                </a:solidFill>
                <a:latin typeface="+mj-lt"/>
              </a:rPr>
              <a:t>GAI regulatory controls and governance are fluid. Controls are critical.</a:t>
            </a:r>
          </a:p>
          <a:p>
            <a:pPr algn="ctr">
              <a:lnSpc>
                <a:spcPts val="2180"/>
              </a:lnSpc>
              <a:spcAft>
                <a:spcPts val="1200"/>
              </a:spcAft>
            </a:pPr>
            <a:endParaRPr lang="en-US" sz="1400" b="0" i="0">
              <a:solidFill>
                <a:schemeClr val="accent1"/>
              </a:solidFill>
              <a:effectLst/>
              <a:latin typeface="+mj-lt"/>
            </a:endParaRPr>
          </a:p>
        </p:txBody>
      </p:sp>
      <p:sp>
        <p:nvSpPr>
          <p:cNvPr id="4" name="TextBox 3">
            <a:extLst>
              <a:ext uri="{FF2B5EF4-FFF2-40B4-BE49-F238E27FC236}">
                <a16:creationId xmlns:a16="http://schemas.microsoft.com/office/drawing/2014/main" id="{5448729E-FEA7-6379-A213-49CF382F7616}"/>
              </a:ext>
            </a:extLst>
          </p:cNvPr>
          <p:cNvSpPr txBox="1"/>
          <p:nvPr/>
        </p:nvSpPr>
        <p:spPr>
          <a:xfrm>
            <a:off x="0" y="350981"/>
            <a:ext cx="9144000" cy="369332"/>
          </a:xfrm>
          <a:prstGeom prst="rect">
            <a:avLst/>
          </a:prstGeom>
          <a:noFill/>
        </p:spPr>
        <p:txBody>
          <a:bodyPr wrap="square" rtlCol="0">
            <a:spAutoFit/>
          </a:bodyPr>
          <a:lstStyle/>
          <a:p>
            <a:pPr algn="ctr"/>
            <a:r>
              <a:rPr lang="en-US" b="1">
                <a:solidFill>
                  <a:schemeClr val="bg1"/>
                </a:solidFill>
              </a:rPr>
              <a:t>Defining Generative AI (GAI)</a:t>
            </a:r>
          </a:p>
        </p:txBody>
      </p:sp>
      <p:sp>
        <p:nvSpPr>
          <p:cNvPr id="2" name="Rounded Rectangle 1">
            <a:extLst>
              <a:ext uri="{FF2B5EF4-FFF2-40B4-BE49-F238E27FC236}">
                <a16:creationId xmlns:a16="http://schemas.microsoft.com/office/drawing/2014/main" id="{0ABEE977-D80A-2AF5-5684-E2DC0EAEEDD2}"/>
              </a:ext>
            </a:extLst>
          </p:cNvPr>
          <p:cNvSpPr/>
          <p:nvPr/>
        </p:nvSpPr>
        <p:spPr>
          <a:xfrm>
            <a:off x="7489352" y="53667"/>
            <a:ext cx="1554567" cy="27699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Generative AI</a:t>
            </a:r>
          </a:p>
        </p:txBody>
      </p:sp>
    </p:spTree>
    <p:extLst>
      <p:ext uri="{BB962C8B-B14F-4D97-AF65-F5344CB8AC3E}">
        <p14:creationId xmlns:p14="http://schemas.microsoft.com/office/powerpoint/2010/main" val="296787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4804E7EB-C408-2648-958F-6FAE5DFFF008}"/>
              </a:ext>
            </a:extLst>
          </p:cNvPr>
          <p:cNvSpPr txBox="1"/>
          <p:nvPr/>
        </p:nvSpPr>
        <p:spPr>
          <a:xfrm>
            <a:off x="124120" y="1037745"/>
            <a:ext cx="2895633" cy="338554"/>
          </a:xfrm>
          <a:prstGeom prst="rect">
            <a:avLst/>
          </a:prstGeom>
          <a:noFill/>
        </p:spPr>
        <p:txBody>
          <a:bodyPr wrap="square">
            <a:spAutoFit/>
          </a:bodyPr>
          <a:lstStyle/>
          <a:p>
            <a:pPr algn="ctr">
              <a:spcAft>
                <a:spcPts val="2700"/>
              </a:spcAft>
            </a:pPr>
            <a:r>
              <a:rPr lang="en-US" sz="1600" b="1">
                <a:solidFill>
                  <a:srgbClr val="E30065"/>
                </a:solidFill>
              </a:rPr>
              <a:t>Synthetic Data Generation</a:t>
            </a:r>
          </a:p>
        </p:txBody>
      </p:sp>
      <p:grpSp>
        <p:nvGrpSpPr>
          <p:cNvPr id="4" name="Group 3">
            <a:extLst>
              <a:ext uri="{FF2B5EF4-FFF2-40B4-BE49-F238E27FC236}">
                <a16:creationId xmlns:a16="http://schemas.microsoft.com/office/drawing/2014/main" id="{E00FCB41-568C-08E1-98E9-42DF795351E0}"/>
              </a:ext>
            </a:extLst>
          </p:cNvPr>
          <p:cNvGrpSpPr/>
          <p:nvPr/>
        </p:nvGrpSpPr>
        <p:grpSpPr>
          <a:xfrm>
            <a:off x="110829" y="928914"/>
            <a:ext cx="8950899" cy="3942950"/>
            <a:chOff x="110829" y="624597"/>
            <a:chExt cx="8950899" cy="4221348"/>
          </a:xfrm>
        </p:grpSpPr>
        <p:sp>
          <p:nvSpPr>
            <p:cNvPr id="20" name="Rectangle 19">
              <a:extLst>
                <a:ext uri="{FF2B5EF4-FFF2-40B4-BE49-F238E27FC236}">
                  <a16:creationId xmlns:a16="http://schemas.microsoft.com/office/drawing/2014/main" id="{951A45C0-FFE0-EA26-3AB2-5720B7C1E6A2}"/>
                </a:ext>
              </a:extLst>
            </p:cNvPr>
            <p:cNvSpPr/>
            <p:nvPr/>
          </p:nvSpPr>
          <p:spPr>
            <a:xfrm>
              <a:off x="110829" y="624597"/>
              <a:ext cx="2929654" cy="4221348"/>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B3FCCF2-AF61-20F2-ABA0-1B3D7621B8E5}"/>
                </a:ext>
              </a:extLst>
            </p:cNvPr>
            <p:cNvSpPr/>
            <p:nvPr/>
          </p:nvSpPr>
          <p:spPr>
            <a:xfrm>
              <a:off x="3124197" y="625583"/>
              <a:ext cx="2929654" cy="4210813"/>
            </a:xfrm>
            <a:prstGeom prst="rect">
              <a:avLst/>
            </a:prstGeom>
            <a:noFill/>
            <a:ln w="190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D720860-58E1-974B-43D9-08980BAA820A}"/>
                </a:ext>
              </a:extLst>
            </p:cNvPr>
            <p:cNvSpPr/>
            <p:nvPr/>
          </p:nvSpPr>
          <p:spPr>
            <a:xfrm>
              <a:off x="6132074" y="625054"/>
              <a:ext cx="2929654" cy="4210812"/>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B51D484-FE92-3C79-50C4-3DD339CDFA2B}"/>
              </a:ext>
            </a:extLst>
          </p:cNvPr>
          <p:cNvSpPr txBox="1"/>
          <p:nvPr/>
        </p:nvSpPr>
        <p:spPr>
          <a:xfrm>
            <a:off x="3365119" y="2250675"/>
            <a:ext cx="2482192" cy="2501839"/>
          </a:xfrm>
          <a:prstGeom prst="rect">
            <a:avLst/>
          </a:prstGeom>
          <a:noFill/>
        </p:spPr>
        <p:txBody>
          <a:bodyPr wrap="square">
            <a:spAutoFit/>
          </a:bodyPr>
          <a:lstStyle/>
          <a:p>
            <a:pPr algn="ctr">
              <a:lnSpc>
                <a:spcPts val="1500"/>
              </a:lnSpc>
              <a:spcAft>
                <a:spcPts val="900"/>
              </a:spcAft>
            </a:pPr>
            <a:r>
              <a:rPr lang="en-US" sz="1000" i="1">
                <a:solidFill>
                  <a:schemeClr val="bg1"/>
                </a:solidFill>
                <a:latin typeface="+mj-lt"/>
                <a:cs typeface="Calibri Light" panose="020F0302020204030204" pitchFamily="34" charset="0"/>
              </a:rPr>
              <a:t>A digital, animate, dynamic ecosystem – comprised of an interconnected network of software, generative &amp; non-generative models, &amp; (historical, real-time, &amp; </a:t>
            </a:r>
            <a:r>
              <a:rPr lang="en-US" sz="1000" b="1" i="1">
                <a:solidFill>
                  <a:srgbClr val="E20065"/>
                </a:solidFill>
                <a:latin typeface="+mj-lt"/>
                <a:cs typeface="Calibri Light" panose="020F0302020204030204" pitchFamily="34" charset="0"/>
              </a:rPr>
              <a:t>synthetic</a:t>
            </a:r>
            <a:r>
              <a:rPr lang="en-US" sz="1000" b="1" i="1">
                <a:solidFill>
                  <a:schemeClr val="bg1"/>
                </a:solidFill>
                <a:latin typeface="+mj-lt"/>
                <a:cs typeface="Calibri Light" panose="020F0302020204030204" pitchFamily="34" charset="0"/>
              </a:rPr>
              <a:t>) </a:t>
            </a:r>
            <a:r>
              <a:rPr lang="en-US" sz="1000" i="1">
                <a:solidFill>
                  <a:schemeClr val="bg1"/>
                </a:solidFill>
                <a:latin typeface="+mj-lt"/>
                <a:cs typeface="Calibri Light" panose="020F0302020204030204" pitchFamily="34" charset="0"/>
              </a:rPr>
              <a:t>data – that both mirrors &amp; synchronizes with a physical system</a:t>
            </a:r>
          </a:p>
          <a:p>
            <a:pPr algn="ctr">
              <a:lnSpc>
                <a:spcPts val="1500"/>
              </a:lnSpc>
              <a:spcAft>
                <a:spcPts val="900"/>
              </a:spcAft>
            </a:pPr>
            <a:r>
              <a:rPr lang="en-US" sz="1000" i="1">
                <a:solidFill>
                  <a:schemeClr val="bg1"/>
                </a:solidFill>
                <a:effectLst/>
                <a:latin typeface="+mj-lt"/>
              </a:rPr>
              <a:t>Digital twins simulate “what-if” scenarios </a:t>
            </a:r>
            <a:br>
              <a:rPr lang="en-US" sz="1000" i="1">
                <a:solidFill>
                  <a:schemeClr val="bg1"/>
                </a:solidFill>
                <a:effectLst/>
                <a:latin typeface="+mj-lt"/>
              </a:rPr>
            </a:br>
            <a:r>
              <a:rPr lang="en-US" sz="1000" i="1">
                <a:solidFill>
                  <a:schemeClr val="bg1"/>
                </a:solidFill>
                <a:effectLst/>
                <a:latin typeface="+mj-lt"/>
              </a:rPr>
              <a:t>&amp; stress test systems in the digital world to prescribe actions that optimize the physical world –</a:t>
            </a:r>
            <a:r>
              <a:rPr lang="en-US" sz="1000" i="1">
                <a:solidFill>
                  <a:schemeClr val="bg1"/>
                </a:solidFill>
                <a:effectLst/>
                <a:latin typeface="+mj-lt"/>
                <a:cs typeface="Calibri Light" panose="020F0302020204030204" pitchFamily="34" charset="0"/>
              </a:rPr>
              <a:t> to</a:t>
            </a:r>
            <a:r>
              <a:rPr lang="en-US" sz="1000" i="1">
                <a:solidFill>
                  <a:schemeClr val="bg1"/>
                </a:solidFill>
                <a:latin typeface="+mj-lt"/>
                <a:cs typeface="Calibri Light" panose="020F0302020204030204" pitchFamily="34" charset="0"/>
              </a:rPr>
              <a:t> improve the lives of individuals, populations, cities, organizations, the environment, systems, products, &amp; more</a:t>
            </a:r>
            <a:endParaRPr lang="en-US" sz="1000" i="1">
              <a:solidFill>
                <a:schemeClr val="bg1"/>
              </a:solidFill>
              <a:effectLst/>
              <a:latin typeface="+mj-lt"/>
            </a:endParaRPr>
          </a:p>
        </p:txBody>
      </p:sp>
      <p:sp>
        <p:nvSpPr>
          <p:cNvPr id="29" name="TextBox 28">
            <a:extLst>
              <a:ext uri="{FF2B5EF4-FFF2-40B4-BE49-F238E27FC236}">
                <a16:creationId xmlns:a16="http://schemas.microsoft.com/office/drawing/2014/main" id="{CA7C7D7A-B8E8-3D86-F74C-6C55C117D58B}"/>
              </a:ext>
            </a:extLst>
          </p:cNvPr>
          <p:cNvSpPr txBox="1"/>
          <p:nvPr/>
        </p:nvSpPr>
        <p:spPr>
          <a:xfrm>
            <a:off x="6117810" y="2253456"/>
            <a:ext cx="2927630" cy="1921552"/>
          </a:xfrm>
          <a:prstGeom prst="rect">
            <a:avLst/>
          </a:prstGeom>
          <a:noFill/>
        </p:spPr>
        <p:txBody>
          <a:bodyPr wrap="square" lIns="91440" tIns="45720" rIns="91440" bIns="45720" anchor="t">
            <a:spAutoFit/>
          </a:bodyPr>
          <a:lstStyle/>
          <a:p>
            <a:pPr algn="ctr">
              <a:lnSpc>
                <a:spcPts val="1600"/>
              </a:lnSpc>
              <a:spcAft>
                <a:spcPts val="1000"/>
              </a:spcAft>
            </a:pPr>
            <a:r>
              <a:rPr lang="en-US" sz="1000" i="1">
                <a:solidFill>
                  <a:schemeClr val="bg1"/>
                </a:solidFill>
                <a:latin typeface="+mj-lt"/>
              </a:rPr>
              <a:t>A natural language processing</a:t>
            </a:r>
            <a:br>
              <a:rPr lang="en-US" sz="1000" i="1">
                <a:solidFill>
                  <a:schemeClr val="bg1"/>
                </a:solidFill>
                <a:latin typeface="+mj-lt"/>
              </a:rPr>
            </a:br>
            <a:r>
              <a:rPr lang="en-US" sz="1000" i="1">
                <a:solidFill>
                  <a:schemeClr val="bg1"/>
                </a:solidFill>
                <a:latin typeface="+mj-lt"/>
              </a:rPr>
              <a:t>neural network-based model </a:t>
            </a:r>
            <a:br>
              <a:rPr lang="en-US" sz="1000" i="1">
                <a:solidFill>
                  <a:schemeClr val="bg1"/>
                </a:solidFill>
                <a:latin typeface="+mj-lt"/>
              </a:rPr>
            </a:br>
            <a:r>
              <a:rPr lang="en-US" sz="1000" i="1">
                <a:solidFill>
                  <a:schemeClr val="bg1"/>
                </a:solidFill>
                <a:latin typeface="+mj-lt"/>
              </a:rPr>
              <a:t>with millions or billions of parameters </a:t>
            </a:r>
            <a:br>
              <a:rPr lang="en-US" sz="1000" i="1">
                <a:latin typeface="+mj-lt"/>
              </a:rPr>
            </a:br>
            <a:r>
              <a:rPr lang="en-US" sz="1000" i="1">
                <a:solidFill>
                  <a:schemeClr val="bg1"/>
                </a:solidFill>
                <a:latin typeface="+mj-lt"/>
              </a:rPr>
              <a:t>&amp; trained on a massive corpus of</a:t>
            </a:r>
            <a:br>
              <a:rPr lang="en-US" sz="1000" i="1">
                <a:latin typeface="+mj-lt"/>
              </a:rPr>
            </a:br>
            <a:r>
              <a:rPr lang="en-US" sz="1000" i="1">
                <a:solidFill>
                  <a:schemeClr val="bg1"/>
                </a:solidFill>
                <a:latin typeface="+mj-lt"/>
              </a:rPr>
              <a:t>real-world data that tracks &amp; learns</a:t>
            </a:r>
            <a:br>
              <a:rPr lang="en-US" sz="1000" i="1">
                <a:latin typeface="+mj-lt"/>
              </a:rPr>
            </a:br>
            <a:r>
              <a:rPr lang="en-US" sz="1000" i="1">
                <a:solidFill>
                  <a:schemeClr val="bg1"/>
                </a:solidFill>
                <a:latin typeface="+mj-lt"/>
              </a:rPr>
              <a:t>relationships in data to respond</a:t>
            </a:r>
            <a:br>
              <a:rPr lang="en-US" sz="1000" i="1">
                <a:latin typeface="+mj-lt"/>
              </a:rPr>
            </a:br>
            <a:r>
              <a:rPr lang="en-US" sz="1000" i="1">
                <a:solidFill>
                  <a:schemeClr val="bg1"/>
                </a:solidFill>
                <a:latin typeface="+mj-lt"/>
              </a:rPr>
              <a:t>(in the form of novel language,</a:t>
            </a:r>
            <a:br>
              <a:rPr lang="en-US" sz="1000" i="1">
                <a:latin typeface="+mj-lt"/>
              </a:rPr>
            </a:br>
            <a:r>
              <a:rPr lang="en-US" sz="1000" i="1">
                <a:solidFill>
                  <a:schemeClr val="bg1"/>
                </a:solidFill>
                <a:latin typeface="+mj-lt"/>
              </a:rPr>
              <a:t>summarization, classification,</a:t>
            </a:r>
            <a:br>
              <a:rPr lang="en-US" sz="1000" i="1">
                <a:solidFill>
                  <a:schemeClr val="bg1"/>
                </a:solidFill>
                <a:latin typeface="+mj-lt"/>
              </a:rPr>
            </a:br>
            <a:r>
              <a:rPr lang="en-US" sz="1000" i="1">
                <a:solidFill>
                  <a:schemeClr val="bg1"/>
                </a:solidFill>
                <a:latin typeface="+mj-lt"/>
              </a:rPr>
              <a:t>&amp; question answering) to prompts</a:t>
            </a:r>
          </a:p>
        </p:txBody>
      </p:sp>
      <p:sp>
        <p:nvSpPr>
          <p:cNvPr id="39" name="TextBox 38">
            <a:extLst>
              <a:ext uri="{FF2B5EF4-FFF2-40B4-BE49-F238E27FC236}">
                <a16:creationId xmlns:a16="http://schemas.microsoft.com/office/drawing/2014/main" id="{FE6E911D-A490-2A09-A862-716C056B7BD7}"/>
              </a:ext>
            </a:extLst>
          </p:cNvPr>
          <p:cNvSpPr txBox="1"/>
          <p:nvPr/>
        </p:nvSpPr>
        <p:spPr>
          <a:xfrm>
            <a:off x="0" y="321393"/>
            <a:ext cx="9144000" cy="584775"/>
          </a:xfrm>
          <a:prstGeom prst="rect">
            <a:avLst/>
          </a:prstGeom>
          <a:noFill/>
        </p:spPr>
        <p:txBody>
          <a:bodyPr wrap="square" rtlCol="0">
            <a:spAutoFit/>
          </a:bodyPr>
          <a:lstStyle/>
          <a:p>
            <a:pPr algn="ctr"/>
            <a:r>
              <a:rPr lang="en-US" sz="1600" b="1">
                <a:solidFill>
                  <a:schemeClr val="bg1"/>
                </a:solidFill>
              </a:rPr>
              <a:t>While there is no official or generally agreed upon definition of Generative AI (GAI)</a:t>
            </a:r>
            <a:br>
              <a:rPr lang="en-US" sz="1600" b="1">
                <a:solidFill>
                  <a:schemeClr val="bg1"/>
                </a:solidFill>
              </a:rPr>
            </a:br>
            <a:r>
              <a:rPr lang="en-US" sz="1600" b="1">
                <a:solidFill>
                  <a:schemeClr val="bg1"/>
                </a:solidFill>
              </a:rPr>
              <a:t>in the market, SAS considers these three AI/ML categories to be generative in nature </a:t>
            </a:r>
          </a:p>
        </p:txBody>
      </p:sp>
      <p:sp>
        <p:nvSpPr>
          <p:cNvPr id="41" name="TextBox 40">
            <a:extLst>
              <a:ext uri="{FF2B5EF4-FFF2-40B4-BE49-F238E27FC236}">
                <a16:creationId xmlns:a16="http://schemas.microsoft.com/office/drawing/2014/main" id="{47281A44-200D-4217-7849-B14460557380}"/>
              </a:ext>
            </a:extLst>
          </p:cNvPr>
          <p:cNvSpPr txBox="1"/>
          <p:nvPr/>
        </p:nvSpPr>
        <p:spPr>
          <a:xfrm>
            <a:off x="130585" y="2256154"/>
            <a:ext cx="2895633" cy="2359236"/>
          </a:xfrm>
          <a:prstGeom prst="rect">
            <a:avLst/>
          </a:prstGeom>
          <a:noFill/>
        </p:spPr>
        <p:txBody>
          <a:bodyPr wrap="square">
            <a:spAutoFit/>
          </a:bodyPr>
          <a:lstStyle/>
          <a:p>
            <a:pPr algn="ctr">
              <a:lnSpc>
                <a:spcPts val="1600"/>
              </a:lnSpc>
              <a:spcAft>
                <a:spcPts val="900"/>
              </a:spcAft>
            </a:pPr>
            <a:r>
              <a:rPr lang="en-US" sz="1000" i="1">
                <a:solidFill>
                  <a:schemeClr val="bg1"/>
                </a:solidFill>
                <a:latin typeface="+mj-lt"/>
                <a:cs typeface="Calibri Light" panose="020F0302020204030204" pitchFamily="34" charset="0"/>
              </a:rPr>
              <a:t>On demand, self-service, or automated</a:t>
            </a:r>
            <a:br>
              <a:rPr lang="en-US" sz="1000" i="1">
                <a:solidFill>
                  <a:schemeClr val="bg1"/>
                </a:solidFill>
                <a:latin typeface="+mj-lt"/>
                <a:cs typeface="Calibri Light" panose="020F0302020204030204" pitchFamily="34" charset="0"/>
              </a:rPr>
            </a:br>
            <a:r>
              <a:rPr lang="en-US" sz="1000" i="1">
                <a:solidFill>
                  <a:schemeClr val="bg1"/>
                </a:solidFill>
                <a:latin typeface="+mj-lt"/>
                <a:cs typeface="Calibri Light" panose="020F0302020204030204" pitchFamily="34" charset="0"/>
              </a:rPr>
              <a:t>data generated by algorithms or rules,</a:t>
            </a:r>
            <a:br>
              <a:rPr lang="en-US" sz="1000" i="1">
                <a:solidFill>
                  <a:schemeClr val="bg1"/>
                </a:solidFill>
                <a:latin typeface="+mj-lt"/>
                <a:cs typeface="Calibri Light" panose="020F0302020204030204" pitchFamily="34" charset="0"/>
              </a:rPr>
            </a:br>
            <a:r>
              <a:rPr lang="en-US" sz="1000" i="1">
                <a:solidFill>
                  <a:schemeClr val="bg1"/>
                </a:solidFill>
                <a:latin typeface="+mj-lt"/>
                <a:cs typeface="Calibri Light" panose="020F0302020204030204" pitchFamily="34" charset="0"/>
              </a:rPr>
              <a:t>vs gathered in the real-world,</a:t>
            </a:r>
            <a:br>
              <a:rPr lang="en-US" sz="1000" i="1">
                <a:solidFill>
                  <a:schemeClr val="bg1"/>
                </a:solidFill>
                <a:latin typeface="+mj-lt"/>
                <a:cs typeface="Calibri Light" panose="020F0302020204030204" pitchFamily="34" charset="0"/>
              </a:rPr>
            </a:br>
            <a:r>
              <a:rPr lang="en-US" sz="1000" i="1">
                <a:solidFill>
                  <a:schemeClr val="bg1"/>
                </a:solidFill>
                <a:latin typeface="+mj-lt"/>
                <a:cs typeface="Calibri Light" panose="020F0302020204030204" pitchFamily="34" charset="0"/>
              </a:rPr>
              <a:t>to meet conditions lacking in real data</a:t>
            </a:r>
          </a:p>
          <a:p>
            <a:pPr algn="ctr">
              <a:lnSpc>
                <a:spcPts val="1600"/>
              </a:lnSpc>
              <a:spcAft>
                <a:spcPts val="900"/>
              </a:spcAft>
            </a:pPr>
            <a:r>
              <a:rPr lang="en-US" sz="1000" i="1">
                <a:solidFill>
                  <a:schemeClr val="bg1"/>
                </a:solidFill>
                <a:latin typeface="+mj-lt"/>
                <a:cs typeface="Calibri Light" panose="020F0302020204030204" pitchFamily="34" charset="0"/>
              </a:rPr>
              <a:t>Synthetic data reproduces the same</a:t>
            </a:r>
            <a:br>
              <a:rPr lang="en-US" sz="1000" i="1">
                <a:solidFill>
                  <a:schemeClr val="bg1"/>
                </a:solidFill>
                <a:latin typeface="+mj-lt"/>
                <a:cs typeface="Calibri Light" panose="020F0302020204030204" pitchFamily="34" charset="0"/>
              </a:rPr>
            </a:br>
            <a:r>
              <a:rPr lang="en-US" sz="1000" i="1">
                <a:solidFill>
                  <a:schemeClr val="bg1"/>
                </a:solidFill>
                <a:latin typeface="+mj-lt"/>
                <a:cs typeface="Calibri Light" panose="020F0302020204030204" pitchFamily="34" charset="0"/>
              </a:rPr>
              <a:t>statistical properties, probability, </a:t>
            </a:r>
            <a:br>
              <a:rPr lang="en-US" sz="1000" i="1">
                <a:solidFill>
                  <a:schemeClr val="bg1"/>
                </a:solidFill>
                <a:latin typeface="+mj-lt"/>
                <a:cs typeface="Calibri Light" panose="020F0302020204030204" pitchFamily="34" charset="0"/>
              </a:rPr>
            </a:br>
            <a:r>
              <a:rPr lang="en-US" sz="1000" i="1">
                <a:solidFill>
                  <a:schemeClr val="bg1"/>
                </a:solidFill>
                <a:latin typeface="+mj-lt"/>
                <a:cs typeface="Calibri Light" panose="020F0302020204030204" pitchFamily="34" charset="0"/>
              </a:rPr>
              <a:t>&amp; characteristics of the real-world dataset</a:t>
            </a:r>
            <a:br>
              <a:rPr lang="en-US" sz="1000" i="1">
                <a:solidFill>
                  <a:schemeClr val="bg1"/>
                </a:solidFill>
                <a:latin typeface="+mj-lt"/>
                <a:cs typeface="Calibri Light" panose="020F0302020204030204" pitchFamily="34" charset="0"/>
              </a:rPr>
            </a:br>
            <a:r>
              <a:rPr lang="en-US" sz="1000" i="1">
                <a:solidFill>
                  <a:schemeClr val="bg1"/>
                </a:solidFill>
                <a:latin typeface="+mj-lt"/>
                <a:cs typeface="Calibri Light" panose="020F0302020204030204" pitchFamily="34" charset="0"/>
              </a:rPr>
              <a:t>from which the synthetic data is trained</a:t>
            </a:r>
          </a:p>
          <a:p>
            <a:pPr algn="ctr">
              <a:lnSpc>
                <a:spcPts val="1600"/>
              </a:lnSpc>
              <a:spcAft>
                <a:spcPts val="900"/>
              </a:spcAft>
            </a:pPr>
            <a:r>
              <a:rPr lang="en-US" sz="1000" i="1">
                <a:solidFill>
                  <a:schemeClr val="bg1"/>
                </a:solidFill>
                <a:latin typeface="+mj-lt"/>
                <a:cs typeface="Calibri Light" panose="020F0302020204030204" pitchFamily="34" charset="0"/>
              </a:rPr>
              <a:t>Considered to be a privacy</a:t>
            </a:r>
            <a:br>
              <a:rPr lang="en-US" sz="1000" i="1">
                <a:solidFill>
                  <a:schemeClr val="bg1"/>
                </a:solidFill>
                <a:latin typeface="+mj-lt"/>
                <a:cs typeface="Calibri Light" panose="020F0302020204030204" pitchFamily="34" charset="0"/>
              </a:rPr>
            </a:br>
            <a:r>
              <a:rPr lang="en-US" sz="1000" i="1">
                <a:solidFill>
                  <a:schemeClr val="bg1"/>
                </a:solidFill>
                <a:latin typeface="+mj-lt"/>
                <a:cs typeface="Calibri Light" panose="020F0302020204030204" pitchFamily="34" charset="0"/>
              </a:rPr>
              <a:t>preserving technique</a:t>
            </a:r>
          </a:p>
        </p:txBody>
      </p:sp>
      <p:sp>
        <p:nvSpPr>
          <p:cNvPr id="42" name="TextBox 41">
            <a:extLst>
              <a:ext uri="{FF2B5EF4-FFF2-40B4-BE49-F238E27FC236}">
                <a16:creationId xmlns:a16="http://schemas.microsoft.com/office/drawing/2014/main" id="{ED901019-A29F-580B-F230-82737E4DF173}"/>
              </a:ext>
            </a:extLst>
          </p:cNvPr>
          <p:cNvSpPr txBox="1"/>
          <p:nvPr/>
        </p:nvSpPr>
        <p:spPr>
          <a:xfrm>
            <a:off x="3135716" y="1037745"/>
            <a:ext cx="2897077" cy="338554"/>
          </a:xfrm>
          <a:prstGeom prst="rect">
            <a:avLst/>
          </a:prstGeom>
          <a:noFill/>
        </p:spPr>
        <p:txBody>
          <a:bodyPr wrap="square">
            <a:spAutoFit/>
          </a:bodyPr>
          <a:lstStyle/>
          <a:p>
            <a:pPr algn="ctr">
              <a:spcAft>
                <a:spcPts val="2700"/>
              </a:spcAft>
            </a:pPr>
            <a:r>
              <a:rPr lang="en-US" sz="1600" b="1">
                <a:solidFill>
                  <a:schemeClr val="accent1"/>
                </a:solidFill>
              </a:rPr>
              <a:t>Digital Twin</a:t>
            </a:r>
          </a:p>
        </p:txBody>
      </p:sp>
      <p:sp>
        <p:nvSpPr>
          <p:cNvPr id="46" name="TextBox 45">
            <a:extLst>
              <a:ext uri="{FF2B5EF4-FFF2-40B4-BE49-F238E27FC236}">
                <a16:creationId xmlns:a16="http://schemas.microsoft.com/office/drawing/2014/main" id="{180AB1C0-FF29-2F58-5596-F9D05EABC279}"/>
              </a:ext>
            </a:extLst>
          </p:cNvPr>
          <p:cNvSpPr txBox="1"/>
          <p:nvPr/>
        </p:nvSpPr>
        <p:spPr>
          <a:xfrm>
            <a:off x="6148362" y="1037745"/>
            <a:ext cx="2897077" cy="338554"/>
          </a:xfrm>
          <a:prstGeom prst="rect">
            <a:avLst/>
          </a:prstGeom>
          <a:noFill/>
        </p:spPr>
        <p:txBody>
          <a:bodyPr wrap="square">
            <a:spAutoFit/>
          </a:bodyPr>
          <a:lstStyle/>
          <a:p>
            <a:pPr algn="ctr">
              <a:spcAft>
                <a:spcPts val="2700"/>
              </a:spcAft>
            </a:pPr>
            <a:r>
              <a:rPr lang="en-US" sz="1600" b="1">
                <a:solidFill>
                  <a:schemeClr val="accent4"/>
                </a:solidFill>
              </a:rPr>
              <a:t>Large Language Models</a:t>
            </a:r>
          </a:p>
        </p:txBody>
      </p:sp>
      <p:grpSp>
        <p:nvGrpSpPr>
          <p:cNvPr id="232" name="Group 231">
            <a:extLst>
              <a:ext uri="{FF2B5EF4-FFF2-40B4-BE49-F238E27FC236}">
                <a16:creationId xmlns:a16="http://schemas.microsoft.com/office/drawing/2014/main" id="{4DA53DE7-69A9-BEA0-D9BE-BB2478BEFC05}"/>
              </a:ext>
            </a:extLst>
          </p:cNvPr>
          <p:cNvGrpSpPr/>
          <p:nvPr/>
        </p:nvGrpSpPr>
        <p:grpSpPr>
          <a:xfrm>
            <a:off x="789125" y="1483469"/>
            <a:ext cx="1275269" cy="801138"/>
            <a:chOff x="942702" y="1341648"/>
            <a:chExt cx="1217816" cy="765046"/>
          </a:xfrm>
        </p:grpSpPr>
        <p:pic>
          <p:nvPicPr>
            <p:cNvPr id="96" name="Graphic 95" descr="Table with solid fill">
              <a:extLst>
                <a:ext uri="{FF2B5EF4-FFF2-40B4-BE49-F238E27FC236}">
                  <a16:creationId xmlns:a16="http://schemas.microsoft.com/office/drawing/2014/main" id="{F5FA95AD-CDE6-E3E1-7382-069834562C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5472" y="1341648"/>
              <a:ext cx="765046" cy="765046"/>
            </a:xfrm>
            <a:prstGeom prst="rect">
              <a:avLst/>
            </a:prstGeom>
          </p:spPr>
        </p:pic>
        <p:grpSp>
          <p:nvGrpSpPr>
            <p:cNvPr id="197" name="Group 196">
              <a:extLst>
                <a:ext uri="{FF2B5EF4-FFF2-40B4-BE49-F238E27FC236}">
                  <a16:creationId xmlns:a16="http://schemas.microsoft.com/office/drawing/2014/main" id="{D1D0E85A-C7FF-0F32-CDB5-BACA8627886E}"/>
                </a:ext>
              </a:extLst>
            </p:cNvPr>
            <p:cNvGrpSpPr/>
            <p:nvPr/>
          </p:nvGrpSpPr>
          <p:grpSpPr>
            <a:xfrm rot="12051691">
              <a:off x="942702" y="1348168"/>
              <a:ext cx="577716" cy="544804"/>
              <a:chOff x="431445" y="1631648"/>
              <a:chExt cx="721242" cy="680154"/>
            </a:xfrm>
          </p:grpSpPr>
          <p:sp>
            <p:nvSpPr>
              <p:cNvPr id="185" name="Triangle 184">
                <a:extLst>
                  <a:ext uri="{FF2B5EF4-FFF2-40B4-BE49-F238E27FC236}">
                    <a16:creationId xmlns:a16="http://schemas.microsoft.com/office/drawing/2014/main" id="{F9733CF7-E9F7-3369-A9F6-B87B2C10EC87}"/>
                  </a:ext>
                </a:extLst>
              </p:cNvPr>
              <p:cNvSpPr/>
              <p:nvPr/>
            </p:nvSpPr>
            <p:spPr>
              <a:xfrm rot="3648990">
                <a:off x="695712" y="1926672"/>
                <a:ext cx="268049" cy="241595"/>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6" name="Group 195">
                <a:extLst>
                  <a:ext uri="{FF2B5EF4-FFF2-40B4-BE49-F238E27FC236}">
                    <a16:creationId xmlns:a16="http://schemas.microsoft.com/office/drawing/2014/main" id="{5D4AA8D9-2E81-8376-026C-C02AEB013B31}"/>
                  </a:ext>
                </a:extLst>
              </p:cNvPr>
              <p:cNvGrpSpPr/>
              <p:nvPr/>
            </p:nvGrpSpPr>
            <p:grpSpPr>
              <a:xfrm>
                <a:off x="431445" y="1631648"/>
                <a:ext cx="721242" cy="680154"/>
                <a:chOff x="431445" y="1631648"/>
                <a:chExt cx="721242" cy="680154"/>
              </a:xfrm>
            </p:grpSpPr>
            <p:sp>
              <p:nvSpPr>
                <p:cNvPr id="181" name="Triangle 180">
                  <a:extLst>
                    <a:ext uri="{FF2B5EF4-FFF2-40B4-BE49-F238E27FC236}">
                      <a16:creationId xmlns:a16="http://schemas.microsoft.com/office/drawing/2014/main" id="{21B556B0-E5A6-E35F-DBB4-84D33528A33D}"/>
                    </a:ext>
                  </a:extLst>
                </p:cNvPr>
                <p:cNvSpPr/>
                <p:nvPr/>
              </p:nvSpPr>
              <p:spPr>
                <a:xfrm>
                  <a:off x="523875" y="1705998"/>
                  <a:ext cx="542925" cy="522880"/>
                </a:xfrm>
                <a:prstGeom prst="triangl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8E2EA9B2-0F1C-E31C-40BD-2EC2395BE9CE}"/>
                    </a:ext>
                  </a:extLst>
                </p:cNvPr>
                <p:cNvSpPr/>
                <p:nvPr/>
              </p:nvSpPr>
              <p:spPr>
                <a:xfrm>
                  <a:off x="974660" y="2129172"/>
                  <a:ext cx="178027" cy="178027"/>
                </a:xfrm>
                <a:prstGeom prst="ellipse">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Oval 185">
                  <a:extLst>
                    <a:ext uri="{FF2B5EF4-FFF2-40B4-BE49-F238E27FC236}">
                      <a16:creationId xmlns:a16="http://schemas.microsoft.com/office/drawing/2014/main" id="{F2406CCE-5BD8-5316-E606-0FB28E3356B0}"/>
                    </a:ext>
                  </a:extLst>
                </p:cNvPr>
                <p:cNvSpPr/>
                <p:nvPr/>
              </p:nvSpPr>
              <p:spPr>
                <a:xfrm>
                  <a:off x="560354" y="1889909"/>
                  <a:ext cx="178027" cy="178027"/>
                </a:xfrm>
                <a:prstGeom prst="ellipse">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a:extLst>
                    <a:ext uri="{FF2B5EF4-FFF2-40B4-BE49-F238E27FC236}">
                      <a16:creationId xmlns:a16="http://schemas.microsoft.com/office/drawing/2014/main" id="{D80A7C96-5B4F-8AFB-506D-CD981C875891}"/>
                    </a:ext>
                  </a:extLst>
                </p:cNvPr>
                <p:cNvSpPr/>
                <p:nvPr/>
              </p:nvSpPr>
              <p:spPr>
                <a:xfrm>
                  <a:off x="703240" y="2131763"/>
                  <a:ext cx="178027" cy="178027"/>
                </a:xfrm>
                <a:prstGeom prst="ellipse">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2" name="Straight Connector 191">
                  <a:extLst>
                    <a:ext uri="{FF2B5EF4-FFF2-40B4-BE49-F238E27FC236}">
                      <a16:creationId xmlns:a16="http://schemas.microsoft.com/office/drawing/2014/main" id="{AA7E455B-A890-1CF4-3E7E-CC3DF4736A31}"/>
                    </a:ext>
                  </a:extLst>
                </p:cNvPr>
                <p:cNvCxnSpPr>
                  <a:stCxn id="182" idx="0"/>
                  <a:endCxn id="188" idx="0"/>
                </p:cNvCxnSpPr>
                <p:nvPr/>
              </p:nvCxnSpPr>
              <p:spPr>
                <a:xfrm flipH="1">
                  <a:off x="792254" y="1631648"/>
                  <a:ext cx="3083" cy="5001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7CE764F3-9D90-4C08-818E-2853CB9F4A46}"/>
                    </a:ext>
                  </a:extLst>
                </p:cNvPr>
                <p:cNvSpPr/>
                <p:nvPr/>
              </p:nvSpPr>
              <p:spPr>
                <a:xfrm>
                  <a:off x="706323" y="1631648"/>
                  <a:ext cx="178027" cy="178027"/>
                </a:xfrm>
                <a:prstGeom prst="ellipse">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3" name="Straight Connector 192">
                  <a:extLst>
                    <a:ext uri="{FF2B5EF4-FFF2-40B4-BE49-F238E27FC236}">
                      <a16:creationId xmlns:a16="http://schemas.microsoft.com/office/drawing/2014/main" id="{E24943EE-1ED1-CDF0-AF2C-68585CAB5EC8}"/>
                    </a:ext>
                  </a:extLst>
                </p:cNvPr>
                <p:cNvCxnSpPr>
                  <a:cxnSpLocks/>
                  <a:stCxn id="187" idx="7"/>
                  <a:endCxn id="183" idx="3"/>
                </p:cNvCxnSpPr>
                <p:nvPr/>
              </p:nvCxnSpPr>
              <p:spPr>
                <a:xfrm flipH="1">
                  <a:off x="457516" y="1918820"/>
                  <a:ext cx="534681" cy="36691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83" name="Oval 182">
                  <a:extLst>
                    <a:ext uri="{FF2B5EF4-FFF2-40B4-BE49-F238E27FC236}">
                      <a16:creationId xmlns:a16="http://schemas.microsoft.com/office/drawing/2014/main" id="{9E5CF55C-6DA7-53F4-1E64-573C796442EC}"/>
                    </a:ext>
                  </a:extLst>
                </p:cNvPr>
                <p:cNvSpPr/>
                <p:nvPr/>
              </p:nvSpPr>
              <p:spPr>
                <a:xfrm>
                  <a:off x="431445" y="2133775"/>
                  <a:ext cx="178027" cy="178027"/>
                </a:xfrm>
                <a:prstGeom prst="ellipse">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6C9D77D2-BD5F-EA95-D7AD-01C44C68462C}"/>
                    </a:ext>
                  </a:extLst>
                </p:cNvPr>
                <p:cNvSpPr/>
                <p:nvPr/>
              </p:nvSpPr>
              <p:spPr>
                <a:xfrm>
                  <a:off x="840241" y="1892749"/>
                  <a:ext cx="178027" cy="178027"/>
                </a:xfrm>
                <a:prstGeom prst="ellipse">
                  <a:avLst/>
                </a:prstGeom>
                <a:solidFill>
                  <a:srgbClr val="E3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231" name="Group 230">
            <a:extLst>
              <a:ext uri="{FF2B5EF4-FFF2-40B4-BE49-F238E27FC236}">
                <a16:creationId xmlns:a16="http://schemas.microsoft.com/office/drawing/2014/main" id="{0E2117DB-F67F-8D00-D963-0E417F6BD729}"/>
              </a:ext>
            </a:extLst>
          </p:cNvPr>
          <p:cNvGrpSpPr/>
          <p:nvPr/>
        </p:nvGrpSpPr>
        <p:grpSpPr>
          <a:xfrm>
            <a:off x="3891313" y="1386361"/>
            <a:ext cx="1421213" cy="700908"/>
            <a:chOff x="3700964" y="1429201"/>
            <a:chExt cx="1828056" cy="901554"/>
          </a:xfrm>
        </p:grpSpPr>
        <p:grpSp>
          <p:nvGrpSpPr>
            <p:cNvPr id="62" name="Group 61">
              <a:extLst>
                <a:ext uri="{FF2B5EF4-FFF2-40B4-BE49-F238E27FC236}">
                  <a16:creationId xmlns:a16="http://schemas.microsoft.com/office/drawing/2014/main" id="{833CB696-D7AC-9090-4A5C-7B735E3610FA}"/>
                </a:ext>
              </a:extLst>
            </p:cNvPr>
            <p:cNvGrpSpPr>
              <a:grpSpLocks noChangeAspect="1"/>
            </p:cNvGrpSpPr>
            <p:nvPr/>
          </p:nvGrpSpPr>
          <p:grpSpPr>
            <a:xfrm>
              <a:off x="3700964" y="1429201"/>
              <a:ext cx="923268" cy="901554"/>
              <a:chOff x="712788" y="2549525"/>
              <a:chExt cx="1687512" cy="1647824"/>
            </a:xfrm>
            <a:solidFill>
              <a:schemeClr val="accent1"/>
            </a:solidFill>
          </p:grpSpPr>
          <p:sp>
            <p:nvSpPr>
              <p:cNvPr id="63" name="Freeform 5">
                <a:extLst>
                  <a:ext uri="{FF2B5EF4-FFF2-40B4-BE49-F238E27FC236}">
                    <a16:creationId xmlns:a16="http://schemas.microsoft.com/office/drawing/2014/main" id="{A5E719B7-68A6-81D1-653B-ECDF174612B3}"/>
                  </a:ext>
                </a:extLst>
              </p:cNvPr>
              <p:cNvSpPr>
                <a:spLocks noEditPoints="1"/>
              </p:cNvSpPr>
              <p:nvPr/>
            </p:nvSpPr>
            <p:spPr bwMode="auto">
              <a:xfrm>
                <a:off x="1979613" y="2867025"/>
                <a:ext cx="80962" cy="103187"/>
              </a:xfrm>
              <a:custGeom>
                <a:avLst/>
                <a:gdLst>
                  <a:gd name="T0" fmla="*/ 69 w 226"/>
                  <a:gd name="T1" fmla="*/ 83 h 284"/>
                  <a:gd name="T2" fmla="*/ 69 w 226"/>
                  <a:gd name="T3" fmla="*/ 83 h 284"/>
                  <a:gd name="T4" fmla="*/ 83 w 226"/>
                  <a:gd name="T5" fmla="*/ 70 h 284"/>
                  <a:gd name="T6" fmla="*/ 142 w 226"/>
                  <a:gd name="T7" fmla="*/ 70 h 284"/>
                  <a:gd name="T8" fmla="*/ 156 w 226"/>
                  <a:gd name="T9" fmla="*/ 83 h 284"/>
                  <a:gd name="T10" fmla="*/ 156 w 226"/>
                  <a:gd name="T11" fmla="*/ 201 h 284"/>
                  <a:gd name="T12" fmla="*/ 142 w 226"/>
                  <a:gd name="T13" fmla="*/ 214 h 284"/>
                  <a:gd name="T14" fmla="*/ 83 w 226"/>
                  <a:gd name="T15" fmla="*/ 214 h 284"/>
                  <a:gd name="T16" fmla="*/ 69 w 226"/>
                  <a:gd name="T17" fmla="*/ 201 h 284"/>
                  <a:gd name="T18" fmla="*/ 69 w 226"/>
                  <a:gd name="T19" fmla="*/ 83 h 284"/>
                  <a:gd name="T20" fmla="*/ 83 w 226"/>
                  <a:gd name="T21" fmla="*/ 284 h 284"/>
                  <a:gd name="T22" fmla="*/ 83 w 226"/>
                  <a:gd name="T23" fmla="*/ 284 h 284"/>
                  <a:gd name="T24" fmla="*/ 142 w 226"/>
                  <a:gd name="T25" fmla="*/ 284 h 284"/>
                  <a:gd name="T26" fmla="*/ 226 w 226"/>
                  <a:gd name="T27" fmla="*/ 201 h 284"/>
                  <a:gd name="T28" fmla="*/ 226 w 226"/>
                  <a:gd name="T29" fmla="*/ 83 h 284"/>
                  <a:gd name="T30" fmla="*/ 142 w 226"/>
                  <a:gd name="T31" fmla="*/ 0 h 284"/>
                  <a:gd name="T32" fmla="*/ 83 w 226"/>
                  <a:gd name="T33" fmla="*/ 0 h 284"/>
                  <a:gd name="T34" fmla="*/ 0 w 226"/>
                  <a:gd name="T35" fmla="*/ 83 h 284"/>
                  <a:gd name="T36" fmla="*/ 0 w 226"/>
                  <a:gd name="T37" fmla="*/ 201 h 284"/>
                  <a:gd name="T38" fmla="*/ 83 w 226"/>
                  <a:gd name="T39"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284">
                    <a:moveTo>
                      <a:pt x="69" y="83"/>
                    </a:moveTo>
                    <a:lnTo>
                      <a:pt x="69" y="83"/>
                    </a:lnTo>
                    <a:cubicBezTo>
                      <a:pt x="69" y="76"/>
                      <a:pt x="76" y="70"/>
                      <a:pt x="83" y="70"/>
                    </a:cubicBezTo>
                    <a:lnTo>
                      <a:pt x="142" y="70"/>
                    </a:lnTo>
                    <a:cubicBezTo>
                      <a:pt x="150" y="70"/>
                      <a:pt x="156" y="76"/>
                      <a:pt x="156" y="83"/>
                    </a:cubicBezTo>
                    <a:lnTo>
                      <a:pt x="156" y="201"/>
                    </a:lnTo>
                    <a:cubicBezTo>
                      <a:pt x="156" y="208"/>
                      <a:pt x="150" y="214"/>
                      <a:pt x="142" y="214"/>
                    </a:cubicBezTo>
                    <a:lnTo>
                      <a:pt x="83" y="214"/>
                    </a:lnTo>
                    <a:cubicBezTo>
                      <a:pt x="76" y="214"/>
                      <a:pt x="69" y="208"/>
                      <a:pt x="69" y="201"/>
                    </a:cubicBezTo>
                    <a:lnTo>
                      <a:pt x="69" y="83"/>
                    </a:lnTo>
                    <a:close/>
                    <a:moveTo>
                      <a:pt x="83" y="284"/>
                    </a:moveTo>
                    <a:lnTo>
                      <a:pt x="83" y="284"/>
                    </a:lnTo>
                    <a:lnTo>
                      <a:pt x="142" y="284"/>
                    </a:lnTo>
                    <a:cubicBezTo>
                      <a:pt x="188" y="284"/>
                      <a:pt x="226" y="247"/>
                      <a:pt x="226" y="201"/>
                    </a:cubicBezTo>
                    <a:lnTo>
                      <a:pt x="226" y="83"/>
                    </a:lnTo>
                    <a:cubicBezTo>
                      <a:pt x="226" y="37"/>
                      <a:pt x="188" y="0"/>
                      <a:pt x="142" y="0"/>
                    </a:cubicBezTo>
                    <a:lnTo>
                      <a:pt x="83" y="0"/>
                    </a:lnTo>
                    <a:cubicBezTo>
                      <a:pt x="37" y="0"/>
                      <a:pt x="0" y="37"/>
                      <a:pt x="0" y="83"/>
                    </a:cubicBezTo>
                    <a:lnTo>
                      <a:pt x="0" y="201"/>
                    </a:lnTo>
                    <a:cubicBezTo>
                      <a:pt x="0" y="247"/>
                      <a:pt x="37" y="284"/>
                      <a:pt x="83" y="2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
                <a:extLst>
                  <a:ext uri="{FF2B5EF4-FFF2-40B4-BE49-F238E27FC236}">
                    <a16:creationId xmlns:a16="http://schemas.microsoft.com/office/drawing/2014/main" id="{13ABCE3C-B848-ED88-ADB2-01703B4A0D19}"/>
                  </a:ext>
                </a:extLst>
              </p:cNvPr>
              <p:cNvSpPr>
                <a:spLocks noEditPoints="1"/>
              </p:cNvSpPr>
              <p:nvPr/>
            </p:nvSpPr>
            <p:spPr bwMode="auto">
              <a:xfrm>
                <a:off x="1711325" y="2867025"/>
                <a:ext cx="80962" cy="103187"/>
              </a:xfrm>
              <a:custGeom>
                <a:avLst/>
                <a:gdLst>
                  <a:gd name="T0" fmla="*/ 70 w 226"/>
                  <a:gd name="T1" fmla="*/ 83 h 284"/>
                  <a:gd name="T2" fmla="*/ 70 w 226"/>
                  <a:gd name="T3" fmla="*/ 83 h 284"/>
                  <a:gd name="T4" fmla="*/ 83 w 226"/>
                  <a:gd name="T5" fmla="*/ 70 h 284"/>
                  <a:gd name="T6" fmla="*/ 143 w 226"/>
                  <a:gd name="T7" fmla="*/ 70 h 284"/>
                  <a:gd name="T8" fmla="*/ 156 w 226"/>
                  <a:gd name="T9" fmla="*/ 83 h 284"/>
                  <a:gd name="T10" fmla="*/ 156 w 226"/>
                  <a:gd name="T11" fmla="*/ 201 h 284"/>
                  <a:gd name="T12" fmla="*/ 143 w 226"/>
                  <a:gd name="T13" fmla="*/ 214 h 284"/>
                  <a:gd name="T14" fmla="*/ 83 w 226"/>
                  <a:gd name="T15" fmla="*/ 214 h 284"/>
                  <a:gd name="T16" fmla="*/ 70 w 226"/>
                  <a:gd name="T17" fmla="*/ 201 h 284"/>
                  <a:gd name="T18" fmla="*/ 70 w 226"/>
                  <a:gd name="T19" fmla="*/ 83 h 284"/>
                  <a:gd name="T20" fmla="*/ 83 w 226"/>
                  <a:gd name="T21" fmla="*/ 284 h 284"/>
                  <a:gd name="T22" fmla="*/ 83 w 226"/>
                  <a:gd name="T23" fmla="*/ 284 h 284"/>
                  <a:gd name="T24" fmla="*/ 143 w 226"/>
                  <a:gd name="T25" fmla="*/ 284 h 284"/>
                  <a:gd name="T26" fmla="*/ 226 w 226"/>
                  <a:gd name="T27" fmla="*/ 201 h 284"/>
                  <a:gd name="T28" fmla="*/ 226 w 226"/>
                  <a:gd name="T29" fmla="*/ 83 h 284"/>
                  <a:gd name="T30" fmla="*/ 143 w 226"/>
                  <a:gd name="T31" fmla="*/ 0 h 284"/>
                  <a:gd name="T32" fmla="*/ 83 w 226"/>
                  <a:gd name="T33" fmla="*/ 0 h 284"/>
                  <a:gd name="T34" fmla="*/ 0 w 226"/>
                  <a:gd name="T35" fmla="*/ 83 h 284"/>
                  <a:gd name="T36" fmla="*/ 0 w 226"/>
                  <a:gd name="T37" fmla="*/ 201 h 284"/>
                  <a:gd name="T38" fmla="*/ 83 w 226"/>
                  <a:gd name="T39"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284">
                    <a:moveTo>
                      <a:pt x="70" y="83"/>
                    </a:moveTo>
                    <a:lnTo>
                      <a:pt x="70" y="83"/>
                    </a:lnTo>
                    <a:cubicBezTo>
                      <a:pt x="70" y="76"/>
                      <a:pt x="76" y="70"/>
                      <a:pt x="83" y="70"/>
                    </a:cubicBezTo>
                    <a:lnTo>
                      <a:pt x="143" y="70"/>
                    </a:lnTo>
                    <a:cubicBezTo>
                      <a:pt x="150" y="70"/>
                      <a:pt x="156" y="76"/>
                      <a:pt x="156" y="83"/>
                    </a:cubicBezTo>
                    <a:lnTo>
                      <a:pt x="156" y="201"/>
                    </a:lnTo>
                    <a:cubicBezTo>
                      <a:pt x="156" y="208"/>
                      <a:pt x="150" y="214"/>
                      <a:pt x="143" y="214"/>
                    </a:cubicBezTo>
                    <a:lnTo>
                      <a:pt x="83" y="214"/>
                    </a:lnTo>
                    <a:cubicBezTo>
                      <a:pt x="76" y="214"/>
                      <a:pt x="70" y="208"/>
                      <a:pt x="70" y="201"/>
                    </a:cubicBezTo>
                    <a:lnTo>
                      <a:pt x="70" y="83"/>
                    </a:lnTo>
                    <a:close/>
                    <a:moveTo>
                      <a:pt x="83" y="284"/>
                    </a:moveTo>
                    <a:lnTo>
                      <a:pt x="83" y="284"/>
                    </a:lnTo>
                    <a:lnTo>
                      <a:pt x="143" y="284"/>
                    </a:lnTo>
                    <a:cubicBezTo>
                      <a:pt x="189" y="284"/>
                      <a:pt x="226" y="247"/>
                      <a:pt x="226" y="201"/>
                    </a:cubicBezTo>
                    <a:lnTo>
                      <a:pt x="226" y="83"/>
                    </a:lnTo>
                    <a:cubicBezTo>
                      <a:pt x="226" y="37"/>
                      <a:pt x="189" y="0"/>
                      <a:pt x="143" y="0"/>
                    </a:cubicBezTo>
                    <a:lnTo>
                      <a:pt x="83" y="0"/>
                    </a:lnTo>
                    <a:cubicBezTo>
                      <a:pt x="37" y="0"/>
                      <a:pt x="0" y="37"/>
                      <a:pt x="0" y="83"/>
                    </a:cubicBezTo>
                    <a:lnTo>
                      <a:pt x="0" y="201"/>
                    </a:lnTo>
                    <a:cubicBezTo>
                      <a:pt x="0" y="247"/>
                      <a:pt x="37" y="284"/>
                      <a:pt x="83" y="2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7">
                <a:extLst>
                  <a:ext uri="{FF2B5EF4-FFF2-40B4-BE49-F238E27FC236}">
                    <a16:creationId xmlns:a16="http://schemas.microsoft.com/office/drawing/2014/main" id="{05626B06-7F24-CD0B-1226-824FACD56F87}"/>
                  </a:ext>
                </a:extLst>
              </p:cNvPr>
              <p:cNvSpPr>
                <a:spLocks noEditPoints="1"/>
              </p:cNvSpPr>
              <p:nvPr/>
            </p:nvSpPr>
            <p:spPr bwMode="auto">
              <a:xfrm>
                <a:off x="1711325" y="3001962"/>
                <a:ext cx="80962" cy="101600"/>
              </a:xfrm>
              <a:custGeom>
                <a:avLst/>
                <a:gdLst>
                  <a:gd name="T0" fmla="*/ 70 w 226"/>
                  <a:gd name="T1" fmla="*/ 83 h 284"/>
                  <a:gd name="T2" fmla="*/ 70 w 226"/>
                  <a:gd name="T3" fmla="*/ 83 h 284"/>
                  <a:gd name="T4" fmla="*/ 83 w 226"/>
                  <a:gd name="T5" fmla="*/ 70 h 284"/>
                  <a:gd name="T6" fmla="*/ 143 w 226"/>
                  <a:gd name="T7" fmla="*/ 70 h 284"/>
                  <a:gd name="T8" fmla="*/ 156 w 226"/>
                  <a:gd name="T9" fmla="*/ 83 h 284"/>
                  <a:gd name="T10" fmla="*/ 156 w 226"/>
                  <a:gd name="T11" fmla="*/ 201 h 284"/>
                  <a:gd name="T12" fmla="*/ 143 w 226"/>
                  <a:gd name="T13" fmla="*/ 214 h 284"/>
                  <a:gd name="T14" fmla="*/ 83 w 226"/>
                  <a:gd name="T15" fmla="*/ 214 h 284"/>
                  <a:gd name="T16" fmla="*/ 70 w 226"/>
                  <a:gd name="T17" fmla="*/ 201 h 284"/>
                  <a:gd name="T18" fmla="*/ 70 w 226"/>
                  <a:gd name="T19" fmla="*/ 83 h 284"/>
                  <a:gd name="T20" fmla="*/ 83 w 226"/>
                  <a:gd name="T21" fmla="*/ 284 h 284"/>
                  <a:gd name="T22" fmla="*/ 83 w 226"/>
                  <a:gd name="T23" fmla="*/ 284 h 284"/>
                  <a:gd name="T24" fmla="*/ 143 w 226"/>
                  <a:gd name="T25" fmla="*/ 284 h 284"/>
                  <a:gd name="T26" fmla="*/ 226 w 226"/>
                  <a:gd name="T27" fmla="*/ 201 h 284"/>
                  <a:gd name="T28" fmla="*/ 226 w 226"/>
                  <a:gd name="T29" fmla="*/ 83 h 284"/>
                  <a:gd name="T30" fmla="*/ 143 w 226"/>
                  <a:gd name="T31" fmla="*/ 0 h 284"/>
                  <a:gd name="T32" fmla="*/ 83 w 226"/>
                  <a:gd name="T33" fmla="*/ 0 h 284"/>
                  <a:gd name="T34" fmla="*/ 0 w 226"/>
                  <a:gd name="T35" fmla="*/ 83 h 284"/>
                  <a:gd name="T36" fmla="*/ 0 w 226"/>
                  <a:gd name="T37" fmla="*/ 201 h 284"/>
                  <a:gd name="T38" fmla="*/ 83 w 226"/>
                  <a:gd name="T39"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284">
                    <a:moveTo>
                      <a:pt x="70" y="83"/>
                    </a:moveTo>
                    <a:lnTo>
                      <a:pt x="70" y="83"/>
                    </a:lnTo>
                    <a:cubicBezTo>
                      <a:pt x="70" y="76"/>
                      <a:pt x="76" y="70"/>
                      <a:pt x="83" y="70"/>
                    </a:cubicBezTo>
                    <a:lnTo>
                      <a:pt x="143" y="70"/>
                    </a:lnTo>
                    <a:cubicBezTo>
                      <a:pt x="150" y="70"/>
                      <a:pt x="156" y="76"/>
                      <a:pt x="156" y="83"/>
                    </a:cubicBezTo>
                    <a:lnTo>
                      <a:pt x="156" y="201"/>
                    </a:lnTo>
                    <a:cubicBezTo>
                      <a:pt x="156" y="208"/>
                      <a:pt x="150" y="214"/>
                      <a:pt x="143" y="214"/>
                    </a:cubicBezTo>
                    <a:lnTo>
                      <a:pt x="83" y="214"/>
                    </a:lnTo>
                    <a:cubicBezTo>
                      <a:pt x="76" y="214"/>
                      <a:pt x="70" y="208"/>
                      <a:pt x="70" y="201"/>
                    </a:cubicBezTo>
                    <a:lnTo>
                      <a:pt x="70" y="83"/>
                    </a:lnTo>
                    <a:close/>
                    <a:moveTo>
                      <a:pt x="83" y="284"/>
                    </a:moveTo>
                    <a:lnTo>
                      <a:pt x="83" y="284"/>
                    </a:lnTo>
                    <a:lnTo>
                      <a:pt x="143" y="284"/>
                    </a:lnTo>
                    <a:cubicBezTo>
                      <a:pt x="189" y="284"/>
                      <a:pt x="226" y="247"/>
                      <a:pt x="226" y="201"/>
                    </a:cubicBezTo>
                    <a:lnTo>
                      <a:pt x="226" y="83"/>
                    </a:lnTo>
                    <a:cubicBezTo>
                      <a:pt x="226" y="38"/>
                      <a:pt x="189" y="0"/>
                      <a:pt x="143" y="0"/>
                    </a:cubicBezTo>
                    <a:lnTo>
                      <a:pt x="83" y="0"/>
                    </a:lnTo>
                    <a:cubicBezTo>
                      <a:pt x="37" y="0"/>
                      <a:pt x="0" y="38"/>
                      <a:pt x="0" y="83"/>
                    </a:cubicBezTo>
                    <a:lnTo>
                      <a:pt x="0" y="201"/>
                    </a:lnTo>
                    <a:cubicBezTo>
                      <a:pt x="0" y="247"/>
                      <a:pt x="37" y="284"/>
                      <a:pt x="83" y="2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8">
                <a:extLst>
                  <a:ext uri="{FF2B5EF4-FFF2-40B4-BE49-F238E27FC236}">
                    <a16:creationId xmlns:a16="http://schemas.microsoft.com/office/drawing/2014/main" id="{5C7D1487-BCE5-982C-16E1-DA5BDBC3F67C}"/>
                  </a:ext>
                </a:extLst>
              </p:cNvPr>
              <p:cNvSpPr>
                <a:spLocks noEditPoints="1"/>
              </p:cNvSpPr>
              <p:nvPr/>
            </p:nvSpPr>
            <p:spPr bwMode="auto">
              <a:xfrm>
                <a:off x="712788" y="3030537"/>
                <a:ext cx="569912" cy="676275"/>
              </a:xfrm>
              <a:custGeom>
                <a:avLst/>
                <a:gdLst>
                  <a:gd name="T0" fmla="*/ 122 w 1584"/>
                  <a:gd name="T1" fmla="*/ 1609 h 1884"/>
                  <a:gd name="T2" fmla="*/ 1520 w 1584"/>
                  <a:gd name="T3" fmla="*/ 1518 h 1884"/>
                  <a:gd name="T4" fmla="*/ 1364 w 1584"/>
                  <a:gd name="T5" fmla="*/ 1814 h 1884"/>
                  <a:gd name="T6" fmla="*/ 1126 w 1584"/>
                  <a:gd name="T7" fmla="*/ 1759 h 1884"/>
                  <a:gd name="T8" fmla="*/ 1419 w 1584"/>
                  <a:gd name="T9" fmla="*/ 1759 h 1884"/>
                  <a:gd name="T10" fmla="*/ 458 w 1584"/>
                  <a:gd name="T11" fmla="*/ 1759 h 1884"/>
                  <a:gd name="T12" fmla="*/ 165 w 1584"/>
                  <a:gd name="T13" fmla="*/ 1759 h 1884"/>
                  <a:gd name="T14" fmla="*/ 458 w 1584"/>
                  <a:gd name="T15" fmla="*/ 1759 h 1884"/>
                  <a:gd name="T16" fmla="*/ 277 w 1584"/>
                  <a:gd name="T17" fmla="*/ 1110 h 1884"/>
                  <a:gd name="T18" fmla="*/ 794 w 1584"/>
                  <a:gd name="T19" fmla="*/ 887 h 1884"/>
                  <a:gd name="T20" fmla="*/ 1280 w 1584"/>
                  <a:gd name="T21" fmla="*/ 1081 h 1884"/>
                  <a:gd name="T22" fmla="*/ 1462 w 1584"/>
                  <a:gd name="T23" fmla="*/ 1110 h 1884"/>
                  <a:gd name="T24" fmla="*/ 64 w 1584"/>
                  <a:gd name="T25" fmla="*/ 1454 h 1884"/>
                  <a:gd name="T26" fmla="*/ 93 w 1584"/>
                  <a:gd name="T27" fmla="*/ 827 h 1884"/>
                  <a:gd name="T28" fmla="*/ 106 w 1584"/>
                  <a:gd name="T29" fmla="*/ 579 h 1884"/>
                  <a:gd name="T30" fmla="*/ 169 w 1584"/>
                  <a:gd name="T31" fmla="*/ 827 h 1884"/>
                  <a:gd name="T32" fmla="*/ 93 w 1584"/>
                  <a:gd name="T33" fmla="*/ 827 h 1884"/>
                  <a:gd name="T34" fmla="*/ 794 w 1584"/>
                  <a:gd name="T35" fmla="*/ 823 h 1884"/>
                  <a:gd name="T36" fmla="*/ 372 w 1584"/>
                  <a:gd name="T37" fmla="*/ 485 h 1884"/>
                  <a:gd name="T38" fmla="*/ 1218 w 1584"/>
                  <a:gd name="T39" fmla="*/ 485 h 1884"/>
                  <a:gd name="T40" fmla="*/ 220 w 1584"/>
                  <a:gd name="T41" fmla="*/ 141 h 1884"/>
                  <a:gd name="T42" fmla="*/ 1421 w 1584"/>
                  <a:gd name="T43" fmla="*/ 199 h 1884"/>
                  <a:gd name="T44" fmla="*/ 1349 w 1584"/>
                  <a:gd name="T45" fmla="*/ 827 h 1884"/>
                  <a:gd name="T46" fmla="*/ 1363 w 1584"/>
                  <a:gd name="T47" fmla="*/ 1045 h 1884"/>
                  <a:gd name="T48" fmla="*/ 1188 w 1584"/>
                  <a:gd name="T49" fmla="*/ 392 h 1884"/>
                  <a:gd name="T50" fmla="*/ 248 w 1584"/>
                  <a:gd name="T51" fmla="*/ 1045 h 1884"/>
                  <a:gd name="T52" fmla="*/ 162 w 1584"/>
                  <a:gd name="T53" fmla="*/ 904 h 1884"/>
                  <a:gd name="T54" fmla="*/ 162 w 1584"/>
                  <a:gd name="T55" fmla="*/ 515 h 1884"/>
                  <a:gd name="T56" fmla="*/ 1489 w 1584"/>
                  <a:gd name="T57" fmla="*/ 592 h 1884"/>
                  <a:gd name="T58" fmla="*/ 1476 w 1584"/>
                  <a:gd name="T59" fmla="*/ 840 h 1884"/>
                  <a:gd name="T60" fmla="*/ 1413 w 1584"/>
                  <a:gd name="T61" fmla="*/ 592 h 1884"/>
                  <a:gd name="T62" fmla="*/ 1489 w 1584"/>
                  <a:gd name="T63" fmla="*/ 592 h 1884"/>
                  <a:gd name="T64" fmla="*/ 1584 w 1584"/>
                  <a:gd name="T65" fmla="*/ 1168 h 1884"/>
                  <a:gd name="T66" fmla="*/ 1485 w 1584"/>
                  <a:gd name="T67" fmla="*/ 904 h 1884"/>
                  <a:gd name="T68" fmla="*/ 1485 w 1584"/>
                  <a:gd name="T69" fmla="*/ 516 h 1884"/>
                  <a:gd name="T70" fmla="*/ 952 w 1584"/>
                  <a:gd name="T71" fmla="*/ 77 h 1884"/>
                  <a:gd name="T72" fmla="*/ 905 w 1584"/>
                  <a:gd name="T73" fmla="*/ 21 h 1884"/>
                  <a:gd name="T74" fmla="*/ 220 w 1584"/>
                  <a:gd name="T75" fmla="*/ 77 h 1884"/>
                  <a:gd name="T76" fmla="*/ 29 w 1584"/>
                  <a:gd name="T77" fmla="*/ 592 h 1884"/>
                  <a:gd name="T78" fmla="*/ 98 w 1584"/>
                  <a:gd name="T79" fmla="*/ 987 h 1884"/>
                  <a:gd name="T80" fmla="*/ 0 w 1584"/>
                  <a:gd name="T81" fmla="*/ 1551 h 1884"/>
                  <a:gd name="T82" fmla="*/ 220 w 1584"/>
                  <a:gd name="T83" fmla="*/ 1884 h 1884"/>
                  <a:gd name="T84" fmla="*/ 528 w 1584"/>
                  <a:gd name="T85" fmla="*/ 1673 h 1884"/>
                  <a:gd name="T86" fmla="*/ 769 w 1584"/>
                  <a:gd name="T87" fmla="*/ 1698 h 1884"/>
                  <a:gd name="T88" fmla="*/ 834 w 1584"/>
                  <a:gd name="T89" fmla="*/ 1673 h 1884"/>
                  <a:gd name="T90" fmla="*/ 1181 w 1584"/>
                  <a:gd name="T91" fmla="*/ 1884 h 1884"/>
                  <a:gd name="T92" fmla="*/ 1489 w 1584"/>
                  <a:gd name="T93" fmla="*/ 1670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84" h="1884">
                    <a:moveTo>
                      <a:pt x="1462" y="1609"/>
                    </a:moveTo>
                    <a:lnTo>
                      <a:pt x="1462" y="1609"/>
                    </a:lnTo>
                    <a:lnTo>
                      <a:pt x="122" y="1609"/>
                    </a:lnTo>
                    <a:cubicBezTo>
                      <a:pt x="90" y="1609"/>
                      <a:pt x="64" y="1582"/>
                      <a:pt x="64" y="1551"/>
                    </a:cubicBezTo>
                    <a:lnTo>
                      <a:pt x="64" y="1518"/>
                    </a:lnTo>
                    <a:lnTo>
                      <a:pt x="1520" y="1518"/>
                    </a:lnTo>
                    <a:lnTo>
                      <a:pt x="1520" y="1551"/>
                    </a:lnTo>
                    <a:cubicBezTo>
                      <a:pt x="1520" y="1582"/>
                      <a:pt x="1494" y="1609"/>
                      <a:pt x="1462" y="1609"/>
                    </a:cubicBezTo>
                    <a:close/>
                    <a:moveTo>
                      <a:pt x="1364" y="1814"/>
                    </a:moveTo>
                    <a:lnTo>
                      <a:pt x="1364" y="1814"/>
                    </a:lnTo>
                    <a:lnTo>
                      <a:pt x="1181" y="1814"/>
                    </a:lnTo>
                    <a:cubicBezTo>
                      <a:pt x="1151" y="1814"/>
                      <a:pt x="1126" y="1789"/>
                      <a:pt x="1126" y="1759"/>
                    </a:cubicBezTo>
                    <a:lnTo>
                      <a:pt x="1126" y="1673"/>
                    </a:lnTo>
                    <a:lnTo>
                      <a:pt x="1419" y="1673"/>
                    </a:lnTo>
                    <a:lnTo>
                      <a:pt x="1419" y="1759"/>
                    </a:lnTo>
                    <a:cubicBezTo>
                      <a:pt x="1419" y="1789"/>
                      <a:pt x="1394" y="1814"/>
                      <a:pt x="1364" y="1814"/>
                    </a:cubicBezTo>
                    <a:close/>
                    <a:moveTo>
                      <a:pt x="458" y="1759"/>
                    </a:moveTo>
                    <a:lnTo>
                      <a:pt x="458" y="1759"/>
                    </a:lnTo>
                    <a:cubicBezTo>
                      <a:pt x="458" y="1789"/>
                      <a:pt x="434" y="1814"/>
                      <a:pt x="403" y="1814"/>
                    </a:cubicBezTo>
                    <a:lnTo>
                      <a:pt x="220" y="1814"/>
                    </a:lnTo>
                    <a:cubicBezTo>
                      <a:pt x="190" y="1814"/>
                      <a:pt x="165" y="1789"/>
                      <a:pt x="165" y="1759"/>
                    </a:cubicBezTo>
                    <a:lnTo>
                      <a:pt x="165" y="1673"/>
                    </a:lnTo>
                    <a:lnTo>
                      <a:pt x="458" y="1673"/>
                    </a:lnTo>
                    <a:lnTo>
                      <a:pt x="458" y="1759"/>
                    </a:lnTo>
                    <a:close/>
                    <a:moveTo>
                      <a:pt x="122" y="1110"/>
                    </a:moveTo>
                    <a:lnTo>
                      <a:pt x="122" y="1110"/>
                    </a:lnTo>
                    <a:lnTo>
                      <a:pt x="277" y="1110"/>
                    </a:lnTo>
                    <a:cubicBezTo>
                      <a:pt x="294" y="1110"/>
                      <a:pt x="308" y="1097"/>
                      <a:pt x="309" y="1081"/>
                    </a:cubicBezTo>
                    <a:lnTo>
                      <a:pt x="333" y="854"/>
                    </a:lnTo>
                    <a:cubicBezTo>
                      <a:pt x="468" y="876"/>
                      <a:pt x="627" y="887"/>
                      <a:pt x="794" y="887"/>
                    </a:cubicBezTo>
                    <a:cubicBezTo>
                      <a:pt x="960" y="887"/>
                      <a:pt x="1122" y="876"/>
                      <a:pt x="1256" y="854"/>
                    </a:cubicBezTo>
                    <a:lnTo>
                      <a:pt x="1278" y="1062"/>
                    </a:lnTo>
                    <a:lnTo>
                      <a:pt x="1280" y="1081"/>
                    </a:lnTo>
                    <a:cubicBezTo>
                      <a:pt x="1282" y="1097"/>
                      <a:pt x="1296" y="1110"/>
                      <a:pt x="1312" y="1110"/>
                    </a:cubicBezTo>
                    <a:lnTo>
                      <a:pt x="1462" y="1110"/>
                    </a:lnTo>
                    <a:lnTo>
                      <a:pt x="1462" y="1110"/>
                    </a:lnTo>
                    <a:cubicBezTo>
                      <a:pt x="1494" y="1110"/>
                      <a:pt x="1520" y="1136"/>
                      <a:pt x="1520" y="1168"/>
                    </a:cubicBezTo>
                    <a:lnTo>
                      <a:pt x="1520" y="1454"/>
                    </a:lnTo>
                    <a:lnTo>
                      <a:pt x="64" y="1454"/>
                    </a:lnTo>
                    <a:lnTo>
                      <a:pt x="64" y="1168"/>
                    </a:lnTo>
                    <a:cubicBezTo>
                      <a:pt x="64" y="1136"/>
                      <a:pt x="90" y="1110"/>
                      <a:pt x="122" y="1110"/>
                    </a:cubicBezTo>
                    <a:close/>
                    <a:moveTo>
                      <a:pt x="93" y="827"/>
                    </a:moveTo>
                    <a:lnTo>
                      <a:pt x="93" y="827"/>
                    </a:lnTo>
                    <a:lnTo>
                      <a:pt x="93" y="592"/>
                    </a:lnTo>
                    <a:cubicBezTo>
                      <a:pt x="93" y="585"/>
                      <a:pt x="99" y="579"/>
                      <a:pt x="106" y="579"/>
                    </a:cubicBezTo>
                    <a:lnTo>
                      <a:pt x="156" y="579"/>
                    </a:lnTo>
                    <a:cubicBezTo>
                      <a:pt x="163" y="579"/>
                      <a:pt x="169" y="585"/>
                      <a:pt x="169" y="592"/>
                    </a:cubicBezTo>
                    <a:lnTo>
                      <a:pt x="169" y="827"/>
                    </a:lnTo>
                    <a:cubicBezTo>
                      <a:pt x="169" y="834"/>
                      <a:pt x="163" y="840"/>
                      <a:pt x="156" y="840"/>
                    </a:cubicBezTo>
                    <a:lnTo>
                      <a:pt x="106" y="840"/>
                    </a:lnTo>
                    <a:cubicBezTo>
                      <a:pt x="99" y="840"/>
                      <a:pt x="93" y="834"/>
                      <a:pt x="93" y="827"/>
                    </a:cubicBezTo>
                    <a:close/>
                    <a:moveTo>
                      <a:pt x="1249" y="790"/>
                    </a:moveTo>
                    <a:lnTo>
                      <a:pt x="1249" y="790"/>
                    </a:lnTo>
                    <a:cubicBezTo>
                      <a:pt x="1118" y="812"/>
                      <a:pt x="958" y="823"/>
                      <a:pt x="794" y="823"/>
                    </a:cubicBezTo>
                    <a:cubicBezTo>
                      <a:pt x="631" y="823"/>
                      <a:pt x="471" y="812"/>
                      <a:pt x="340" y="790"/>
                    </a:cubicBezTo>
                    <a:lnTo>
                      <a:pt x="372" y="488"/>
                    </a:lnTo>
                    <a:cubicBezTo>
                      <a:pt x="372" y="487"/>
                      <a:pt x="372" y="486"/>
                      <a:pt x="372" y="485"/>
                    </a:cubicBezTo>
                    <a:cubicBezTo>
                      <a:pt x="372" y="469"/>
                      <a:pt x="385" y="456"/>
                      <a:pt x="401" y="456"/>
                    </a:cubicBezTo>
                    <a:lnTo>
                      <a:pt x="1188" y="456"/>
                    </a:lnTo>
                    <a:cubicBezTo>
                      <a:pt x="1205" y="456"/>
                      <a:pt x="1218" y="469"/>
                      <a:pt x="1218" y="485"/>
                    </a:cubicBezTo>
                    <a:cubicBezTo>
                      <a:pt x="1218" y="486"/>
                      <a:pt x="1218" y="487"/>
                      <a:pt x="1218" y="488"/>
                    </a:cubicBezTo>
                    <a:lnTo>
                      <a:pt x="1249" y="790"/>
                    </a:lnTo>
                    <a:close/>
                    <a:moveTo>
                      <a:pt x="220" y="141"/>
                    </a:moveTo>
                    <a:lnTo>
                      <a:pt x="220" y="141"/>
                    </a:lnTo>
                    <a:lnTo>
                      <a:pt x="1363" y="141"/>
                    </a:lnTo>
                    <a:cubicBezTo>
                      <a:pt x="1395" y="141"/>
                      <a:pt x="1421" y="167"/>
                      <a:pt x="1421" y="199"/>
                    </a:cubicBezTo>
                    <a:lnTo>
                      <a:pt x="1421" y="515"/>
                    </a:lnTo>
                    <a:cubicBezTo>
                      <a:pt x="1381" y="518"/>
                      <a:pt x="1349" y="552"/>
                      <a:pt x="1349" y="592"/>
                    </a:cubicBezTo>
                    <a:lnTo>
                      <a:pt x="1349" y="827"/>
                    </a:lnTo>
                    <a:cubicBezTo>
                      <a:pt x="1349" y="868"/>
                      <a:pt x="1381" y="902"/>
                      <a:pt x="1421" y="904"/>
                    </a:cubicBezTo>
                    <a:lnTo>
                      <a:pt x="1421" y="987"/>
                    </a:lnTo>
                    <a:cubicBezTo>
                      <a:pt x="1421" y="1019"/>
                      <a:pt x="1395" y="1045"/>
                      <a:pt x="1363" y="1045"/>
                    </a:cubicBezTo>
                    <a:lnTo>
                      <a:pt x="1341" y="1045"/>
                    </a:lnTo>
                    <a:lnTo>
                      <a:pt x="1282" y="483"/>
                    </a:lnTo>
                    <a:cubicBezTo>
                      <a:pt x="1281" y="433"/>
                      <a:pt x="1239" y="392"/>
                      <a:pt x="1188" y="392"/>
                    </a:cubicBezTo>
                    <a:lnTo>
                      <a:pt x="401" y="392"/>
                    </a:lnTo>
                    <a:cubicBezTo>
                      <a:pt x="350" y="392"/>
                      <a:pt x="309" y="433"/>
                      <a:pt x="308" y="483"/>
                    </a:cubicBezTo>
                    <a:lnTo>
                      <a:pt x="248" y="1045"/>
                    </a:lnTo>
                    <a:lnTo>
                      <a:pt x="220" y="1045"/>
                    </a:lnTo>
                    <a:cubicBezTo>
                      <a:pt x="188" y="1045"/>
                      <a:pt x="162" y="1019"/>
                      <a:pt x="162" y="987"/>
                    </a:cubicBezTo>
                    <a:lnTo>
                      <a:pt x="162" y="904"/>
                    </a:lnTo>
                    <a:cubicBezTo>
                      <a:pt x="202" y="901"/>
                      <a:pt x="233" y="868"/>
                      <a:pt x="233" y="827"/>
                    </a:cubicBezTo>
                    <a:lnTo>
                      <a:pt x="233" y="592"/>
                    </a:lnTo>
                    <a:cubicBezTo>
                      <a:pt x="233" y="552"/>
                      <a:pt x="202" y="519"/>
                      <a:pt x="162" y="515"/>
                    </a:cubicBezTo>
                    <a:lnTo>
                      <a:pt x="162" y="199"/>
                    </a:lnTo>
                    <a:cubicBezTo>
                      <a:pt x="162" y="167"/>
                      <a:pt x="188" y="141"/>
                      <a:pt x="220" y="141"/>
                    </a:cubicBezTo>
                    <a:close/>
                    <a:moveTo>
                      <a:pt x="1489" y="592"/>
                    </a:moveTo>
                    <a:lnTo>
                      <a:pt x="1489" y="592"/>
                    </a:lnTo>
                    <a:lnTo>
                      <a:pt x="1489" y="827"/>
                    </a:lnTo>
                    <a:cubicBezTo>
                      <a:pt x="1489" y="834"/>
                      <a:pt x="1483" y="840"/>
                      <a:pt x="1476" y="840"/>
                    </a:cubicBezTo>
                    <a:lnTo>
                      <a:pt x="1426" y="840"/>
                    </a:lnTo>
                    <a:cubicBezTo>
                      <a:pt x="1419" y="840"/>
                      <a:pt x="1413" y="834"/>
                      <a:pt x="1413" y="827"/>
                    </a:cubicBezTo>
                    <a:lnTo>
                      <a:pt x="1413" y="592"/>
                    </a:lnTo>
                    <a:cubicBezTo>
                      <a:pt x="1413" y="585"/>
                      <a:pt x="1419" y="579"/>
                      <a:pt x="1426" y="579"/>
                    </a:cubicBezTo>
                    <a:lnTo>
                      <a:pt x="1476" y="579"/>
                    </a:lnTo>
                    <a:cubicBezTo>
                      <a:pt x="1483" y="579"/>
                      <a:pt x="1489" y="585"/>
                      <a:pt x="1489" y="592"/>
                    </a:cubicBezTo>
                    <a:close/>
                    <a:moveTo>
                      <a:pt x="1584" y="1551"/>
                    </a:moveTo>
                    <a:lnTo>
                      <a:pt x="1584" y="1551"/>
                    </a:lnTo>
                    <a:lnTo>
                      <a:pt x="1584" y="1168"/>
                    </a:lnTo>
                    <a:cubicBezTo>
                      <a:pt x="1584" y="1103"/>
                      <a:pt x="1534" y="1050"/>
                      <a:pt x="1470" y="1046"/>
                    </a:cubicBezTo>
                    <a:cubicBezTo>
                      <a:pt x="1480" y="1029"/>
                      <a:pt x="1485" y="1009"/>
                      <a:pt x="1485" y="987"/>
                    </a:cubicBezTo>
                    <a:lnTo>
                      <a:pt x="1485" y="904"/>
                    </a:lnTo>
                    <a:cubicBezTo>
                      <a:pt x="1524" y="900"/>
                      <a:pt x="1554" y="867"/>
                      <a:pt x="1554" y="827"/>
                    </a:cubicBezTo>
                    <a:lnTo>
                      <a:pt x="1554" y="592"/>
                    </a:lnTo>
                    <a:cubicBezTo>
                      <a:pt x="1554" y="553"/>
                      <a:pt x="1524" y="520"/>
                      <a:pt x="1485" y="516"/>
                    </a:cubicBezTo>
                    <a:lnTo>
                      <a:pt x="1485" y="199"/>
                    </a:lnTo>
                    <a:cubicBezTo>
                      <a:pt x="1485" y="132"/>
                      <a:pt x="1431" y="77"/>
                      <a:pt x="1363" y="77"/>
                    </a:cubicBezTo>
                    <a:lnTo>
                      <a:pt x="952" y="77"/>
                    </a:lnTo>
                    <a:cubicBezTo>
                      <a:pt x="956" y="71"/>
                      <a:pt x="960" y="65"/>
                      <a:pt x="964" y="59"/>
                    </a:cubicBezTo>
                    <a:cubicBezTo>
                      <a:pt x="974" y="42"/>
                      <a:pt x="970" y="21"/>
                      <a:pt x="953" y="11"/>
                    </a:cubicBezTo>
                    <a:cubicBezTo>
                      <a:pt x="937" y="0"/>
                      <a:pt x="916" y="5"/>
                      <a:pt x="905" y="21"/>
                    </a:cubicBezTo>
                    <a:cubicBezTo>
                      <a:pt x="901" y="28"/>
                      <a:pt x="896" y="35"/>
                      <a:pt x="892" y="43"/>
                    </a:cubicBezTo>
                    <a:cubicBezTo>
                      <a:pt x="885" y="54"/>
                      <a:pt x="885" y="67"/>
                      <a:pt x="890" y="77"/>
                    </a:cubicBezTo>
                    <a:lnTo>
                      <a:pt x="220" y="77"/>
                    </a:lnTo>
                    <a:cubicBezTo>
                      <a:pt x="153" y="77"/>
                      <a:pt x="98" y="132"/>
                      <a:pt x="98" y="199"/>
                    </a:cubicBezTo>
                    <a:lnTo>
                      <a:pt x="98" y="516"/>
                    </a:lnTo>
                    <a:cubicBezTo>
                      <a:pt x="59" y="520"/>
                      <a:pt x="29" y="552"/>
                      <a:pt x="29" y="592"/>
                    </a:cubicBezTo>
                    <a:lnTo>
                      <a:pt x="29" y="827"/>
                    </a:lnTo>
                    <a:cubicBezTo>
                      <a:pt x="29" y="867"/>
                      <a:pt x="59" y="900"/>
                      <a:pt x="98" y="904"/>
                    </a:cubicBezTo>
                    <a:lnTo>
                      <a:pt x="98" y="987"/>
                    </a:lnTo>
                    <a:cubicBezTo>
                      <a:pt x="98" y="1009"/>
                      <a:pt x="103" y="1029"/>
                      <a:pt x="113" y="1046"/>
                    </a:cubicBezTo>
                    <a:cubicBezTo>
                      <a:pt x="50" y="1050"/>
                      <a:pt x="0" y="1103"/>
                      <a:pt x="0" y="1168"/>
                    </a:cubicBezTo>
                    <a:lnTo>
                      <a:pt x="0" y="1551"/>
                    </a:lnTo>
                    <a:cubicBezTo>
                      <a:pt x="0" y="1609"/>
                      <a:pt x="41" y="1658"/>
                      <a:pt x="95" y="1670"/>
                    </a:cubicBezTo>
                    <a:lnTo>
                      <a:pt x="95" y="1759"/>
                    </a:lnTo>
                    <a:cubicBezTo>
                      <a:pt x="95" y="1828"/>
                      <a:pt x="151" y="1884"/>
                      <a:pt x="220" y="1884"/>
                    </a:cubicBezTo>
                    <a:lnTo>
                      <a:pt x="403" y="1884"/>
                    </a:lnTo>
                    <a:cubicBezTo>
                      <a:pt x="472" y="1884"/>
                      <a:pt x="528" y="1828"/>
                      <a:pt x="528" y="1759"/>
                    </a:cubicBezTo>
                    <a:lnTo>
                      <a:pt x="528" y="1673"/>
                    </a:lnTo>
                    <a:lnTo>
                      <a:pt x="759" y="1673"/>
                    </a:lnTo>
                    <a:cubicBezTo>
                      <a:pt x="759" y="1673"/>
                      <a:pt x="759" y="1674"/>
                      <a:pt x="759" y="1675"/>
                    </a:cubicBezTo>
                    <a:cubicBezTo>
                      <a:pt x="763" y="1683"/>
                      <a:pt x="766" y="1691"/>
                      <a:pt x="769" y="1698"/>
                    </a:cubicBezTo>
                    <a:cubicBezTo>
                      <a:pt x="775" y="1711"/>
                      <a:pt x="788" y="1719"/>
                      <a:pt x="801" y="1719"/>
                    </a:cubicBezTo>
                    <a:cubicBezTo>
                      <a:pt x="806" y="1719"/>
                      <a:pt x="811" y="1718"/>
                      <a:pt x="815" y="1717"/>
                    </a:cubicBezTo>
                    <a:cubicBezTo>
                      <a:pt x="832" y="1709"/>
                      <a:pt x="840" y="1690"/>
                      <a:pt x="834" y="1673"/>
                    </a:cubicBezTo>
                    <a:lnTo>
                      <a:pt x="1056" y="1673"/>
                    </a:lnTo>
                    <a:lnTo>
                      <a:pt x="1056" y="1759"/>
                    </a:lnTo>
                    <a:cubicBezTo>
                      <a:pt x="1056" y="1828"/>
                      <a:pt x="1112" y="1884"/>
                      <a:pt x="1181" y="1884"/>
                    </a:cubicBezTo>
                    <a:lnTo>
                      <a:pt x="1364" y="1884"/>
                    </a:lnTo>
                    <a:cubicBezTo>
                      <a:pt x="1433" y="1884"/>
                      <a:pt x="1489" y="1828"/>
                      <a:pt x="1489" y="1759"/>
                    </a:cubicBezTo>
                    <a:lnTo>
                      <a:pt x="1489" y="1670"/>
                    </a:lnTo>
                    <a:cubicBezTo>
                      <a:pt x="1543" y="1657"/>
                      <a:pt x="1584" y="1609"/>
                      <a:pt x="1584" y="155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9">
                <a:extLst>
                  <a:ext uri="{FF2B5EF4-FFF2-40B4-BE49-F238E27FC236}">
                    <a16:creationId xmlns:a16="http://schemas.microsoft.com/office/drawing/2014/main" id="{783E00A2-8DF8-B835-7AE3-25FE168D8F62}"/>
                  </a:ext>
                </a:extLst>
              </p:cNvPr>
              <p:cNvSpPr>
                <a:spLocks noEditPoints="1"/>
              </p:cNvSpPr>
              <p:nvPr/>
            </p:nvSpPr>
            <p:spPr bwMode="auto">
              <a:xfrm>
                <a:off x="877888" y="3386137"/>
                <a:ext cx="241300" cy="139700"/>
              </a:xfrm>
              <a:custGeom>
                <a:avLst/>
                <a:gdLst>
                  <a:gd name="T0" fmla="*/ 65 w 673"/>
                  <a:gd name="T1" fmla="*/ 122 h 391"/>
                  <a:gd name="T2" fmla="*/ 65 w 673"/>
                  <a:gd name="T3" fmla="*/ 122 h 391"/>
                  <a:gd name="T4" fmla="*/ 123 w 673"/>
                  <a:gd name="T5" fmla="*/ 64 h 391"/>
                  <a:gd name="T6" fmla="*/ 550 w 673"/>
                  <a:gd name="T7" fmla="*/ 64 h 391"/>
                  <a:gd name="T8" fmla="*/ 608 w 673"/>
                  <a:gd name="T9" fmla="*/ 122 h 391"/>
                  <a:gd name="T10" fmla="*/ 608 w 673"/>
                  <a:gd name="T11" fmla="*/ 269 h 391"/>
                  <a:gd name="T12" fmla="*/ 550 w 673"/>
                  <a:gd name="T13" fmla="*/ 327 h 391"/>
                  <a:gd name="T14" fmla="*/ 123 w 673"/>
                  <a:gd name="T15" fmla="*/ 327 h 391"/>
                  <a:gd name="T16" fmla="*/ 65 w 673"/>
                  <a:gd name="T17" fmla="*/ 269 h 391"/>
                  <a:gd name="T18" fmla="*/ 65 w 673"/>
                  <a:gd name="T19" fmla="*/ 122 h 391"/>
                  <a:gd name="T20" fmla="*/ 123 w 673"/>
                  <a:gd name="T21" fmla="*/ 391 h 391"/>
                  <a:gd name="T22" fmla="*/ 123 w 673"/>
                  <a:gd name="T23" fmla="*/ 391 h 391"/>
                  <a:gd name="T24" fmla="*/ 550 w 673"/>
                  <a:gd name="T25" fmla="*/ 391 h 391"/>
                  <a:gd name="T26" fmla="*/ 673 w 673"/>
                  <a:gd name="T27" fmla="*/ 269 h 391"/>
                  <a:gd name="T28" fmla="*/ 673 w 673"/>
                  <a:gd name="T29" fmla="*/ 122 h 391"/>
                  <a:gd name="T30" fmla="*/ 550 w 673"/>
                  <a:gd name="T31" fmla="*/ 0 h 391"/>
                  <a:gd name="T32" fmla="*/ 123 w 673"/>
                  <a:gd name="T33" fmla="*/ 0 h 391"/>
                  <a:gd name="T34" fmla="*/ 0 w 673"/>
                  <a:gd name="T35" fmla="*/ 122 h 391"/>
                  <a:gd name="T36" fmla="*/ 0 w 673"/>
                  <a:gd name="T37" fmla="*/ 269 h 391"/>
                  <a:gd name="T38" fmla="*/ 123 w 673"/>
                  <a:gd name="T39"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3" h="391">
                    <a:moveTo>
                      <a:pt x="65" y="122"/>
                    </a:moveTo>
                    <a:lnTo>
                      <a:pt x="65" y="122"/>
                    </a:lnTo>
                    <a:cubicBezTo>
                      <a:pt x="65" y="90"/>
                      <a:pt x="91" y="64"/>
                      <a:pt x="123" y="64"/>
                    </a:cubicBezTo>
                    <a:lnTo>
                      <a:pt x="550" y="64"/>
                    </a:lnTo>
                    <a:cubicBezTo>
                      <a:pt x="582" y="64"/>
                      <a:pt x="608" y="90"/>
                      <a:pt x="608" y="122"/>
                    </a:cubicBezTo>
                    <a:lnTo>
                      <a:pt x="608" y="269"/>
                    </a:lnTo>
                    <a:cubicBezTo>
                      <a:pt x="608" y="301"/>
                      <a:pt x="582" y="327"/>
                      <a:pt x="550" y="327"/>
                    </a:cubicBezTo>
                    <a:lnTo>
                      <a:pt x="123" y="327"/>
                    </a:lnTo>
                    <a:cubicBezTo>
                      <a:pt x="91" y="327"/>
                      <a:pt x="65" y="301"/>
                      <a:pt x="65" y="269"/>
                    </a:cubicBezTo>
                    <a:lnTo>
                      <a:pt x="65" y="122"/>
                    </a:lnTo>
                    <a:close/>
                    <a:moveTo>
                      <a:pt x="123" y="391"/>
                    </a:moveTo>
                    <a:lnTo>
                      <a:pt x="123" y="391"/>
                    </a:lnTo>
                    <a:lnTo>
                      <a:pt x="550" y="391"/>
                    </a:lnTo>
                    <a:cubicBezTo>
                      <a:pt x="618" y="391"/>
                      <a:pt x="673" y="336"/>
                      <a:pt x="673" y="269"/>
                    </a:cubicBezTo>
                    <a:lnTo>
                      <a:pt x="673" y="122"/>
                    </a:lnTo>
                    <a:cubicBezTo>
                      <a:pt x="673" y="55"/>
                      <a:pt x="618" y="0"/>
                      <a:pt x="550" y="0"/>
                    </a:cubicBezTo>
                    <a:lnTo>
                      <a:pt x="123" y="0"/>
                    </a:lnTo>
                    <a:cubicBezTo>
                      <a:pt x="55" y="0"/>
                      <a:pt x="0" y="55"/>
                      <a:pt x="0" y="122"/>
                    </a:cubicBezTo>
                    <a:lnTo>
                      <a:pt x="0" y="269"/>
                    </a:lnTo>
                    <a:cubicBezTo>
                      <a:pt x="0" y="336"/>
                      <a:pt x="55" y="391"/>
                      <a:pt x="123" y="39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0">
                <a:extLst>
                  <a:ext uri="{FF2B5EF4-FFF2-40B4-BE49-F238E27FC236}">
                    <a16:creationId xmlns:a16="http://schemas.microsoft.com/office/drawing/2014/main" id="{9B855EFA-D2F8-C829-F85F-610FCDA1816F}"/>
                  </a:ext>
                </a:extLst>
              </p:cNvPr>
              <p:cNvSpPr>
                <a:spLocks noEditPoints="1"/>
              </p:cNvSpPr>
              <p:nvPr/>
            </p:nvSpPr>
            <p:spPr bwMode="auto">
              <a:xfrm>
                <a:off x="755650" y="3467099"/>
                <a:ext cx="107950" cy="74612"/>
              </a:xfrm>
              <a:custGeom>
                <a:avLst/>
                <a:gdLst>
                  <a:gd name="T0" fmla="*/ 64 w 302"/>
                  <a:gd name="T1" fmla="*/ 77 h 205"/>
                  <a:gd name="T2" fmla="*/ 64 w 302"/>
                  <a:gd name="T3" fmla="*/ 77 h 205"/>
                  <a:gd name="T4" fmla="*/ 77 w 302"/>
                  <a:gd name="T5" fmla="*/ 64 h 205"/>
                  <a:gd name="T6" fmla="*/ 225 w 302"/>
                  <a:gd name="T7" fmla="*/ 64 h 205"/>
                  <a:gd name="T8" fmla="*/ 238 w 302"/>
                  <a:gd name="T9" fmla="*/ 77 h 205"/>
                  <a:gd name="T10" fmla="*/ 238 w 302"/>
                  <a:gd name="T11" fmla="*/ 127 h 205"/>
                  <a:gd name="T12" fmla="*/ 225 w 302"/>
                  <a:gd name="T13" fmla="*/ 140 h 205"/>
                  <a:gd name="T14" fmla="*/ 77 w 302"/>
                  <a:gd name="T15" fmla="*/ 140 h 205"/>
                  <a:gd name="T16" fmla="*/ 64 w 302"/>
                  <a:gd name="T17" fmla="*/ 127 h 205"/>
                  <a:gd name="T18" fmla="*/ 64 w 302"/>
                  <a:gd name="T19" fmla="*/ 77 h 205"/>
                  <a:gd name="T20" fmla="*/ 77 w 302"/>
                  <a:gd name="T21" fmla="*/ 205 h 205"/>
                  <a:gd name="T22" fmla="*/ 77 w 302"/>
                  <a:gd name="T23" fmla="*/ 205 h 205"/>
                  <a:gd name="T24" fmla="*/ 225 w 302"/>
                  <a:gd name="T25" fmla="*/ 205 h 205"/>
                  <a:gd name="T26" fmla="*/ 302 w 302"/>
                  <a:gd name="T27" fmla="*/ 127 h 205"/>
                  <a:gd name="T28" fmla="*/ 302 w 302"/>
                  <a:gd name="T29" fmla="*/ 77 h 205"/>
                  <a:gd name="T30" fmla="*/ 225 w 302"/>
                  <a:gd name="T31" fmla="*/ 0 h 205"/>
                  <a:gd name="T32" fmla="*/ 77 w 302"/>
                  <a:gd name="T33" fmla="*/ 0 h 205"/>
                  <a:gd name="T34" fmla="*/ 0 w 302"/>
                  <a:gd name="T35" fmla="*/ 77 h 205"/>
                  <a:gd name="T36" fmla="*/ 0 w 302"/>
                  <a:gd name="T37" fmla="*/ 127 h 205"/>
                  <a:gd name="T38" fmla="*/ 77 w 302"/>
                  <a:gd name="T39"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05">
                    <a:moveTo>
                      <a:pt x="64" y="77"/>
                    </a:moveTo>
                    <a:lnTo>
                      <a:pt x="64" y="77"/>
                    </a:lnTo>
                    <a:cubicBezTo>
                      <a:pt x="64" y="70"/>
                      <a:pt x="70" y="64"/>
                      <a:pt x="77" y="64"/>
                    </a:cubicBezTo>
                    <a:lnTo>
                      <a:pt x="225" y="64"/>
                    </a:lnTo>
                    <a:cubicBezTo>
                      <a:pt x="232" y="64"/>
                      <a:pt x="238" y="70"/>
                      <a:pt x="238" y="77"/>
                    </a:cubicBezTo>
                    <a:lnTo>
                      <a:pt x="238" y="127"/>
                    </a:lnTo>
                    <a:cubicBezTo>
                      <a:pt x="238" y="135"/>
                      <a:pt x="232" y="140"/>
                      <a:pt x="225" y="140"/>
                    </a:cubicBezTo>
                    <a:lnTo>
                      <a:pt x="77" y="140"/>
                    </a:lnTo>
                    <a:cubicBezTo>
                      <a:pt x="70" y="140"/>
                      <a:pt x="64" y="135"/>
                      <a:pt x="64" y="127"/>
                    </a:cubicBezTo>
                    <a:lnTo>
                      <a:pt x="64" y="77"/>
                    </a:lnTo>
                    <a:close/>
                    <a:moveTo>
                      <a:pt x="77" y="205"/>
                    </a:moveTo>
                    <a:lnTo>
                      <a:pt x="77" y="205"/>
                    </a:lnTo>
                    <a:lnTo>
                      <a:pt x="225" y="205"/>
                    </a:lnTo>
                    <a:cubicBezTo>
                      <a:pt x="268" y="205"/>
                      <a:pt x="302" y="170"/>
                      <a:pt x="302" y="127"/>
                    </a:cubicBezTo>
                    <a:lnTo>
                      <a:pt x="302" y="77"/>
                    </a:lnTo>
                    <a:cubicBezTo>
                      <a:pt x="302" y="35"/>
                      <a:pt x="268" y="0"/>
                      <a:pt x="225" y="0"/>
                    </a:cubicBezTo>
                    <a:lnTo>
                      <a:pt x="77" y="0"/>
                    </a:lnTo>
                    <a:cubicBezTo>
                      <a:pt x="34" y="0"/>
                      <a:pt x="0" y="35"/>
                      <a:pt x="0" y="77"/>
                    </a:cubicBezTo>
                    <a:lnTo>
                      <a:pt x="0" y="127"/>
                    </a:lnTo>
                    <a:cubicBezTo>
                      <a:pt x="0" y="170"/>
                      <a:pt x="34" y="205"/>
                      <a:pt x="77" y="2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1">
                <a:extLst>
                  <a:ext uri="{FF2B5EF4-FFF2-40B4-BE49-F238E27FC236}">
                    <a16:creationId xmlns:a16="http://schemas.microsoft.com/office/drawing/2014/main" id="{841ED453-1803-3B49-BFB1-7B677555F6B4}"/>
                  </a:ext>
                </a:extLst>
              </p:cNvPr>
              <p:cNvSpPr>
                <a:spLocks noEditPoints="1"/>
              </p:cNvSpPr>
              <p:nvPr/>
            </p:nvSpPr>
            <p:spPr bwMode="auto">
              <a:xfrm>
                <a:off x="1128713" y="3467099"/>
                <a:ext cx="109537" cy="74612"/>
              </a:xfrm>
              <a:custGeom>
                <a:avLst/>
                <a:gdLst>
                  <a:gd name="T0" fmla="*/ 64 w 303"/>
                  <a:gd name="T1" fmla="*/ 77 h 205"/>
                  <a:gd name="T2" fmla="*/ 64 w 303"/>
                  <a:gd name="T3" fmla="*/ 77 h 205"/>
                  <a:gd name="T4" fmla="*/ 77 w 303"/>
                  <a:gd name="T5" fmla="*/ 64 h 205"/>
                  <a:gd name="T6" fmla="*/ 226 w 303"/>
                  <a:gd name="T7" fmla="*/ 64 h 205"/>
                  <a:gd name="T8" fmla="*/ 239 w 303"/>
                  <a:gd name="T9" fmla="*/ 77 h 205"/>
                  <a:gd name="T10" fmla="*/ 239 w 303"/>
                  <a:gd name="T11" fmla="*/ 127 h 205"/>
                  <a:gd name="T12" fmla="*/ 226 w 303"/>
                  <a:gd name="T13" fmla="*/ 140 h 205"/>
                  <a:gd name="T14" fmla="*/ 77 w 303"/>
                  <a:gd name="T15" fmla="*/ 140 h 205"/>
                  <a:gd name="T16" fmla="*/ 64 w 303"/>
                  <a:gd name="T17" fmla="*/ 127 h 205"/>
                  <a:gd name="T18" fmla="*/ 64 w 303"/>
                  <a:gd name="T19" fmla="*/ 77 h 205"/>
                  <a:gd name="T20" fmla="*/ 77 w 303"/>
                  <a:gd name="T21" fmla="*/ 205 h 205"/>
                  <a:gd name="T22" fmla="*/ 77 w 303"/>
                  <a:gd name="T23" fmla="*/ 205 h 205"/>
                  <a:gd name="T24" fmla="*/ 226 w 303"/>
                  <a:gd name="T25" fmla="*/ 205 h 205"/>
                  <a:gd name="T26" fmla="*/ 303 w 303"/>
                  <a:gd name="T27" fmla="*/ 127 h 205"/>
                  <a:gd name="T28" fmla="*/ 303 w 303"/>
                  <a:gd name="T29" fmla="*/ 77 h 205"/>
                  <a:gd name="T30" fmla="*/ 226 w 303"/>
                  <a:gd name="T31" fmla="*/ 0 h 205"/>
                  <a:gd name="T32" fmla="*/ 77 w 303"/>
                  <a:gd name="T33" fmla="*/ 0 h 205"/>
                  <a:gd name="T34" fmla="*/ 0 w 303"/>
                  <a:gd name="T35" fmla="*/ 77 h 205"/>
                  <a:gd name="T36" fmla="*/ 0 w 303"/>
                  <a:gd name="T37" fmla="*/ 127 h 205"/>
                  <a:gd name="T38" fmla="*/ 77 w 303"/>
                  <a:gd name="T39"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3" h="205">
                    <a:moveTo>
                      <a:pt x="64" y="77"/>
                    </a:moveTo>
                    <a:lnTo>
                      <a:pt x="64" y="77"/>
                    </a:lnTo>
                    <a:cubicBezTo>
                      <a:pt x="64" y="70"/>
                      <a:pt x="70" y="64"/>
                      <a:pt x="77" y="64"/>
                    </a:cubicBezTo>
                    <a:lnTo>
                      <a:pt x="226" y="64"/>
                    </a:lnTo>
                    <a:cubicBezTo>
                      <a:pt x="233" y="64"/>
                      <a:pt x="239" y="70"/>
                      <a:pt x="239" y="77"/>
                    </a:cubicBezTo>
                    <a:lnTo>
                      <a:pt x="239" y="127"/>
                    </a:lnTo>
                    <a:cubicBezTo>
                      <a:pt x="239" y="135"/>
                      <a:pt x="233" y="140"/>
                      <a:pt x="226" y="140"/>
                    </a:cubicBezTo>
                    <a:lnTo>
                      <a:pt x="77" y="140"/>
                    </a:lnTo>
                    <a:cubicBezTo>
                      <a:pt x="70" y="140"/>
                      <a:pt x="64" y="135"/>
                      <a:pt x="64" y="127"/>
                    </a:cubicBezTo>
                    <a:lnTo>
                      <a:pt x="64" y="77"/>
                    </a:lnTo>
                    <a:close/>
                    <a:moveTo>
                      <a:pt x="77" y="205"/>
                    </a:moveTo>
                    <a:lnTo>
                      <a:pt x="77" y="205"/>
                    </a:lnTo>
                    <a:lnTo>
                      <a:pt x="226" y="205"/>
                    </a:lnTo>
                    <a:cubicBezTo>
                      <a:pt x="268" y="205"/>
                      <a:pt x="303" y="170"/>
                      <a:pt x="303" y="127"/>
                    </a:cubicBezTo>
                    <a:lnTo>
                      <a:pt x="303" y="77"/>
                    </a:lnTo>
                    <a:cubicBezTo>
                      <a:pt x="303" y="35"/>
                      <a:pt x="268" y="0"/>
                      <a:pt x="226" y="0"/>
                    </a:cubicBezTo>
                    <a:lnTo>
                      <a:pt x="77" y="0"/>
                    </a:lnTo>
                    <a:cubicBezTo>
                      <a:pt x="35" y="0"/>
                      <a:pt x="0" y="35"/>
                      <a:pt x="0" y="77"/>
                    </a:cubicBezTo>
                    <a:lnTo>
                      <a:pt x="0" y="127"/>
                    </a:lnTo>
                    <a:cubicBezTo>
                      <a:pt x="0" y="170"/>
                      <a:pt x="35" y="205"/>
                      <a:pt x="77" y="2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2">
                <a:extLst>
                  <a:ext uri="{FF2B5EF4-FFF2-40B4-BE49-F238E27FC236}">
                    <a16:creationId xmlns:a16="http://schemas.microsoft.com/office/drawing/2014/main" id="{5E03051E-E24F-D926-076F-2D54CFA2C5A8}"/>
                  </a:ext>
                </a:extLst>
              </p:cNvPr>
              <p:cNvSpPr>
                <a:spLocks noEditPoints="1"/>
              </p:cNvSpPr>
              <p:nvPr/>
            </p:nvSpPr>
            <p:spPr bwMode="auto">
              <a:xfrm>
                <a:off x="1920875" y="3502024"/>
                <a:ext cx="225425" cy="223837"/>
              </a:xfrm>
              <a:custGeom>
                <a:avLst/>
                <a:gdLst>
                  <a:gd name="T0" fmla="*/ 557 w 627"/>
                  <a:gd name="T1" fmla="*/ 313 h 627"/>
                  <a:gd name="T2" fmla="*/ 557 w 627"/>
                  <a:gd name="T3" fmla="*/ 313 h 627"/>
                  <a:gd name="T4" fmla="*/ 313 w 627"/>
                  <a:gd name="T5" fmla="*/ 557 h 627"/>
                  <a:gd name="T6" fmla="*/ 70 w 627"/>
                  <a:gd name="T7" fmla="*/ 313 h 627"/>
                  <a:gd name="T8" fmla="*/ 313 w 627"/>
                  <a:gd name="T9" fmla="*/ 70 h 627"/>
                  <a:gd name="T10" fmla="*/ 557 w 627"/>
                  <a:gd name="T11" fmla="*/ 313 h 627"/>
                  <a:gd name="T12" fmla="*/ 0 w 627"/>
                  <a:gd name="T13" fmla="*/ 313 h 627"/>
                  <a:gd name="T14" fmla="*/ 0 w 627"/>
                  <a:gd name="T15" fmla="*/ 313 h 627"/>
                  <a:gd name="T16" fmla="*/ 313 w 627"/>
                  <a:gd name="T17" fmla="*/ 627 h 627"/>
                  <a:gd name="T18" fmla="*/ 627 w 627"/>
                  <a:gd name="T19" fmla="*/ 313 h 627"/>
                  <a:gd name="T20" fmla="*/ 313 w 627"/>
                  <a:gd name="T21" fmla="*/ 0 h 627"/>
                  <a:gd name="T22" fmla="*/ 0 w 627"/>
                  <a:gd name="T23" fmla="*/ 3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7" h="627">
                    <a:moveTo>
                      <a:pt x="557" y="313"/>
                    </a:moveTo>
                    <a:lnTo>
                      <a:pt x="557" y="313"/>
                    </a:lnTo>
                    <a:cubicBezTo>
                      <a:pt x="557" y="448"/>
                      <a:pt x="448" y="557"/>
                      <a:pt x="313" y="557"/>
                    </a:cubicBezTo>
                    <a:cubicBezTo>
                      <a:pt x="179" y="557"/>
                      <a:pt x="70" y="448"/>
                      <a:pt x="70" y="313"/>
                    </a:cubicBezTo>
                    <a:cubicBezTo>
                      <a:pt x="70" y="179"/>
                      <a:pt x="179" y="70"/>
                      <a:pt x="313" y="70"/>
                    </a:cubicBezTo>
                    <a:cubicBezTo>
                      <a:pt x="448" y="70"/>
                      <a:pt x="557" y="179"/>
                      <a:pt x="557" y="313"/>
                    </a:cubicBezTo>
                    <a:close/>
                    <a:moveTo>
                      <a:pt x="0" y="313"/>
                    </a:moveTo>
                    <a:lnTo>
                      <a:pt x="0" y="313"/>
                    </a:lnTo>
                    <a:cubicBezTo>
                      <a:pt x="0" y="486"/>
                      <a:pt x="140" y="627"/>
                      <a:pt x="313" y="627"/>
                    </a:cubicBezTo>
                    <a:cubicBezTo>
                      <a:pt x="486" y="627"/>
                      <a:pt x="627" y="486"/>
                      <a:pt x="627" y="313"/>
                    </a:cubicBezTo>
                    <a:cubicBezTo>
                      <a:pt x="627" y="141"/>
                      <a:pt x="486" y="0"/>
                      <a:pt x="313" y="0"/>
                    </a:cubicBezTo>
                    <a:cubicBezTo>
                      <a:pt x="140" y="0"/>
                      <a:pt x="0" y="141"/>
                      <a:pt x="0" y="3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3">
                <a:extLst>
                  <a:ext uri="{FF2B5EF4-FFF2-40B4-BE49-F238E27FC236}">
                    <a16:creationId xmlns:a16="http://schemas.microsoft.com/office/drawing/2014/main" id="{59D67686-588E-8FDE-44E7-C73C932F6BD7}"/>
                  </a:ext>
                </a:extLst>
              </p:cNvPr>
              <p:cNvSpPr>
                <a:spLocks noEditPoints="1"/>
              </p:cNvSpPr>
              <p:nvPr/>
            </p:nvSpPr>
            <p:spPr bwMode="auto">
              <a:xfrm>
                <a:off x="1671638" y="3690937"/>
                <a:ext cx="728662" cy="506412"/>
              </a:xfrm>
              <a:custGeom>
                <a:avLst/>
                <a:gdLst>
                  <a:gd name="T0" fmla="*/ 1965 w 2023"/>
                  <a:gd name="T1" fmla="*/ 395 h 1413"/>
                  <a:gd name="T2" fmla="*/ 1894 w 2023"/>
                  <a:gd name="T3" fmla="*/ 454 h 1413"/>
                  <a:gd name="T4" fmla="*/ 1832 w 2023"/>
                  <a:gd name="T5" fmla="*/ 742 h 1413"/>
                  <a:gd name="T6" fmla="*/ 1614 w 2023"/>
                  <a:gd name="T7" fmla="*/ 885 h 1413"/>
                  <a:gd name="T8" fmla="*/ 1473 w 2023"/>
                  <a:gd name="T9" fmla="*/ 728 h 1413"/>
                  <a:gd name="T10" fmla="*/ 1565 w 2023"/>
                  <a:gd name="T11" fmla="*/ 663 h 1413"/>
                  <a:gd name="T12" fmla="*/ 1456 w 2023"/>
                  <a:gd name="T13" fmla="*/ 92 h 1413"/>
                  <a:gd name="T14" fmla="*/ 1868 w 2023"/>
                  <a:gd name="T15" fmla="*/ 73 h 1413"/>
                  <a:gd name="T16" fmla="*/ 1352 w 2023"/>
                  <a:gd name="T17" fmla="*/ 715 h 1413"/>
                  <a:gd name="T18" fmla="*/ 1292 w 2023"/>
                  <a:gd name="T19" fmla="*/ 1119 h 1413"/>
                  <a:gd name="T20" fmla="*/ 952 w 2023"/>
                  <a:gd name="T21" fmla="*/ 1344 h 1413"/>
                  <a:gd name="T22" fmla="*/ 671 w 2023"/>
                  <a:gd name="T23" fmla="*/ 715 h 1413"/>
                  <a:gd name="T24" fmla="*/ 529 w 2023"/>
                  <a:gd name="T25" fmla="*/ 642 h 1413"/>
                  <a:gd name="T26" fmla="*/ 686 w 2023"/>
                  <a:gd name="T27" fmla="*/ 85 h 1413"/>
                  <a:gd name="T28" fmla="*/ 1338 w 2023"/>
                  <a:gd name="T29" fmla="*/ 85 h 1413"/>
                  <a:gd name="T30" fmla="*/ 1495 w 2023"/>
                  <a:gd name="T31" fmla="*/ 642 h 1413"/>
                  <a:gd name="T32" fmla="*/ 1352 w 2023"/>
                  <a:gd name="T33" fmla="*/ 715 h 1413"/>
                  <a:gd name="T34" fmla="*/ 547 w 2023"/>
                  <a:gd name="T35" fmla="*/ 743 h 1413"/>
                  <a:gd name="T36" fmla="*/ 330 w 2023"/>
                  <a:gd name="T37" fmla="*/ 885 h 1413"/>
                  <a:gd name="T38" fmla="*/ 154 w 2023"/>
                  <a:gd name="T39" fmla="*/ 491 h 1413"/>
                  <a:gd name="T40" fmla="*/ 131 w 2023"/>
                  <a:gd name="T41" fmla="*/ 455 h 1413"/>
                  <a:gd name="T42" fmla="*/ 58 w 2023"/>
                  <a:gd name="T43" fmla="*/ 395 h 1413"/>
                  <a:gd name="T44" fmla="*/ 370 w 2023"/>
                  <a:gd name="T45" fmla="*/ 174 h 1413"/>
                  <a:gd name="T46" fmla="*/ 586 w 2023"/>
                  <a:gd name="T47" fmla="*/ 74 h 1413"/>
                  <a:gd name="T48" fmla="*/ 460 w 2023"/>
                  <a:gd name="T49" fmla="*/ 663 h 1413"/>
                  <a:gd name="T50" fmla="*/ 550 w 2023"/>
                  <a:gd name="T51" fmla="*/ 728 h 1413"/>
                  <a:gd name="T52" fmla="*/ 1874 w 2023"/>
                  <a:gd name="T53" fmla="*/ 12 h 1413"/>
                  <a:gd name="T54" fmla="*/ 1856 w 2023"/>
                  <a:gd name="T55" fmla="*/ 9 h 1413"/>
                  <a:gd name="T56" fmla="*/ 1654 w 2023"/>
                  <a:gd name="T57" fmla="*/ 118 h 1413"/>
                  <a:gd name="T58" fmla="*/ 1437 w 2023"/>
                  <a:gd name="T59" fmla="*/ 11 h 1413"/>
                  <a:gd name="T60" fmla="*/ 1393 w 2023"/>
                  <a:gd name="T61" fmla="*/ 37 h 1413"/>
                  <a:gd name="T62" fmla="*/ 1300 w 2023"/>
                  <a:gd name="T63" fmla="*/ 20 h 1413"/>
                  <a:gd name="T64" fmla="*/ 724 w 2023"/>
                  <a:gd name="T65" fmla="*/ 20 h 1413"/>
                  <a:gd name="T66" fmla="*/ 631 w 2023"/>
                  <a:gd name="T67" fmla="*/ 38 h 1413"/>
                  <a:gd name="T68" fmla="*/ 586 w 2023"/>
                  <a:gd name="T69" fmla="*/ 11 h 1413"/>
                  <a:gd name="T70" fmla="*/ 370 w 2023"/>
                  <a:gd name="T71" fmla="*/ 118 h 1413"/>
                  <a:gd name="T72" fmla="*/ 167 w 2023"/>
                  <a:gd name="T73" fmla="*/ 9 h 1413"/>
                  <a:gd name="T74" fmla="*/ 3 w 2023"/>
                  <a:gd name="T75" fmla="*/ 395 h 1413"/>
                  <a:gd name="T76" fmla="*/ 16 w 2023"/>
                  <a:gd name="T77" fmla="*/ 468 h 1413"/>
                  <a:gd name="T78" fmla="*/ 137 w 2023"/>
                  <a:gd name="T79" fmla="*/ 753 h 1413"/>
                  <a:gd name="T80" fmla="*/ 160 w 2023"/>
                  <a:gd name="T81" fmla="*/ 830 h 1413"/>
                  <a:gd name="T82" fmla="*/ 168 w 2023"/>
                  <a:gd name="T83" fmla="*/ 899 h 1413"/>
                  <a:gd name="T84" fmla="*/ 201 w 2023"/>
                  <a:gd name="T85" fmla="*/ 892 h 1413"/>
                  <a:gd name="T86" fmla="*/ 330 w 2023"/>
                  <a:gd name="T87" fmla="*/ 941 h 1413"/>
                  <a:gd name="T88" fmla="*/ 602 w 2023"/>
                  <a:gd name="T89" fmla="*/ 753 h 1413"/>
                  <a:gd name="T90" fmla="*/ 605 w 2023"/>
                  <a:gd name="T91" fmla="*/ 747 h 1413"/>
                  <a:gd name="T92" fmla="*/ 952 w 2023"/>
                  <a:gd name="T93" fmla="*/ 1413 h 1413"/>
                  <a:gd name="T94" fmla="*/ 1360 w 2023"/>
                  <a:gd name="T95" fmla="*/ 1132 h 1413"/>
                  <a:gd name="T96" fmla="*/ 1419 w 2023"/>
                  <a:gd name="T97" fmla="*/ 747 h 1413"/>
                  <a:gd name="T98" fmla="*/ 1421 w 2023"/>
                  <a:gd name="T99" fmla="*/ 752 h 1413"/>
                  <a:gd name="T100" fmla="*/ 1693 w 2023"/>
                  <a:gd name="T101" fmla="*/ 941 h 1413"/>
                  <a:gd name="T102" fmla="*/ 1924 w 2023"/>
                  <a:gd name="T103" fmla="*/ 504 h 1413"/>
                  <a:gd name="T104" fmla="*/ 2020 w 2023"/>
                  <a:gd name="T105" fmla="*/ 445 h 1413"/>
                  <a:gd name="T106" fmla="*/ 1874 w 2023"/>
                  <a:gd name="T107" fmla="*/ 1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3" h="1413">
                    <a:moveTo>
                      <a:pt x="1965" y="395"/>
                    </a:moveTo>
                    <a:lnTo>
                      <a:pt x="1965" y="395"/>
                    </a:lnTo>
                    <a:cubicBezTo>
                      <a:pt x="1965" y="406"/>
                      <a:pt x="1964" y="417"/>
                      <a:pt x="1964" y="428"/>
                    </a:cubicBezTo>
                    <a:cubicBezTo>
                      <a:pt x="1951" y="434"/>
                      <a:pt x="1928" y="445"/>
                      <a:pt x="1894" y="454"/>
                    </a:cubicBezTo>
                    <a:cubicBezTo>
                      <a:pt x="1882" y="457"/>
                      <a:pt x="1873" y="466"/>
                      <a:pt x="1871" y="478"/>
                    </a:cubicBezTo>
                    <a:lnTo>
                      <a:pt x="1832" y="742"/>
                    </a:lnTo>
                    <a:cubicBezTo>
                      <a:pt x="1823" y="785"/>
                      <a:pt x="1792" y="885"/>
                      <a:pt x="1693" y="885"/>
                    </a:cubicBezTo>
                    <a:lnTo>
                      <a:pt x="1614" y="885"/>
                    </a:lnTo>
                    <a:cubicBezTo>
                      <a:pt x="1529" y="885"/>
                      <a:pt x="1487" y="812"/>
                      <a:pt x="1476" y="742"/>
                    </a:cubicBezTo>
                    <a:lnTo>
                      <a:pt x="1473" y="728"/>
                    </a:lnTo>
                    <a:cubicBezTo>
                      <a:pt x="1522" y="709"/>
                      <a:pt x="1547" y="693"/>
                      <a:pt x="1549" y="692"/>
                    </a:cubicBezTo>
                    <a:cubicBezTo>
                      <a:pt x="1559" y="686"/>
                      <a:pt x="1565" y="675"/>
                      <a:pt x="1565" y="663"/>
                    </a:cubicBezTo>
                    <a:cubicBezTo>
                      <a:pt x="1565" y="637"/>
                      <a:pt x="1565" y="612"/>
                      <a:pt x="1565" y="587"/>
                    </a:cubicBezTo>
                    <a:cubicBezTo>
                      <a:pt x="1567" y="397"/>
                      <a:pt x="1568" y="215"/>
                      <a:pt x="1456" y="92"/>
                    </a:cubicBezTo>
                    <a:cubicBezTo>
                      <a:pt x="1508" y="144"/>
                      <a:pt x="1579" y="174"/>
                      <a:pt x="1654" y="174"/>
                    </a:cubicBezTo>
                    <a:cubicBezTo>
                      <a:pt x="1737" y="174"/>
                      <a:pt x="1815" y="137"/>
                      <a:pt x="1868" y="73"/>
                    </a:cubicBezTo>
                    <a:cubicBezTo>
                      <a:pt x="1967" y="137"/>
                      <a:pt x="1966" y="252"/>
                      <a:pt x="1965" y="395"/>
                    </a:cubicBezTo>
                    <a:close/>
                    <a:moveTo>
                      <a:pt x="1352" y="715"/>
                    </a:moveTo>
                    <a:lnTo>
                      <a:pt x="1352" y="715"/>
                    </a:lnTo>
                    <a:lnTo>
                      <a:pt x="1292" y="1119"/>
                    </a:lnTo>
                    <a:cubicBezTo>
                      <a:pt x="1278" y="1187"/>
                      <a:pt x="1230" y="1344"/>
                      <a:pt x="1073" y="1344"/>
                    </a:cubicBezTo>
                    <a:lnTo>
                      <a:pt x="952" y="1344"/>
                    </a:lnTo>
                    <a:cubicBezTo>
                      <a:pt x="817" y="1344"/>
                      <a:pt x="750" y="1228"/>
                      <a:pt x="733" y="1120"/>
                    </a:cubicBezTo>
                    <a:lnTo>
                      <a:pt x="671" y="715"/>
                    </a:lnTo>
                    <a:cubicBezTo>
                      <a:pt x="668" y="701"/>
                      <a:pt x="659" y="690"/>
                      <a:pt x="646" y="687"/>
                    </a:cubicBezTo>
                    <a:cubicBezTo>
                      <a:pt x="587" y="670"/>
                      <a:pt x="549" y="652"/>
                      <a:pt x="529" y="642"/>
                    </a:cubicBezTo>
                    <a:cubicBezTo>
                      <a:pt x="529" y="623"/>
                      <a:pt x="529" y="605"/>
                      <a:pt x="529" y="586"/>
                    </a:cubicBezTo>
                    <a:cubicBezTo>
                      <a:pt x="527" y="362"/>
                      <a:pt x="525" y="183"/>
                      <a:pt x="686" y="85"/>
                    </a:cubicBezTo>
                    <a:cubicBezTo>
                      <a:pt x="765" y="183"/>
                      <a:pt x="885" y="241"/>
                      <a:pt x="1012" y="241"/>
                    </a:cubicBezTo>
                    <a:cubicBezTo>
                      <a:pt x="1140" y="241"/>
                      <a:pt x="1259" y="183"/>
                      <a:pt x="1338" y="85"/>
                    </a:cubicBezTo>
                    <a:cubicBezTo>
                      <a:pt x="1499" y="183"/>
                      <a:pt x="1497" y="362"/>
                      <a:pt x="1495" y="586"/>
                    </a:cubicBezTo>
                    <a:cubicBezTo>
                      <a:pt x="1495" y="605"/>
                      <a:pt x="1495" y="623"/>
                      <a:pt x="1495" y="642"/>
                    </a:cubicBezTo>
                    <a:cubicBezTo>
                      <a:pt x="1475" y="652"/>
                      <a:pt x="1437" y="669"/>
                      <a:pt x="1381" y="685"/>
                    </a:cubicBezTo>
                    <a:cubicBezTo>
                      <a:pt x="1366" y="688"/>
                      <a:pt x="1354" y="700"/>
                      <a:pt x="1352" y="715"/>
                    </a:cubicBezTo>
                    <a:close/>
                    <a:moveTo>
                      <a:pt x="547" y="743"/>
                    </a:moveTo>
                    <a:lnTo>
                      <a:pt x="547" y="743"/>
                    </a:lnTo>
                    <a:cubicBezTo>
                      <a:pt x="536" y="812"/>
                      <a:pt x="494" y="885"/>
                      <a:pt x="409" y="885"/>
                    </a:cubicBezTo>
                    <a:lnTo>
                      <a:pt x="330" y="885"/>
                    </a:lnTo>
                    <a:cubicBezTo>
                      <a:pt x="231" y="885"/>
                      <a:pt x="200" y="785"/>
                      <a:pt x="192" y="743"/>
                    </a:cubicBezTo>
                    <a:lnTo>
                      <a:pt x="154" y="491"/>
                    </a:lnTo>
                    <a:lnTo>
                      <a:pt x="152" y="478"/>
                    </a:lnTo>
                    <a:cubicBezTo>
                      <a:pt x="150" y="467"/>
                      <a:pt x="142" y="458"/>
                      <a:pt x="131" y="455"/>
                    </a:cubicBezTo>
                    <a:cubicBezTo>
                      <a:pt x="96" y="445"/>
                      <a:pt x="72" y="435"/>
                      <a:pt x="59" y="428"/>
                    </a:cubicBezTo>
                    <a:cubicBezTo>
                      <a:pt x="59" y="417"/>
                      <a:pt x="59" y="406"/>
                      <a:pt x="58" y="395"/>
                    </a:cubicBezTo>
                    <a:cubicBezTo>
                      <a:pt x="57" y="252"/>
                      <a:pt x="56" y="137"/>
                      <a:pt x="155" y="73"/>
                    </a:cubicBezTo>
                    <a:cubicBezTo>
                      <a:pt x="208" y="137"/>
                      <a:pt x="286" y="174"/>
                      <a:pt x="370" y="174"/>
                    </a:cubicBezTo>
                    <a:cubicBezTo>
                      <a:pt x="453" y="174"/>
                      <a:pt x="531" y="137"/>
                      <a:pt x="584" y="73"/>
                    </a:cubicBezTo>
                    <a:cubicBezTo>
                      <a:pt x="585" y="73"/>
                      <a:pt x="585" y="74"/>
                      <a:pt x="586" y="74"/>
                    </a:cubicBezTo>
                    <a:cubicBezTo>
                      <a:pt x="456" y="198"/>
                      <a:pt x="457" y="388"/>
                      <a:pt x="459" y="587"/>
                    </a:cubicBezTo>
                    <a:cubicBezTo>
                      <a:pt x="459" y="612"/>
                      <a:pt x="460" y="637"/>
                      <a:pt x="460" y="663"/>
                    </a:cubicBezTo>
                    <a:cubicBezTo>
                      <a:pt x="460" y="674"/>
                      <a:pt x="466" y="685"/>
                      <a:pt x="475" y="692"/>
                    </a:cubicBezTo>
                    <a:cubicBezTo>
                      <a:pt x="477" y="693"/>
                      <a:pt x="501" y="709"/>
                      <a:pt x="550" y="728"/>
                    </a:cubicBezTo>
                    <a:lnTo>
                      <a:pt x="547" y="743"/>
                    </a:lnTo>
                    <a:close/>
                    <a:moveTo>
                      <a:pt x="1874" y="12"/>
                    </a:moveTo>
                    <a:lnTo>
                      <a:pt x="1874" y="12"/>
                    </a:lnTo>
                    <a:cubicBezTo>
                      <a:pt x="1869" y="9"/>
                      <a:pt x="1862" y="8"/>
                      <a:pt x="1856" y="9"/>
                    </a:cubicBezTo>
                    <a:cubicBezTo>
                      <a:pt x="1849" y="11"/>
                      <a:pt x="1842" y="15"/>
                      <a:pt x="1838" y="21"/>
                    </a:cubicBezTo>
                    <a:cubicBezTo>
                      <a:pt x="1796" y="82"/>
                      <a:pt x="1727" y="118"/>
                      <a:pt x="1654" y="118"/>
                    </a:cubicBezTo>
                    <a:cubicBezTo>
                      <a:pt x="1580" y="118"/>
                      <a:pt x="1511" y="82"/>
                      <a:pt x="1469" y="21"/>
                    </a:cubicBezTo>
                    <a:cubicBezTo>
                      <a:pt x="1462" y="11"/>
                      <a:pt x="1449" y="6"/>
                      <a:pt x="1437" y="11"/>
                    </a:cubicBezTo>
                    <a:cubicBezTo>
                      <a:pt x="1436" y="11"/>
                      <a:pt x="1435" y="12"/>
                      <a:pt x="1434" y="12"/>
                    </a:cubicBezTo>
                    <a:cubicBezTo>
                      <a:pt x="1419" y="19"/>
                      <a:pt x="1406" y="28"/>
                      <a:pt x="1393" y="37"/>
                    </a:cubicBezTo>
                    <a:cubicBezTo>
                      <a:pt x="1378" y="27"/>
                      <a:pt x="1363" y="17"/>
                      <a:pt x="1345" y="9"/>
                    </a:cubicBezTo>
                    <a:cubicBezTo>
                      <a:pt x="1329" y="0"/>
                      <a:pt x="1310" y="5"/>
                      <a:pt x="1300" y="20"/>
                    </a:cubicBezTo>
                    <a:cubicBezTo>
                      <a:pt x="1235" y="115"/>
                      <a:pt x="1127" y="171"/>
                      <a:pt x="1012" y="171"/>
                    </a:cubicBezTo>
                    <a:cubicBezTo>
                      <a:pt x="897" y="171"/>
                      <a:pt x="790" y="115"/>
                      <a:pt x="724" y="20"/>
                    </a:cubicBezTo>
                    <a:cubicBezTo>
                      <a:pt x="714" y="5"/>
                      <a:pt x="695" y="0"/>
                      <a:pt x="679" y="9"/>
                    </a:cubicBezTo>
                    <a:cubicBezTo>
                      <a:pt x="662" y="18"/>
                      <a:pt x="646" y="27"/>
                      <a:pt x="631" y="38"/>
                    </a:cubicBezTo>
                    <a:cubicBezTo>
                      <a:pt x="618" y="28"/>
                      <a:pt x="604" y="20"/>
                      <a:pt x="589" y="12"/>
                    </a:cubicBezTo>
                    <a:cubicBezTo>
                      <a:pt x="588" y="12"/>
                      <a:pt x="587" y="11"/>
                      <a:pt x="586" y="11"/>
                    </a:cubicBezTo>
                    <a:cubicBezTo>
                      <a:pt x="574" y="6"/>
                      <a:pt x="561" y="11"/>
                      <a:pt x="554" y="21"/>
                    </a:cubicBezTo>
                    <a:cubicBezTo>
                      <a:pt x="512" y="82"/>
                      <a:pt x="443" y="118"/>
                      <a:pt x="370" y="118"/>
                    </a:cubicBezTo>
                    <a:cubicBezTo>
                      <a:pt x="296" y="118"/>
                      <a:pt x="227" y="82"/>
                      <a:pt x="185" y="21"/>
                    </a:cubicBezTo>
                    <a:cubicBezTo>
                      <a:pt x="181" y="15"/>
                      <a:pt x="174" y="11"/>
                      <a:pt x="167" y="9"/>
                    </a:cubicBezTo>
                    <a:cubicBezTo>
                      <a:pt x="161" y="8"/>
                      <a:pt x="155" y="9"/>
                      <a:pt x="150" y="12"/>
                    </a:cubicBezTo>
                    <a:cubicBezTo>
                      <a:pt x="0" y="88"/>
                      <a:pt x="1" y="237"/>
                      <a:pt x="3" y="395"/>
                    </a:cubicBezTo>
                    <a:cubicBezTo>
                      <a:pt x="3" y="411"/>
                      <a:pt x="3" y="428"/>
                      <a:pt x="3" y="445"/>
                    </a:cubicBezTo>
                    <a:cubicBezTo>
                      <a:pt x="3" y="454"/>
                      <a:pt x="8" y="463"/>
                      <a:pt x="16" y="468"/>
                    </a:cubicBezTo>
                    <a:cubicBezTo>
                      <a:pt x="17" y="469"/>
                      <a:pt x="44" y="486"/>
                      <a:pt x="99" y="504"/>
                    </a:cubicBezTo>
                    <a:lnTo>
                      <a:pt x="137" y="753"/>
                    </a:lnTo>
                    <a:cubicBezTo>
                      <a:pt x="142" y="781"/>
                      <a:pt x="151" y="807"/>
                      <a:pt x="162" y="829"/>
                    </a:cubicBezTo>
                    <a:lnTo>
                      <a:pt x="160" y="830"/>
                    </a:lnTo>
                    <a:cubicBezTo>
                      <a:pt x="141" y="835"/>
                      <a:pt x="129" y="853"/>
                      <a:pt x="134" y="872"/>
                    </a:cubicBezTo>
                    <a:cubicBezTo>
                      <a:pt x="138" y="888"/>
                      <a:pt x="152" y="899"/>
                      <a:pt x="168" y="899"/>
                    </a:cubicBezTo>
                    <a:cubicBezTo>
                      <a:pt x="171" y="899"/>
                      <a:pt x="173" y="898"/>
                      <a:pt x="176" y="898"/>
                    </a:cubicBezTo>
                    <a:cubicBezTo>
                      <a:pt x="184" y="896"/>
                      <a:pt x="193" y="894"/>
                      <a:pt x="201" y="892"/>
                    </a:cubicBezTo>
                    <a:cubicBezTo>
                      <a:pt x="202" y="891"/>
                      <a:pt x="203" y="891"/>
                      <a:pt x="205" y="890"/>
                    </a:cubicBezTo>
                    <a:cubicBezTo>
                      <a:pt x="238" y="923"/>
                      <a:pt x="281" y="941"/>
                      <a:pt x="330" y="941"/>
                    </a:cubicBezTo>
                    <a:lnTo>
                      <a:pt x="409" y="941"/>
                    </a:lnTo>
                    <a:cubicBezTo>
                      <a:pt x="508" y="941"/>
                      <a:pt x="584" y="867"/>
                      <a:pt x="602" y="753"/>
                    </a:cubicBezTo>
                    <a:lnTo>
                      <a:pt x="603" y="747"/>
                    </a:lnTo>
                    <a:cubicBezTo>
                      <a:pt x="604" y="747"/>
                      <a:pt x="604" y="747"/>
                      <a:pt x="605" y="747"/>
                    </a:cubicBezTo>
                    <a:lnTo>
                      <a:pt x="664" y="1131"/>
                    </a:lnTo>
                    <a:cubicBezTo>
                      <a:pt x="692" y="1303"/>
                      <a:pt x="805" y="1413"/>
                      <a:pt x="952" y="1413"/>
                    </a:cubicBezTo>
                    <a:lnTo>
                      <a:pt x="1073" y="1413"/>
                    </a:lnTo>
                    <a:cubicBezTo>
                      <a:pt x="1218" y="1413"/>
                      <a:pt x="1325" y="1308"/>
                      <a:pt x="1360" y="1132"/>
                    </a:cubicBezTo>
                    <a:cubicBezTo>
                      <a:pt x="1360" y="1131"/>
                      <a:pt x="1361" y="1131"/>
                      <a:pt x="1361" y="1130"/>
                    </a:cubicBezTo>
                    <a:lnTo>
                      <a:pt x="1419" y="747"/>
                    </a:lnTo>
                    <a:cubicBezTo>
                      <a:pt x="1419" y="747"/>
                      <a:pt x="1419" y="746"/>
                      <a:pt x="1420" y="746"/>
                    </a:cubicBezTo>
                    <a:lnTo>
                      <a:pt x="1421" y="752"/>
                    </a:lnTo>
                    <a:cubicBezTo>
                      <a:pt x="1439" y="867"/>
                      <a:pt x="1515" y="941"/>
                      <a:pt x="1614" y="941"/>
                    </a:cubicBezTo>
                    <a:lnTo>
                      <a:pt x="1693" y="941"/>
                    </a:lnTo>
                    <a:cubicBezTo>
                      <a:pt x="1791" y="941"/>
                      <a:pt x="1863" y="871"/>
                      <a:pt x="1887" y="751"/>
                    </a:cubicBezTo>
                    <a:lnTo>
                      <a:pt x="1924" y="504"/>
                    </a:lnTo>
                    <a:cubicBezTo>
                      <a:pt x="1979" y="486"/>
                      <a:pt x="2006" y="469"/>
                      <a:pt x="2007" y="468"/>
                    </a:cubicBezTo>
                    <a:cubicBezTo>
                      <a:pt x="2015" y="463"/>
                      <a:pt x="2020" y="454"/>
                      <a:pt x="2020" y="445"/>
                    </a:cubicBezTo>
                    <a:cubicBezTo>
                      <a:pt x="2020" y="428"/>
                      <a:pt x="2020" y="411"/>
                      <a:pt x="2020" y="395"/>
                    </a:cubicBezTo>
                    <a:cubicBezTo>
                      <a:pt x="2022" y="238"/>
                      <a:pt x="2023" y="89"/>
                      <a:pt x="1874"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4">
                <a:extLst>
                  <a:ext uri="{FF2B5EF4-FFF2-40B4-BE49-F238E27FC236}">
                    <a16:creationId xmlns:a16="http://schemas.microsoft.com/office/drawing/2014/main" id="{7611BD19-A6E7-3EBF-FDE8-D7634FDE5B3C}"/>
                  </a:ext>
                </a:extLst>
              </p:cNvPr>
              <p:cNvSpPr>
                <a:spLocks noEditPoints="1"/>
              </p:cNvSpPr>
              <p:nvPr/>
            </p:nvSpPr>
            <p:spPr bwMode="auto">
              <a:xfrm>
                <a:off x="2189163" y="3568699"/>
                <a:ext cx="152400" cy="150812"/>
              </a:xfrm>
              <a:custGeom>
                <a:avLst/>
                <a:gdLst>
                  <a:gd name="T0" fmla="*/ 210 w 421"/>
                  <a:gd name="T1" fmla="*/ 56 h 420"/>
                  <a:gd name="T2" fmla="*/ 210 w 421"/>
                  <a:gd name="T3" fmla="*/ 56 h 420"/>
                  <a:gd name="T4" fmla="*/ 365 w 421"/>
                  <a:gd name="T5" fmla="*/ 210 h 420"/>
                  <a:gd name="T6" fmla="*/ 210 w 421"/>
                  <a:gd name="T7" fmla="*/ 365 h 420"/>
                  <a:gd name="T8" fmla="*/ 56 w 421"/>
                  <a:gd name="T9" fmla="*/ 210 h 420"/>
                  <a:gd name="T10" fmla="*/ 210 w 421"/>
                  <a:gd name="T11" fmla="*/ 56 h 420"/>
                  <a:gd name="T12" fmla="*/ 210 w 421"/>
                  <a:gd name="T13" fmla="*/ 420 h 420"/>
                  <a:gd name="T14" fmla="*/ 210 w 421"/>
                  <a:gd name="T15" fmla="*/ 420 h 420"/>
                  <a:gd name="T16" fmla="*/ 421 w 421"/>
                  <a:gd name="T17" fmla="*/ 210 h 420"/>
                  <a:gd name="T18" fmla="*/ 210 w 421"/>
                  <a:gd name="T19" fmla="*/ 0 h 420"/>
                  <a:gd name="T20" fmla="*/ 0 w 421"/>
                  <a:gd name="T21" fmla="*/ 210 h 420"/>
                  <a:gd name="T22" fmla="*/ 210 w 421"/>
                  <a:gd name="T23" fmla="*/ 42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1" h="420">
                    <a:moveTo>
                      <a:pt x="210" y="56"/>
                    </a:moveTo>
                    <a:lnTo>
                      <a:pt x="210" y="56"/>
                    </a:lnTo>
                    <a:cubicBezTo>
                      <a:pt x="296" y="56"/>
                      <a:pt x="365" y="125"/>
                      <a:pt x="365" y="210"/>
                    </a:cubicBezTo>
                    <a:cubicBezTo>
                      <a:pt x="365" y="295"/>
                      <a:pt x="296" y="365"/>
                      <a:pt x="210" y="365"/>
                    </a:cubicBezTo>
                    <a:cubicBezTo>
                      <a:pt x="125" y="365"/>
                      <a:pt x="56" y="295"/>
                      <a:pt x="56" y="210"/>
                    </a:cubicBezTo>
                    <a:cubicBezTo>
                      <a:pt x="56" y="125"/>
                      <a:pt x="125" y="56"/>
                      <a:pt x="210" y="56"/>
                    </a:cubicBezTo>
                    <a:close/>
                    <a:moveTo>
                      <a:pt x="210" y="420"/>
                    </a:moveTo>
                    <a:lnTo>
                      <a:pt x="210" y="420"/>
                    </a:lnTo>
                    <a:cubicBezTo>
                      <a:pt x="326" y="420"/>
                      <a:pt x="421" y="326"/>
                      <a:pt x="421" y="210"/>
                    </a:cubicBezTo>
                    <a:cubicBezTo>
                      <a:pt x="421" y="94"/>
                      <a:pt x="326" y="0"/>
                      <a:pt x="210" y="0"/>
                    </a:cubicBezTo>
                    <a:cubicBezTo>
                      <a:pt x="95" y="0"/>
                      <a:pt x="0" y="94"/>
                      <a:pt x="0" y="210"/>
                    </a:cubicBezTo>
                    <a:cubicBezTo>
                      <a:pt x="0" y="326"/>
                      <a:pt x="95" y="420"/>
                      <a:pt x="210" y="4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15">
                <a:extLst>
                  <a:ext uri="{FF2B5EF4-FFF2-40B4-BE49-F238E27FC236}">
                    <a16:creationId xmlns:a16="http://schemas.microsoft.com/office/drawing/2014/main" id="{778B56F1-6093-7B39-3CCD-E67323853C43}"/>
                  </a:ext>
                </a:extLst>
              </p:cNvPr>
              <p:cNvSpPr>
                <a:spLocks noEditPoints="1"/>
              </p:cNvSpPr>
              <p:nvPr/>
            </p:nvSpPr>
            <p:spPr bwMode="auto">
              <a:xfrm>
                <a:off x="1731963" y="3568699"/>
                <a:ext cx="150812" cy="150812"/>
              </a:xfrm>
              <a:custGeom>
                <a:avLst/>
                <a:gdLst>
                  <a:gd name="T0" fmla="*/ 365 w 421"/>
                  <a:gd name="T1" fmla="*/ 210 h 420"/>
                  <a:gd name="T2" fmla="*/ 365 w 421"/>
                  <a:gd name="T3" fmla="*/ 210 h 420"/>
                  <a:gd name="T4" fmla="*/ 211 w 421"/>
                  <a:gd name="T5" fmla="*/ 365 h 420"/>
                  <a:gd name="T6" fmla="*/ 56 w 421"/>
                  <a:gd name="T7" fmla="*/ 210 h 420"/>
                  <a:gd name="T8" fmla="*/ 211 w 421"/>
                  <a:gd name="T9" fmla="*/ 56 h 420"/>
                  <a:gd name="T10" fmla="*/ 365 w 421"/>
                  <a:gd name="T11" fmla="*/ 210 h 420"/>
                  <a:gd name="T12" fmla="*/ 0 w 421"/>
                  <a:gd name="T13" fmla="*/ 210 h 420"/>
                  <a:gd name="T14" fmla="*/ 0 w 421"/>
                  <a:gd name="T15" fmla="*/ 210 h 420"/>
                  <a:gd name="T16" fmla="*/ 211 w 421"/>
                  <a:gd name="T17" fmla="*/ 420 h 420"/>
                  <a:gd name="T18" fmla="*/ 421 w 421"/>
                  <a:gd name="T19" fmla="*/ 210 h 420"/>
                  <a:gd name="T20" fmla="*/ 211 w 421"/>
                  <a:gd name="T21" fmla="*/ 0 h 420"/>
                  <a:gd name="T22" fmla="*/ 0 w 421"/>
                  <a:gd name="T23" fmla="*/ 21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1" h="420">
                    <a:moveTo>
                      <a:pt x="365" y="210"/>
                    </a:moveTo>
                    <a:lnTo>
                      <a:pt x="365" y="210"/>
                    </a:lnTo>
                    <a:cubicBezTo>
                      <a:pt x="365" y="295"/>
                      <a:pt x="296" y="365"/>
                      <a:pt x="211" y="365"/>
                    </a:cubicBezTo>
                    <a:cubicBezTo>
                      <a:pt x="125" y="365"/>
                      <a:pt x="56" y="295"/>
                      <a:pt x="56" y="210"/>
                    </a:cubicBezTo>
                    <a:cubicBezTo>
                      <a:pt x="56" y="125"/>
                      <a:pt x="125" y="56"/>
                      <a:pt x="211" y="56"/>
                    </a:cubicBezTo>
                    <a:cubicBezTo>
                      <a:pt x="296" y="56"/>
                      <a:pt x="365" y="125"/>
                      <a:pt x="365" y="210"/>
                    </a:cubicBezTo>
                    <a:close/>
                    <a:moveTo>
                      <a:pt x="0" y="210"/>
                    </a:moveTo>
                    <a:lnTo>
                      <a:pt x="0" y="210"/>
                    </a:lnTo>
                    <a:cubicBezTo>
                      <a:pt x="0" y="326"/>
                      <a:pt x="95" y="420"/>
                      <a:pt x="211" y="420"/>
                    </a:cubicBezTo>
                    <a:cubicBezTo>
                      <a:pt x="327" y="420"/>
                      <a:pt x="421" y="326"/>
                      <a:pt x="421" y="210"/>
                    </a:cubicBezTo>
                    <a:cubicBezTo>
                      <a:pt x="421" y="94"/>
                      <a:pt x="327" y="0"/>
                      <a:pt x="211" y="0"/>
                    </a:cubicBezTo>
                    <a:cubicBezTo>
                      <a:pt x="95" y="0"/>
                      <a:pt x="0" y="94"/>
                      <a:pt x="0" y="2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16">
                <a:extLst>
                  <a:ext uri="{FF2B5EF4-FFF2-40B4-BE49-F238E27FC236}">
                    <a16:creationId xmlns:a16="http://schemas.microsoft.com/office/drawing/2014/main" id="{4D44121D-945C-9B8A-186A-9AB7D0BBC0DE}"/>
                  </a:ext>
                </a:extLst>
              </p:cNvPr>
              <p:cNvSpPr>
                <a:spLocks/>
              </p:cNvSpPr>
              <p:nvPr/>
            </p:nvSpPr>
            <p:spPr bwMode="auto">
              <a:xfrm>
                <a:off x="1539875" y="4003674"/>
                <a:ext cx="42862" cy="26987"/>
              </a:xfrm>
              <a:custGeom>
                <a:avLst/>
                <a:gdLst>
                  <a:gd name="T0" fmla="*/ 87 w 121"/>
                  <a:gd name="T1" fmla="*/ 3 h 73"/>
                  <a:gd name="T2" fmla="*/ 87 w 121"/>
                  <a:gd name="T3" fmla="*/ 3 h 73"/>
                  <a:gd name="T4" fmla="*/ 37 w 121"/>
                  <a:gd name="T5" fmla="*/ 1 h 73"/>
                  <a:gd name="T6" fmla="*/ 1 w 121"/>
                  <a:gd name="T7" fmla="*/ 34 h 73"/>
                  <a:gd name="T8" fmla="*/ 34 w 121"/>
                  <a:gd name="T9" fmla="*/ 71 h 73"/>
                  <a:gd name="T10" fmla="*/ 85 w 121"/>
                  <a:gd name="T11" fmla="*/ 73 h 73"/>
                  <a:gd name="T12" fmla="*/ 86 w 121"/>
                  <a:gd name="T13" fmla="*/ 73 h 73"/>
                  <a:gd name="T14" fmla="*/ 121 w 121"/>
                  <a:gd name="T15" fmla="*/ 38 h 73"/>
                  <a:gd name="T16" fmla="*/ 87 w 121"/>
                  <a:gd name="T17"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3">
                    <a:moveTo>
                      <a:pt x="87" y="3"/>
                    </a:moveTo>
                    <a:lnTo>
                      <a:pt x="87" y="3"/>
                    </a:lnTo>
                    <a:cubicBezTo>
                      <a:pt x="70" y="3"/>
                      <a:pt x="54" y="2"/>
                      <a:pt x="37" y="1"/>
                    </a:cubicBezTo>
                    <a:cubicBezTo>
                      <a:pt x="18" y="0"/>
                      <a:pt x="2" y="15"/>
                      <a:pt x="1" y="34"/>
                    </a:cubicBezTo>
                    <a:cubicBezTo>
                      <a:pt x="0" y="54"/>
                      <a:pt x="15" y="70"/>
                      <a:pt x="34" y="71"/>
                    </a:cubicBezTo>
                    <a:cubicBezTo>
                      <a:pt x="51" y="72"/>
                      <a:pt x="68" y="72"/>
                      <a:pt x="85" y="73"/>
                    </a:cubicBezTo>
                    <a:cubicBezTo>
                      <a:pt x="86" y="73"/>
                      <a:pt x="86" y="73"/>
                      <a:pt x="86" y="73"/>
                    </a:cubicBezTo>
                    <a:cubicBezTo>
                      <a:pt x="105" y="73"/>
                      <a:pt x="121" y="57"/>
                      <a:pt x="121" y="38"/>
                    </a:cubicBezTo>
                    <a:cubicBezTo>
                      <a:pt x="121" y="19"/>
                      <a:pt x="106" y="3"/>
                      <a:pt x="8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17">
                <a:extLst>
                  <a:ext uri="{FF2B5EF4-FFF2-40B4-BE49-F238E27FC236}">
                    <a16:creationId xmlns:a16="http://schemas.microsoft.com/office/drawing/2014/main" id="{CF5DA1AE-3789-6308-333C-0F5CC6F706C4}"/>
                  </a:ext>
                </a:extLst>
              </p:cNvPr>
              <p:cNvSpPr>
                <a:spLocks/>
              </p:cNvSpPr>
              <p:nvPr/>
            </p:nvSpPr>
            <p:spPr bwMode="auto">
              <a:xfrm>
                <a:off x="1360488" y="3968749"/>
                <a:ext cx="46037" cy="33337"/>
              </a:xfrm>
              <a:custGeom>
                <a:avLst/>
                <a:gdLst>
                  <a:gd name="T0" fmla="*/ 97 w 126"/>
                  <a:gd name="T1" fmla="*/ 22 h 90"/>
                  <a:gd name="T2" fmla="*/ 97 w 126"/>
                  <a:gd name="T3" fmla="*/ 22 h 90"/>
                  <a:gd name="T4" fmla="*/ 50 w 126"/>
                  <a:gd name="T5" fmla="*/ 6 h 90"/>
                  <a:gd name="T6" fmla="*/ 6 w 126"/>
                  <a:gd name="T7" fmla="*/ 27 h 90"/>
                  <a:gd name="T8" fmla="*/ 28 w 126"/>
                  <a:gd name="T9" fmla="*/ 72 h 90"/>
                  <a:gd name="T10" fmla="*/ 76 w 126"/>
                  <a:gd name="T11" fmla="*/ 88 h 90"/>
                  <a:gd name="T12" fmla="*/ 87 w 126"/>
                  <a:gd name="T13" fmla="*/ 90 h 90"/>
                  <a:gd name="T14" fmla="*/ 120 w 126"/>
                  <a:gd name="T15" fmla="*/ 65 h 90"/>
                  <a:gd name="T16" fmla="*/ 97 w 126"/>
                  <a:gd name="T17"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90">
                    <a:moveTo>
                      <a:pt x="97" y="22"/>
                    </a:moveTo>
                    <a:lnTo>
                      <a:pt x="97" y="22"/>
                    </a:lnTo>
                    <a:cubicBezTo>
                      <a:pt x="82" y="17"/>
                      <a:pt x="66" y="11"/>
                      <a:pt x="50" y="6"/>
                    </a:cubicBezTo>
                    <a:cubicBezTo>
                      <a:pt x="32" y="0"/>
                      <a:pt x="12" y="9"/>
                      <a:pt x="6" y="27"/>
                    </a:cubicBezTo>
                    <a:cubicBezTo>
                      <a:pt x="0" y="46"/>
                      <a:pt x="9" y="66"/>
                      <a:pt x="28" y="72"/>
                    </a:cubicBezTo>
                    <a:cubicBezTo>
                      <a:pt x="44" y="77"/>
                      <a:pt x="60" y="83"/>
                      <a:pt x="76" y="88"/>
                    </a:cubicBezTo>
                    <a:cubicBezTo>
                      <a:pt x="80" y="89"/>
                      <a:pt x="83" y="90"/>
                      <a:pt x="87" y="90"/>
                    </a:cubicBezTo>
                    <a:cubicBezTo>
                      <a:pt x="102" y="90"/>
                      <a:pt x="116" y="80"/>
                      <a:pt x="120" y="65"/>
                    </a:cubicBezTo>
                    <a:cubicBezTo>
                      <a:pt x="126" y="47"/>
                      <a:pt x="116" y="27"/>
                      <a:pt x="97" y="2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18">
                <a:extLst>
                  <a:ext uri="{FF2B5EF4-FFF2-40B4-BE49-F238E27FC236}">
                    <a16:creationId xmlns:a16="http://schemas.microsoft.com/office/drawing/2014/main" id="{0300A939-7F7F-047B-6E71-FF3A3E344218}"/>
                  </a:ext>
                </a:extLst>
              </p:cNvPr>
              <p:cNvSpPr>
                <a:spLocks/>
              </p:cNvSpPr>
              <p:nvPr/>
            </p:nvSpPr>
            <p:spPr bwMode="auto">
              <a:xfrm>
                <a:off x="1449388" y="3992562"/>
                <a:ext cx="44450" cy="30162"/>
              </a:xfrm>
              <a:custGeom>
                <a:avLst/>
                <a:gdLst>
                  <a:gd name="T0" fmla="*/ 93 w 125"/>
                  <a:gd name="T1" fmla="*/ 13 h 82"/>
                  <a:gd name="T2" fmla="*/ 93 w 125"/>
                  <a:gd name="T3" fmla="*/ 13 h 82"/>
                  <a:gd name="T4" fmla="*/ 44 w 125"/>
                  <a:gd name="T5" fmla="*/ 4 h 82"/>
                  <a:gd name="T6" fmla="*/ 3 w 125"/>
                  <a:gd name="T7" fmla="*/ 32 h 82"/>
                  <a:gd name="T8" fmla="*/ 31 w 125"/>
                  <a:gd name="T9" fmla="*/ 73 h 82"/>
                  <a:gd name="T10" fmla="*/ 82 w 125"/>
                  <a:gd name="T11" fmla="*/ 82 h 82"/>
                  <a:gd name="T12" fmla="*/ 87 w 125"/>
                  <a:gd name="T13" fmla="*/ 82 h 82"/>
                  <a:gd name="T14" fmla="*/ 122 w 125"/>
                  <a:gd name="T15" fmla="*/ 53 h 82"/>
                  <a:gd name="T16" fmla="*/ 93 w 125"/>
                  <a:gd name="T17"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82">
                    <a:moveTo>
                      <a:pt x="93" y="13"/>
                    </a:moveTo>
                    <a:lnTo>
                      <a:pt x="93" y="13"/>
                    </a:lnTo>
                    <a:cubicBezTo>
                      <a:pt x="76" y="10"/>
                      <a:pt x="60" y="7"/>
                      <a:pt x="44" y="4"/>
                    </a:cubicBezTo>
                    <a:cubicBezTo>
                      <a:pt x="25" y="0"/>
                      <a:pt x="7" y="13"/>
                      <a:pt x="3" y="32"/>
                    </a:cubicBezTo>
                    <a:cubicBezTo>
                      <a:pt x="0" y="51"/>
                      <a:pt x="12" y="69"/>
                      <a:pt x="31" y="73"/>
                    </a:cubicBezTo>
                    <a:cubicBezTo>
                      <a:pt x="48" y="76"/>
                      <a:pt x="65" y="79"/>
                      <a:pt x="82" y="82"/>
                    </a:cubicBezTo>
                    <a:cubicBezTo>
                      <a:pt x="83" y="82"/>
                      <a:pt x="85" y="82"/>
                      <a:pt x="87" y="82"/>
                    </a:cubicBezTo>
                    <a:cubicBezTo>
                      <a:pt x="104" y="82"/>
                      <a:pt x="119" y="70"/>
                      <a:pt x="122" y="53"/>
                    </a:cubicBezTo>
                    <a:cubicBezTo>
                      <a:pt x="125" y="34"/>
                      <a:pt x="112" y="16"/>
                      <a:pt x="93" y="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19">
                <a:extLst>
                  <a:ext uri="{FF2B5EF4-FFF2-40B4-BE49-F238E27FC236}">
                    <a16:creationId xmlns:a16="http://schemas.microsoft.com/office/drawing/2014/main" id="{D6FF1A94-27EB-11FB-FFDB-AC76D1A0578A}"/>
                  </a:ext>
                </a:extLst>
              </p:cNvPr>
              <p:cNvSpPr>
                <a:spLocks/>
              </p:cNvSpPr>
              <p:nvPr/>
            </p:nvSpPr>
            <p:spPr bwMode="auto">
              <a:xfrm>
                <a:off x="1277938" y="3932237"/>
                <a:ext cx="44450" cy="36512"/>
              </a:xfrm>
              <a:custGeom>
                <a:avLst/>
                <a:gdLst>
                  <a:gd name="T0" fmla="*/ 100 w 124"/>
                  <a:gd name="T1" fmla="*/ 31 h 98"/>
                  <a:gd name="T2" fmla="*/ 100 w 124"/>
                  <a:gd name="T3" fmla="*/ 31 h 98"/>
                  <a:gd name="T4" fmla="*/ 56 w 124"/>
                  <a:gd name="T5" fmla="*/ 9 h 98"/>
                  <a:gd name="T6" fmla="*/ 9 w 124"/>
                  <a:gd name="T7" fmla="*/ 24 h 98"/>
                  <a:gd name="T8" fmla="*/ 23 w 124"/>
                  <a:gd name="T9" fmla="*/ 71 h 98"/>
                  <a:gd name="T10" fmla="*/ 69 w 124"/>
                  <a:gd name="T11" fmla="*/ 94 h 98"/>
                  <a:gd name="T12" fmla="*/ 85 w 124"/>
                  <a:gd name="T13" fmla="*/ 98 h 98"/>
                  <a:gd name="T14" fmla="*/ 116 w 124"/>
                  <a:gd name="T15" fmla="*/ 78 h 98"/>
                  <a:gd name="T16" fmla="*/ 100 w 124"/>
                  <a:gd name="T17" fmla="*/ 3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98">
                    <a:moveTo>
                      <a:pt x="100" y="31"/>
                    </a:moveTo>
                    <a:lnTo>
                      <a:pt x="100" y="31"/>
                    </a:lnTo>
                    <a:cubicBezTo>
                      <a:pt x="85" y="24"/>
                      <a:pt x="70" y="17"/>
                      <a:pt x="56" y="9"/>
                    </a:cubicBezTo>
                    <a:cubicBezTo>
                      <a:pt x="38" y="0"/>
                      <a:pt x="17" y="7"/>
                      <a:pt x="9" y="24"/>
                    </a:cubicBezTo>
                    <a:cubicBezTo>
                      <a:pt x="0" y="41"/>
                      <a:pt x="6" y="62"/>
                      <a:pt x="23" y="71"/>
                    </a:cubicBezTo>
                    <a:cubicBezTo>
                      <a:pt x="39" y="79"/>
                      <a:pt x="54" y="87"/>
                      <a:pt x="69" y="94"/>
                    </a:cubicBezTo>
                    <a:cubicBezTo>
                      <a:pt x="74" y="97"/>
                      <a:pt x="80" y="98"/>
                      <a:pt x="85" y="98"/>
                    </a:cubicBezTo>
                    <a:cubicBezTo>
                      <a:pt x="98" y="98"/>
                      <a:pt x="110" y="90"/>
                      <a:pt x="116" y="78"/>
                    </a:cubicBezTo>
                    <a:cubicBezTo>
                      <a:pt x="124" y="61"/>
                      <a:pt x="117" y="40"/>
                      <a:pt x="100" y="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0">
                <a:extLst>
                  <a:ext uri="{FF2B5EF4-FFF2-40B4-BE49-F238E27FC236}">
                    <a16:creationId xmlns:a16="http://schemas.microsoft.com/office/drawing/2014/main" id="{0B441010-9FCF-F03E-539F-2A5D72C289F7}"/>
                  </a:ext>
                </a:extLst>
              </p:cNvPr>
              <p:cNvSpPr>
                <a:spLocks/>
              </p:cNvSpPr>
              <p:nvPr/>
            </p:nvSpPr>
            <p:spPr bwMode="auto">
              <a:xfrm>
                <a:off x="1630363" y="4000499"/>
                <a:ext cx="44450" cy="26987"/>
              </a:xfrm>
              <a:custGeom>
                <a:avLst/>
                <a:gdLst>
                  <a:gd name="T0" fmla="*/ 82 w 124"/>
                  <a:gd name="T1" fmla="*/ 2 h 77"/>
                  <a:gd name="T2" fmla="*/ 82 w 124"/>
                  <a:gd name="T3" fmla="*/ 2 h 77"/>
                  <a:gd name="T4" fmla="*/ 33 w 124"/>
                  <a:gd name="T5" fmla="*/ 8 h 77"/>
                  <a:gd name="T6" fmla="*/ 2 w 124"/>
                  <a:gd name="T7" fmla="*/ 46 h 77"/>
                  <a:gd name="T8" fmla="*/ 36 w 124"/>
                  <a:gd name="T9" fmla="*/ 77 h 77"/>
                  <a:gd name="T10" fmla="*/ 40 w 124"/>
                  <a:gd name="T11" fmla="*/ 77 h 77"/>
                  <a:gd name="T12" fmla="*/ 91 w 124"/>
                  <a:gd name="T13" fmla="*/ 72 h 77"/>
                  <a:gd name="T14" fmla="*/ 121 w 124"/>
                  <a:gd name="T15" fmla="*/ 33 h 77"/>
                  <a:gd name="T16" fmla="*/ 82 w 124"/>
                  <a:gd name="T17"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77">
                    <a:moveTo>
                      <a:pt x="82" y="2"/>
                    </a:moveTo>
                    <a:lnTo>
                      <a:pt x="82" y="2"/>
                    </a:lnTo>
                    <a:cubicBezTo>
                      <a:pt x="66" y="4"/>
                      <a:pt x="50" y="6"/>
                      <a:pt x="33" y="8"/>
                    </a:cubicBezTo>
                    <a:cubicBezTo>
                      <a:pt x="14" y="9"/>
                      <a:pt x="0" y="26"/>
                      <a:pt x="2" y="46"/>
                    </a:cubicBezTo>
                    <a:cubicBezTo>
                      <a:pt x="3" y="64"/>
                      <a:pt x="19" y="77"/>
                      <a:pt x="36" y="77"/>
                    </a:cubicBezTo>
                    <a:cubicBezTo>
                      <a:pt x="38" y="77"/>
                      <a:pt x="39" y="77"/>
                      <a:pt x="40" y="77"/>
                    </a:cubicBezTo>
                    <a:cubicBezTo>
                      <a:pt x="57" y="75"/>
                      <a:pt x="74" y="74"/>
                      <a:pt x="91" y="72"/>
                    </a:cubicBezTo>
                    <a:cubicBezTo>
                      <a:pt x="110" y="69"/>
                      <a:pt x="124" y="52"/>
                      <a:pt x="121" y="33"/>
                    </a:cubicBezTo>
                    <a:cubicBezTo>
                      <a:pt x="119" y="13"/>
                      <a:pt x="101" y="0"/>
                      <a:pt x="82"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1">
                <a:extLst>
                  <a:ext uri="{FF2B5EF4-FFF2-40B4-BE49-F238E27FC236}">
                    <a16:creationId xmlns:a16="http://schemas.microsoft.com/office/drawing/2014/main" id="{C3C012E2-4F04-D890-377C-791EFB5885D8}"/>
                  </a:ext>
                </a:extLst>
              </p:cNvPr>
              <p:cNvSpPr>
                <a:spLocks/>
              </p:cNvSpPr>
              <p:nvPr/>
            </p:nvSpPr>
            <p:spPr bwMode="auto">
              <a:xfrm>
                <a:off x="1019175" y="3686174"/>
                <a:ext cx="38100" cy="41275"/>
              </a:xfrm>
              <a:custGeom>
                <a:avLst/>
                <a:gdLst>
                  <a:gd name="T0" fmla="*/ 70 w 105"/>
                  <a:gd name="T1" fmla="*/ 23 h 118"/>
                  <a:gd name="T2" fmla="*/ 70 w 105"/>
                  <a:gd name="T3" fmla="*/ 23 h 118"/>
                  <a:gd name="T4" fmla="*/ 22 w 105"/>
                  <a:gd name="T5" fmla="*/ 10 h 118"/>
                  <a:gd name="T6" fmla="*/ 10 w 105"/>
                  <a:gd name="T7" fmla="*/ 58 h 118"/>
                  <a:gd name="T8" fmla="*/ 36 w 105"/>
                  <a:gd name="T9" fmla="*/ 102 h 118"/>
                  <a:gd name="T10" fmla="*/ 66 w 105"/>
                  <a:gd name="T11" fmla="*/ 118 h 118"/>
                  <a:gd name="T12" fmla="*/ 84 w 105"/>
                  <a:gd name="T13" fmla="*/ 113 h 118"/>
                  <a:gd name="T14" fmla="*/ 95 w 105"/>
                  <a:gd name="T15" fmla="*/ 65 h 118"/>
                  <a:gd name="T16" fmla="*/ 70 w 105"/>
                  <a:gd name="T17" fmla="*/ 2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18">
                    <a:moveTo>
                      <a:pt x="70" y="23"/>
                    </a:moveTo>
                    <a:lnTo>
                      <a:pt x="70" y="23"/>
                    </a:lnTo>
                    <a:cubicBezTo>
                      <a:pt x="61" y="6"/>
                      <a:pt x="39" y="0"/>
                      <a:pt x="22" y="10"/>
                    </a:cubicBezTo>
                    <a:cubicBezTo>
                      <a:pt x="6" y="20"/>
                      <a:pt x="0" y="41"/>
                      <a:pt x="10" y="58"/>
                    </a:cubicBezTo>
                    <a:cubicBezTo>
                      <a:pt x="18" y="72"/>
                      <a:pt x="27" y="87"/>
                      <a:pt x="36" y="102"/>
                    </a:cubicBezTo>
                    <a:cubicBezTo>
                      <a:pt x="42" y="112"/>
                      <a:pt x="54" y="118"/>
                      <a:pt x="66" y="118"/>
                    </a:cubicBezTo>
                    <a:cubicBezTo>
                      <a:pt x="72" y="118"/>
                      <a:pt x="78" y="117"/>
                      <a:pt x="84" y="113"/>
                    </a:cubicBezTo>
                    <a:cubicBezTo>
                      <a:pt x="100" y="103"/>
                      <a:pt x="105" y="82"/>
                      <a:pt x="95" y="65"/>
                    </a:cubicBezTo>
                    <a:cubicBezTo>
                      <a:pt x="87" y="51"/>
                      <a:pt x="78" y="37"/>
                      <a:pt x="70"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2">
                <a:extLst>
                  <a:ext uri="{FF2B5EF4-FFF2-40B4-BE49-F238E27FC236}">
                    <a16:creationId xmlns:a16="http://schemas.microsoft.com/office/drawing/2014/main" id="{2C44D6AD-8F27-D1A4-6B8F-BD1E64B926CF}"/>
                  </a:ext>
                </a:extLst>
              </p:cNvPr>
              <p:cNvSpPr>
                <a:spLocks/>
              </p:cNvSpPr>
              <p:nvPr/>
            </p:nvSpPr>
            <p:spPr bwMode="auto">
              <a:xfrm>
                <a:off x="1130300" y="3829049"/>
                <a:ext cx="42862" cy="38100"/>
              </a:xfrm>
              <a:custGeom>
                <a:avLst/>
                <a:gdLst>
                  <a:gd name="T0" fmla="*/ 63 w 115"/>
                  <a:gd name="T1" fmla="*/ 13 h 108"/>
                  <a:gd name="T2" fmla="*/ 63 w 115"/>
                  <a:gd name="T3" fmla="*/ 13 h 108"/>
                  <a:gd name="T4" fmla="*/ 14 w 115"/>
                  <a:gd name="T5" fmla="*/ 14 h 108"/>
                  <a:gd name="T6" fmla="*/ 15 w 115"/>
                  <a:gd name="T7" fmla="*/ 64 h 108"/>
                  <a:gd name="T8" fmla="*/ 52 w 115"/>
                  <a:gd name="T9" fmla="*/ 99 h 108"/>
                  <a:gd name="T10" fmla="*/ 76 w 115"/>
                  <a:gd name="T11" fmla="*/ 108 h 108"/>
                  <a:gd name="T12" fmla="*/ 102 w 115"/>
                  <a:gd name="T13" fmla="*/ 96 h 108"/>
                  <a:gd name="T14" fmla="*/ 99 w 115"/>
                  <a:gd name="T15" fmla="*/ 47 h 108"/>
                  <a:gd name="T16" fmla="*/ 63 w 115"/>
                  <a:gd name="T17" fmla="*/ 1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08">
                    <a:moveTo>
                      <a:pt x="63" y="13"/>
                    </a:moveTo>
                    <a:lnTo>
                      <a:pt x="63" y="13"/>
                    </a:lnTo>
                    <a:cubicBezTo>
                      <a:pt x="49" y="0"/>
                      <a:pt x="27" y="1"/>
                      <a:pt x="14" y="14"/>
                    </a:cubicBezTo>
                    <a:cubicBezTo>
                      <a:pt x="0" y="28"/>
                      <a:pt x="1" y="50"/>
                      <a:pt x="15" y="64"/>
                    </a:cubicBezTo>
                    <a:cubicBezTo>
                      <a:pt x="27" y="76"/>
                      <a:pt x="40" y="87"/>
                      <a:pt x="52" y="99"/>
                    </a:cubicBezTo>
                    <a:cubicBezTo>
                      <a:pt x="59" y="105"/>
                      <a:pt x="67" y="108"/>
                      <a:pt x="76" y="108"/>
                    </a:cubicBezTo>
                    <a:cubicBezTo>
                      <a:pt x="85" y="108"/>
                      <a:pt x="95" y="104"/>
                      <a:pt x="102" y="96"/>
                    </a:cubicBezTo>
                    <a:cubicBezTo>
                      <a:pt x="115" y="82"/>
                      <a:pt x="113" y="60"/>
                      <a:pt x="99" y="47"/>
                    </a:cubicBezTo>
                    <a:cubicBezTo>
                      <a:pt x="87" y="36"/>
                      <a:pt x="75" y="25"/>
                      <a:pt x="63" y="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3">
                <a:extLst>
                  <a:ext uri="{FF2B5EF4-FFF2-40B4-BE49-F238E27FC236}">
                    <a16:creationId xmlns:a16="http://schemas.microsoft.com/office/drawing/2014/main" id="{F608EA24-F8A4-76FA-74DE-37A5A20432E5}"/>
                  </a:ext>
                </a:extLst>
              </p:cNvPr>
              <p:cNvSpPr>
                <a:spLocks/>
              </p:cNvSpPr>
              <p:nvPr/>
            </p:nvSpPr>
            <p:spPr bwMode="auto">
              <a:xfrm>
                <a:off x="1200150" y="3886199"/>
                <a:ext cx="44450" cy="36512"/>
              </a:xfrm>
              <a:custGeom>
                <a:avLst/>
                <a:gdLst>
                  <a:gd name="T0" fmla="*/ 101 w 121"/>
                  <a:gd name="T1" fmla="*/ 39 h 103"/>
                  <a:gd name="T2" fmla="*/ 101 w 121"/>
                  <a:gd name="T3" fmla="*/ 39 h 103"/>
                  <a:gd name="T4" fmla="*/ 60 w 121"/>
                  <a:gd name="T5" fmla="*/ 11 h 103"/>
                  <a:gd name="T6" fmla="*/ 11 w 121"/>
                  <a:gd name="T7" fmla="*/ 19 h 103"/>
                  <a:gd name="T8" fmla="*/ 19 w 121"/>
                  <a:gd name="T9" fmla="*/ 68 h 103"/>
                  <a:gd name="T10" fmla="*/ 62 w 121"/>
                  <a:gd name="T11" fmla="*/ 97 h 103"/>
                  <a:gd name="T12" fmla="*/ 81 w 121"/>
                  <a:gd name="T13" fmla="*/ 103 h 103"/>
                  <a:gd name="T14" fmla="*/ 110 w 121"/>
                  <a:gd name="T15" fmla="*/ 88 h 103"/>
                  <a:gd name="T16" fmla="*/ 101 w 121"/>
                  <a:gd name="T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03">
                    <a:moveTo>
                      <a:pt x="101" y="39"/>
                    </a:moveTo>
                    <a:lnTo>
                      <a:pt x="101" y="39"/>
                    </a:lnTo>
                    <a:cubicBezTo>
                      <a:pt x="87" y="30"/>
                      <a:pt x="73" y="21"/>
                      <a:pt x="60" y="11"/>
                    </a:cubicBezTo>
                    <a:cubicBezTo>
                      <a:pt x="44" y="0"/>
                      <a:pt x="23" y="4"/>
                      <a:pt x="11" y="19"/>
                    </a:cubicBezTo>
                    <a:cubicBezTo>
                      <a:pt x="0" y="35"/>
                      <a:pt x="4" y="57"/>
                      <a:pt x="19" y="68"/>
                    </a:cubicBezTo>
                    <a:cubicBezTo>
                      <a:pt x="33" y="78"/>
                      <a:pt x="47" y="88"/>
                      <a:pt x="62" y="97"/>
                    </a:cubicBezTo>
                    <a:cubicBezTo>
                      <a:pt x="68" y="101"/>
                      <a:pt x="74" y="103"/>
                      <a:pt x="81" y="103"/>
                    </a:cubicBezTo>
                    <a:cubicBezTo>
                      <a:pt x="92" y="103"/>
                      <a:pt x="103" y="98"/>
                      <a:pt x="110" y="88"/>
                    </a:cubicBezTo>
                    <a:cubicBezTo>
                      <a:pt x="121" y="72"/>
                      <a:pt x="117" y="50"/>
                      <a:pt x="101" y="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
                <a:extLst>
                  <a:ext uri="{FF2B5EF4-FFF2-40B4-BE49-F238E27FC236}">
                    <a16:creationId xmlns:a16="http://schemas.microsoft.com/office/drawing/2014/main" id="{EBC07EB7-90BE-7095-2E8A-BF21C82503A0}"/>
                  </a:ext>
                </a:extLst>
              </p:cNvPr>
              <p:cNvSpPr>
                <a:spLocks/>
              </p:cNvSpPr>
              <p:nvPr/>
            </p:nvSpPr>
            <p:spPr bwMode="auto">
              <a:xfrm>
                <a:off x="1069975" y="3760787"/>
                <a:ext cx="39687" cy="41275"/>
              </a:xfrm>
              <a:custGeom>
                <a:avLst/>
                <a:gdLst>
                  <a:gd name="T0" fmla="*/ 67 w 111"/>
                  <a:gd name="T1" fmla="*/ 17 h 113"/>
                  <a:gd name="T2" fmla="*/ 67 w 111"/>
                  <a:gd name="T3" fmla="*/ 17 h 113"/>
                  <a:gd name="T4" fmla="*/ 18 w 111"/>
                  <a:gd name="T5" fmla="*/ 11 h 113"/>
                  <a:gd name="T6" fmla="*/ 12 w 111"/>
                  <a:gd name="T7" fmla="*/ 60 h 113"/>
                  <a:gd name="T8" fmla="*/ 45 w 111"/>
                  <a:gd name="T9" fmla="*/ 100 h 113"/>
                  <a:gd name="T10" fmla="*/ 71 w 111"/>
                  <a:gd name="T11" fmla="*/ 113 h 113"/>
                  <a:gd name="T12" fmla="*/ 94 w 111"/>
                  <a:gd name="T13" fmla="*/ 105 h 113"/>
                  <a:gd name="T14" fmla="*/ 98 w 111"/>
                  <a:gd name="T15" fmla="*/ 56 h 113"/>
                  <a:gd name="T16" fmla="*/ 67 w 111"/>
                  <a:gd name="T17" fmla="*/ 1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13">
                    <a:moveTo>
                      <a:pt x="67" y="17"/>
                    </a:moveTo>
                    <a:lnTo>
                      <a:pt x="67" y="17"/>
                    </a:lnTo>
                    <a:cubicBezTo>
                      <a:pt x="55" y="2"/>
                      <a:pt x="33" y="0"/>
                      <a:pt x="18" y="11"/>
                    </a:cubicBezTo>
                    <a:cubicBezTo>
                      <a:pt x="3" y="23"/>
                      <a:pt x="0" y="45"/>
                      <a:pt x="12" y="60"/>
                    </a:cubicBezTo>
                    <a:cubicBezTo>
                      <a:pt x="23" y="74"/>
                      <a:pt x="34" y="87"/>
                      <a:pt x="45" y="100"/>
                    </a:cubicBezTo>
                    <a:cubicBezTo>
                      <a:pt x="51" y="109"/>
                      <a:pt x="61" y="113"/>
                      <a:pt x="71" y="113"/>
                    </a:cubicBezTo>
                    <a:cubicBezTo>
                      <a:pt x="79" y="113"/>
                      <a:pt x="87" y="110"/>
                      <a:pt x="94" y="105"/>
                    </a:cubicBezTo>
                    <a:cubicBezTo>
                      <a:pt x="109" y="93"/>
                      <a:pt x="111" y="71"/>
                      <a:pt x="98" y="56"/>
                    </a:cubicBezTo>
                    <a:cubicBezTo>
                      <a:pt x="88" y="43"/>
                      <a:pt x="77" y="30"/>
                      <a:pt x="67" y="1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5">
                <a:extLst>
                  <a:ext uri="{FF2B5EF4-FFF2-40B4-BE49-F238E27FC236}">
                    <a16:creationId xmlns:a16="http://schemas.microsoft.com/office/drawing/2014/main" id="{ACFE814B-32AE-3578-DCFE-DD6D7A3921E4}"/>
                  </a:ext>
                </a:extLst>
              </p:cNvPr>
              <p:cNvSpPr>
                <a:spLocks/>
              </p:cNvSpPr>
              <p:nvPr/>
            </p:nvSpPr>
            <p:spPr bwMode="auto">
              <a:xfrm>
                <a:off x="2192338" y="3252787"/>
                <a:ext cx="28575" cy="34925"/>
              </a:xfrm>
              <a:custGeom>
                <a:avLst/>
                <a:gdLst>
                  <a:gd name="T0" fmla="*/ 72 w 80"/>
                  <a:gd name="T1" fmla="*/ 31 h 97"/>
                  <a:gd name="T2" fmla="*/ 72 w 80"/>
                  <a:gd name="T3" fmla="*/ 31 h 97"/>
                  <a:gd name="T4" fmla="*/ 31 w 80"/>
                  <a:gd name="T5" fmla="*/ 3 h 97"/>
                  <a:gd name="T6" fmla="*/ 4 w 80"/>
                  <a:gd name="T7" fmla="*/ 44 h 97"/>
                  <a:gd name="T8" fmla="*/ 8 w 80"/>
                  <a:gd name="T9" fmla="*/ 68 h 97"/>
                  <a:gd name="T10" fmla="*/ 42 w 80"/>
                  <a:gd name="T11" fmla="*/ 97 h 97"/>
                  <a:gd name="T12" fmla="*/ 48 w 80"/>
                  <a:gd name="T13" fmla="*/ 97 h 97"/>
                  <a:gd name="T14" fmla="*/ 77 w 80"/>
                  <a:gd name="T15" fmla="*/ 56 h 97"/>
                  <a:gd name="T16" fmla="*/ 72 w 80"/>
                  <a:gd name="T17" fmla="*/ 3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97">
                    <a:moveTo>
                      <a:pt x="72" y="31"/>
                    </a:moveTo>
                    <a:lnTo>
                      <a:pt x="72" y="31"/>
                    </a:lnTo>
                    <a:cubicBezTo>
                      <a:pt x="68" y="12"/>
                      <a:pt x="50" y="0"/>
                      <a:pt x="31" y="3"/>
                    </a:cubicBezTo>
                    <a:cubicBezTo>
                      <a:pt x="12" y="7"/>
                      <a:pt x="0" y="25"/>
                      <a:pt x="4" y="44"/>
                    </a:cubicBezTo>
                    <a:cubicBezTo>
                      <a:pt x="5" y="52"/>
                      <a:pt x="7" y="60"/>
                      <a:pt x="8" y="68"/>
                    </a:cubicBezTo>
                    <a:cubicBezTo>
                      <a:pt x="11" y="85"/>
                      <a:pt x="26" y="97"/>
                      <a:pt x="42" y="97"/>
                    </a:cubicBezTo>
                    <a:cubicBezTo>
                      <a:pt x="44" y="97"/>
                      <a:pt x="46" y="97"/>
                      <a:pt x="48" y="97"/>
                    </a:cubicBezTo>
                    <a:cubicBezTo>
                      <a:pt x="67" y="93"/>
                      <a:pt x="80" y="75"/>
                      <a:pt x="77" y="56"/>
                    </a:cubicBezTo>
                    <a:cubicBezTo>
                      <a:pt x="75" y="48"/>
                      <a:pt x="74" y="39"/>
                      <a:pt x="72" y="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6">
                <a:extLst>
                  <a:ext uri="{FF2B5EF4-FFF2-40B4-BE49-F238E27FC236}">
                    <a16:creationId xmlns:a16="http://schemas.microsoft.com/office/drawing/2014/main" id="{EBD822AF-1893-413F-83EC-7DB4980D7711}"/>
                  </a:ext>
                </a:extLst>
              </p:cNvPr>
              <p:cNvSpPr>
                <a:spLocks/>
              </p:cNvSpPr>
              <p:nvPr/>
            </p:nvSpPr>
            <p:spPr bwMode="auto">
              <a:xfrm>
                <a:off x="2203450" y="3338512"/>
                <a:ext cx="26987" cy="46037"/>
              </a:xfrm>
              <a:custGeom>
                <a:avLst/>
                <a:gdLst>
                  <a:gd name="T0" fmla="*/ 70 w 73"/>
                  <a:gd name="T1" fmla="*/ 34 h 125"/>
                  <a:gd name="T2" fmla="*/ 70 w 73"/>
                  <a:gd name="T3" fmla="*/ 34 h 125"/>
                  <a:gd name="T4" fmla="*/ 34 w 73"/>
                  <a:gd name="T5" fmla="*/ 1 h 125"/>
                  <a:gd name="T6" fmla="*/ 1 w 73"/>
                  <a:gd name="T7" fmla="*/ 38 h 125"/>
                  <a:gd name="T8" fmla="*/ 3 w 73"/>
                  <a:gd name="T9" fmla="*/ 91 h 125"/>
                  <a:gd name="T10" fmla="*/ 38 w 73"/>
                  <a:gd name="T11" fmla="*/ 125 h 125"/>
                  <a:gd name="T12" fmla="*/ 38 w 73"/>
                  <a:gd name="T13" fmla="*/ 125 h 125"/>
                  <a:gd name="T14" fmla="*/ 72 w 73"/>
                  <a:gd name="T15" fmla="*/ 89 h 125"/>
                  <a:gd name="T16" fmla="*/ 70 w 73"/>
                  <a:gd name="T17" fmla="*/ 3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25">
                    <a:moveTo>
                      <a:pt x="70" y="34"/>
                    </a:moveTo>
                    <a:lnTo>
                      <a:pt x="70" y="34"/>
                    </a:lnTo>
                    <a:cubicBezTo>
                      <a:pt x="69" y="15"/>
                      <a:pt x="53" y="0"/>
                      <a:pt x="34" y="1"/>
                    </a:cubicBezTo>
                    <a:cubicBezTo>
                      <a:pt x="15" y="2"/>
                      <a:pt x="0" y="19"/>
                      <a:pt x="1" y="38"/>
                    </a:cubicBezTo>
                    <a:cubicBezTo>
                      <a:pt x="2" y="55"/>
                      <a:pt x="2" y="73"/>
                      <a:pt x="3" y="91"/>
                    </a:cubicBezTo>
                    <a:cubicBezTo>
                      <a:pt x="3" y="110"/>
                      <a:pt x="19" y="125"/>
                      <a:pt x="38" y="125"/>
                    </a:cubicBezTo>
                    <a:cubicBezTo>
                      <a:pt x="38" y="125"/>
                      <a:pt x="38" y="125"/>
                      <a:pt x="38" y="125"/>
                    </a:cubicBezTo>
                    <a:cubicBezTo>
                      <a:pt x="58" y="125"/>
                      <a:pt x="73" y="109"/>
                      <a:pt x="72" y="89"/>
                    </a:cubicBezTo>
                    <a:cubicBezTo>
                      <a:pt x="72" y="71"/>
                      <a:pt x="71" y="53"/>
                      <a:pt x="70" y="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7">
                <a:extLst>
                  <a:ext uri="{FF2B5EF4-FFF2-40B4-BE49-F238E27FC236}">
                    <a16:creationId xmlns:a16="http://schemas.microsoft.com/office/drawing/2014/main" id="{F55A6972-7E8C-1A80-66E3-2AD37037BF12}"/>
                  </a:ext>
                </a:extLst>
              </p:cNvPr>
              <p:cNvSpPr>
                <a:spLocks/>
              </p:cNvSpPr>
              <p:nvPr/>
            </p:nvSpPr>
            <p:spPr bwMode="auto">
              <a:xfrm>
                <a:off x="2198688" y="3435349"/>
                <a:ext cx="28575" cy="46037"/>
              </a:xfrm>
              <a:custGeom>
                <a:avLst/>
                <a:gdLst>
                  <a:gd name="T0" fmla="*/ 47 w 80"/>
                  <a:gd name="T1" fmla="*/ 2 h 126"/>
                  <a:gd name="T2" fmla="*/ 47 w 80"/>
                  <a:gd name="T3" fmla="*/ 2 h 126"/>
                  <a:gd name="T4" fmla="*/ 8 w 80"/>
                  <a:gd name="T5" fmla="*/ 34 h 126"/>
                  <a:gd name="T6" fmla="*/ 2 w 80"/>
                  <a:gd name="T7" fmla="*/ 86 h 126"/>
                  <a:gd name="T8" fmla="*/ 33 w 80"/>
                  <a:gd name="T9" fmla="*/ 125 h 126"/>
                  <a:gd name="T10" fmla="*/ 37 w 80"/>
                  <a:gd name="T11" fmla="*/ 126 h 126"/>
                  <a:gd name="T12" fmla="*/ 72 w 80"/>
                  <a:gd name="T13" fmla="*/ 95 h 126"/>
                  <a:gd name="T14" fmla="*/ 78 w 80"/>
                  <a:gd name="T15" fmla="*/ 40 h 126"/>
                  <a:gd name="T16" fmla="*/ 47 w 80"/>
                  <a:gd name="T17" fmla="*/ 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26">
                    <a:moveTo>
                      <a:pt x="47" y="2"/>
                    </a:moveTo>
                    <a:lnTo>
                      <a:pt x="47" y="2"/>
                    </a:lnTo>
                    <a:cubicBezTo>
                      <a:pt x="28" y="0"/>
                      <a:pt x="10" y="14"/>
                      <a:pt x="8" y="34"/>
                    </a:cubicBezTo>
                    <a:cubicBezTo>
                      <a:pt x="7" y="51"/>
                      <a:pt x="5" y="69"/>
                      <a:pt x="2" y="86"/>
                    </a:cubicBezTo>
                    <a:cubicBezTo>
                      <a:pt x="0" y="105"/>
                      <a:pt x="13" y="123"/>
                      <a:pt x="33" y="125"/>
                    </a:cubicBezTo>
                    <a:cubicBezTo>
                      <a:pt x="34" y="126"/>
                      <a:pt x="36" y="126"/>
                      <a:pt x="37" y="126"/>
                    </a:cubicBezTo>
                    <a:cubicBezTo>
                      <a:pt x="54" y="126"/>
                      <a:pt x="69" y="113"/>
                      <a:pt x="72" y="95"/>
                    </a:cubicBezTo>
                    <a:cubicBezTo>
                      <a:pt x="74" y="77"/>
                      <a:pt x="76" y="59"/>
                      <a:pt x="78" y="40"/>
                    </a:cubicBezTo>
                    <a:cubicBezTo>
                      <a:pt x="80" y="21"/>
                      <a:pt x="66" y="4"/>
                      <a:pt x="47"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8">
                <a:extLst>
                  <a:ext uri="{FF2B5EF4-FFF2-40B4-BE49-F238E27FC236}">
                    <a16:creationId xmlns:a16="http://schemas.microsoft.com/office/drawing/2014/main" id="{9E1123B9-EF62-BFF1-3D77-CD45B9EEAE54}"/>
                  </a:ext>
                </a:extLst>
              </p:cNvPr>
              <p:cNvSpPr>
                <a:spLocks/>
              </p:cNvSpPr>
              <p:nvPr/>
            </p:nvSpPr>
            <p:spPr bwMode="auto">
              <a:xfrm>
                <a:off x="2181225" y="3530599"/>
                <a:ext cx="30162" cy="34925"/>
              </a:xfrm>
              <a:custGeom>
                <a:avLst/>
                <a:gdLst>
                  <a:gd name="T0" fmla="*/ 11 w 83"/>
                  <a:gd name="T1" fmla="*/ 30 h 98"/>
                  <a:gd name="T2" fmla="*/ 11 w 83"/>
                  <a:gd name="T3" fmla="*/ 30 h 98"/>
                  <a:gd name="T4" fmla="*/ 5 w 83"/>
                  <a:gd name="T5" fmla="*/ 54 h 98"/>
                  <a:gd name="T6" fmla="*/ 29 w 83"/>
                  <a:gd name="T7" fmla="*/ 97 h 98"/>
                  <a:gd name="T8" fmla="*/ 38 w 83"/>
                  <a:gd name="T9" fmla="*/ 98 h 98"/>
                  <a:gd name="T10" fmla="*/ 72 w 83"/>
                  <a:gd name="T11" fmla="*/ 72 h 98"/>
                  <a:gd name="T12" fmla="*/ 79 w 83"/>
                  <a:gd name="T13" fmla="*/ 48 h 98"/>
                  <a:gd name="T14" fmla="*/ 54 w 83"/>
                  <a:gd name="T15" fmla="*/ 5 h 98"/>
                  <a:gd name="T16" fmla="*/ 11 w 83"/>
                  <a:gd name="T17" fmla="*/ 3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8">
                    <a:moveTo>
                      <a:pt x="11" y="30"/>
                    </a:moveTo>
                    <a:lnTo>
                      <a:pt x="11" y="30"/>
                    </a:lnTo>
                    <a:cubicBezTo>
                      <a:pt x="9" y="38"/>
                      <a:pt x="7" y="46"/>
                      <a:pt x="5" y="54"/>
                    </a:cubicBezTo>
                    <a:cubicBezTo>
                      <a:pt x="0" y="72"/>
                      <a:pt x="11" y="92"/>
                      <a:pt x="29" y="97"/>
                    </a:cubicBezTo>
                    <a:cubicBezTo>
                      <a:pt x="32" y="98"/>
                      <a:pt x="35" y="98"/>
                      <a:pt x="38" y="98"/>
                    </a:cubicBezTo>
                    <a:cubicBezTo>
                      <a:pt x="54" y="98"/>
                      <a:pt x="68" y="88"/>
                      <a:pt x="72" y="72"/>
                    </a:cubicBezTo>
                    <a:cubicBezTo>
                      <a:pt x="74" y="64"/>
                      <a:pt x="76" y="56"/>
                      <a:pt x="79" y="48"/>
                    </a:cubicBezTo>
                    <a:cubicBezTo>
                      <a:pt x="83" y="29"/>
                      <a:pt x="72" y="10"/>
                      <a:pt x="54" y="5"/>
                    </a:cubicBezTo>
                    <a:cubicBezTo>
                      <a:pt x="35" y="0"/>
                      <a:pt x="16" y="12"/>
                      <a:pt x="11" y="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9">
                <a:extLst>
                  <a:ext uri="{FF2B5EF4-FFF2-40B4-BE49-F238E27FC236}">
                    <a16:creationId xmlns:a16="http://schemas.microsoft.com/office/drawing/2014/main" id="{1877C173-226E-05EC-4C1C-E62882FC62A8}"/>
                  </a:ext>
                </a:extLst>
              </p:cNvPr>
              <p:cNvSpPr>
                <a:spLocks/>
              </p:cNvSpPr>
              <p:nvPr/>
            </p:nvSpPr>
            <p:spPr bwMode="auto">
              <a:xfrm>
                <a:off x="1550988" y="2740025"/>
                <a:ext cx="44450" cy="25400"/>
              </a:xfrm>
              <a:custGeom>
                <a:avLst/>
                <a:gdLst>
                  <a:gd name="T0" fmla="*/ 86 w 121"/>
                  <a:gd name="T1" fmla="*/ 0 h 71"/>
                  <a:gd name="T2" fmla="*/ 86 w 121"/>
                  <a:gd name="T3" fmla="*/ 0 h 71"/>
                  <a:gd name="T4" fmla="*/ 34 w 121"/>
                  <a:gd name="T5" fmla="*/ 1 h 71"/>
                  <a:gd name="T6" fmla="*/ 1 w 121"/>
                  <a:gd name="T7" fmla="*/ 37 h 71"/>
                  <a:gd name="T8" fmla="*/ 35 w 121"/>
                  <a:gd name="T9" fmla="*/ 71 h 71"/>
                  <a:gd name="T10" fmla="*/ 36 w 121"/>
                  <a:gd name="T11" fmla="*/ 71 h 71"/>
                  <a:gd name="T12" fmla="*/ 86 w 121"/>
                  <a:gd name="T13" fmla="*/ 70 h 71"/>
                  <a:gd name="T14" fmla="*/ 121 w 121"/>
                  <a:gd name="T15" fmla="*/ 35 h 71"/>
                  <a:gd name="T16" fmla="*/ 86 w 121"/>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1">
                    <a:moveTo>
                      <a:pt x="86" y="0"/>
                    </a:moveTo>
                    <a:lnTo>
                      <a:pt x="86" y="0"/>
                    </a:lnTo>
                    <a:cubicBezTo>
                      <a:pt x="69" y="1"/>
                      <a:pt x="51" y="1"/>
                      <a:pt x="34" y="1"/>
                    </a:cubicBezTo>
                    <a:cubicBezTo>
                      <a:pt x="15" y="2"/>
                      <a:pt x="0" y="18"/>
                      <a:pt x="1" y="37"/>
                    </a:cubicBezTo>
                    <a:cubicBezTo>
                      <a:pt x="1" y="56"/>
                      <a:pt x="17" y="71"/>
                      <a:pt x="35" y="71"/>
                    </a:cubicBezTo>
                    <a:cubicBezTo>
                      <a:pt x="36" y="71"/>
                      <a:pt x="36" y="71"/>
                      <a:pt x="36" y="71"/>
                    </a:cubicBezTo>
                    <a:cubicBezTo>
                      <a:pt x="53" y="71"/>
                      <a:pt x="69" y="70"/>
                      <a:pt x="86" y="70"/>
                    </a:cubicBezTo>
                    <a:cubicBezTo>
                      <a:pt x="105" y="70"/>
                      <a:pt x="121" y="55"/>
                      <a:pt x="121" y="35"/>
                    </a:cubicBezTo>
                    <a:cubicBezTo>
                      <a:pt x="121" y="16"/>
                      <a:pt x="105" y="0"/>
                      <a:pt x="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30">
                <a:extLst>
                  <a:ext uri="{FF2B5EF4-FFF2-40B4-BE49-F238E27FC236}">
                    <a16:creationId xmlns:a16="http://schemas.microsoft.com/office/drawing/2014/main" id="{4A3BCDA5-6BDD-9AD6-D942-B79E5C1EABE5}"/>
                  </a:ext>
                </a:extLst>
              </p:cNvPr>
              <p:cNvSpPr>
                <a:spLocks/>
              </p:cNvSpPr>
              <p:nvPr/>
            </p:nvSpPr>
            <p:spPr bwMode="auto">
              <a:xfrm>
                <a:off x="1077913" y="2959100"/>
                <a:ext cx="39687" cy="39687"/>
              </a:xfrm>
              <a:custGeom>
                <a:avLst/>
                <a:gdLst>
                  <a:gd name="T0" fmla="*/ 18 w 111"/>
                  <a:gd name="T1" fmla="*/ 105 h 112"/>
                  <a:gd name="T2" fmla="*/ 18 w 111"/>
                  <a:gd name="T3" fmla="*/ 105 h 112"/>
                  <a:gd name="T4" fmla="*/ 40 w 111"/>
                  <a:gd name="T5" fmla="*/ 112 h 112"/>
                  <a:gd name="T6" fmla="*/ 67 w 111"/>
                  <a:gd name="T7" fmla="*/ 100 h 112"/>
                  <a:gd name="T8" fmla="*/ 99 w 111"/>
                  <a:gd name="T9" fmla="*/ 62 h 112"/>
                  <a:gd name="T10" fmla="*/ 95 w 111"/>
                  <a:gd name="T11" fmla="*/ 12 h 112"/>
                  <a:gd name="T12" fmla="*/ 46 w 111"/>
                  <a:gd name="T13" fmla="*/ 16 h 112"/>
                  <a:gd name="T14" fmla="*/ 13 w 111"/>
                  <a:gd name="T15" fmla="*/ 55 h 112"/>
                  <a:gd name="T16" fmla="*/ 18 w 111"/>
                  <a:gd name="T17" fmla="*/ 10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12">
                    <a:moveTo>
                      <a:pt x="18" y="105"/>
                    </a:moveTo>
                    <a:lnTo>
                      <a:pt x="18" y="105"/>
                    </a:lnTo>
                    <a:cubicBezTo>
                      <a:pt x="24" y="110"/>
                      <a:pt x="32" y="112"/>
                      <a:pt x="40" y="112"/>
                    </a:cubicBezTo>
                    <a:cubicBezTo>
                      <a:pt x="50" y="112"/>
                      <a:pt x="60" y="108"/>
                      <a:pt x="67" y="100"/>
                    </a:cubicBezTo>
                    <a:cubicBezTo>
                      <a:pt x="77" y="87"/>
                      <a:pt x="88" y="74"/>
                      <a:pt x="99" y="62"/>
                    </a:cubicBezTo>
                    <a:cubicBezTo>
                      <a:pt x="111" y="47"/>
                      <a:pt x="109" y="25"/>
                      <a:pt x="95" y="12"/>
                    </a:cubicBezTo>
                    <a:cubicBezTo>
                      <a:pt x="80" y="0"/>
                      <a:pt x="58" y="1"/>
                      <a:pt x="46" y="16"/>
                    </a:cubicBezTo>
                    <a:cubicBezTo>
                      <a:pt x="34" y="29"/>
                      <a:pt x="23" y="42"/>
                      <a:pt x="13" y="55"/>
                    </a:cubicBezTo>
                    <a:cubicBezTo>
                      <a:pt x="0" y="70"/>
                      <a:pt x="3" y="92"/>
                      <a:pt x="18" y="1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31">
                <a:extLst>
                  <a:ext uri="{FF2B5EF4-FFF2-40B4-BE49-F238E27FC236}">
                    <a16:creationId xmlns:a16="http://schemas.microsoft.com/office/drawing/2014/main" id="{02E1FD13-1DA2-66C9-7A26-2E6173CC53C1}"/>
                  </a:ext>
                </a:extLst>
              </p:cNvPr>
              <p:cNvSpPr>
                <a:spLocks/>
              </p:cNvSpPr>
              <p:nvPr/>
            </p:nvSpPr>
            <p:spPr bwMode="auto">
              <a:xfrm>
                <a:off x="1287463" y="2795587"/>
                <a:ext cx="46037" cy="34925"/>
              </a:xfrm>
              <a:custGeom>
                <a:avLst/>
                <a:gdLst>
                  <a:gd name="T0" fmla="*/ 71 w 125"/>
                  <a:gd name="T1" fmla="*/ 8 h 97"/>
                  <a:gd name="T2" fmla="*/ 71 w 125"/>
                  <a:gd name="T3" fmla="*/ 8 h 97"/>
                  <a:gd name="T4" fmla="*/ 25 w 125"/>
                  <a:gd name="T5" fmla="*/ 30 h 97"/>
                  <a:gd name="T6" fmla="*/ 9 w 125"/>
                  <a:gd name="T7" fmla="*/ 77 h 97"/>
                  <a:gd name="T8" fmla="*/ 40 w 125"/>
                  <a:gd name="T9" fmla="*/ 97 h 97"/>
                  <a:gd name="T10" fmla="*/ 56 w 125"/>
                  <a:gd name="T11" fmla="*/ 93 h 97"/>
                  <a:gd name="T12" fmla="*/ 100 w 125"/>
                  <a:gd name="T13" fmla="*/ 72 h 97"/>
                  <a:gd name="T14" fmla="*/ 117 w 125"/>
                  <a:gd name="T15" fmla="*/ 25 h 97"/>
                  <a:gd name="T16" fmla="*/ 71 w 125"/>
                  <a:gd name="T17"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97">
                    <a:moveTo>
                      <a:pt x="71" y="8"/>
                    </a:moveTo>
                    <a:lnTo>
                      <a:pt x="71" y="8"/>
                    </a:lnTo>
                    <a:cubicBezTo>
                      <a:pt x="56" y="15"/>
                      <a:pt x="40" y="23"/>
                      <a:pt x="25" y="30"/>
                    </a:cubicBezTo>
                    <a:cubicBezTo>
                      <a:pt x="7" y="39"/>
                      <a:pt x="0" y="60"/>
                      <a:pt x="9" y="77"/>
                    </a:cubicBezTo>
                    <a:cubicBezTo>
                      <a:pt x="15" y="89"/>
                      <a:pt x="27" y="97"/>
                      <a:pt x="40" y="97"/>
                    </a:cubicBezTo>
                    <a:cubicBezTo>
                      <a:pt x="45" y="97"/>
                      <a:pt x="51" y="95"/>
                      <a:pt x="56" y="93"/>
                    </a:cubicBezTo>
                    <a:cubicBezTo>
                      <a:pt x="70" y="86"/>
                      <a:pt x="85" y="79"/>
                      <a:pt x="100" y="72"/>
                    </a:cubicBezTo>
                    <a:cubicBezTo>
                      <a:pt x="118" y="64"/>
                      <a:pt x="125" y="43"/>
                      <a:pt x="117" y="25"/>
                    </a:cubicBezTo>
                    <a:cubicBezTo>
                      <a:pt x="109" y="8"/>
                      <a:pt x="89" y="0"/>
                      <a:pt x="71"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32">
                <a:extLst>
                  <a:ext uri="{FF2B5EF4-FFF2-40B4-BE49-F238E27FC236}">
                    <a16:creationId xmlns:a16="http://schemas.microsoft.com/office/drawing/2014/main" id="{CDD57259-2DE6-4508-200F-430063DFB54B}"/>
                  </a:ext>
                </a:extLst>
              </p:cNvPr>
              <p:cNvSpPr>
                <a:spLocks/>
              </p:cNvSpPr>
              <p:nvPr/>
            </p:nvSpPr>
            <p:spPr bwMode="auto">
              <a:xfrm>
                <a:off x="1371600" y="2765425"/>
                <a:ext cx="46037" cy="31750"/>
              </a:xfrm>
              <a:custGeom>
                <a:avLst/>
                <a:gdLst>
                  <a:gd name="T0" fmla="*/ 78 w 126"/>
                  <a:gd name="T1" fmla="*/ 6 h 89"/>
                  <a:gd name="T2" fmla="*/ 78 w 126"/>
                  <a:gd name="T3" fmla="*/ 6 h 89"/>
                  <a:gd name="T4" fmla="*/ 29 w 126"/>
                  <a:gd name="T5" fmla="*/ 21 h 89"/>
                  <a:gd name="T6" fmla="*/ 6 w 126"/>
                  <a:gd name="T7" fmla="*/ 65 h 89"/>
                  <a:gd name="T8" fmla="*/ 39 w 126"/>
                  <a:gd name="T9" fmla="*/ 89 h 89"/>
                  <a:gd name="T10" fmla="*/ 50 w 126"/>
                  <a:gd name="T11" fmla="*/ 87 h 89"/>
                  <a:gd name="T12" fmla="*/ 97 w 126"/>
                  <a:gd name="T13" fmla="*/ 73 h 89"/>
                  <a:gd name="T14" fmla="*/ 121 w 126"/>
                  <a:gd name="T15" fmla="*/ 29 h 89"/>
                  <a:gd name="T16" fmla="*/ 78 w 126"/>
                  <a:gd name="T17" fmla="*/ 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89">
                    <a:moveTo>
                      <a:pt x="78" y="6"/>
                    </a:moveTo>
                    <a:lnTo>
                      <a:pt x="78" y="6"/>
                    </a:lnTo>
                    <a:cubicBezTo>
                      <a:pt x="61" y="11"/>
                      <a:pt x="45" y="16"/>
                      <a:pt x="29" y="21"/>
                    </a:cubicBezTo>
                    <a:cubicBezTo>
                      <a:pt x="10" y="27"/>
                      <a:pt x="0" y="47"/>
                      <a:pt x="6" y="65"/>
                    </a:cubicBezTo>
                    <a:cubicBezTo>
                      <a:pt x="11" y="80"/>
                      <a:pt x="25" y="89"/>
                      <a:pt x="39" y="89"/>
                    </a:cubicBezTo>
                    <a:cubicBezTo>
                      <a:pt x="43" y="89"/>
                      <a:pt x="47" y="89"/>
                      <a:pt x="50" y="87"/>
                    </a:cubicBezTo>
                    <a:cubicBezTo>
                      <a:pt x="66" y="82"/>
                      <a:pt x="82" y="77"/>
                      <a:pt x="97" y="73"/>
                    </a:cubicBezTo>
                    <a:cubicBezTo>
                      <a:pt x="116" y="67"/>
                      <a:pt x="126" y="48"/>
                      <a:pt x="121" y="29"/>
                    </a:cubicBezTo>
                    <a:cubicBezTo>
                      <a:pt x="116" y="11"/>
                      <a:pt x="96" y="0"/>
                      <a:pt x="78"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33">
                <a:extLst>
                  <a:ext uri="{FF2B5EF4-FFF2-40B4-BE49-F238E27FC236}">
                    <a16:creationId xmlns:a16="http://schemas.microsoft.com/office/drawing/2014/main" id="{648EA9A4-9D26-C58D-7BF1-AB732B9C693F}"/>
                  </a:ext>
                </a:extLst>
              </p:cNvPr>
              <p:cNvSpPr>
                <a:spLocks/>
              </p:cNvSpPr>
              <p:nvPr/>
            </p:nvSpPr>
            <p:spPr bwMode="auto">
              <a:xfrm>
                <a:off x="1139825" y="2894012"/>
                <a:ext cx="41275" cy="39687"/>
              </a:xfrm>
              <a:custGeom>
                <a:avLst/>
                <a:gdLst>
                  <a:gd name="T0" fmla="*/ 38 w 115"/>
                  <a:gd name="T1" fmla="*/ 108 h 108"/>
                  <a:gd name="T2" fmla="*/ 38 w 115"/>
                  <a:gd name="T3" fmla="*/ 108 h 108"/>
                  <a:gd name="T4" fmla="*/ 62 w 115"/>
                  <a:gd name="T5" fmla="*/ 98 h 108"/>
                  <a:gd name="T6" fmla="*/ 99 w 115"/>
                  <a:gd name="T7" fmla="*/ 65 h 108"/>
                  <a:gd name="T8" fmla="*/ 102 w 115"/>
                  <a:gd name="T9" fmla="*/ 16 h 108"/>
                  <a:gd name="T10" fmla="*/ 53 w 115"/>
                  <a:gd name="T11" fmla="*/ 13 h 108"/>
                  <a:gd name="T12" fmla="*/ 15 w 115"/>
                  <a:gd name="T13" fmla="*/ 47 h 108"/>
                  <a:gd name="T14" fmla="*/ 13 w 115"/>
                  <a:gd name="T15" fmla="*/ 96 h 108"/>
                  <a:gd name="T16" fmla="*/ 38 w 115"/>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08">
                    <a:moveTo>
                      <a:pt x="38" y="108"/>
                    </a:moveTo>
                    <a:lnTo>
                      <a:pt x="38" y="108"/>
                    </a:lnTo>
                    <a:cubicBezTo>
                      <a:pt x="47" y="108"/>
                      <a:pt x="55" y="105"/>
                      <a:pt x="62" y="98"/>
                    </a:cubicBezTo>
                    <a:cubicBezTo>
                      <a:pt x="74" y="87"/>
                      <a:pt x="86" y="76"/>
                      <a:pt x="99" y="65"/>
                    </a:cubicBezTo>
                    <a:cubicBezTo>
                      <a:pt x="113" y="53"/>
                      <a:pt x="115" y="31"/>
                      <a:pt x="102" y="16"/>
                    </a:cubicBezTo>
                    <a:cubicBezTo>
                      <a:pt x="89" y="2"/>
                      <a:pt x="67" y="0"/>
                      <a:pt x="53" y="13"/>
                    </a:cubicBezTo>
                    <a:cubicBezTo>
                      <a:pt x="40" y="24"/>
                      <a:pt x="27" y="36"/>
                      <a:pt x="15" y="47"/>
                    </a:cubicBezTo>
                    <a:cubicBezTo>
                      <a:pt x="0" y="60"/>
                      <a:pt x="0" y="82"/>
                      <a:pt x="13" y="96"/>
                    </a:cubicBezTo>
                    <a:cubicBezTo>
                      <a:pt x="19" y="104"/>
                      <a:pt x="29" y="108"/>
                      <a:pt x="38" y="10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34">
                <a:extLst>
                  <a:ext uri="{FF2B5EF4-FFF2-40B4-BE49-F238E27FC236}">
                    <a16:creationId xmlns:a16="http://schemas.microsoft.com/office/drawing/2014/main" id="{62DCF8B9-33B5-8C59-474C-2E3BDCB6D9A1}"/>
                  </a:ext>
                </a:extLst>
              </p:cNvPr>
              <p:cNvSpPr>
                <a:spLocks/>
              </p:cNvSpPr>
              <p:nvPr/>
            </p:nvSpPr>
            <p:spPr bwMode="auto">
              <a:xfrm>
                <a:off x="1460500" y="2746375"/>
                <a:ext cx="44450" cy="28575"/>
              </a:xfrm>
              <a:custGeom>
                <a:avLst/>
                <a:gdLst>
                  <a:gd name="T0" fmla="*/ 83 w 125"/>
                  <a:gd name="T1" fmla="*/ 3 h 80"/>
                  <a:gd name="T2" fmla="*/ 83 w 125"/>
                  <a:gd name="T3" fmla="*/ 3 h 80"/>
                  <a:gd name="T4" fmla="*/ 32 w 125"/>
                  <a:gd name="T5" fmla="*/ 11 h 80"/>
                  <a:gd name="T6" fmla="*/ 3 w 125"/>
                  <a:gd name="T7" fmla="*/ 51 h 80"/>
                  <a:gd name="T8" fmla="*/ 38 w 125"/>
                  <a:gd name="T9" fmla="*/ 80 h 80"/>
                  <a:gd name="T10" fmla="*/ 44 w 125"/>
                  <a:gd name="T11" fmla="*/ 80 h 80"/>
                  <a:gd name="T12" fmla="*/ 93 w 125"/>
                  <a:gd name="T13" fmla="*/ 72 h 80"/>
                  <a:gd name="T14" fmla="*/ 122 w 125"/>
                  <a:gd name="T15" fmla="*/ 33 h 80"/>
                  <a:gd name="T16" fmla="*/ 83 w 125"/>
                  <a:gd name="T17" fmla="*/ 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80">
                    <a:moveTo>
                      <a:pt x="83" y="3"/>
                    </a:moveTo>
                    <a:lnTo>
                      <a:pt x="83" y="3"/>
                    </a:lnTo>
                    <a:cubicBezTo>
                      <a:pt x="66" y="5"/>
                      <a:pt x="49" y="8"/>
                      <a:pt x="32" y="11"/>
                    </a:cubicBezTo>
                    <a:cubicBezTo>
                      <a:pt x="13" y="14"/>
                      <a:pt x="0" y="32"/>
                      <a:pt x="3" y="51"/>
                    </a:cubicBezTo>
                    <a:cubicBezTo>
                      <a:pt x="6" y="68"/>
                      <a:pt x="21" y="80"/>
                      <a:pt x="38" y="80"/>
                    </a:cubicBezTo>
                    <a:cubicBezTo>
                      <a:pt x="40" y="80"/>
                      <a:pt x="42" y="80"/>
                      <a:pt x="44" y="80"/>
                    </a:cubicBezTo>
                    <a:cubicBezTo>
                      <a:pt x="60" y="77"/>
                      <a:pt x="76" y="74"/>
                      <a:pt x="93" y="72"/>
                    </a:cubicBezTo>
                    <a:cubicBezTo>
                      <a:pt x="112" y="69"/>
                      <a:pt x="125" y="52"/>
                      <a:pt x="122" y="33"/>
                    </a:cubicBezTo>
                    <a:cubicBezTo>
                      <a:pt x="119" y="14"/>
                      <a:pt x="102" y="0"/>
                      <a:pt x="83"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35">
                <a:extLst>
                  <a:ext uri="{FF2B5EF4-FFF2-40B4-BE49-F238E27FC236}">
                    <a16:creationId xmlns:a16="http://schemas.microsoft.com/office/drawing/2014/main" id="{7DA5367A-CCB4-EE3D-BA74-F3E675D11687}"/>
                  </a:ext>
                </a:extLst>
              </p:cNvPr>
              <p:cNvSpPr>
                <a:spLocks/>
              </p:cNvSpPr>
              <p:nvPr/>
            </p:nvSpPr>
            <p:spPr bwMode="auto">
              <a:xfrm>
                <a:off x="1209675" y="2840037"/>
                <a:ext cx="44450" cy="36512"/>
              </a:xfrm>
              <a:custGeom>
                <a:avLst/>
                <a:gdLst>
                  <a:gd name="T0" fmla="*/ 40 w 122"/>
                  <a:gd name="T1" fmla="*/ 102 h 102"/>
                  <a:gd name="T2" fmla="*/ 40 w 122"/>
                  <a:gd name="T3" fmla="*/ 102 h 102"/>
                  <a:gd name="T4" fmla="*/ 60 w 122"/>
                  <a:gd name="T5" fmla="*/ 96 h 102"/>
                  <a:gd name="T6" fmla="*/ 101 w 122"/>
                  <a:gd name="T7" fmla="*/ 69 h 102"/>
                  <a:gd name="T8" fmla="*/ 111 w 122"/>
                  <a:gd name="T9" fmla="*/ 20 h 102"/>
                  <a:gd name="T10" fmla="*/ 63 w 122"/>
                  <a:gd name="T11" fmla="*/ 10 h 102"/>
                  <a:gd name="T12" fmla="*/ 20 w 122"/>
                  <a:gd name="T13" fmla="*/ 39 h 102"/>
                  <a:gd name="T14" fmla="*/ 11 w 122"/>
                  <a:gd name="T15" fmla="*/ 87 h 102"/>
                  <a:gd name="T16" fmla="*/ 40 w 122"/>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02">
                    <a:moveTo>
                      <a:pt x="40" y="102"/>
                    </a:moveTo>
                    <a:lnTo>
                      <a:pt x="40" y="102"/>
                    </a:lnTo>
                    <a:cubicBezTo>
                      <a:pt x="47" y="102"/>
                      <a:pt x="54" y="100"/>
                      <a:pt x="60" y="96"/>
                    </a:cubicBezTo>
                    <a:cubicBezTo>
                      <a:pt x="73" y="87"/>
                      <a:pt x="87" y="78"/>
                      <a:pt x="101" y="69"/>
                    </a:cubicBezTo>
                    <a:cubicBezTo>
                      <a:pt x="117" y="58"/>
                      <a:pt x="122" y="37"/>
                      <a:pt x="111" y="20"/>
                    </a:cubicBezTo>
                    <a:cubicBezTo>
                      <a:pt x="101" y="4"/>
                      <a:pt x="79" y="0"/>
                      <a:pt x="63" y="10"/>
                    </a:cubicBezTo>
                    <a:cubicBezTo>
                      <a:pt x="49" y="19"/>
                      <a:pt x="34" y="29"/>
                      <a:pt x="20" y="39"/>
                    </a:cubicBezTo>
                    <a:cubicBezTo>
                      <a:pt x="4" y="50"/>
                      <a:pt x="0" y="71"/>
                      <a:pt x="11" y="87"/>
                    </a:cubicBezTo>
                    <a:cubicBezTo>
                      <a:pt x="18" y="97"/>
                      <a:pt x="29" y="102"/>
                      <a:pt x="40" y="10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36">
                <a:extLst>
                  <a:ext uri="{FF2B5EF4-FFF2-40B4-BE49-F238E27FC236}">
                    <a16:creationId xmlns:a16="http://schemas.microsoft.com/office/drawing/2014/main" id="{07848895-488A-2F56-03BE-B4274D397EF9}"/>
                  </a:ext>
                </a:extLst>
              </p:cNvPr>
              <p:cNvSpPr>
                <a:spLocks noEditPoints="1"/>
              </p:cNvSpPr>
              <p:nvPr/>
            </p:nvSpPr>
            <p:spPr bwMode="auto">
              <a:xfrm>
                <a:off x="1641475" y="2549525"/>
                <a:ext cx="731837" cy="696912"/>
              </a:xfrm>
              <a:custGeom>
                <a:avLst/>
                <a:gdLst>
                  <a:gd name="T0" fmla="*/ 150 w 2033"/>
                  <a:gd name="T1" fmla="*/ 502 h 1940"/>
                  <a:gd name="T2" fmla="*/ 793 w 2033"/>
                  <a:gd name="T3" fmla="*/ 1870 h 1940"/>
                  <a:gd name="T4" fmla="*/ 150 w 2033"/>
                  <a:gd name="T5" fmla="*/ 1793 h 1940"/>
                  <a:gd name="T6" fmla="*/ 1641 w 2033"/>
                  <a:gd name="T7" fmla="*/ 1011 h 1940"/>
                  <a:gd name="T8" fmla="*/ 1613 w 2033"/>
                  <a:gd name="T9" fmla="*/ 1870 h 1940"/>
                  <a:gd name="T10" fmla="*/ 1538 w 2033"/>
                  <a:gd name="T11" fmla="*/ 1628 h 1940"/>
                  <a:gd name="T12" fmla="*/ 1111 w 2033"/>
                  <a:gd name="T13" fmla="*/ 1483 h 1940"/>
                  <a:gd name="T14" fmla="*/ 966 w 2033"/>
                  <a:gd name="T15" fmla="*/ 1870 h 1940"/>
                  <a:gd name="T16" fmla="*/ 863 w 2033"/>
                  <a:gd name="T17" fmla="*/ 506 h 1940"/>
                  <a:gd name="T18" fmla="*/ 1741 w 2033"/>
                  <a:gd name="T19" fmla="*/ 122 h 1940"/>
                  <a:gd name="T20" fmla="*/ 1794 w 2033"/>
                  <a:gd name="T21" fmla="*/ 68 h 1940"/>
                  <a:gd name="T22" fmla="*/ 1911 w 2033"/>
                  <a:gd name="T23" fmla="*/ 121 h 1940"/>
                  <a:gd name="T24" fmla="*/ 1683 w 2033"/>
                  <a:gd name="T25" fmla="*/ 1870 h 1940"/>
                  <a:gd name="T26" fmla="*/ 1468 w 2033"/>
                  <a:gd name="T27" fmla="*/ 1870 h 1940"/>
                  <a:gd name="T28" fmla="*/ 1036 w 2033"/>
                  <a:gd name="T29" fmla="*/ 1870 h 1940"/>
                  <a:gd name="T30" fmla="*/ 1111 w 2033"/>
                  <a:gd name="T31" fmla="*/ 1553 h 1940"/>
                  <a:gd name="T32" fmla="*/ 1468 w 2033"/>
                  <a:gd name="T33" fmla="*/ 1628 h 1940"/>
                  <a:gd name="T34" fmla="*/ 33 w 2033"/>
                  <a:gd name="T35" fmla="*/ 612 h 1940"/>
                  <a:gd name="T36" fmla="*/ 58 w 2033"/>
                  <a:gd name="T37" fmla="*/ 615 h 1940"/>
                  <a:gd name="T38" fmla="*/ 80 w 2033"/>
                  <a:gd name="T39" fmla="*/ 610 h 1940"/>
                  <a:gd name="T40" fmla="*/ 227 w 2033"/>
                  <a:gd name="T41" fmla="*/ 1940 h 1940"/>
                  <a:gd name="T42" fmla="*/ 1713 w 2033"/>
                  <a:gd name="T43" fmla="*/ 1939 h 1940"/>
                  <a:gd name="T44" fmla="*/ 2022 w 2033"/>
                  <a:gd name="T45" fmla="*/ 1929 h 1940"/>
                  <a:gd name="T46" fmla="*/ 1981 w 2033"/>
                  <a:gd name="T47" fmla="*/ 120 h 1940"/>
                  <a:gd name="T48" fmla="*/ 1794 w 2033"/>
                  <a:gd name="T49" fmla="*/ 0 h 1940"/>
                  <a:gd name="T50" fmla="*/ 1644 w 2033"/>
                  <a:gd name="T51" fmla="*/ 930 h 1940"/>
                  <a:gd name="T52" fmla="*/ 811 w 2033"/>
                  <a:gd name="T53" fmla="*/ 411 h 1940"/>
                  <a:gd name="T54" fmla="*/ 793 w 2033"/>
                  <a:gd name="T55" fmla="*/ 797 h 1940"/>
                  <a:gd name="T56" fmla="*/ 98 w 2033"/>
                  <a:gd name="T57" fmla="*/ 411 h 1940"/>
                  <a:gd name="T58" fmla="*/ 80 w 2033"/>
                  <a:gd name="T59" fmla="*/ 551 h 1940"/>
                  <a:gd name="T60" fmla="*/ 41 w 2033"/>
                  <a:gd name="T61" fmla="*/ 543 h 1940"/>
                  <a:gd name="T62" fmla="*/ 33 w 2033"/>
                  <a:gd name="T63" fmla="*/ 612 h 1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3" h="1940">
                    <a:moveTo>
                      <a:pt x="150" y="502"/>
                    </a:moveTo>
                    <a:lnTo>
                      <a:pt x="150" y="502"/>
                    </a:lnTo>
                    <a:lnTo>
                      <a:pt x="793" y="878"/>
                    </a:lnTo>
                    <a:lnTo>
                      <a:pt x="793" y="1870"/>
                    </a:lnTo>
                    <a:lnTo>
                      <a:pt x="227" y="1870"/>
                    </a:lnTo>
                    <a:cubicBezTo>
                      <a:pt x="185" y="1870"/>
                      <a:pt x="150" y="1835"/>
                      <a:pt x="150" y="1793"/>
                    </a:cubicBezTo>
                    <a:lnTo>
                      <a:pt x="150" y="502"/>
                    </a:lnTo>
                    <a:close/>
                    <a:moveTo>
                      <a:pt x="1641" y="1011"/>
                    </a:moveTo>
                    <a:lnTo>
                      <a:pt x="1641" y="1011"/>
                    </a:lnTo>
                    <a:lnTo>
                      <a:pt x="1613" y="1870"/>
                    </a:lnTo>
                    <a:lnTo>
                      <a:pt x="1538" y="1870"/>
                    </a:lnTo>
                    <a:lnTo>
                      <a:pt x="1538" y="1628"/>
                    </a:lnTo>
                    <a:cubicBezTo>
                      <a:pt x="1538" y="1548"/>
                      <a:pt x="1472" y="1483"/>
                      <a:pt x="1392" y="1483"/>
                    </a:cubicBezTo>
                    <a:lnTo>
                      <a:pt x="1111" y="1483"/>
                    </a:lnTo>
                    <a:cubicBezTo>
                      <a:pt x="1031" y="1483"/>
                      <a:pt x="966" y="1548"/>
                      <a:pt x="966" y="1628"/>
                    </a:cubicBezTo>
                    <a:lnTo>
                      <a:pt x="966" y="1870"/>
                    </a:lnTo>
                    <a:lnTo>
                      <a:pt x="863" y="1870"/>
                    </a:lnTo>
                    <a:lnTo>
                      <a:pt x="863" y="506"/>
                    </a:lnTo>
                    <a:lnTo>
                      <a:pt x="1641" y="1011"/>
                    </a:lnTo>
                    <a:close/>
                    <a:moveTo>
                      <a:pt x="1741" y="122"/>
                    </a:moveTo>
                    <a:lnTo>
                      <a:pt x="1741" y="122"/>
                    </a:lnTo>
                    <a:cubicBezTo>
                      <a:pt x="1741" y="93"/>
                      <a:pt x="1765" y="68"/>
                      <a:pt x="1794" y="68"/>
                    </a:cubicBezTo>
                    <a:lnTo>
                      <a:pt x="1859" y="68"/>
                    </a:lnTo>
                    <a:cubicBezTo>
                      <a:pt x="1888" y="68"/>
                      <a:pt x="1911" y="92"/>
                      <a:pt x="1911" y="121"/>
                    </a:cubicBezTo>
                    <a:lnTo>
                      <a:pt x="1961" y="1870"/>
                    </a:lnTo>
                    <a:lnTo>
                      <a:pt x="1683" y="1870"/>
                    </a:lnTo>
                    <a:lnTo>
                      <a:pt x="1741" y="122"/>
                    </a:lnTo>
                    <a:close/>
                    <a:moveTo>
                      <a:pt x="1468" y="1870"/>
                    </a:moveTo>
                    <a:lnTo>
                      <a:pt x="1468" y="1870"/>
                    </a:lnTo>
                    <a:lnTo>
                      <a:pt x="1036" y="1870"/>
                    </a:lnTo>
                    <a:lnTo>
                      <a:pt x="1036" y="1628"/>
                    </a:lnTo>
                    <a:cubicBezTo>
                      <a:pt x="1036" y="1587"/>
                      <a:pt x="1070" y="1553"/>
                      <a:pt x="1111" y="1553"/>
                    </a:cubicBezTo>
                    <a:lnTo>
                      <a:pt x="1392" y="1553"/>
                    </a:lnTo>
                    <a:cubicBezTo>
                      <a:pt x="1434" y="1553"/>
                      <a:pt x="1468" y="1587"/>
                      <a:pt x="1468" y="1628"/>
                    </a:cubicBezTo>
                    <a:lnTo>
                      <a:pt x="1468" y="1870"/>
                    </a:lnTo>
                    <a:close/>
                    <a:moveTo>
                      <a:pt x="33" y="612"/>
                    </a:moveTo>
                    <a:lnTo>
                      <a:pt x="33" y="612"/>
                    </a:lnTo>
                    <a:cubicBezTo>
                      <a:pt x="41" y="613"/>
                      <a:pt x="49" y="614"/>
                      <a:pt x="58" y="615"/>
                    </a:cubicBezTo>
                    <a:cubicBezTo>
                      <a:pt x="59" y="615"/>
                      <a:pt x="61" y="615"/>
                      <a:pt x="62" y="615"/>
                    </a:cubicBezTo>
                    <a:cubicBezTo>
                      <a:pt x="69" y="615"/>
                      <a:pt x="75" y="613"/>
                      <a:pt x="80" y="610"/>
                    </a:cubicBezTo>
                    <a:lnTo>
                      <a:pt x="80" y="1793"/>
                    </a:lnTo>
                    <a:cubicBezTo>
                      <a:pt x="80" y="1874"/>
                      <a:pt x="146" y="1940"/>
                      <a:pt x="227" y="1940"/>
                    </a:cubicBezTo>
                    <a:lnTo>
                      <a:pt x="1712" y="1940"/>
                    </a:lnTo>
                    <a:cubicBezTo>
                      <a:pt x="1712" y="1940"/>
                      <a:pt x="1713" y="1939"/>
                      <a:pt x="1713" y="1939"/>
                    </a:cubicBezTo>
                    <a:lnTo>
                      <a:pt x="1997" y="1939"/>
                    </a:lnTo>
                    <a:cubicBezTo>
                      <a:pt x="2007" y="1939"/>
                      <a:pt x="2016" y="1936"/>
                      <a:pt x="2022" y="1929"/>
                    </a:cubicBezTo>
                    <a:cubicBezTo>
                      <a:pt x="2029" y="1922"/>
                      <a:pt x="2033" y="1913"/>
                      <a:pt x="2032" y="1904"/>
                    </a:cubicBezTo>
                    <a:lnTo>
                      <a:pt x="1981" y="120"/>
                    </a:lnTo>
                    <a:cubicBezTo>
                      <a:pt x="1981" y="53"/>
                      <a:pt x="1926" y="0"/>
                      <a:pt x="1859" y="0"/>
                    </a:cubicBezTo>
                    <a:lnTo>
                      <a:pt x="1794" y="0"/>
                    </a:lnTo>
                    <a:cubicBezTo>
                      <a:pt x="1726" y="0"/>
                      <a:pt x="1671" y="54"/>
                      <a:pt x="1671" y="121"/>
                    </a:cubicBezTo>
                    <a:lnTo>
                      <a:pt x="1644" y="930"/>
                    </a:lnTo>
                    <a:lnTo>
                      <a:pt x="847" y="412"/>
                    </a:lnTo>
                    <a:cubicBezTo>
                      <a:pt x="836" y="405"/>
                      <a:pt x="823" y="405"/>
                      <a:pt x="811" y="411"/>
                    </a:cubicBezTo>
                    <a:cubicBezTo>
                      <a:pt x="800" y="417"/>
                      <a:pt x="793" y="429"/>
                      <a:pt x="793" y="441"/>
                    </a:cubicBezTo>
                    <a:lnTo>
                      <a:pt x="793" y="797"/>
                    </a:lnTo>
                    <a:lnTo>
                      <a:pt x="133" y="411"/>
                    </a:lnTo>
                    <a:cubicBezTo>
                      <a:pt x="122" y="405"/>
                      <a:pt x="109" y="405"/>
                      <a:pt x="98" y="411"/>
                    </a:cubicBezTo>
                    <a:cubicBezTo>
                      <a:pt x="87" y="417"/>
                      <a:pt x="80" y="429"/>
                      <a:pt x="80" y="441"/>
                    </a:cubicBezTo>
                    <a:lnTo>
                      <a:pt x="80" y="551"/>
                    </a:lnTo>
                    <a:cubicBezTo>
                      <a:pt x="76" y="548"/>
                      <a:pt x="71" y="547"/>
                      <a:pt x="66" y="546"/>
                    </a:cubicBezTo>
                    <a:cubicBezTo>
                      <a:pt x="58" y="545"/>
                      <a:pt x="49" y="544"/>
                      <a:pt x="41" y="543"/>
                    </a:cubicBezTo>
                    <a:cubicBezTo>
                      <a:pt x="22" y="541"/>
                      <a:pt x="5" y="555"/>
                      <a:pt x="2" y="574"/>
                    </a:cubicBezTo>
                    <a:cubicBezTo>
                      <a:pt x="0" y="593"/>
                      <a:pt x="14" y="610"/>
                      <a:pt x="33" y="6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8" name="Group 197">
              <a:extLst>
                <a:ext uri="{FF2B5EF4-FFF2-40B4-BE49-F238E27FC236}">
                  <a16:creationId xmlns:a16="http://schemas.microsoft.com/office/drawing/2014/main" id="{3E8F87EB-71F2-3F6E-3F81-E9B0F25B605D}"/>
                </a:ext>
              </a:extLst>
            </p:cNvPr>
            <p:cNvGrpSpPr>
              <a:grpSpLocks noChangeAspect="1"/>
            </p:cNvGrpSpPr>
            <p:nvPr/>
          </p:nvGrpSpPr>
          <p:grpSpPr>
            <a:xfrm flipH="1">
              <a:off x="4605752" y="1429201"/>
              <a:ext cx="923268" cy="901554"/>
              <a:chOff x="712788" y="2549525"/>
              <a:chExt cx="1687512" cy="1647824"/>
            </a:xfrm>
            <a:solidFill>
              <a:schemeClr val="bg1"/>
            </a:solidFill>
          </p:grpSpPr>
          <p:sp>
            <p:nvSpPr>
              <p:cNvPr id="199" name="Freeform 5">
                <a:extLst>
                  <a:ext uri="{FF2B5EF4-FFF2-40B4-BE49-F238E27FC236}">
                    <a16:creationId xmlns:a16="http://schemas.microsoft.com/office/drawing/2014/main" id="{1A14A6CB-947A-CD18-CD34-4BCD34039C99}"/>
                  </a:ext>
                </a:extLst>
              </p:cNvPr>
              <p:cNvSpPr>
                <a:spLocks noEditPoints="1"/>
              </p:cNvSpPr>
              <p:nvPr/>
            </p:nvSpPr>
            <p:spPr bwMode="auto">
              <a:xfrm>
                <a:off x="1979613" y="2867025"/>
                <a:ext cx="80962" cy="103187"/>
              </a:xfrm>
              <a:custGeom>
                <a:avLst/>
                <a:gdLst>
                  <a:gd name="T0" fmla="*/ 69 w 226"/>
                  <a:gd name="T1" fmla="*/ 83 h 284"/>
                  <a:gd name="T2" fmla="*/ 69 w 226"/>
                  <a:gd name="T3" fmla="*/ 83 h 284"/>
                  <a:gd name="T4" fmla="*/ 83 w 226"/>
                  <a:gd name="T5" fmla="*/ 70 h 284"/>
                  <a:gd name="T6" fmla="*/ 142 w 226"/>
                  <a:gd name="T7" fmla="*/ 70 h 284"/>
                  <a:gd name="T8" fmla="*/ 156 w 226"/>
                  <a:gd name="T9" fmla="*/ 83 h 284"/>
                  <a:gd name="T10" fmla="*/ 156 w 226"/>
                  <a:gd name="T11" fmla="*/ 201 h 284"/>
                  <a:gd name="T12" fmla="*/ 142 w 226"/>
                  <a:gd name="T13" fmla="*/ 214 h 284"/>
                  <a:gd name="T14" fmla="*/ 83 w 226"/>
                  <a:gd name="T15" fmla="*/ 214 h 284"/>
                  <a:gd name="T16" fmla="*/ 69 w 226"/>
                  <a:gd name="T17" fmla="*/ 201 h 284"/>
                  <a:gd name="T18" fmla="*/ 69 w 226"/>
                  <a:gd name="T19" fmla="*/ 83 h 284"/>
                  <a:gd name="T20" fmla="*/ 83 w 226"/>
                  <a:gd name="T21" fmla="*/ 284 h 284"/>
                  <a:gd name="T22" fmla="*/ 83 w 226"/>
                  <a:gd name="T23" fmla="*/ 284 h 284"/>
                  <a:gd name="T24" fmla="*/ 142 w 226"/>
                  <a:gd name="T25" fmla="*/ 284 h 284"/>
                  <a:gd name="T26" fmla="*/ 226 w 226"/>
                  <a:gd name="T27" fmla="*/ 201 h 284"/>
                  <a:gd name="T28" fmla="*/ 226 w 226"/>
                  <a:gd name="T29" fmla="*/ 83 h 284"/>
                  <a:gd name="T30" fmla="*/ 142 w 226"/>
                  <a:gd name="T31" fmla="*/ 0 h 284"/>
                  <a:gd name="T32" fmla="*/ 83 w 226"/>
                  <a:gd name="T33" fmla="*/ 0 h 284"/>
                  <a:gd name="T34" fmla="*/ 0 w 226"/>
                  <a:gd name="T35" fmla="*/ 83 h 284"/>
                  <a:gd name="T36" fmla="*/ 0 w 226"/>
                  <a:gd name="T37" fmla="*/ 201 h 284"/>
                  <a:gd name="T38" fmla="*/ 83 w 226"/>
                  <a:gd name="T39"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284">
                    <a:moveTo>
                      <a:pt x="69" y="83"/>
                    </a:moveTo>
                    <a:lnTo>
                      <a:pt x="69" y="83"/>
                    </a:lnTo>
                    <a:cubicBezTo>
                      <a:pt x="69" y="76"/>
                      <a:pt x="76" y="70"/>
                      <a:pt x="83" y="70"/>
                    </a:cubicBezTo>
                    <a:lnTo>
                      <a:pt x="142" y="70"/>
                    </a:lnTo>
                    <a:cubicBezTo>
                      <a:pt x="150" y="70"/>
                      <a:pt x="156" y="76"/>
                      <a:pt x="156" y="83"/>
                    </a:cubicBezTo>
                    <a:lnTo>
                      <a:pt x="156" y="201"/>
                    </a:lnTo>
                    <a:cubicBezTo>
                      <a:pt x="156" y="208"/>
                      <a:pt x="150" y="214"/>
                      <a:pt x="142" y="214"/>
                    </a:cubicBezTo>
                    <a:lnTo>
                      <a:pt x="83" y="214"/>
                    </a:lnTo>
                    <a:cubicBezTo>
                      <a:pt x="76" y="214"/>
                      <a:pt x="69" y="208"/>
                      <a:pt x="69" y="201"/>
                    </a:cubicBezTo>
                    <a:lnTo>
                      <a:pt x="69" y="83"/>
                    </a:lnTo>
                    <a:close/>
                    <a:moveTo>
                      <a:pt x="83" y="284"/>
                    </a:moveTo>
                    <a:lnTo>
                      <a:pt x="83" y="284"/>
                    </a:lnTo>
                    <a:lnTo>
                      <a:pt x="142" y="284"/>
                    </a:lnTo>
                    <a:cubicBezTo>
                      <a:pt x="188" y="284"/>
                      <a:pt x="226" y="247"/>
                      <a:pt x="226" y="201"/>
                    </a:cubicBezTo>
                    <a:lnTo>
                      <a:pt x="226" y="83"/>
                    </a:lnTo>
                    <a:cubicBezTo>
                      <a:pt x="226" y="37"/>
                      <a:pt x="188" y="0"/>
                      <a:pt x="142" y="0"/>
                    </a:cubicBezTo>
                    <a:lnTo>
                      <a:pt x="83" y="0"/>
                    </a:lnTo>
                    <a:cubicBezTo>
                      <a:pt x="37" y="0"/>
                      <a:pt x="0" y="37"/>
                      <a:pt x="0" y="83"/>
                    </a:cubicBezTo>
                    <a:lnTo>
                      <a:pt x="0" y="201"/>
                    </a:lnTo>
                    <a:cubicBezTo>
                      <a:pt x="0" y="247"/>
                      <a:pt x="37" y="284"/>
                      <a:pt x="83" y="2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6">
                <a:extLst>
                  <a:ext uri="{FF2B5EF4-FFF2-40B4-BE49-F238E27FC236}">
                    <a16:creationId xmlns:a16="http://schemas.microsoft.com/office/drawing/2014/main" id="{BB3BB0DB-0B91-A04E-9AFC-246E805F9A6B}"/>
                  </a:ext>
                </a:extLst>
              </p:cNvPr>
              <p:cNvSpPr>
                <a:spLocks noEditPoints="1"/>
              </p:cNvSpPr>
              <p:nvPr/>
            </p:nvSpPr>
            <p:spPr bwMode="auto">
              <a:xfrm>
                <a:off x="1711325" y="2867025"/>
                <a:ext cx="80962" cy="103187"/>
              </a:xfrm>
              <a:custGeom>
                <a:avLst/>
                <a:gdLst>
                  <a:gd name="T0" fmla="*/ 70 w 226"/>
                  <a:gd name="T1" fmla="*/ 83 h 284"/>
                  <a:gd name="T2" fmla="*/ 70 w 226"/>
                  <a:gd name="T3" fmla="*/ 83 h 284"/>
                  <a:gd name="T4" fmla="*/ 83 w 226"/>
                  <a:gd name="T5" fmla="*/ 70 h 284"/>
                  <a:gd name="T6" fmla="*/ 143 w 226"/>
                  <a:gd name="T7" fmla="*/ 70 h 284"/>
                  <a:gd name="T8" fmla="*/ 156 w 226"/>
                  <a:gd name="T9" fmla="*/ 83 h 284"/>
                  <a:gd name="T10" fmla="*/ 156 w 226"/>
                  <a:gd name="T11" fmla="*/ 201 h 284"/>
                  <a:gd name="T12" fmla="*/ 143 w 226"/>
                  <a:gd name="T13" fmla="*/ 214 h 284"/>
                  <a:gd name="T14" fmla="*/ 83 w 226"/>
                  <a:gd name="T15" fmla="*/ 214 h 284"/>
                  <a:gd name="T16" fmla="*/ 70 w 226"/>
                  <a:gd name="T17" fmla="*/ 201 h 284"/>
                  <a:gd name="T18" fmla="*/ 70 w 226"/>
                  <a:gd name="T19" fmla="*/ 83 h 284"/>
                  <a:gd name="T20" fmla="*/ 83 w 226"/>
                  <a:gd name="T21" fmla="*/ 284 h 284"/>
                  <a:gd name="T22" fmla="*/ 83 w 226"/>
                  <a:gd name="T23" fmla="*/ 284 h 284"/>
                  <a:gd name="T24" fmla="*/ 143 w 226"/>
                  <a:gd name="T25" fmla="*/ 284 h 284"/>
                  <a:gd name="T26" fmla="*/ 226 w 226"/>
                  <a:gd name="T27" fmla="*/ 201 h 284"/>
                  <a:gd name="T28" fmla="*/ 226 w 226"/>
                  <a:gd name="T29" fmla="*/ 83 h 284"/>
                  <a:gd name="T30" fmla="*/ 143 w 226"/>
                  <a:gd name="T31" fmla="*/ 0 h 284"/>
                  <a:gd name="T32" fmla="*/ 83 w 226"/>
                  <a:gd name="T33" fmla="*/ 0 h 284"/>
                  <a:gd name="T34" fmla="*/ 0 w 226"/>
                  <a:gd name="T35" fmla="*/ 83 h 284"/>
                  <a:gd name="T36" fmla="*/ 0 w 226"/>
                  <a:gd name="T37" fmla="*/ 201 h 284"/>
                  <a:gd name="T38" fmla="*/ 83 w 226"/>
                  <a:gd name="T39"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284">
                    <a:moveTo>
                      <a:pt x="70" y="83"/>
                    </a:moveTo>
                    <a:lnTo>
                      <a:pt x="70" y="83"/>
                    </a:lnTo>
                    <a:cubicBezTo>
                      <a:pt x="70" y="76"/>
                      <a:pt x="76" y="70"/>
                      <a:pt x="83" y="70"/>
                    </a:cubicBezTo>
                    <a:lnTo>
                      <a:pt x="143" y="70"/>
                    </a:lnTo>
                    <a:cubicBezTo>
                      <a:pt x="150" y="70"/>
                      <a:pt x="156" y="76"/>
                      <a:pt x="156" y="83"/>
                    </a:cubicBezTo>
                    <a:lnTo>
                      <a:pt x="156" y="201"/>
                    </a:lnTo>
                    <a:cubicBezTo>
                      <a:pt x="156" y="208"/>
                      <a:pt x="150" y="214"/>
                      <a:pt x="143" y="214"/>
                    </a:cubicBezTo>
                    <a:lnTo>
                      <a:pt x="83" y="214"/>
                    </a:lnTo>
                    <a:cubicBezTo>
                      <a:pt x="76" y="214"/>
                      <a:pt x="70" y="208"/>
                      <a:pt x="70" y="201"/>
                    </a:cubicBezTo>
                    <a:lnTo>
                      <a:pt x="70" y="83"/>
                    </a:lnTo>
                    <a:close/>
                    <a:moveTo>
                      <a:pt x="83" y="284"/>
                    </a:moveTo>
                    <a:lnTo>
                      <a:pt x="83" y="284"/>
                    </a:lnTo>
                    <a:lnTo>
                      <a:pt x="143" y="284"/>
                    </a:lnTo>
                    <a:cubicBezTo>
                      <a:pt x="189" y="284"/>
                      <a:pt x="226" y="247"/>
                      <a:pt x="226" y="201"/>
                    </a:cubicBezTo>
                    <a:lnTo>
                      <a:pt x="226" y="83"/>
                    </a:lnTo>
                    <a:cubicBezTo>
                      <a:pt x="226" y="37"/>
                      <a:pt x="189" y="0"/>
                      <a:pt x="143" y="0"/>
                    </a:cubicBezTo>
                    <a:lnTo>
                      <a:pt x="83" y="0"/>
                    </a:lnTo>
                    <a:cubicBezTo>
                      <a:pt x="37" y="0"/>
                      <a:pt x="0" y="37"/>
                      <a:pt x="0" y="83"/>
                    </a:cubicBezTo>
                    <a:lnTo>
                      <a:pt x="0" y="201"/>
                    </a:lnTo>
                    <a:cubicBezTo>
                      <a:pt x="0" y="247"/>
                      <a:pt x="37" y="284"/>
                      <a:pt x="83" y="2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
                <a:extLst>
                  <a:ext uri="{FF2B5EF4-FFF2-40B4-BE49-F238E27FC236}">
                    <a16:creationId xmlns:a16="http://schemas.microsoft.com/office/drawing/2014/main" id="{5E10047D-1C41-3611-E51B-2DBD6AAEAB4C}"/>
                  </a:ext>
                </a:extLst>
              </p:cNvPr>
              <p:cNvSpPr>
                <a:spLocks noEditPoints="1"/>
              </p:cNvSpPr>
              <p:nvPr/>
            </p:nvSpPr>
            <p:spPr bwMode="auto">
              <a:xfrm>
                <a:off x="1711325" y="3001962"/>
                <a:ext cx="80962" cy="101600"/>
              </a:xfrm>
              <a:custGeom>
                <a:avLst/>
                <a:gdLst>
                  <a:gd name="T0" fmla="*/ 70 w 226"/>
                  <a:gd name="T1" fmla="*/ 83 h 284"/>
                  <a:gd name="T2" fmla="*/ 70 w 226"/>
                  <a:gd name="T3" fmla="*/ 83 h 284"/>
                  <a:gd name="T4" fmla="*/ 83 w 226"/>
                  <a:gd name="T5" fmla="*/ 70 h 284"/>
                  <a:gd name="T6" fmla="*/ 143 w 226"/>
                  <a:gd name="T7" fmla="*/ 70 h 284"/>
                  <a:gd name="T8" fmla="*/ 156 w 226"/>
                  <a:gd name="T9" fmla="*/ 83 h 284"/>
                  <a:gd name="T10" fmla="*/ 156 w 226"/>
                  <a:gd name="T11" fmla="*/ 201 h 284"/>
                  <a:gd name="T12" fmla="*/ 143 w 226"/>
                  <a:gd name="T13" fmla="*/ 214 h 284"/>
                  <a:gd name="T14" fmla="*/ 83 w 226"/>
                  <a:gd name="T15" fmla="*/ 214 h 284"/>
                  <a:gd name="T16" fmla="*/ 70 w 226"/>
                  <a:gd name="T17" fmla="*/ 201 h 284"/>
                  <a:gd name="T18" fmla="*/ 70 w 226"/>
                  <a:gd name="T19" fmla="*/ 83 h 284"/>
                  <a:gd name="T20" fmla="*/ 83 w 226"/>
                  <a:gd name="T21" fmla="*/ 284 h 284"/>
                  <a:gd name="T22" fmla="*/ 83 w 226"/>
                  <a:gd name="T23" fmla="*/ 284 h 284"/>
                  <a:gd name="T24" fmla="*/ 143 w 226"/>
                  <a:gd name="T25" fmla="*/ 284 h 284"/>
                  <a:gd name="T26" fmla="*/ 226 w 226"/>
                  <a:gd name="T27" fmla="*/ 201 h 284"/>
                  <a:gd name="T28" fmla="*/ 226 w 226"/>
                  <a:gd name="T29" fmla="*/ 83 h 284"/>
                  <a:gd name="T30" fmla="*/ 143 w 226"/>
                  <a:gd name="T31" fmla="*/ 0 h 284"/>
                  <a:gd name="T32" fmla="*/ 83 w 226"/>
                  <a:gd name="T33" fmla="*/ 0 h 284"/>
                  <a:gd name="T34" fmla="*/ 0 w 226"/>
                  <a:gd name="T35" fmla="*/ 83 h 284"/>
                  <a:gd name="T36" fmla="*/ 0 w 226"/>
                  <a:gd name="T37" fmla="*/ 201 h 284"/>
                  <a:gd name="T38" fmla="*/ 83 w 226"/>
                  <a:gd name="T39"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284">
                    <a:moveTo>
                      <a:pt x="70" y="83"/>
                    </a:moveTo>
                    <a:lnTo>
                      <a:pt x="70" y="83"/>
                    </a:lnTo>
                    <a:cubicBezTo>
                      <a:pt x="70" y="76"/>
                      <a:pt x="76" y="70"/>
                      <a:pt x="83" y="70"/>
                    </a:cubicBezTo>
                    <a:lnTo>
                      <a:pt x="143" y="70"/>
                    </a:lnTo>
                    <a:cubicBezTo>
                      <a:pt x="150" y="70"/>
                      <a:pt x="156" y="76"/>
                      <a:pt x="156" y="83"/>
                    </a:cubicBezTo>
                    <a:lnTo>
                      <a:pt x="156" y="201"/>
                    </a:lnTo>
                    <a:cubicBezTo>
                      <a:pt x="156" y="208"/>
                      <a:pt x="150" y="214"/>
                      <a:pt x="143" y="214"/>
                    </a:cubicBezTo>
                    <a:lnTo>
                      <a:pt x="83" y="214"/>
                    </a:lnTo>
                    <a:cubicBezTo>
                      <a:pt x="76" y="214"/>
                      <a:pt x="70" y="208"/>
                      <a:pt x="70" y="201"/>
                    </a:cubicBezTo>
                    <a:lnTo>
                      <a:pt x="70" y="83"/>
                    </a:lnTo>
                    <a:close/>
                    <a:moveTo>
                      <a:pt x="83" y="284"/>
                    </a:moveTo>
                    <a:lnTo>
                      <a:pt x="83" y="284"/>
                    </a:lnTo>
                    <a:lnTo>
                      <a:pt x="143" y="284"/>
                    </a:lnTo>
                    <a:cubicBezTo>
                      <a:pt x="189" y="284"/>
                      <a:pt x="226" y="247"/>
                      <a:pt x="226" y="201"/>
                    </a:cubicBezTo>
                    <a:lnTo>
                      <a:pt x="226" y="83"/>
                    </a:lnTo>
                    <a:cubicBezTo>
                      <a:pt x="226" y="38"/>
                      <a:pt x="189" y="0"/>
                      <a:pt x="143" y="0"/>
                    </a:cubicBezTo>
                    <a:lnTo>
                      <a:pt x="83" y="0"/>
                    </a:lnTo>
                    <a:cubicBezTo>
                      <a:pt x="37" y="0"/>
                      <a:pt x="0" y="38"/>
                      <a:pt x="0" y="83"/>
                    </a:cubicBezTo>
                    <a:lnTo>
                      <a:pt x="0" y="201"/>
                    </a:lnTo>
                    <a:cubicBezTo>
                      <a:pt x="0" y="247"/>
                      <a:pt x="37" y="284"/>
                      <a:pt x="83" y="28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8">
                <a:extLst>
                  <a:ext uri="{FF2B5EF4-FFF2-40B4-BE49-F238E27FC236}">
                    <a16:creationId xmlns:a16="http://schemas.microsoft.com/office/drawing/2014/main" id="{983F210B-0E3D-C580-B089-473BBB77E83F}"/>
                  </a:ext>
                </a:extLst>
              </p:cNvPr>
              <p:cNvSpPr>
                <a:spLocks noEditPoints="1"/>
              </p:cNvSpPr>
              <p:nvPr/>
            </p:nvSpPr>
            <p:spPr bwMode="auto">
              <a:xfrm>
                <a:off x="712788" y="3030537"/>
                <a:ext cx="569912" cy="676275"/>
              </a:xfrm>
              <a:custGeom>
                <a:avLst/>
                <a:gdLst>
                  <a:gd name="T0" fmla="*/ 122 w 1584"/>
                  <a:gd name="T1" fmla="*/ 1609 h 1884"/>
                  <a:gd name="T2" fmla="*/ 1520 w 1584"/>
                  <a:gd name="T3" fmla="*/ 1518 h 1884"/>
                  <a:gd name="T4" fmla="*/ 1364 w 1584"/>
                  <a:gd name="T5" fmla="*/ 1814 h 1884"/>
                  <a:gd name="T6" fmla="*/ 1126 w 1584"/>
                  <a:gd name="T7" fmla="*/ 1759 h 1884"/>
                  <a:gd name="T8" fmla="*/ 1419 w 1584"/>
                  <a:gd name="T9" fmla="*/ 1759 h 1884"/>
                  <a:gd name="T10" fmla="*/ 458 w 1584"/>
                  <a:gd name="T11" fmla="*/ 1759 h 1884"/>
                  <a:gd name="T12" fmla="*/ 165 w 1584"/>
                  <a:gd name="T13" fmla="*/ 1759 h 1884"/>
                  <a:gd name="T14" fmla="*/ 458 w 1584"/>
                  <a:gd name="T15" fmla="*/ 1759 h 1884"/>
                  <a:gd name="T16" fmla="*/ 277 w 1584"/>
                  <a:gd name="T17" fmla="*/ 1110 h 1884"/>
                  <a:gd name="T18" fmla="*/ 794 w 1584"/>
                  <a:gd name="T19" fmla="*/ 887 h 1884"/>
                  <a:gd name="T20" fmla="*/ 1280 w 1584"/>
                  <a:gd name="T21" fmla="*/ 1081 h 1884"/>
                  <a:gd name="T22" fmla="*/ 1462 w 1584"/>
                  <a:gd name="T23" fmla="*/ 1110 h 1884"/>
                  <a:gd name="T24" fmla="*/ 64 w 1584"/>
                  <a:gd name="T25" fmla="*/ 1454 h 1884"/>
                  <a:gd name="T26" fmla="*/ 93 w 1584"/>
                  <a:gd name="T27" fmla="*/ 827 h 1884"/>
                  <a:gd name="T28" fmla="*/ 106 w 1584"/>
                  <a:gd name="T29" fmla="*/ 579 h 1884"/>
                  <a:gd name="T30" fmla="*/ 169 w 1584"/>
                  <a:gd name="T31" fmla="*/ 827 h 1884"/>
                  <a:gd name="T32" fmla="*/ 93 w 1584"/>
                  <a:gd name="T33" fmla="*/ 827 h 1884"/>
                  <a:gd name="T34" fmla="*/ 794 w 1584"/>
                  <a:gd name="T35" fmla="*/ 823 h 1884"/>
                  <a:gd name="T36" fmla="*/ 372 w 1584"/>
                  <a:gd name="T37" fmla="*/ 485 h 1884"/>
                  <a:gd name="T38" fmla="*/ 1218 w 1584"/>
                  <a:gd name="T39" fmla="*/ 485 h 1884"/>
                  <a:gd name="T40" fmla="*/ 220 w 1584"/>
                  <a:gd name="T41" fmla="*/ 141 h 1884"/>
                  <a:gd name="T42" fmla="*/ 1421 w 1584"/>
                  <a:gd name="T43" fmla="*/ 199 h 1884"/>
                  <a:gd name="T44" fmla="*/ 1349 w 1584"/>
                  <a:gd name="T45" fmla="*/ 827 h 1884"/>
                  <a:gd name="T46" fmla="*/ 1363 w 1584"/>
                  <a:gd name="T47" fmla="*/ 1045 h 1884"/>
                  <a:gd name="T48" fmla="*/ 1188 w 1584"/>
                  <a:gd name="T49" fmla="*/ 392 h 1884"/>
                  <a:gd name="T50" fmla="*/ 248 w 1584"/>
                  <a:gd name="T51" fmla="*/ 1045 h 1884"/>
                  <a:gd name="T52" fmla="*/ 162 w 1584"/>
                  <a:gd name="T53" fmla="*/ 904 h 1884"/>
                  <a:gd name="T54" fmla="*/ 162 w 1584"/>
                  <a:gd name="T55" fmla="*/ 515 h 1884"/>
                  <a:gd name="T56" fmla="*/ 1489 w 1584"/>
                  <a:gd name="T57" fmla="*/ 592 h 1884"/>
                  <a:gd name="T58" fmla="*/ 1476 w 1584"/>
                  <a:gd name="T59" fmla="*/ 840 h 1884"/>
                  <a:gd name="T60" fmla="*/ 1413 w 1584"/>
                  <a:gd name="T61" fmla="*/ 592 h 1884"/>
                  <a:gd name="T62" fmla="*/ 1489 w 1584"/>
                  <a:gd name="T63" fmla="*/ 592 h 1884"/>
                  <a:gd name="T64" fmla="*/ 1584 w 1584"/>
                  <a:gd name="T65" fmla="*/ 1168 h 1884"/>
                  <a:gd name="T66" fmla="*/ 1485 w 1584"/>
                  <a:gd name="T67" fmla="*/ 904 h 1884"/>
                  <a:gd name="T68" fmla="*/ 1485 w 1584"/>
                  <a:gd name="T69" fmla="*/ 516 h 1884"/>
                  <a:gd name="T70" fmla="*/ 952 w 1584"/>
                  <a:gd name="T71" fmla="*/ 77 h 1884"/>
                  <a:gd name="T72" fmla="*/ 905 w 1584"/>
                  <a:gd name="T73" fmla="*/ 21 h 1884"/>
                  <a:gd name="T74" fmla="*/ 220 w 1584"/>
                  <a:gd name="T75" fmla="*/ 77 h 1884"/>
                  <a:gd name="T76" fmla="*/ 29 w 1584"/>
                  <a:gd name="T77" fmla="*/ 592 h 1884"/>
                  <a:gd name="T78" fmla="*/ 98 w 1584"/>
                  <a:gd name="T79" fmla="*/ 987 h 1884"/>
                  <a:gd name="T80" fmla="*/ 0 w 1584"/>
                  <a:gd name="T81" fmla="*/ 1551 h 1884"/>
                  <a:gd name="T82" fmla="*/ 220 w 1584"/>
                  <a:gd name="T83" fmla="*/ 1884 h 1884"/>
                  <a:gd name="T84" fmla="*/ 528 w 1584"/>
                  <a:gd name="T85" fmla="*/ 1673 h 1884"/>
                  <a:gd name="T86" fmla="*/ 769 w 1584"/>
                  <a:gd name="T87" fmla="*/ 1698 h 1884"/>
                  <a:gd name="T88" fmla="*/ 834 w 1584"/>
                  <a:gd name="T89" fmla="*/ 1673 h 1884"/>
                  <a:gd name="T90" fmla="*/ 1181 w 1584"/>
                  <a:gd name="T91" fmla="*/ 1884 h 1884"/>
                  <a:gd name="T92" fmla="*/ 1489 w 1584"/>
                  <a:gd name="T93" fmla="*/ 1670 h 1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84" h="1884">
                    <a:moveTo>
                      <a:pt x="1462" y="1609"/>
                    </a:moveTo>
                    <a:lnTo>
                      <a:pt x="1462" y="1609"/>
                    </a:lnTo>
                    <a:lnTo>
                      <a:pt x="122" y="1609"/>
                    </a:lnTo>
                    <a:cubicBezTo>
                      <a:pt x="90" y="1609"/>
                      <a:pt x="64" y="1582"/>
                      <a:pt x="64" y="1551"/>
                    </a:cubicBezTo>
                    <a:lnTo>
                      <a:pt x="64" y="1518"/>
                    </a:lnTo>
                    <a:lnTo>
                      <a:pt x="1520" y="1518"/>
                    </a:lnTo>
                    <a:lnTo>
                      <a:pt x="1520" y="1551"/>
                    </a:lnTo>
                    <a:cubicBezTo>
                      <a:pt x="1520" y="1582"/>
                      <a:pt x="1494" y="1609"/>
                      <a:pt x="1462" y="1609"/>
                    </a:cubicBezTo>
                    <a:close/>
                    <a:moveTo>
                      <a:pt x="1364" y="1814"/>
                    </a:moveTo>
                    <a:lnTo>
                      <a:pt x="1364" y="1814"/>
                    </a:lnTo>
                    <a:lnTo>
                      <a:pt x="1181" y="1814"/>
                    </a:lnTo>
                    <a:cubicBezTo>
                      <a:pt x="1151" y="1814"/>
                      <a:pt x="1126" y="1789"/>
                      <a:pt x="1126" y="1759"/>
                    </a:cubicBezTo>
                    <a:lnTo>
                      <a:pt x="1126" y="1673"/>
                    </a:lnTo>
                    <a:lnTo>
                      <a:pt x="1419" y="1673"/>
                    </a:lnTo>
                    <a:lnTo>
                      <a:pt x="1419" y="1759"/>
                    </a:lnTo>
                    <a:cubicBezTo>
                      <a:pt x="1419" y="1789"/>
                      <a:pt x="1394" y="1814"/>
                      <a:pt x="1364" y="1814"/>
                    </a:cubicBezTo>
                    <a:close/>
                    <a:moveTo>
                      <a:pt x="458" y="1759"/>
                    </a:moveTo>
                    <a:lnTo>
                      <a:pt x="458" y="1759"/>
                    </a:lnTo>
                    <a:cubicBezTo>
                      <a:pt x="458" y="1789"/>
                      <a:pt x="434" y="1814"/>
                      <a:pt x="403" y="1814"/>
                    </a:cubicBezTo>
                    <a:lnTo>
                      <a:pt x="220" y="1814"/>
                    </a:lnTo>
                    <a:cubicBezTo>
                      <a:pt x="190" y="1814"/>
                      <a:pt x="165" y="1789"/>
                      <a:pt x="165" y="1759"/>
                    </a:cubicBezTo>
                    <a:lnTo>
                      <a:pt x="165" y="1673"/>
                    </a:lnTo>
                    <a:lnTo>
                      <a:pt x="458" y="1673"/>
                    </a:lnTo>
                    <a:lnTo>
                      <a:pt x="458" y="1759"/>
                    </a:lnTo>
                    <a:close/>
                    <a:moveTo>
                      <a:pt x="122" y="1110"/>
                    </a:moveTo>
                    <a:lnTo>
                      <a:pt x="122" y="1110"/>
                    </a:lnTo>
                    <a:lnTo>
                      <a:pt x="277" y="1110"/>
                    </a:lnTo>
                    <a:cubicBezTo>
                      <a:pt x="294" y="1110"/>
                      <a:pt x="308" y="1097"/>
                      <a:pt x="309" y="1081"/>
                    </a:cubicBezTo>
                    <a:lnTo>
                      <a:pt x="333" y="854"/>
                    </a:lnTo>
                    <a:cubicBezTo>
                      <a:pt x="468" y="876"/>
                      <a:pt x="627" y="887"/>
                      <a:pt x="794" y="887"/>
                    </a:cubicBezTo>
                    <a:cubicBezTo>
                      <a:pt x="960" y="887"/>
                      <a:pt x="1122" y="876"/>
                      <a:pt x="1256" y="854"/>
                    </a:cubicBezTo>
                    <a:lnTo>
                      <a:pt x="1278" y="1062"/>
                    </a:lnTo>
                    <a:lnTo>
                      <a:pt x="1280" y="1081"/>
                    </a:lnTo>
                    <a:cubicBezTo>
                      <a:pt x="1282" y="1097"/>
                      <a:pt x="1296" y="1110"/>
                      <a:pt x="1312" y="1110"/>
                    </a:cubicBezTo>
                    <a:lnTo>
                      <a:pt x="1462" y="1110"/>
                    </a:lnTo>
                    <a:lnTo>
                      <a:pt x="1462" y="1110"/>
                    </a:lnTo>
                    <a:cubicBezTo>
                      <a:pt x="1494" y="1110"/>
                      <a:pt x="1520" y="1136"/>
                      <a:pt x="1520" y="1168"/>
                    </a:cubicBezTo>
                    <a:lnTo>
                      <a:pt x="1520" y="1454"/>
                    </a:lnTo>
                    <a:lnTo>
                      <a:pt x="64" y="1454"/>
                    </a:lnTo>
                    <a:lnTo>
                      <a:pt x="64" y="1168"/>
                    </a:lnTo>
                    <a:cubicBezTo>
                      <a:pt x="64" y="1136"/>
                      <a:pt x="90" y="1110"/>
                      <a:pt x="122" y="1110"/>
                    </a:cubicBezTo>
                    <a:close/>
                    <a:moveTo>
                      <a:pt x="93" y="827"/>
                    </a:moveTo>
                    <a:lnTo>
                      <a:pt x="93" y="827"/>
                    </a:lnTo>
                    <a:lnTo>
                      <a:pt x="93" y="592"/>
                    </a:lnTo>
                    <a:cubicBezTo>
                      <a:pt x="93" y="585"/>
                      <a:pt x="99" y="579"/>
                      <a:pt x="106" y="579"/>
                    </a:cubicBezTo>
                    <a:lnTo>
                      <a:pt x="156" y="579"/>
                    </a:lnTo>
                    <a:cubicBezTo>
                      <a:pt x="163" y="579"/>
                      <a:pt x="169" y="585"/>
                      <a:pt x="169" y="592"/>
                    </a:cubicBezTo>
                    <a:lnTo>
                      <a:pt x="169" y="827"/>
                    </a:lnTo>
                    <a:cubicBezTo>
                      <a:pt x="169" y="834"/>
                      <a:pt x="163" y="840"/>
                      <a:pt x="156" y="840"/>
                    </a:cubicBezTo>
                    <a:lnTo>
                      <a:pt x="106" y="840"/>
                    </a:lnTo>
                    <a:cubicBezTo>
                      <a:pt x="99" y="840"/>
                      <a:pt x="93" y="834"/>
                      <a:pt x="93" y="827"/>
                    </a:cubicBezTo>
                    <a:close/>
                    <a:moveTo>
                      <a:pt x="1249" y="790"/>
                    </a:moveTo>
                    <a:lnTo>
                      <a:pt x="1249" y="790"/>
                    </a:lnTo>
                    <a:cubicBezTo>
                      <a:pt x="1118" y="812"/>
                      <a:pt x="958" y="823"/>
                      <a:pt x="794" y="823"/>
                    </a:cubicBezTo>
                    <a:cubicBezTo>
                      <a:pt x="631" y="823"/>
                      <a:pt x="471" y="812"/>
                      <a:pt x="340" y="790"/>
                    </a:cubicBezTo>
                    <a:lnTo>
                      <a:pt x="372" y="488"/>
                    </a:lnTo>
                    <a:cubicBezTo>
                      <a:pt x="372" y="487"/>
                      <a:pt x="372" y="486"/>
                      <a:pt x="372" y="485"/>
                    </a:cubicBezTo>
                    <a:cubicBezTo>
                      <a:pt x="372" y="469"/>
                      <a:pt x="385" y="456"/>
                      <a:pt x="401" y="456"/>
                    </a:cubicBezTo>
                    <a:lnTo>
                      <a:pt x="1188" y="456"/>
                    </a:lnTo>
                    <a:cubicBezTo>
                      <a:pt x="1205" y="456"/>
                      <a:pt x="1218" y="469"/>
                      <a:pt x="1218" y="485"/>
                    </a:cubicBezTo>
                    <a:cubicBezTo>
                      <a:pt x="1218" y="486"/>
                      <a:pt x="1218" y="487"/>
                      <a:pt x="1218" y="488"/>
                    </a:cubicBezTo>
                    <a:lnTo>
                      <a:pt x="1249" y="790"/>
                    </a:lnTo>
                    <a:close/>
                    <a:moveTo>
                      <a:pt x="220" y="141"/>
                    </a:moveTo>
                    <a:lnTo>
                      <a:pt x="220" y="141"/>
                    </a:lnTo>
                    <a:lnTo>
                      <a:pt x="1363" y="141"/>
                    </a:lnTo>
                    <a:cubicBezTo>
                      <a:pt x="1395" y="141"/>
                      <a:pt x="1421" y="167"/>
                      <a:pt x="1421" y="199"/>
                    </a:cubicBezTo>
                    <a:lnTo>
                      <a:pt x="1421" y="515"/>
                    </a:lnTo>
                    <a:cubicBezTo>
                      <a:pt x="1381" y="518"/>
                      <a:pt x="1349" y="552"/>
                      <a:pt x="1349" y="592"/>
                    </a:cubicBezTo>
                    <a:lnTo>
                      <a:pt x="1349" y="827"/>
                    </a:lnTo>
                    <a:cubicBezTo>
                      <a:pt x="1349" y="868"/>
                      <a:pt x="1381" y="902"/>
                      <a:pt x="1421" y="904"/>
                    </a:cubicBezTo>
                    <a:lnTo>
                      <a:pt x="1421" y="987"/>
                    </a:lnTo>
                    <a:cubicBezTo>
                      <a:pt x="1421" y="1019"/>
                      <a:pt x="1395" y="1045"/>
                      <a:pt x="1363" y="1045"/>
                    </a:cubicBezTo>
                    <a:lnTo>
                      <a:pt x="1341" y="1045"/>
                    </a:lnTo>
                    <a:lnTo>
                      <a:pt x="1282" y="483"/>
                    </a:lnTo>
                    <a:cubicBezTo>
                      <a:pt x="1281" y="433"/>
                      <a:pt x="1239" y="392"/>
                      <a:pt x="1188" y="392"/>
                    </a:cubicBezTo>
                    <a:lnTo>
                      <a:pt x="401" y="392"/>
                    </a:lnTo>
                    <a:cubicBezTo>
                      <a:pt x="350" y="392"/>
                      <a:pt x="309" y="433"/>
                      <a:pt x="308" y="483"/>
                    </a:cubicBezTo>
                    <a:lnTo>
                      <a:pt x="248" y="1045"/>
                    </a:lnTo>
                    <a:lnTo>
                      <a:pt x="220" y="1045"/>
                    </a:lnTo>
                    <a:cubicBezTo>
                      <a:pt x="188" y="1045"/>
                      <a:pt x="162" y="1019"/>
                      <a:pt x="162" y="987"/>
                    </a:cubicBezTo>
                    <a:lnTo>
                      <a:pt x="162" y="904"/>
                    </a:lnTo>
                    <a:cubicBezTo>
                      <a:pt x="202" y="901"/>
                      <a:pt x="233" y="868"/>
                      <a:pt x="233" y="827"/>
                    </a:cubicBezTo>
                    <a:lnTo>
                      <a:pt x="233" y="592"/>
                    </a:lnTo>
                    <a:cubicBezTo>
                      <a:pt x="233" y="552"/>
                      <a:pt x="202" y="519"/>
                      <a:pt x="162" y="515"/>
                    </a:cubicBezTo>
                    <a:lnTo>
                      <a:pt x="162" y="199"/>
                    </a:lnTo>
                    <a:cubicBezTo>
                      <a:pt x="162" y="167"/>
                      <a:pt x="188" y="141"/>
                      <a:pt x="220" y="141"/>
                    </a:cubicBezTo>
                    <a:close/>
                    <a:moveTo>
                      <a:pt x="1489" y="592"/>
                    </a:moveTo>
                    <a:lnTo>
                      <a:pt x="1489" y="592"/>
                    </a:lnTo>
                    <a:lnTo>
                      <a:pt x="1489" y="827"/>
                    </a:lnTo>
                    <a:cubicBezTo>
                      <a:pt x="1489" y="834"/>
                      <a:pt x="1483" y="840"/>
                      <a:pt x="1476" y="840"/>
                    </a:cubicBezTo>
                    <a:lnTo>
                      <a:pt x="1426" y="840"/>
                    </a:lnTo>
                    <a:cubicBezTo>
                      <a:pt x="1419" y="840"/>
                      <a:pt x="1413" y="834"/>
                      <a:pt x="1413" y="827"/>
                    </a:cubicBezTo>
                    <a:lnTo>
                      <a:pt x="1413" y="592"/>
                    </a:lnTo>
                    <a:cubicBezTo>
                      <a:pt x="1413" y="585"/>
                      <a:pt x="1419" y="579"/>
                      <a:pt x="1426" y="579"/>
                    </a:cubicBezTo>
                    <a:lnTo>
                      <a:pt x="1476" y="579"/>
                    </a:lnTo>
                    <a:cubicBezTo>
                      <a:pt x="1483" y="579"/>
                      <a:pt x="1489" y="585"/>
                      <a:pt x="1489" y="592"/>
                    </a:cubicBezTo>
                    <a:close/>
                    <a:moveTo>
                      <a:pt x="1584" y="1551"/>
                    </a:moveTo>
                    <a:lnTo>
                      <a:pt x="1584" y="1551"/>
                    </a:lnTo>
                    <a:lnTo>
                      <a:pt x="1584" y="1168"/>
                    </a:lnTo>
                    <a:cubicBezTo>
                      <a:pt x="1584" y="1103"/>
                      <a:pt x="1534" y="1050"/>
                      <a:pt x="1470" y="1046"/>
                    </a:cubicBezTo>
                    <a:cubicBezTo>
                      <a:pt x="1480" y="1029"/>
                      <a:pt x="1485" y="1009"/>
                      <a:pt x="1485" y="987"/>
                    </a:cubicBezTo>
                    <a:lnTo>
                      <a:pt x="1485" y="904"/>
                    </a:lnTo>
                    <a:cubicBezTo>
                      <a:pt x="1524" y="900"/>
                      <a:pt x="1554" y="867"/>
                      <a:pt x="1554" y="827"/>
                    </a:cubicBezTo>
                    <a:lnTo>
                      <a:pt x="1554" y="592"/>
                    </a:lnTo>
                    <a:cubicBezTo>
                      <a:pt x="1554" y="553"/>
                      <a:pt x="1524" y="520"/>
                      <a:pt x="1485" y="516"/>
                    </a:cubicBezTo>
                    <a:lnTo>
                      <a:pt x="1485" y="199"/>
                    </a:lnTo>
                    <a:cubicBezTo>
                      <a:pt x="1485" y="132"/>
                      <a:pt x="1431" y="77"/>
                      <a:pt x="1363" y="77"/>
                    </a:cubicBezTo>
                    <a:lnTo>
                      <a:pt x="952" y="77"/>
                    </a:lnTo>
                    <a:cubicBezTo>
                      <a:pt x="956" y="71"/>
                      <a:pt x="960" y="65"/>
                      <a:pt x="964" y="59"/>
                    </a:cubicBezTo>
                    <a:cubicBezTo>
                      <a:pt x="974" y="42"/>
                      <a:pt x="970" y="21"/>
                      <a:pt x="953" y="11"/>
                    </a:cubicBezTo>
                    <a:cubicBezTo>
                      <a:pt x="937" y="0"/>
                      <a:pt x="916" y="5"/>
                      <a:pt x="905" y="21"/>
                    </a:cubicBezTo>
                    <a:cubicBezTo>
                      <a:pt x="901" y="28"/>
                      <a:pt x="896" y="35"/>
                      <a:pt x="892" y="43"/>
                    </a:cubicBezTo>
                    <a:cubicBezTo>
                      <a:pt x="885" y="54"/>
                      <a:pt x="885" y="67"/>
                      <a:pt x="890" y="77"/>
                    </a:cubicBezTo>
                    <a:lnTo>
                      <a:pt x="220" y="77"/>
                    </a:lnTo>
                    <a:cubicBezTo>
                      <a:pt x="153" y="77"/>
                      <a:pt x="98" y="132"/>
                      <a:pt x="98" y="199"/>
                    </a:cubicBezTo>
                    <a:lnTo>
                      <a:pt x="98" y="516"/>
                    </a:lnTo>
                    <a:cubicBezTo>
                      <a:pt x="59" y="520"/>
                      <a:pt x="29" y="552"/>
                      <a:pt x="29" y="592"/>
                    </a:cubicBezTo>
                    <a:lnTo>
                      <a:pt x="29" y="827"/>
                    </a:lnTo>
                    <a:cubicBezTo>
                      <a:pt x="29" y="867"/>
                      <a:pt x="59" y="900"/>
                      <a:pt x="98" y="904"/>
                    </a:cubicBezTo>
                    <a:lnTo>
                      <a:pt x="98" y="987"/>
                    </a:lnTo>
                    <a:cubicBezTo>
                      <a:pt x="98" y="1009"/>
                      <a:pt x="103" y="1029"/>
                      <a:pt x="113" y="1046"/>
                    </a:cubicBezTo>
                    <a:cubicBezTo>
                      <a:pt x="50" y="1050"/>
                      <a:pt x="0" y="1103"/>
                      <a:pt x="0" y="1168"/>
                    </a:cubicBezTo>
                    <a:lnTo>
                      <a:pt x="0" y="1551"/>
                    </a:lnTo>
                    <a:cubicBezTo>
                      <a:pt x="0" y="1609"/>
                      <a:pt x="41" y="1658"/>
                      <a:pt x="95" y="1670"/>
                    </a:cubicBezTo>
                    <a:lnTo>
                      <a:pt x="95" y="1759"/>
                    </a:lnTo>
                    <a:cubicBezTo>
                      <a:pt x="95" y="1828"/>
                      <a:pt x="151" y="1884"/>
                      <a:pt x="220" y="1884"/>
                    </a:cubicBezTo>
                    <a:lnTo>
                      <a:pt x="403" y="1884"/>
                    </a:lnTo>
                    <a:cubicBezTo>
                      <a:pt x="472" y="1884"/>
                      <a:pt x="528" y="1828"/>
                      <a:pt x="528" y="1759"/>
                    </a:cubicBezTo>
                    <a:lnTo>
                      <a:pt x="528" y="1673"/>
                    </a:lnTo>
                    <a:lnTo>
                      <a:pt x="759" y="1673"/>
                    </a:lnTo>
                    <a:cubicBezTo>
                      <a:pt x="759" y="1673"/>
                      <a:pt x="759" y="1674"/>
                      <a:pt x="759" y="1675"/>
                    </a:cubicBezTo>
                    <a:cubicBezTo>
                      <a:pt x="763" y="1683"/>
                      <a:pt x="766" y="1691"/>
                      <a:pt x="769" y="1698"/>
                    </a:cubicBezTo>
                    <a:cubicBezTo>
                      <a:pt x="775" y="1711"/>
                      <a:pt x="788" y="1719"/>
                      <a:pt x="801" y="1719"/>
                    </a:cubicBezTo>
                    <a:cubicBezTo>
                      <a:pt x="806" y="1719"/>
                      <a:pt x="811" y="1718"/>
                      <a:pt x="815" y="1717"/>
                    </a:cubicBezTo>
                    <a:cubicBezTo>
                      <a:pt x="832" y="1709"/>
                      <a:pt x="840" y="1690"/>
                      <a:pt x="834" y="1673"/>
                    </a:cubicBezTo>
                    <a:lnTo>
                      <a:pt x="1056" y="1673"/>
                    </a:lnTo>
                    <a:lnTo>
                      <a:pt x="1056" y="1759"/>
                    </a:lnTo>
                    <a:cubicBezTo>
                      <a:pt x="1056" y="1828"/>
                      <a:pt x="1112" y="1884"/>
                      <a:pt x="1181" y="1884"/>
                    </a:cubicBezTo>
                    <a:lnTo>
                      <a:pt x="1364" y="1884"/>
                    </a:lnTo>
                    <a:cubicBezTo>
                      <a:pt x="1433" y="1884"/>
                      <a:pt x="1489" y="1828"/>
                      <a:pt x="1489" y="1759"/>
                    </a:cubicBezTo>
                    <a:lnTo>
                      <a:pt x="1489" y="1670"/>
                    </a:lnTo>
                    <a:cubicBezTo>
                      <a:pt x="1543" y="1657"/>
                      <a:pt x="1584" y="1609"/>
                      <a:pt x="1584" y="155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9">
                <a:extLst>
                  <a:ext uri="{FF2B5EF4-FFF2-40B4-BE49-F238E27FC236}">
                    <a16:creationId xmlns:a16="http://schemas.microsoft.com/office/drawing/2014/main" id="{14A78AD0-3437-2AAF-CD65-7099A0AC1EA8}"/>
                  </a:ext>
                </a:extLst>
              </p:cNvPr>
              <p:cNvSpPr>
                <a:spLocks noEditPoints="1"/>
              </p:cNvSpPr>
              <p:nvPr/>
            </p:nvSpPr>
            <p:spPr bwMode="auto">
              <a:xfrm>
                <a:off x="877888" y="3386137"/>
                <a:ext cx="241300" cy="139700"/>
              </a:xfrm>
              <a:custGeom>
                <a:avLst/>
                <a:gdLst>
                  <a:gd name="T0" fmla="*/ 65 w 673"/>
                  <a:gd name="T1" fmla="*/ 122 h 391"/>
                  <a:gd name="T2" fmla="*/ 65 w 673"/>
                  <a:gd name="T3" fmla="*/ 122 h 391"/>
                  <a:gd name="T4" fmla="*/ 123 w 673"/>
                  <a:gd name="T5" fmla="*/ 64 h 391"/>
                  <a:gd name="T6" fmla="*/ 550 w 673"/>
                  <a:gd name="T7" fmla="*/ 64 h 391"/>
                  <a:gd name="T8" fmla="*/ 608 w 673"/>
                  <a:gd name="T9" fmla="*/ 122 h 391"/>
                  <a:gd name="T10" fmla="*/ 608 w 673"/>
                  <a:gd name="T11" fmla="*/ 269 h 391"/>
                  <a:gd name="T12" fmla="*/ 550 w 673"/>
                  <a:gd name="T13" fmla="*/ 327 h 391"/>
                  <a:gd name="T14" fmla="*/ 123 w 673"/>
                  <a:gd name="T15" fmla="*/ 327 h 391"/>
                  <a:gd name="T16" fmla="*/ 65 w 673"/>
                  <a:gd name="T17" fmla="*/ 269 h 391"/>
                  <a:gd name="T18" fmla="*/ 65 w 673"/>
                  <a:gd name="T19" fmla="*/ 122 h 391"/>
                  <a:gd name="T20" fmla="*/ 123 w 673"/>
                  <a:gd name="T21" fmla="*/ 391 h 391"/>
                  <a:gd name="T22" fmla="*/ 123 w 673"/>
                  <a:gd name="T23" fmla="*/ 391 h 391"/>
                  <a:gd name="T24" fmla="*/ 550 w 673"/>
                  <a:gd name="T25" fmla="*/ 391 h 391"/>
                  <a:gd name="T26" fmla="*/ 673 w 673"/>
                  <a:gd name="T27" fmla="*/ 269 h 391"/>
                  <a:gd name="T28" fmla="*/ 673 w 673"/>
                  <a:gd name="T29" fmla="*/ 122 h 391"/>
                  <a:gd name="T30" fmla="*/ 550 w 673"/>
                  <a:gd name="T31" fmla="*/ 0 h 391"/>
                  <a:gd name="T32" fmla="*/ 123 w 673"/>
                  <a:gd name="T33" fmla="*/ 0 h 391"/>
                  <a:gd name="T34" fmla="*/ 0 w 673"/>
                  <a:gd name="T35" fmla="*/ 122 h 391"/>
                  <a:gd name="T36" fmla="*/ 0 w 673"/>
                  <a:gd name="T37" fmla="*/ 269 h 391"/>
                  <a:gd name="T38" fmla="*/ 123 w 673"/>
                  <a:gd name="T39" fmla="*/ 391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3" h="391">
                    <a:moveTo>
                      <a:pt x="65" y="122"/>
                    </a:moveTo>
                    <a:lnTo>
                      <a:pt x="65" y="122"/>
                    </a:lnTo>
                    <a:cubicBezTo>
                      <a:pt x="65" y="90"/>
                      <a:pt x="91" y="64"/>
                      <a:pt x="123" y="64"/>
                    </a:cubicBezTo>
                    <a:lnTo>
                      <a:pt x="550" y="64"/>
                    </a:lnTo>
                    <a:cubicBezTo>
                      <a:pt x="582" y="64"/>
                      <a:pt x="608" y="90"/>
                      <a:pt x="608" y="122"/>
                    </a:cubicBezTo>
                    <a:lnTo>
                      <a:pt x="608" y="269"/>
                    </a:lnTo>
                    <a:cubicBezTo>
                      <a:pt x="608" y="301"/>
                      <a:pt x="582" y="327"/>
                      <a:pt x="550" y="327"/>
                    </a:cubicBezTo>
                    <a:lnTo>
                      <a:pt x="123" y="327"/>
                    </a:lnTo>
                    <a:cubicBezTo>
                      <a:pt x="91" y="327"/>
                      <a:pt x="65" y="301"/>
                      <a:pt x="65" y="269"/>
                    </a:cubicBezTo>
                    <a:lnTo>
                      <a:pt x="65" y="122"/>
                    </a:lnTo>
                    <a:close/>
                    <a:moveTo>
                      <a:pt x="123" y="391"/>
                    </a:moveTo>
                    <a:lnTo>
                      <a:pt x="123" y="391"/>
                    </a:lnTo>
                    <a:lnTo>
                      <a:pt x="550" y="391"/>
                    </a:lnTo>
                    <a:cubicBezTo>
                      <a:pt x="618" y="391"/>
                      <a:pt x="673" y="336"/>
                      <a:pt x="673" y="269"/>
                    </a:cubicBezTo>
                    <a:lnTo>
                      <a:pt x="673" y="122"/>
                    </a:lnTo>
                    <a:cubicBezTo>
                      <a:pt x="673" y="55"/>
                      <a:pt x="618" y="0"/>
                      <a:pt x="550" y="0"/>
                    </a:cubicBezTo>
                    <a:lnTo>
                      <a:pt x="123" y="0"/>
                    </a:lnTo>
                    <a:cubicBezTo>
                      <a:pt x="55" y="0"/>
                      <a:pt x="0" y="55"/>
                      <a:pt x="0" y="122"/>
                    </a:cubicBezTo>
                    <a:lnTo>
                      <a:pt x="0" y="269"/>
                    </a:lnTo>
                    <a:cubicBezTo>
                      <a:pt x="0" y="336"/>
                      <a:pt x="55" y="391"/>
                      <a:pt x="123" y="39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10">
                <a:extLst>
                  <a:ext uri="{FF2B5EF4-FFF2-40B4-BE49-F238E27FC236}">
                    <a16:creationId xmlns:a16="http://schemas.microsoft.com/office/drawing/2014/main" id="{B02123F9-14A5-AA5B-7FBD-4446E885BBB7}"/>
                  </a:ext>
                </a:extLst>
              </p:cNvPr>
              <p:cNvSpPr>
                <a:spLocks noEditPoints="1"/>
              </p:cNvSpPr>
              <p:nvPr/>
            </p:nvSpPr>
            <p:spPr bwMode="auto">
              <a:xfrm>
                <a:off x="755650" y="3467099"/>
                <a:ext cx="107950" cy="74612"/>
              </a:xfrm>
              <a:custGeom>
                <a:avLst/>
                <a:gdLst>
                  <a:gd name="T0" fmla="*/ 64 w 302"/>
                  <a:gd name="T1" fmla="*/ 77 h 205"/>
                  <a:gd name="T2" fmla="*/ 64 w 302"/>
                  <a:gd name="T3" fmla="*/ 77 h 205"/>
                  <a:gd name="T4" fmla="*/ 77 w 302"/>
                  <a:gd name="T5" fmla="*/ 64 h 205"/>
                  <a:gd name="T6" fmla="*/ 225 w 302"/>
                  <a:gd name="T7" fmla="*/ 64 h 205"/>
                  <a:gd name="T8" fmla="*/ 238 w 302"/>
                  <a:gd name="T9" fmla="*/ 77 h 205"/>
                  <a:gd name="T10" fmla="*/ 238 w 302"/>
                  <a:gd name="T11" fmla="*/ 127 h 205"/>
                  <a:gd name="T12" fmla="*/ 225 w 302"/>
                  <a:gd name="T13" fmla="*/ 140 h 205"/>
                  <a:gd name="T14" fmla="*/ 77 w 302"/>
                  <a:gd name="T15" fmla="*/ 140 h 205"/>
                  <a:gd name="T16" fmla="*/ 64 w 302"/>
                  <a:gd name="T17" fmla="*/ 127 h 205"/>
                  <a:gd name="T18" fmla="*/ 64 w 302"/>
                  <a:gd name="T19" fmla="*/ 77 h 205"/>
                  <a:gd name="T20" fmla="*/ 77 w 302"/>
                  <a:gd name="T21" fmla="*/ 205 h 205"/>
                  <a:gd name="T22" fmla="*/ 77 w 302"/>
                  <a:gd name="T23" fmla="*/ 205 h 205"/>
                  <a:gd name="T24" fmla="*/ 225 w 302"/>
                  <a:gd name="T25" fmla="*/ 205 h 205"/>
                  <a:gd name="T26" fmla="*/ 302 w 302"/>
                  <a:gd name="T27" fmla="*/ 127 h 205"/>
                  <a:gd name="T28" fmla="*/ 302 w 302"/>
                  <a:gd name="T29" fmla="*/ 77 h 205"/>
                  <a:gd name="T30" fmla="*/ 225 w 302"/>
                  <a:gd name="T31" fmla="*/ 0 h 205"/>
                  <a:gd name="T32" fmla="*/ 77 w 302"/>
                  <a:gd name="T33" fmla="*/ 0 h 205"/>
                  <a:gd name="T34" fmla="*/ 0 w 302"/>
                  <a:gd name="T35" fmla="*/ 77 h 205"/>
                  <a:gd name="T36" fmla="*/ 0 w 302"/>
                  <a:gd name="T37" fmla="*/ 127 h 205"/>
                  <a:gd name="T38" fmla="*/ 77 w 302"/>
                  <a:gd name="T39"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2" h="205">
                    <a:moveTo>
                      <a:pt x="64" y="77"/>
                    </a:moveTo>
                    <a:lnTo>
                      <a:pt x="64" y="77"/>
                    </a:lnTo>
                    <a:cubicBezTo>
                      <a:pt x="64" y="70"/>
                      <a:pt x="70" y="64"/>
                      <a:pt x="77" y="64"/>
                    </a:cubicBezTo>
                    <a:lnTo>
                      <a:pt x="225" y="64"/>
                    </a:lnTo>
                    <a:cubicBezTo>
                      <a:pt x="232" y="64"/>
                      <a:pt x="238" y="70"/>
                      <a:pt x="238" y="77"/>
                    </a:cubicBezTo>
                    <a:lnTo>
                      <a:pt x="238" y="127"/>
                    </a:lnTo>
                    <a:cubicBezTo>
                      <a:pt x="238" y="135"/>
                      <a:pt x="232" y="140"/>
                      <a:pt x="225" y="140"/>
                    </a:cubicBezTo>
                    <a:lnTo>
                      <a:pt x="77" y="140"/>
                    </a:lnTo>
                    <a:cubicBezTo>
                      <a:pt x="70" y="140"/>
                      <a:pt x="64" y="135"/>
                      <a:pt x="64" y="127"/>
                    </a:cubicBezTo>
                    <a:lnTo>
                      <a:pt x="64" y="77"/>
                    </a:lnTo>
                    <a:close/>
                    <a:moveTo>
                      <a:pt x="77" y="205"/>
                    </a:moveTo>
                    <a:lnTo>
                      <a:pt x="77" y="205"/>
                    </a:lnTo>
                    <a:lnTo>
                      <a:pt x="225" y="205"/>
                    </a:lnTo>
                    <a:cubicBezTo>
                      <a:pt x="268" y="205"/>
                      <a:pt x="302" y="170"/>
                      <a:pt x="302" y="127"/>
                    </a:cubicBezTo>
                    <a:lnTo>
                      <a:pt x="302" y="77"/>
                    </a:lnTo>
                    <a:cubicBezTo>
                      <a:pt x="302" y="35"/>
                      <a:pt x="268" y="0"/>
                      <a:pt x="225" y="0"/>
                    </a:cubicBezTo>
                    <a:lnTo>
                      <a:pt x="77" y="0"/>
                    </a:lnTo>
                    <a:cubicBezTo>
                      <a:pt x="34" y="0"/>
                      <a:pt x="0" y="35"/>
                      <a:pt x="0" y="77"/>
                    </a:cubicBezTo>
                    <a:lnTo>
                      <a:pt x="0" y="127"/>
                    </a:lnTo>
                    <a:cubicBezTo>
                      <a:pt x="0" y="170"/>
                      <a:pt x="34" y="205"/>
                      <a:pt x="77" y="2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11">
                <a:extLst>
                  <a:ext uri="{FF2B5EF4-FFF2-40B4-BE49-F238E27FC236}">
                    <a16:creationId xmlns:a16="http://schemas.microsoft.com/office/drawing/2014/main" id="{C1A8E987-F1B9-1FEE-2C83-E2254C4DB7B3}"/>
                  </a:ext>
                </a:extLst>
              </p:cNvPr>
              <p:cNvSpPr>
                <a:spLocks noEditPoints="1"/>
              </p:cNvSpPr>
              <p:nvPr/>
            </p:nvSpPr>
            <p:spPr bwMode="auto">
              <a:xfrm>
                <a:off x="1128713" y="3467099"/>
                <a:ext cx="109537" cy="74612"/>
              </a:xfrm>
              <a:custGeom>
                <a:avLst/>
                <a:gdLst>
                  <a:gd name="T0" fmla="*/ 64 w 303"/>
                  <a:gd name="T1" fmla="*/ 77 h 205"/>
                  <a:gd name="T2" fmla="*/ 64 w 303"/>
                  <a:gd name="T3" fmla="*/ 77 h 205"/>
                  <a:gd name="T4" fmla="*/ 77 w 303"/>
                  <a:gd name="T5" fmla="*/ 64 h 205"/>
                  <a:gd name="T6" fmla="*/ 226 w 303"/>
                  <a:gd name="T7" fmla="*/ 64 h 205"/>
                  <a:gd name="T8" fmla="*/ 239 w 303"/>
                  <a:gd name="T9" fmla="*/ 77 h 205"/>
                  <a:gd name="T10" fmla="*/ 239 w 303"/>
                  <a:gd name="T11" fmla="*/ 127 h 205"/>
                  <a:gd name="T12" fmla="*/ 226 w 303"/>
                  <a:gd name="T13" fmla="*/ 140 h 205"/>
                  <a:gd name="T14" fmla="*/ 77 w 303"/>
                  <a:gd name="T15" fmla="*/ 140 h 205"/>
                  <a:gd name="T16" fmla="*/ 64 w 303"/>
                  <a:gd name="T17" fmla="*/ 127 h 205"/>
                  <a:gd name="T18" fmla="*/ 64 w 303"/>
                  <a:gd name="T19" fmla="*/ 77 h 205"/>
                  <a:gd name="T20" fmla="*/ 77 w 303"/>
                  <a:gd name="T21" fmla="*/ 205 h 205"/>
                  <a:gd name="T22" fmla="*/ 77 w 303"/>
                  <a:gd name="T23" fmla="*/ 205 h 205"/>
                  <a:gd name="T24" fmla="*/ 226 w 303"/>
                  <a:gd name="T25" fmla="*/ 205 h 205"/>
                  <a:gd name="T26" fmla="*/ 303 w 303"/>
                  <a:gd name="T27" fmla="*/ 127 h 205"/>
                  <a:gd name="T28" fmla="*/ 303 w 303"/>
                  <a:gd name="T29" fmla="*/ 77 h 205"/>
                  <a:gd name="T30" fmla="*/ 226 w 303"/>
                  <a:gd name="T31" fmla="*/ 0 h 205"/>
                  <a:gd name="T32" fmla="*/ 77 w 303"/>
                  <a:gd name="T33" fmla="*/ 0 h 205"/>
                  <a:gd name="T34" fmla="*/ 0 w 303"/>
                  <a:gd name="T35" fmla="*/ 77 h 205"/>
                  <a:gd name="T36" fmla="*/ 0 w 303"/>
                  <a:gd name="T37" fmla="*/ 127 h 205"/>
                  <a:gd name="T38" fmla="*/ 77 w 303"/>
                  <a:gd name="T39"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3" h="205">
                    <a:moveTo>
                      <a:pt x="64" y="77"/>
                    </a:moveTo>
                    <a:lnTo>
                      <a:pt x="64" y="77"/>
                    </a:lnTo>
                    <a:cubicBezTo>
                      <a:pt x="64" y="70"/>
                      <a:pt x="70" y="64"/>
                      <a:pt x="77" y="64"/>
                    </a:cubicBezTo>
                    <a:lnTo>
                      <a:pt x="226" y="64"/>
                    </a:lnTo>
                    <a:cubicBezTo>
                      <a:pt x="233" y="64"/>
                      <a:pt x="239" y="70"/>
                      <a:pt x="239" y="77"/>
                    </a:cubicBezTo>
                    <a:lnTo>
                      <a:pt x="239" y="127"/>
                    </a:lnTo>
                    <a:cubicBezTo>
                      <a:pt x="239" y="135"/>
                      <a:pt x="233" y="140"/>
                      <a:pt x="226" y="140"/>
                    </a:cubicBezTo>
                    <a:lnTo>
                      <a:pt x="77" y="140"/>
                    </a:lnTo>
                    <a:cubicBezTo>
                      <a:pt x="70" y="140"/>
                      <a:pt x="64" y="135"/>
                      <a:pt x="64" y="127"/>
                    </a:cubicBezTo>
                    <a:lnTo>
                      <a:pt x="64" y="77"/>
                    </a:lnTo>
                    <a:close/>
                    <a:moveTo>
                      <a:pt x="77" y="205"/>
                    </a:moveTo>
                    <a:lnTo>
                      <a:pt x="77" y="205"/>
                    </a:lnTo>
                    <a:lnTo>
                      <a:pt x="226" y="205"/>
                    </a:lnTo>
                    <a:cubicBezTo>
                      <a:pt x="268" y="205"/>
                      <a:pt x="303" y="170"/>
                      <a:pt x="303" y="127"/>
                    </a:cubicBezTo>
                    <a:lnTo>
                      <a:pt x="303" y="77"/>
                    </a:lnTo>
                    <a:cubicBezTo>
                      <a:pt x="303" y="35"/>
                      <a:pt x="268" y="0"/>
                      <a:pt x="226" y="0"/>
                    </a:cubicBezTo>
                    <a:lnTo>
                      <a:pt x="77" y="0"/>
                    </a:lnTo>
                    <a:cubicBezTo>
                      <a:pt x="35" y="0"/>
                      <a:pt x="0" y="35"/>
                      <a:pt x="0" y="77"/>
                    </a:cubicBezTo>
                    <a:lnTo>
                      <a:pt x="0" y="127"/>
                    </a:lnTo>
                    <a:cubicBezTo>
                      <a:pt x="0" y="170"/>
                      <a:pt x="35" y="205"/>
                      <a:pt x="77" y="2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12">
                <a:extLst>
                  <a:ext uri="{FF2B5EF4-FFF2-40B4-BE49-F238E27FC236}">
                    <a16:creationId xmlns:a16="http://schemas.microsoft.com/office/drawing/2014/main" id="{9331D050-974C-DAFF-8BF4-98020FE8B1B4}"/>
                  </a:ext>
                </a:extLst>
              </p:cNvPr>
              <p:cNvSpPr>
                <a:spLocks noEditPoints="1"/>
              </p:cNvSpPr>
              <p:nvPr/>
            </p:nvSpPr>
            <p:spPr bwMode="auto">
              <a:xfrm>
                <a:off x="1920875" y="3502024"/>
                <a:ext cx="225425" cy="223837"/>
              </a:xfrm>
              <a:custGeom>
                <a:avLst/>
                <a:gdLst>
                  <a:gd name="T0" fmla="*/ 557 w 627"/>
                  <a:gd name="T1" fmla="*/ 313 h 627"/>
                  <a:gd name="T2" fmla="*/ 557 w 627"/>
                  <a:gd name="T3" fmla="*/ 313 h 627"/>
                  <a:gd name="T4" fmla="*/ 313 w 627"/>
                  <a:gd name="T5" fmla="*/ 557 h 627"/>
                  <a:gd name="T6" fmla="*/ 70 w 627"/>
                  <a:gd name="T7" fmla="*/ 313 h 627"/>
                  <a:gd name="T8" fmla="*/ 313 w 627"/>
                  <a:gd name="T9" fmla="*/ 70 h 627"/>
                  <a:gd name="T10" fmla="*/ 557 w 627"/>
                  <a:gd name="T11" fmla="*/ 313 h 627"/>
                  <a:gd name="T12" fmla="*/ 0 w 627"/>
                  <a:gd name="T13" fmla="*/ 313 h 627"/>
                  <a:gd name="T14" fmla="*/ 0 w 627"/>
                  <a:gd name="T15" fmla="*/ 313 h 627"/>
                  <a:gd name="T16" fmla="*/ 313 w 627"/>
                  <a:gd name="T17" fmla="*/ 627 h 627"/>
                  <a:gd name="T18" fmla="*/ 627 w 627"/>
                  <a:gd name="T19" fmla="*/ 313 h 627"/>
                  <a:gd name="T20" fmla="*/ 313 w 627"/>
                  <a:gd name="T21" fmla="*/ 0 h 627"/>
                  <a:gd name="T22" fmla="*/ 0 w 627"/>
                  <a:gd name="T23" fmla="*/ 313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7" h="627">
                    <a:moveTo>
                      <a:pt x="557" y="313"/>
                    </a:moveTo>
                    <a:lnTo>
                      <a:pt x="557" y="313"/>
                    </a:lnTo>
                    <a:cubicBezTo>
                      <a:pt x="557" y="448"/>
                      <a:pt x="448" y="557"/>
                      <a:pt x="313" y="557"/>
                    </a:cubicBezTo>
                    <a:cubicBezTo>
                      <a:pt x="179" y="557"/>
                      <a:pt x="70" y="448"/>
                      <a:pt x="70" y="313"/>
                    </a:cubicBezTo>
                    <a:cubicBezTo>
                      <a:pt x="70" y="179"/>
                      <a:pt x="179" y="70"/>
                      <a:pt x="313" y="70"/>
                    </a:cubicBezTo>
                    <a:cubicBezTo>
                      <a:pt x="448" y="70"/>
                      <a:pt x="557" y="179"/>
                      <a:pt x="557" y="313"/>
                    </a:cubicBezTo>
                    <a:close/>
                    <a:moveTo>
                      <a:pt x="0" y="313"/>
                    </a:moveTo>
                    <a:lnTo>
                      <a:pt x="0" y="313"/>
                    </a:lnTo>
                    <a:cubicBezTo>
                      <a:pt x="0" y="486"/>
                      <a:pt x="140" y="627"/>
                      <a:pt x="313" y="627"/>
                    </a:cubicBezTo>
                    <a:cubicBezTo>
                      <a:pt x="486" y="627"/>
                      <a:pt x="627" y="486"/>
                      <a:pt x="627" y="313"/>
                    </a:cubicBezTo>
                    <a:cubicBezTo>
                      <a:pt x="627" y="141"/>
                      <a:pt x="486" y="0"/>
                      <a:pt x="313" y="0"/>
                    </a:cubicBezTo>
                    <a:cubicBezTo>
                      <a:pt x="140" y="0"/>
                      <a:pt x="0" y="141"/>
                      <a:pt x="0" y="3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13">
                <a:extLst>
                  <a:ext uri="{FF2B5EF4-FFF2-40B4-BE49-F238E27FC236}">
                    <a16:creationId xmlns:a16="http://schemas.microsoft.com/office/drawing/2014/main" id="{45028C4A-55DA-20CA-6D7F-C08858041006}"/>
                  </a:ext>
                </a:extLst>
              </p:cNvPr>
              <p:cNvSpPr>
                <a:spLocks noEditPoints="1"/>
              </p:cNvSpPr>
              <p:nvPr/>
            </p:nvSpPr>
            <p:spPr bwMode="auto">
              <a:xfrm>
                <a:off x="1671638" y="3690937"/>
                <a:ext cx="728662" cy="506412"/>
              </a:xfrm>
              <a:custGeom>
                <a:avLst/>
                <a:gdLst>
                  <a:gd name="T0" fmla="*/ 1965 w 2023"/>
                  <a:gd name="T1" fmla="*/ 395 h 1413"/>
                  <a:gd name="T2" fmla="*/ 1894 w 2023"/>
                  <a:gd name="T3" fmla="*/ 454 h 1413"/>
                  <a:gd name="T4" fmla="*/ 1832 w 2023"/>
                  <a:gd name="T5" fmla="*/ 742 h 1413"/>
                  <a:gd name="T6" fmla="*/ 1614 w 2023"/>
                  <a:gd name="T7" fmla="*/ 885 h 1413"/>
                  <a:gd name="T8" fmla="*/ 1473 w 2023"/>
                  <a:gd name="T9" fmla="*/ 728 h 1413"/>
                  <a:gd name="T10" fmla="*/ 1565 w 2023"/>
                  <a:gd name="T11" fmla="*/ 663 h 1413"/>
                  <a:gd name="T12" fmla="*/ 1456 w 2023"/>
                  <a:gd name="T13" fmla="*/ 92 h 1413"/>
                  <a:gd name="T14" fmla="*/ 1868 w 2023"/>
                  <a:gd name="T15" fmla="*/ 73 h 1413"/>
                  <a:gd name="T16" fmla="*/ 1352 w 2023"/>
                  <a:gd name="T17" fmla="*/ 715 h 1413"/>
                  <a:gd name="T18" fmla="*/ 1292 w 2023"/>
                  <a:gd name="T19" fmla="*/ 1119 h 1413"/>
                  <a:gd name="T20" fmla="*/ 952 w 2023"/>
                  <a:gd name="T21" fmla="*/ 1344 h 1413"/>
                  <a:gd name="T22" fmla="*/ 671 w 2023"/>
                  <a:gd name="T23" fmla="*/ 715 h 1413"/>
                  <a:gd name="T24" fmla="*/ 529 w 2023"/>
                  <a:gd name="T25" fmla="*/ 642 h 1413"/>
                  <a:gd name="T26" fmla="*/ 686 w 2023"/>
                  <a:gd name="T27" fmla="*/ 85 h 1413"/>
                  <a:gd name="T28" fmla="*/ 1338 w 2023"/>
                  <a:gd name="T29" fmla="*/ 85 h 1413"/>
                  <a:gd name="T30" fmla="*/ 1495 w 2023"/>
                  <a:gd name="T31" fmla="*/ 642 h 1413"/>
                  <a:gd name="T32" fmla="*/ 1352 w 2023"/>
                  <a:gd name="T33" fmla="*/ 715 h 1413"/>
                  <a:gd name="T34" fmla="*/ 547 w 2023"/>
                  <a:gd name="T35" fmla="*/ 743 h 1413"/>
                  <a:gd name="T36" fmla="*/ 330 w 2023"/>
                  <a:gd name="T37" fmla="*/ 885 h 1413"/>
                  <a:gd name="T38" fmla="*/ 154 w 2023"/>
                  <a:gd name="T39" fmla="*/ 491 h 1413"/>
                  <a:gd name="T40" fmla="*/ 131 w 2023"/>
                  <a:gd name="T41" fmla="*/ 455 h 1413"/>
                  <a:gd name="T42" fmla="*/ 58 w 2023"/>
                  <a:gd name="T43" fmla="*/ 395 h 1413"/>
                  <a:gd name="T44" fmla="*/ 370 w 2023"/>
                  <a:gd name="T45" fmla="*/ 174 h 1413"/>
                  <a:gd name="T46" fmla="*/ 586 w 2023"/>
                  <a:gd name="T47" fmla="*/ 74 h 1413"/>
                  <a:gd name="T48" fmla="*/ 460 w 2023"/>
                  <a:gd name="T49" fmla="*/ 663 h 1413"/>
                  <a:gd name="T50" fmla="*/ 550 w 2023"/>
                  <a:gd name="T51" fmla="*/ 728 h 1413"/>
                  <a:gd name="T52" fmla="*/ 1874 w 2023"/>
                  <a:gd name="T53" fmla="*/ 12 h 1413"/>
                  <a:gd name="T54" fmla="*/ 1856 w 2023"/>
                  <a:gd name="T55" fmla="*/ 9 h 1413"/>
                  <a:gd name="T56" fmla="*/ 1654 w 2023"/>
                  <a:gd name="T57" fmla="*/ 118 h 1413"/>
                  <a:gd name="T58" fmla="*/ 1437 w 2023"/>
                  <a:gd name="T59" fmla="*/ 11 h 1413"/>
                  <a:gd name="T60" fmla="*/ 1393 w 2023"/>
                  <a:gd name="T61" fmla="*/ 37 h 1413"/>
                  <a:gd name="T62" fmla="*/ 1300 w 2023"/>
                  <a:gd name="T63" fmla="*/ 20 h 1413"/>
                  <a:gd name="T64" fmla="*/ 724 w 2023"/>
                  <a:gd name="T65" fmla="*/ 20 h 1413"/>
                  <a:gd name="T66" fmla="*/ 631 w 2023"/>
                  <a:gd name="T67" fmla="*/ 38 h 1413"/>
                  <a:gd name="T68" fmla="*/ 586 w 2023"/>
                  <a:gd name="T69" fmla="*/ 11 h 1413"/>
                  <a:gd name="T70" fmla="*/ 370 w 2023"/>
                  <a:gd name="T71" fmla="*/ 118 h 1413"/>
                  <a:gd name="T72" fmla="*/ 167 w 2023"/>
                  <a:gd name="T73" fmla="*/ 9 h 1413"/>
                  <a:gd name="T74" fmla="*/ 3 w 2023"/>
                  <a:gd name="T75" fmla="*/ 395 h 1413"/>
                  <a:gd name="T76" fmla="*/ 16 w 2023"/>
                  <a:gd name="T77" fmla="*/ 468 h 1413"/>
                  <a:gd name="T78" fmla="*/ 137 w 2023"/>
                  <a:gd name="T79" fmla="*/ 753 h 1413"/>
                  <a:gd name="T80" fmla="*/ 160 w 2023"/>
                  <a:gd name="T81" fmla="*/ 830 h 1413"/>
                  <a:gd name="T82" fmla="*/ 168 w 2023"/>
                  <a:gd name="T83" fmla="*/ 899 h 1413"/>
                  <a:gd name="T84" fmla="*/ 201 w 2023"/>
                  <a:gd name="T85" fmla="*/ 892 h 1413"/>
                  <a:gd name="T86" fmla="*/ 330 w 2023"/>
                  <a:gd name="T87" fmla="*/ 941 h 1413"/>
                  <a:gd name="T88" fmla="*/ 602 w 2023"/>
                  <a:gd name="T89" fmla="*/ 753 h 1413"/>
                  <a:gd name="T90" fmla="*/ 605 w 2023"/>
                  <a:gd name="T91" fmla="*/ 747 h 1413"/>
                  <a:gd name="T92" fmla="*/ 952 w 2023"/>
                  <a:gd name="T93" fmla="*/ 1413 h 1413"/>
                  <a:gd name="T94" fmla="*/ 1360 w 2023"/>
                  <a:gd name="T95" fmla="*/ 1132 h 1413"/>
                  <a:gd name="T96" fmla="*/ 1419 w 2023"/>
                  <a:gd name="T97" fmla="*/ 747 h 1413"/>
                  <a:gd name="T98" fmla="*/ 1421 w 2023"/>
                  <a:gd name="T99" fmla="*/ 752 h 1413"/>
                  <a:gd name="T100" fmla="*/ 1693 w 2023"/>
                  <a:gd name="T101" fmla="*/ 941 h 1413"/>
                  <a:gd name="T102" fmla="*/ 1924 w 2023"/>
                  <a:gd name="T103" fmla="*/ 504 h 1413"/>
                  <a:gd name="T104" fmla="*/ 2020 w 2023"/>
                  <a:gd name="T105" fmla="*/ 445 h 1413"/>
                  <a:gd name="T106" fmla="*/ 1874 w 2023"/>
                  <a:gd name="T107" fmla="*/ 12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23" h="1413">
                    <a:moveTo>
                      <a:pt x="1965" y="395"/>
                    </a:moveTo>
                    <a:lnTo>
                      <a:pt x="1965" y="395"/>
                    </a:lnTo>
                    <a:cubicBezTo>
                      <a:pt x="1965" y="406"/>
                      <a:pt x="1964" y="417"/>
                      <a:pt x="1964" y="428"/>
                    </a:cubicBezTo>
                    <a:cubicBezTo>
                      <a:pt x="1951" y="434"/>
                      <a:pt x="1928" y="445"/>
                      <a:pt x="1894" y="454"/>
                    </a:cubicBezTo>
                    <a:cubicBezTo>
                      <a:pt x="1882" y="457"/>
                      <a:pt x="1873" y="466"/>
                      <a:pt x="1871" y="478"/>
                    </a:cubicBezTo>
                    <a:lnTo>
                      <a:pt x="1832" y="742"/>
                    </a:lnTo>
                    <a:cubicBezTo>
                      <a:pt x="1823" y="785"/>
                      <a:pt x="1792" y="885"/>
                      <a:pt x="1693" y="885"/>
                    </a:cubicBezTo>
                    <a:lnTo>
                      <a:pt x="1614" y="885"/>
                    </a:lnTo>
                    <a:cubicBezTo>
                      <a:pt x="1529" y="885"/>
                      <a:pt x="1487" y="812"/>
                      <a:pt x="1476" y="742"/>
                    </a:cubicBezTo>
                    <a:lnTo>
                      <a:pt x="1473" y="728"/>
                    </a:lnTo>
                    <a:cubicBezTo>
                      <a:pt x="1522" y="709"/>
                      <a:pt x="1547" y="693"/>
                      <a:pt x="1549" y="692"/>
                    </a:cubicBezTo>
                    <a:cubicBezTo>
                      <a:pt x="1559" y="686"/>
                      <a:pt x="1565" y="675"/>
                      <a:pt x="1565" y="663"/>
                    </a:cubicBezTo>
                    <a:cubicBezTo>
                      <a:pt x="1565" y="637"/>
                      <a:pt x="1565" y="612"/>
                      <a:pt x="1565" y="587"/>
                    </a:cubicBezTo>
                    <a:cubicBezTo>
                      <a:pt x="1567" y="397"/>
                      <a:pt x="1568" y="215"/>
                      <a:pt x="1456" y="92"/>
                    </a:cubicBezTo>
                    <a:cubicBezTo>
                      <a:pt x="1508" y="144"/>
                      <a:pt x="1579" y="174"/>
                      <a:pt x="1654" y="174"/>
                    </a:cubicBezTo>
                    <a:cubicBezTo>
                      <a:pt x="1737" y="174"/>
                      <a:pt x="1815" y="137"/>
                      <a:pt x="1868" y="73"/>
                    </a:cubicBezTo>
                    <a:cubicBezTo>
                      <a:pt x="1967" y="137"/>
                      <a:pt x="1966" y="252"/>
                      <a:pt x="1965" y="395"/>
                    </a:cubicBezTo>
                    <a:close/>
                    <a:moveTo>
                      <a:pt x="1352" y="715"/>
                    </a:moveTo>
                    <a:lnTo>
                      <a:pt x="1352" y="715"/>
                    </a:lnTo>
                    <a:lnTo>
                      <a:pt x="1292" y="1119"/>
                    </a:lnTo>
                    <a:cubicBezTo>
                      <a:pt x="1278" y="1187"/>
                      <a:pt x="1230" y="1344"/>
                      <a:pt x="1073" y="1344"/>
                    </a:cubicBezTo>
                    <a:lnTo>
                      <a:pt x="952" y="1344"/>
                    </a:lnTo>
                    <a:cubicBezTo>
                      <a:pt x="817" y="1344"/>
                      <a:pt x="750" y="1228"/>
                      <a:pt x="733" y="1120"/>
                    </a:cubicBezTo>
                    <a:lnTo>
                      <a:pt x="671" y="715"/>
                    </a:lnTo>
                    <a:cubicBezTo>
                      <a:pt x="668" y="701"/>
                      <a:pt x="659" y="690"/>
                      <a:pt x="646" y="687"/>
                    </a:cubicBezTo>
                    <a:cubicBezTo>
                      <a:pt x="587" y="670"/>
                      <a:pt x="549" y="652"/>
                      <a:pt x="529" y="642"/>
                    </a:cubicBezTo>
                    <a:cubicBezTo>
                      <a:pt x="529" y="623"/>
                      <a:pt x="529" y="605"/>
                      <a:pt x="529" y="586"/>
                    </a:cubicBezTo>
                    <a:cubicBezTo>
                      <a:pt x="527" y="362"/>
                      <a:pt x="525" y="183"/>
                      <a:pt x="686" y="85"/>
                    </a:cubicBezTo>
                    <a:cubicBezTo>
                      <a:pt x="765" y="183"/>
                      <a:pt x="885" y="241"/>
                      <a:pt x="1012" y="241"/>
                    </a:cubicBezTo>
                    <a:cubicBezTo>
                      <a:pt x="1140" y="241"/>
                      <a:pt x="1259" y="183"/>
                      <a:pt x="1338" y="85"/>
                    </a:cubicBezTo>
                    <a:cubicBezTo>
                      <a:pt x="1499" y="183"/>
                      <a:pt x="1497" y="362"/>
                      <a:pt x="1495" y="586"/>
                    </a:cubicBezTo>
                    <a:cubicBezTo>
                      <a:pt x="1495" y="605"/>
                      <a:pt x="1495" y="623"/>
                      <a:pt x="1495" y="642"/>
                    </a:cubicBezTo>
                    <a:cubicBezTo>
                      <a:pt x="1475" y="652"/>
                      <a:pt x="1437" y="669"/>
                      <a:pt x="1381" y="685"/>
                    </a:cubicBezTo>
                    <a:cubicBezTo>
                      <a:pt x="1366" y="688"/>
                      <a:pt x="1354" y="700"/>
                      <a:pt x="1352" y="715"/>
                    </a:cubicBezTo>
                    <a:close/>
                    <a:moveTo>
                      <a:pt x="547" y="743"/>
                    </a:moveTo>
                    <a:lnTo>
                      <a:pt x="547" y="743"/>
                    </a:lnTo>
                    <a:cubicBezTo>
                      <a:pt x="536" y="812"/>
                      <a:pt x="494" y="885"/>
                      <a:pt x="409" y="885"/>
                    </a:cubicBezTo>
                    <a:lnTo>
                      <a:pt x="330" y="885"/>
                    </a:lnTo>
                    <a:cubicBezTo>
                      <a:pt x="231" y="885"/>
                      <a:pt x="200" y="785"/>
                      <a:pt x="192" y="743"/>
                    </a:cubicBezTo>
                    <a:lnTo>
                      <a:pt x="154" y="491"/>
                    </a:lnTo>
                    <a:lnTo>
                      <a:pt x="152" y="478"/>
                    </a:lnTo>
                    <a:cubicBezTo>
                      <a:pt x="150" y="467"/>
                      <a:pt x="142" y="458"/>
                      <a:pt x="131" y="455"/>
                    </a:cubicBezTo>
                    <a:cubicBezTo>
                      <a:pt x="96" y="445"/>
                      <a:pt x="72" y="435"/>
                      <a:pt x="59" y="428"/>
                    </a:cubicBezTo>
                    <a:cubicBezTo>
                      <a:pt x="59" y="417"/>
                      <a:pt x="59" y="406"/>
                      <a:pt x="58" y="395"/>
                    </a:cubicBezTo>
                    <a:cubicBezTo>
                      <a:pt x="57" y="252"/>
                      <a:pt x="56" y="137"/>
                      <a:pt x="155" y="73"/>
                    </a:cubicBezTo>
                    <a:cubicBezTo>
                      <a:pt x="208" y="137"/>
                      <a:pt x="286" y="174"/>
                      <a:pt x="370" y="174"/>
                    </a:cubicBezTo>
                    <a:cubicBezTo>
                      <a:pt x="453" y="174"/>
                      <a:pt x="531" y="137"/>
                      <a:pt x="584" y="73"/>
                    </a:cubicBezTo>
                    <a:cubicBezTo>
                      <a:pt x="585" y="73"/>
                      <a:pt x="585" y="74"/>
                      <a:pt x="586" y="74"/>
                    </a:cubicBezTo>
                    <a:cubicBezTo>
                      <a:pt x="456" y="198"/>
                      <a:pt x="457" y="388"/>
                      <a:pt x="459" y="587"/>
                    </a:cubicBezTo>
                    <a:cubicBezTo>
                      <a:pt x="459" y="612"/>
                      <a:pt x="460" y="637"/>
                      <a:pt x="460" y="663"/>
                    </a:cubicBezTo>
                    <a:cubicBezTo>
                      <a:pt x="460" y="674"/>
                      <a:pt x="466" y="685"/>
                      <a:pt x="475" y="692"/>
                    </a:cubicBezTo>
                    <a:cubicBezTo>
                      <a:pt x="477" y="693"/>
                      <a:pt x="501" y="709"/>
                      <a:pt x="550" y="728"/>
                    </a:cubicBezTo>
                    <a:lnTo>
                      <a:pt x="547" y="743"/>
                    </a:lnTo>
                    <a:close/>
                    <a:moveTo>
                      <a:pt x="1874" y="12"/>
                    </a:moveTo>
                    <a:lnTo>
                      <a:pt x="1874" y="12"/>
                    </a:lnTo>
                    <a:cubicBezTo>
                      <a:pt x="1869" y="9"/>
                      <a:pt x="1862" y="8"/>
                      <a:pt x="1856" y="9"/>
                    </a:cubicBezTo>
                    <a:cubicBezTo>
                      <a:pt x="1849" y="11"/>
                      <a:pt x="1842" y="15"/>
                      <a:pt x="1838" y="21"/>
                    </a:cubicBezTo>
                    <a:cubicBezTo>
                      <a:pt x="1796" y="82"/>
                      <a:pt x="1727" y="118"/>
                      <a:pt x="1654" y="118"/>
                    </a:cubicBezTo>
                    <a:cubicBezTo>
                      <a:pt x="1580" y="118"/>
                      <a:pt x="1511" y="82"/>
                      <a:pt x="1469" y="21"/>
                    </a:cubicBezTo>
                    <a:cubicBezTo>
                      <a:pt x="1462" y="11"/>
                      <a:pt x="1449" y="6"/>
                      <a:pt x="1437" y="11"/>
                    </a:cubicBezTo>
                    <a:cubicBezTo>
                      <a:pt x="1436" y="11"/>
                      <a:pt x="1435" y="12"/>
                      <a:pt x="1434" y="12"/>
                    </a:cubicBezTo>
                    <a:cubicBezTo>
                      <a:pt x="1419" y="19"/>
                      <a:pt x="1406" y="28"/>
                      <a:pt x="1393" y="37"/>
                    </a:cubicBezTo>
                    <a:cubicBezTo>
                      <a:pt x="1378" y="27"/>
                      <a:pt x="1363" y="17"/>
                      <a:pt x="1345" y="9"/>
                    </a:cubicBezTo>
                    <a:cubicBezTo>
                      <a:pt x="1329" y="0"/>
                      <a:pt x="1310" y="5"/>
                      <a:pt x="1300" y="20"/>
                    </a:cubicBezTo>
                    <a:cubicBezTo>
                      <a:pt x="1235" y="115"/>
                      <a:pt x="1127" y="171"/>
                      <a:pt x="1012" y="171"/>
                    </a:cubicBezTo>
                    <a:cubicBezTo>
                      <a:pt x="897" y="171"/>
                      <a:pt x="790" y="115"/>
                      <a:pt x="724" y="20"/>
                    </a:cubicBezTo>
                    <a:cubicBezTo>
                      <a:pt x="714" y="5"/>
                      <a:pt x="695" y="0"/>
                      <a:pt x="679" y="9"/>
                    </a:cubicBezTo>
                    <a:cubicBezTo>
                      <a:pt x="662" y="18"/>
                      <a:pt x="646" y="27"/>
                      <a:pt x="631" y="38"/>
                    </a:cubicBezTo>
                    <a:cubicBezTo>
                      <a:pt x="618" y="28"/>
                      <a:pt x="604" y="20"/>
                      <a:pt x="589" y="12"/>
                    </a:cubicBezTo>
                    <a:cubicBezTo>
                      <a:pt x="588" y="12"/>
                      <a:pt x="587" y="11"/>
                      <a:pt x="586" y="11"/>
                    </a:cubicBezTo>
                    <a:cubicBezTo>
                      <a:pt x="574" y="6"/>
                      <a:pt x="561" y="11"/>
                      <a:pt x="554" y="21"/>
                    </a:cubicBezTo>
                    <a:cubicBezTo>
                      <a:pt x="512" y="82"/>
                      <a:pt x="443" y="118"/>
                      <a:pt x="370" y="118"/>
                    </a:cubicBezTo>
                    <a:cubicBezTo>
                      <a:pt x="296" y="118"/>
                      <a:pt x="227" y="82"/>
                      <a:pt x="185" y="21"/>
                    </a:cubicBezTo>
                    <a:cubicBezTo>
                      <a:pt x="181" y="15"/>
                      <a:pt x="174" y="11"/>
                      <a:pt x="167" y="9"/>
                    </a:cubicBezTo>
                    <a:cubicBezTo>
                      <a:pt x="161" y="8"/>
                      <a:pt x="155" y="9"/>
                      <a:pt x="150" y="12"/>
                    </a:cubicBezTo>
                    <a:cubicBezTo>
                      <a:pt x="0" y="88"/>
                      <a:pt x="1" y="237"/>
                      <a:pt x="3" y="395"/>
                    </a:cubicBezTo>
                    <a:cubicBezTo>
                      <a:pt x="3" y="411"/>
                      <a:pt x="3" y="428"/>
                      <a:pt x="3" y="445"/>
                    </a:cubicBezTo>
                    <a:cubicBezTo>
                      <a:pt x="3" y="454"/>
                      <a:pt x="8" y="463"/>
                      <a:pt x="16" y="468"/>
                    </a:cubicBezTo>
                    <a:cubicBezTo>
                      <a:pt x="17" y="469"/>
                      <a:pt x="44" y="486"/>
                      <a:pt x="99" y="504"/>
                    </a:cubicBezTo>
                    <a:lnTo>
                      <a:pt x="137" y="753"/>
                    </a:lnTo>
                    <a:cubicBezTo>
                      <a:pt x="142" y="781"/>
                      <a:pt x="151" y="807"/>
                      <a:pt x="162" y="829"/>
                    </a:cubicBezTo>
                    <a:lnTo>
                      <a:pt x="160" y="830"/>
                    </a:lnTo>
                    <a:cubicBezTo>
                      <a:pt x="141" y="835"/>
                      <a:pt x="129" y="853"/>
                      <a:pt x="134" y="872"/>
                    </a:cubicBezTo>
                    <a:cubicBezTo>
                      <a:pt x="138" y="888"/>
                      <a:pt x="152" y="899"/>
                      <a:pt x="168" y="899"/>
                    </a:cubicBezTo>
                    <a:cubicBezTo>
                      <a:pt x="171" y="899"/>
                      <a:pt x="173" y="898"/>
                      <a:pt x="176" y="898"/>
                    </a:cubicBezTo>
                    <a:cubicBezTo>
                      <a:pt x="184" y="896"/>
                      <a:pt x="193" y="894"/>
                      <a:pt x="201" y="892"/>
                    </a:cubicBezTo>
                    <a:cubicBezTo>
                      <a:pt x="202" y="891"/>
                      <a:pt x="203" y="891"/>
                      <a:pt x="205" y="890"/>
                    </a:cubicBezTo>
                    <a:cubicBezTo>
                      <a:pt x="238" y="923"/>
                      <a:pt x="281" y="941"/>
                      <a:pt x="330" y="941"/>
                    </a:cubicBezTo>
                    <a:lnTo>
                      <a:pt x="409" y="941"/>
                    </a:lnTo>
                    <a:cubicBezTo>
                      <a:pt x="508" y="941"/>
                      <a:pt x="584" y="867"/>
                      <a:pt x="602" y="753"/>
                    </a:cubicBezTo>
                    <a:lnTo>
                      <a:pt x="603" y="747"/>
                    </a:lnTo>
                    <a:cubicBezTo>
                      <a:pt x="604" y="747"/>
                      <a:pt x="604" y="747"/>
                      <a:pt x="605" y="747"/>
                    </a:cubicBezTo>
                    <a:lnTo>
                      <a:pt x="664" y="1131"/>
                    </a:lnTo>
                    <a:cubicBezTo>
                      <a:pt x="692" y="1303"/>
                      <a:pt x="805" y="1413"/>
                      <a:pt x="952" y="1413"/>
                    </a:cubicBezTo>
                    <a:lnTo>
                      <a:pt x="1073" y="1413"/>
                    </a:lnTo>
                    <a:cubicBezTo>
                      <a:pt x="1218" y="1413"/>
                      <a:pt x="1325" y="1308"/>
                      <a:pt x="1360" y="1132"/>
                    </a:cubicBezTo>
                    <a:cubicBezTo>
                      <a:pt x="1360" y="1131"/>
                      <a:pt x="1361" y="1131"/>
                      <a:pt x="1361" y="1130"/>
                    </a:cubicBezTo>
                    <a:lnTo>
                      <a:pt x="1419" y="747"/>
                    </a:lnTo>
                    <a:cubicBezTo>
                      <a:pt x="1419" y="747"/>
                      <a:pt x="1419" y="746"/>
                      <a:pt x="1420" y="746"/>
                    </a:cubicBezTo>
                    <a:lnTo>
                      <a:pt x="1421" y="752"/>
                    </a:lnTo>
                    <a:cubicBezTo>
                      <a:pt x="1439" y="867"/>
                      <a:pt x="1515" y="941"/>
                      <a:pt x="1614" y="941"/>
                    </a:cubicBezTo>
                    <a:lnTo>
                      <a:pt x="1693" y="941"/>
                    </a:lnTo>
                    <a:cubicBezTo>
                      <a:pt x="1791" y="941"/>
                      <a:pt x="1863" y="871"/>
                      <a:pt x="1887" y="751"/>
                    </a:cubicBezTo>
                    <a:lnTo>
                      <a:pt x="1924" y="504"/>
                    </a:lnTo>
                    <a:cubicBezTo>
                      <a:pt x="1979" y="486"/>
                      <a:pt x="2006" y="469"/>
                      <a:pt x="2007" y="468"/>
                    </a:cubicBezTo>
                    <a:cubicBezTo>
                      <a:pt x="2015" y="463"/>
                      <a:pt x="2020" y="454"/>
                      <a:pt x="2020" y="445"/>
                    </a:cubicBezTo>
                    <a:cubicBezTo>
                      <a:pt x="2020" y="428"/>
                      <a:pt x="2020" y="411"/>
                      <a:pt x="2020" y="395"/>
                    </a:cubicBezTo>
                    <a:cubicBezTo>
                      <a:pt x="2022" y="238"/>
                      <a:pt x="2023" y="89"/>
                      <a:pt x="1874"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14">
                <a:extLst>
                  <a:ext uri="{FF2B5EF4-FFF2-40B4-BE49-F238E27FC236}">
                    <a16:creationId xmlns:a16="http://schemas.microsoft.com/office/drawing/2014/main" id="{7E2B05B8-C9DD-BDAD-8F01-140B1A33B0F1}"/>
                  </a:ext>
                </a:extLst>
              </p:cNvPr>
              <p:cNvSpPr>
                <a:spLocks noEditPoints="1"/>
              </p:cNvSpPr>
              <p:nvPr/>
            </p:nvSpPr>
            <p:spPr bwMode="auto">
              <a:xfrm>
                <a:off x="2189163" y="3568699"/>
                <a:ext cx="152400" cy="150812"/>
              </a:xfrm>
              <a:custGeom>
                <a:avLst/>
                <a:gdLst>
                  <a:gd name="T0" fmla="*/ 210 w 421"/>
                  <a:gd name="T1" fmla="*/ 56 h 420"/>
                  <a:gd name="T2" fmla="*/ 210 w 421"/>
                  <a:gd name="T3" fmla="*/ 56 h 420"/>
                  <a:gd name="T4" fmla="*/ 365 w 421"/>
                  <a:gd name="T5" fmla="*/ 210 h 420"/>
                  <a:gd name="T6" fmla="*/ 210 w 421"/>
                  <a:gd name="T7" fmla="*/ 365 h 420"/>
                  <a:gd name="T8" fmla="*/ 56 w 421"/>
                  <a:gd name="T9" fmla="*/ 210 h 420"/>
                  <a:gd name="T10" fmla="*/ 210 w 421"/>
                  <a:gd name="T11" fmla="*/ 56 h 420"/>
                  <a:gd name="T12" fmla="*/ 210 w 421"/>
                  <a:gd name="T13" fmla="*/ 420 h 420"/>
                  <a:gd name="T14" fmla="*/ 210 w 421"/>
                  <a:gd name="T15" fmla="*/ 420 h 420"/>
                  <a:gd name="T16" fmla="*/ 421 w 421"/>
                  <a:gd name="T17" fmla="*/ 210 h 420"/>
                  <a:gd name="T18" fmla="*/ 210 w 421"/>
                  <a:gd name="T19" fmla="*/ 0 h 420"/>
                  <a:gd name="T20" fmla="*/ 0 w 421"/>
                  <a:gd name="T21" fmla="*/ 210 h 420"/>
                  <a:gd name="T22" fmla="*/ 210 w 421"/>
                  <a:gd name="T23" fmla="*/ 42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1" h="420">
                    <a:moveTo>
                      <a:pt x="210" y="56"/>
                    </a:moveTo>
                    <a:lnTo>
                      <a:pt x="210" y="56"/>
                    </a:lnTo>
                    <a:cubicBezTo>
                      <a:pt x="296" y="56"/>
                      <a:pt x="365" y="125"/>
                      <a:pt x="365" y="210"/>
                    </a:cubicBezTo>
                    <a:cubicBezTo>
                      <a:pt x="365" y="295"/>
                      <a:pt x="296" y="365"/>
                      <a:pt x="210" y="365"/>
                    </a:cubicBezTo>
                    <a:cubicBezTo>
                      <a:pt x="125" y="365"/>
                      <a:pt x="56" y="295"/>
                      <a:pt x="56" y="210"/>
                    </a:cubicBezTo>
                    <a:cubicBezTo>
                      <a:pt x="56" y="125"/>
                      <a:pt x="125" y="56"/>
                      <a:pt x="210" y="56"/>
                    </a:cubicBezTo>
                    <a:close/>
                    <a:moveTo>
                      <a:pt x="210" y="420"/>
                    </a:moveTo>
                    <a:lnTo>
                      <a:pt x="210" y="420"/>
                    </a:lnTo>
                    <a:cubicBezTo>
                      <a:pt x="326" y="420"/>
                      <a:pt x="421" y="326"/>
                      <a:pt x="421" y="210"/>
                    </a:cubicBezTo>
                    <a:cubicBezTo>
                      <a:pt x="421" y="94"/>
                      <a:pt x="326" y="0"/>
                      <a:pt x="210" y="0"/>
                    </a:cubicBezTo>
                    <a:cubicBezTo>
                      <a:pt x="95" y="0"/>
                      <a:pt x="0" y="94"/>
                      <a:pt x="0" y="210"/>
                    </a:cubicBezTo>
                    <a:cubicBezTo>
                      <a:pt x="0" y="326"/>
                      <a:pt x="95" y="420"/>
                      <a:pt x="210" y="42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5">
                <a:extLst>
                  <a:ext uri="{FF2B5EF4-FFF2-40B4-BE49-F238E27FC236}">
                    <a16:creationId xmlns:a16="http://schemas.microsoft.com/office/drawing/2014/main" id="{D04D3AA5-A5F0-10A3-3429-078ACA4A6C5E}"/>
                  </a:ext>
                </a:extLst>
              </p:cNvPr>
              <p:cNvSpPr>
                <a:spLocks noEditPoints="1"/>
              </p:cNvSpPr>
              <p:nvPr/>
            </p:nvSpPr>
            <p:spPr bwMode="auto">
              <a:xfrm>
                <a:off x="1731963" y="3568699"/>
                <a:ext cx="150812" cy="150812"/>
              </a:xfrm>
              <a:custGeom>
                <a:avLst/>
                <a:gdLst>
                  <a:gd name="T0" fmla="*/ 365 w 421"/>
                  <a:gd name="T1" fmla="*/ 210 h 420"/>
                  <a:gd name="T2" fmla="*/ 365 w 421"/>
                  <a:gd name="T3" fmla="*/ 210 h 420"/>
                  <a:gd name="T4" fmla="*/ 211 w 421"/>
                  <a:gd name="T5" fmla="*/ 365 h 420"/>
                  <a:gd name="T6" fmla="*/ 56 w 421"/>
                  <a:gd name="T7" fmla="*/ 210 h 420"/>
                  <a:gd name="T8" fmla="*/ 211 w 421"/>
                  <a:gd name="T9" fmla="*/ 56 h 420"/>
                  <a:gd name="T10" fmla="*/ 365 w 421"/>
                  <a:gd name="T11" fmla="*/ 210 h 420"/>
                  <a:gd name="T12" fmla="*/ 0 w 421"/>
                  <a:gd name="T13" fmla="*/ 210 h 420"/>
                  <a:gd name="T14" fmla="*/ 0 w 421"/>
                  <a:gd name="T15" fmla="*/ 210 h 420"/>
                  <a:gd name="T16" fmla="*/ 211 w 421"/>
                  <a:gd name="T17" fmla="*/ 420 h 420"/>
                  <a:gd name="T18" fmla="*/ 421 w 421"/>
                  <a:gd name="T19" fmla="*/ 210 h 420"/>
                  <a:gd name="T20" fmla="*/ 211 w 421"/>
                  <a:gd name="T21" fmla="*/ 0 h 420"/>
                  <a:gd name="T22" fmla="*/ 0 w 421"/>
                  <a:gd name="T23" fmla="*/ 21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1" h="420">
                    <a:moveTo>
                      <a:pt x="365" y="210"/>
                    </a:moveTo>
                    <a:lnTo>
                      <a:pt x="365" y="210"/>
                    </a:lnTo>
                    <a:cubicBezTo>
                      <a:pt x="365" y="295"/>
                      <a:pt x="296" y="365"/>
                      <a:pt x="211" y="365"/>
                    </a:cubicBezTo>
                    <a:cubicBezTo>
                      <a:pt x="125" y="365"/>
                      <a:pt x="56" y="295"/>
                      <a:pt x="56" y="210"/>
                    </a:cubicBezTo>
                    <a:cubicBezTo>
                      <a:pt x="56" y="125"/>
                      <a:pt x="125" y="56"/>
                      <a:pt x="211" y="56"/>
                    </a:cubicBezTo>
                    <a:cubicBezTo>
                      <a:pt x="296" y="56"/>
                      <a:pt x="365" y="125"/>
                      <a:pt x="365" y="210"/>
                    </a:cubicBezTo>
                    <a:close/>
                    <a:moveTo>
                      <a:pt x="0" y="210"/>
                    </a:moveTo>
                    <a:lnTo>
                      <a:pt x="0" y="210"/>
                    </a:lnTo>
                    <a:cubicBezTo>
                      <a:pt x="0" y="326"/>
                      <a:pt x="95" y="420"/>
                      <a:pt x="211" y="420"/>
                    </a:cubicBezTo>
                    <a:cubicBezTo>
                      <a:pt x="327" y="420"/>
                      <a:pt x="421" y="326"/>
                      <a:pt x="421" y="210"/>
                    </a:cubicBezTo>
                    <a:cubicBezTo>
                      <a:pt x="421" y="94"/>
                      <a:pt x="327" y="0"/>
                      <a:pt x="211" y="0"/>
                    </a:cubicBezTo>
                    <a:cubicBezTo>
                      <a:pt x="95" y="0"/>
                      <a:pt x="0" y="94"/>
                      <a:pt x="0" y="2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16">
                <a:extLst>
                  <a:ext uri="{FF2B5EF4-FFF2-40B4-BE49-F238E27FC236}">
                    <a16:creationId xmlns:a16="http://schemas.microsoft.com/office/drawing/2014/main" id="{0C2E42AA-2D3F-B670-B4C7-C56EEC9A6FA2}"/>
                  </a:ext>
                </a:extLst>
              </p:cNvPr>
              <p:cNvSpPr>
                <a:spLocks/>
              </p:cNvSpPr>
              <p:nvPr/>
            </p:nvSpPr>
            <p:spPr bwMode="auto">
              <a:xfrm>
                <a:off x="1539875" y="4003674"/>
                <a:ext cx="42862" cy="26987"/>
              </a:xfrm>
              <a:custGeom>
                <a:avLst/>
                <a:gdLst>
                  <a:gd name="T0" fmla="*/ 87 w 121"/>
                  <a:gd name="T1" fmla="*/ 3 h 73"/>
                  <a:gd name="T2" fmla="*/ 87 w 121"/>
                  <a:gd name="T3" fmla="*/ 3 h 73"/>
                  <a:gd name="T4" fmla="*/ 37 w 121"/>
                  <a:gd name="T5" fmla="*/ 1 h 73"/>
                  <a:gd name="T6" fmla="*/ 1 w 121"/>
                  <a:gd name="T7" fmla="*/ 34 h 73"/>
                  <a:gd name="T8" fmla="*/ 34 w 121"/>
                  <a:gd name="T9" fmla="*/ 71 h 73"/>
                  <a:gd name="T10" fmla="*/ 85 w 121"/>
                  <a:gd name="T11" fmla="*/ 73 h 73"/>
                  <a:gd name="T12" fmla="*/ 86 w 121"/>
                  <a:gd name="T13" fmla="*/ 73 h 73"/>
                  <a:gd name="T14" fmla="*/ 121 w 121"/>
                  <a:gd name="T15" fmla="*/ 38 h 73"/>
                  <a:gd name="T16" fmla="*/ 87 w 121"/>
                  <a:gd name="T17" fmla="*/ 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3">
                    <a:moveTo>
                      <a:pt x="87" y="3"/>
                    </a:moveTo>
                    <a:lnTo>
                      <a:pt x="87" y="3"/>
                    </a:lnTo>
                    <a:cubicBezTo>
                      <a:pt x="70" y="3"/>
                      <a:pt x="54" y="2"/>
                      <a:pt x="37" y="1"/>
                    </a:cubicBezTo>
                    <a:cubicBezTo>
                      <a:pt x="18" y="0"/>
                      <a:pt x="2" y="15"/>
                      <a:pt x="1" y="34"/>
                    </a:cubicBezTo>
                    <a:cubicBezTo>
                      <a:pt x="0" y="54"/>
                      <a:pt x="15" y="70"/>
                      <a:pt x="34" y="71"/>
                    </a:cubicBezTo>
                    <a:cubicBezTo>
                      <a:pt x="51" y="72"/>
                      <a:pt x="68" y="72"/>
                      <a:pt x="85" y="73"/>
                    </a:cubicBezTo>
                    <a:cubicBezTo>
                      <a:pt x="86" y="73"/>
                      <a:pt x="86" y="73"/>
                      <a:pt x="86" y="73"/>
                    </a:cubicBezTo>
                    <a:cubicBezTo>
                      <a:pt x="105" y="73"/>
                      <a:pt x="121" y="57"/>
                      <a:pt x="121" y="38"/>
                    </a:cubicBezTo>
                    <a:cubicBezTo>
                      <a:pt x="121" y="19"/>
                      <a:pt x="106" y="3"/>
                      <a:pt x="8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17">
                <a:extLst>
                  <a:ext uri="{FF2B5EF4-FFF2-40B4-BE49-F238E27FC236}">
                    <a16:creationId xmlns:a16="http://schemas.microsoft.com/office/drawing/2014/main" id="{51C60C8B-8EC4-C47F-2CEB-6E445BC1E935}"/>
                  </a:ext>
                </a:extLst>
              </p:cNvPr>
              <p:cNvSpPr>
                <a:spLocks/>
              </p:cNvSpPr>
              <p:nvPr/>
            </p:nvSpPr>
            <p:spPr bwMode="auto">
              <a:xfrm>
                <a:off x="1360488" y="3968749"/>
                <a:ext cx="46037" cy="33337"/>
              </a:xfrm>
              <a:custGeom>
                <a:avLst/>
                <a:gdLst>
                  <a:gd name="T0" fmla="*/ 97 w 126"/>
                  <a:gd name="T1" fmla="*/ 22 h 90"/>
                  <a:gd name="T2" fmla="*/ 97 w 126"/>
                  <a:gd name="T3" fmla="*/ 22 h 90"/>
                  <a:gd name="T4" fmla="*/ 50 w 126"/>
                  <a:gd name="T5" fmla="*/ 6 h 90"/>
                  <a:gd name="T6" fmla="*/ 6 w 126"/>
                  <a:gd name="T7" fmla="*/ 27 h 90"/>
                  <a:gd name="T8" fmla="*/ 28 w 126"/>
                  <a:gd name="T9" fmla="*/ 72 h 90"/>
                  <a:gd name="T10" fmla="*/ 76 w 126"/>
                  <a:gd name="T11" fmla="*/ 88 h 90"/>
                  <a:gd name="T12" fmla="*/ 87 w 126"/>
                  <a:gd name="T13" fmla="*/ 90 h 90"/>
                  <a:gd name="T14" fmla="*/ 120 w 126"/>
                  <a:gd name="T15" fmla="*/ 65 h 90"/>
                  <a:gd name="T16" fmla="*/ 97 w 126"/>
                  <a:gd name="T17"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90">
                    <a:moveTo>
                      <a:pt x="97" y="22"/>
                    </a:moveTo>
                    <a:lnTo>
                      <a:pt x="97" y="22"/>
                    </a:lnTo>
                    <a:cubicBezTo>
                      <a:pt x="82" y="17"/>
                      <a:pt x="66" y="11"/>
                      <a:pt x="50" y="6"/>
                    </a:cubicBezTo>
                    <a:cubicBezTo>
                      <a:pt x="32" y="0"/>
                      <a:pt x="12" y="9"/>
                      <a:pt x="6" y="27"/>
                    </a:cubicBezTo>
                    <a:cubicBezTo>
                      <a:pt x="0" y="46"/>
                      <a:pt x="9" y="66"/>
                      <a:pt x="28" y="72"/>
                    </a:cubicBezTo>
                    <a:cubicBezTo>
                      <a:pt x="44" y="77"/>
                      <a:pt x="60" y="83"/>
                      <a:pt x="76" y="88"/>
                    </a:cubicBezTo>
                    <a:cubicBezTo>
                      <a:pt x="80" y="89"/>
                      <a:pt x="83" y="90"/>
                      <a:pt x="87" y="90"/>
                    </a:cubicBezTo>
                    <a:cubicBezTo>
                      <a:pt x="102" y="90"/>
                      <a:pt x="116" y="80"/>
                      <a:pt x="120" y="65"/>
                    </a:cubicBezTo>
                    <a:cubicBezTo>
                      <a:pt x="126" y="47"/>
                      <a:pt x="116" y="27"/>
                      <a:pt x="97" y="2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18">
                <a:extLst>
                  <a:ext uri="{FF2B5EF4-FFF2-40B4-BE49-F238E27FC236}">
                    <a16:creationId xmlns:a16="http://schemas.microsoft.com/office/drawing/2014/main" id="{16D78581-1378-B215-EB07-5529DBE818EB}"/>
                  </a:ext>
                </a:extLst>
              </p:cNvPr>
              <p:cNvSpPr>
                <a:spLocks/>
              </p:cNvSpPr>
              <p:nvPr/>
            </p:nvSpPr>
            <p:spPr bwMode="auto">
              <a:xfrm>
                <a:off x="1449388" y="3992562"/>
                <a:ext cx="44450" cy="30162"/>
              </a:xfrm>
              <a:custGeom>
                <a:avLst/>
                <a:gdLst>
                  <a:gd name="T0" fmla="*/ 93 w 125"/>
                  <a:gd name="T1" fmla="*/ 13 h 82"/>
                  <a:gd name="T2" fmla="*/ 93 w 125"/>
                  <a:gd name="T3" fmla="*/ 13 h 82"/>
                  <a:gd name="T4" fmla="*/ 44 w 125"/>
                  <a:gd name="T5" fmla="*/ 4 h 82"/>
                  <a:gd name="T6" fmla="*/ 3 w 125"/>
                  <a:gd name="T7" fmla="*/ 32 h 82"/>
                  <a:gd name="T8" fmla="*/ 31 w 125"/>
                  <a:gd name="T9" fmla="*/ 73 h 82"/>
                  <a:gd name="T10" fmla="*/ 82 w 125"/>
                  <a:gd name="T11" fmla="*/ 82 h 82"/>
                  <a:gd name="T12" fmla="*/ 87 w 125"/>
                  <a:gd name="T13" fmla="*/ 82 h 82"/>
                  <a:gd name="T14" fmla="*/ 122 w 125"/>
                  <a:gd name="T15" fmla="*/ 53 h 82"/>
                  <a:gd name="T16" fmla="*/ 93 w 125"/>
                  <a:gd name="T17" fmla="*/ 1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82">
                    <a:moveTo>
                      <a:pt x="93" y="13"/>
                    </a:moveTo>
                    <a:lnTo>
                      <a:pt x="93" y="13"/>
                    </a:lnTo>
                    <a:cubicBezTo>
                      <a:pt x="76" y="10"/>
                      <a:pt x="60" y="7"/>
                      <a:pt x="44" y="4"/>
                    </a:cubicBezTo>
                    <a:cubicBezTo>
                      <a:pt x="25" y="0"/>
                      <a:pt x="7" y="13"/>
                      <a:pt x="3" y="32"/>
                    </a:cubicBezTo>
                    <a:cubicBezTo>
                      <a:pt x="0" y="51"/>
                      <a:pt x="12" y="69"/>
                      <a:pt x="31" y="73"/>
                    </a:cubicBezTo>
                    <a:cubicBezTo>
                      <a:pt x="48" y="76"/>
                      <a:pt x="65" y="79"/>
                      <a:pt x="82" y="82"/>
                    </a:cubicBezTo>
                    <a:cubicBezTo>
                      <a:pt x="83" y="82"/>
                      <a:pt x="85" y="82"/>
                      <a:pt x="87" y="82"/>
                    </a:cubicBezTo>
                    <a:cubicBezTo>
                      <a:pt x="104" y="82"/>
                      <a:pt x="119" y="70"/>
                      <a:pt x="122" y="53"/>
                    </a:cubicBezTo>
                    <a:cubicBezTo>
                      <a:pt x="125" y="34"/>
                      <a:pt x="112" y="16"/>
                      <a:pt x="93" y="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19">
                <a:extLst>
                  <a:ext uri="{FF2B5EF4-FFF2-40B4-BE49-F238E27FC236}">
                    <a16:creationId xmlns:a16="http://schemas.microsoft.com/office/drawing/2014/main" id="{FAE9AB33-1ABA-5D43-97B9-B90F1861EE90}"/>
                  </a:ext>
                </a:extLst>
              </p:cNvPr>
              <p:cNvSpPr>
                <a:spLocks/>
              </p:cNvSpPr>
              <p:nvPr/>
            </p:nvSpPr>
            <p:spPr bwMode="auto">
              <a:xfrm>
                <a:off x="1277938" y="3932237"/>
                <a:ext cx="44450" cy="36512"/>
              </a:xfrm>
              <a:custGeom>
                <a:avLst/>
                <a:gdLst>
                  <a:gd name="T0" fmla="*/ 100 w 124"/>
                  <a:gd name="T1" fmla="*/ 31 h 98"/>
                  <a:gd name="T2" fmla="*/ 100 w 124"/>
                  <a:gd name="T3" fmla="*/ 31 h 98"/>
                  <a:gd name="T4" fmla="*/ 56 w 124"/>
                  <a:gd name="T5" fmla="*/ 9 h 98"/>
                  <a:gd name="T6" fmla="*/ 9 w 124"/>
                  <a:gd name="T7" fmla="*/ 24 h 98"/>
                  <a:gd name="T8" fmla="*/ 23 w 124"/>
                  <a:gd name="T9" fmla="*/ 71 h 98"/>
                  <a:gd name="T10" fmla="*/ 69 w 124"/>
                  <a:gd name="T11" fmla="*/ 94 h 98"/>
                  <a:gd name="T12" fmla="*/ 85 w 124"/>
                  <a:gd name="T13" fmla="*/ 98 h 98"/>
                  <a:gd name="T14" fmla="*/ 116 w 124"/>
                  <a:gd name="T15" fmla="*/ 78 h 98"/>
                  <a:gd name="T16" fmla="*/ 100 w 124"/>
                  <a:gd name="T17" fmla="*/ 3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98">
                    <a:moveTo>
                      <a:pt x="100" y="31"/>
                    </a:moveTo>
                    <a:lnTo>
                      <a:pt x="100" y="31"/>
                    </a:lnTo>
                    <a:cubicBezTo>
                      <a:pt x="85" y="24"/>
                      <a:pt x="70" y="17"/>
                      <a:pt x="56" y="9"/>
                    </a:cubicBezTo>
                    <a:cubicBezTo>
                      <a:pt x="38" y="0"/>
                      <a:pt x="17" y="7"/>
                      <a:pt x="9" y="24"/>
                    </a:cubicBezTo>
                    <a:cubicBezTo>
                      <a:pt x="0" y="41"/>
                      <a:pt x="6" y="62"/>
                      <a:pt x="23" y="71"/>
                    </a:cubicBezTo>
                    <a:cubicBezTo>
                      <a:pt x="39" y="79"/>
                      <a:pt x="54" y="87"/>
                      <a:pt x="69" y="94"/>
                    </a:cubicBezTo>
                    <a:cubicBezTo>
                      <a:pt x="74" y="97"/>
                      <a:pt x="80" y="98"/>
                      <a:pt x="85" y="98"/>
                    </a:cubicBezTo>
                    <a:cubicBezTo>
                      <a:pt x="98" y="98"/>
                      <a:pt x="110" y="90"/>
                      <a:pt x="116" y="78"/>
                    </a:cubicBezTo>
                    <a:cubicBezTo>
                      <a:pt x="124" y="61"/>
                      <a:pt x="117" y="40"/>
                      <a:pt x="100" y="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20">
                <a:extLst>
                  <a:ext uri="{FF2B5EF4-FFF2-40B4-BE49-F238E27FC236}">
                    <a16:creationId xmlns:a16="http://schemas.microsoft.com/office/drawing/2014/main" id="{A0A8DB20-79F3-1459-9FD7-18174DDDCA91}"/>
                  </a:ext>
                </a:extLst>
              </p:cNvPr>
              <p:cNvSpPr>
                <a:spLocks/>
              </p:cNvSpPr>
              <p:nvPr/>
            </p:nvSpPr>
            <p:spPr bwMode="auto">
              <a:xfrm>
                <a:off x="1630363" y="4000499"/>
                <a:ext cx="44450" cy="26987"/>
              </a:xfrm>
              <a:custGeom>
                <a:avLst/>
                <a:gdLst>
                  <a:gd name="T0" fmla="*/ 82 w 124"/>
                  <a:gd name="T1" fmla="*/ 2 h 77"/>
                  <a:gd name="T2" fmla="*/ 82 w 124"/>
                  <a:gd name="T3" fmla="*/ 2 h 77"/>
                  <a:gd name="T4" fmla="*/ 33 w 124"/>
                  <a:gd name="T5" fmla="*/ 8 h 77"/>
                  <a:gd name="T6" fmla="*/ 2 w 124"/>
                  <a:gd name="T7" fmla="*/ 46 h 77"/>
                  <a:gd name="T8" fmla="*/ 36 w 124"/>
                  <a:gd name="T9" fmla="*/ 77 h 77"/>
                  <a:gd name="T10" fmla="*/ 40 w 124"/>
                  <a:gd name="T11" fmla="*/ 77 h 77"/>
                  <a:gd name="T12" fmla="*/ 91 w 124"/>
                  <a:gd name="T13" fmla="*/ 72 h 77"/>
                  <a:gd name="T14" fmla="*/ 121 w 124"/>
                  <a:gd name="T15" fmla="*/ 33 h 77"/>
                  <a:gd name="T16" fmla="*/ 82 w 124"/>
                  <a:gd name="T17" fmla="*/ 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4" h="77">
                    <a:moveTo>
                      <a:pt x="82" y="2"/>
                    </a:moveTo>
                    <a:lnTo>
                      <a:pt x="82" y="2"/>
                    </a:lnTo>
                    <a:cubicBezTo>
                      <a:pt x="66" y="4"/>
                      <a:pt x="50" y="6"/>
                      <a:pt x="33" y="8"/>
                    </a:cubicBezTo>
                    <a:cubicBezTo>
                      <a:pt x="14" y="9"/>
                      <a:pt x="0" y="26"/>
                      <a:pt x="2" y="46"/>
                    </a:cubicBezTo>
                    <a:cubicBezTo>
                      <a:pt x="3" y="64"/>
                      <a:pt x="19" y="77"/>
                      <a:pt x="36" y="77"/>
                    </a:cubicBezTo>
                    <a:cubicBezTo>
                      <a:pt x="38" y="77"/>
                      <a:pt x="39" y="77"/>
                      <a:pt x="40" y="77"/>
                    </a:cubicBezTo>
                    <a:cubicBezTo>
                      <a:pt x="57" y="75"/>
                      <a:pt x="74" y="74"/>
                      <a:pt x="91" y="72"/>
                    </a:cubicBezTo>
                    <a:cubicBezTo>
                      <a:pt x="110" y="69"/>
                      <a:pt x="124" y="52"/>
                      <a:pt x="121" y="33"/>
                    </a:cubicBezTo>
                    <a:cubicBezTo>
                      <a:pt x="119" y="13"/>
                      <a:pt x="101" y="0"/>
                      <a:pt x="82"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21">
                <a:extLst>
                  <a:ext uri="{FF2B5EF4-FFF2-40B4-BE49-F238E27FC236}">
                    <a16:creationId xmlns:a16="http://schemas.microsoft.com/office/drawing/2014/main" id="{AD8779FE-0E98-2CEC-A39B-35CABF78F7E9}"/>
                  </a:ext>
                </a:extLst>
              </p:cNvPr>
              <p:cNvSpPr>
                <a:spLocks/>
              </p:cNvSpPr>
              <p:nvPr/>
            </p:nvSpPr>
            <p:spPr bwMode="auto">
              <a:xfrm>
                <a:off x="1019175" y="3686174"/>
                <a:ext cx="38100" cy="41275"/>
              </a:xfrm>
              <a:custGeom>
                <a:avLst/>
                <a:gdLst>
                  <a:gd name="T0" fmla="*/ 70 w 105"/>
                  <a:gd name="T1" fmla="*/ 23 h 118"/>
                  <a:gd name="T2" fmla="*/ 70 w 105"/>
                  <a:gd name="T3" fmla="*/ 23 h 118"/>
                  <a:gd name="T4" fmla="*/ 22 w 105"/>
                  <a:gd name="T5" fmla="*/ 10 h 118"/>
                  <a:gd name="T6" fmla="*/ 10 w 105"/>
                  <a:gd name="T7" fmla="*/ 58 h 118"/>
                  <a:gd name="T8" fmla="*/ 36 w 105"/>
                  <a:gd name="T9" fmla="*/ 102 h 118"/>
                  <a:gd name="T10" fmla="*/ 66 w 105"/>
                  <a:gd name="T11" fmla="*/ 118 h 118"/>
                  <a:gd name="T12" fmla="*/ 84 w 105"/>
                  <a:gd name="T13" fmla="*/ 113 h 118"/>
                  <a:gd name="T14" fmla="*/ 95 w 105"/>
                  <a:gd name="T15" fmla="*/ 65 h 118"/>
                  <a:gd name="T16" fmla="*/ 70 w 105"/>
                  <a:gd name="T17" fmla="*/ 2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118">
                    <a:moveTo>
                      <a:pt x="70" y="23"/>
                    </a:moveTo>
                    <a:lnTo>
                      <a:pt x="70" y="23"/>
                    </a:lnTo>
                    <a:cubicBezTo>
                      <a:pt x="61" y="6"/>
                      <a:pt x="39" y="0"/>
                      <a:pt x="22" y="10"/>
                    </a:cubicBezTo>
                    <a:cubicBezTo>
                      <a:pt x="6" y="20"/>
                      <a:pt x="0" y="41"/>
                      <a:pt x="10" y="58"/>
                    </a:cubicBezTo>
                    <a:cubicBezTo>
                      <a:pt x="18" y="72"/>
                      <a:pt x="27" y="87"/>
                      <a:pt x="36" y="102"/>
                    </a:cubicBezTo>
                    <a:cubicBezTo>
                      <a:pt x="42" y="112"/>
                      <a:pt x="54" y="118"/>
                      <a:pt x="66" y="118"/>
                    </a:cubicBezTo>
                    <a:cubicBezTo>
                      <a:pt x="72" y="118"/>
                      <a:pt x="78" y="117"/>
                      <a:pt x="84" y="113"/>
                    </a:cubicBezTo>
                    <a:cubicBezTo>
                      <a:pt x="100" y="103"/>
                      <a:pt x="105" y="82"/>
                      <a:pt x="95" y="65"/>
                    </a:cubicBezTo>
                    <a:cubicBezTo>
                      <a:pt x="87" y="51"/>
                      <a:pt x="78" y="37"/>
                      <a:pt x="70" y="2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22">
                <a:extLst>
                  <a:ext uri="{FF2B5EF4-FFF2-40B4-BE49-F238E27FC236}">
                    <a16:creationId xmlns:a16="http://schemas.microsoft.com/office/drawing/2014/main" id="{067B2548-1571-2D04-35E2-5AEF04E36392}"/>
                  </a:ext>
                </a:extLst>
              </p:cNvPr>
              <p:cNvSpPr>
                <a:spLocks/>
              </p:cNvSpPr>
              <p:nvPr/>
            </p:nvSpPr>
            <p:spPr bwMode="auto">
              <a:xfrm>
                <a:off x="1130300" y="3829049"/>
                <a:ext cx="42862" cy="38100"/>
              </a:xfrm>
              <a:custGeom>
                <a:avLst/>
                <a:gdLst>
                  <a:gd name="T0" fmla="*/ 63 w 115"/>
                  <a:gd name="T1" fmla="*/ 13 h 108"/>
                  <a:gd name="T2" fmla="*/ 63 w 115"/>
                  <a:gd name="T3" fmla="*/ 13 h 108"/>
                  <a:gd name="T4" fmla="*/ 14 w 115"/>
                  <a:gd name="T5" fmla="*/ 14 h 108"/>
                  <a:gd name="T6" fmla="*/ 15 w 115"/>
                  <a:gd name="T7" fmla="*/ 64 h 108"/>
                  <a:gd name="T8" fmla="*/ 52 w 115"/>
                  <a:gd name="T9" fmla="*/ 99 h 108"/>
                  <a:gd name="T10" fmla="*/ 76 w 115"/>
                  <a:gd name="T11" fmla="*/ 108 h 108"/>
                  <a:gd name="T12" fmla="*/ 102 w 115"/>
                  <a:gd name="T13" fmla="*/ 96 h 108"/>
                  <a:gd name="T14" fmla="*/ 99 w 115"/>
                  <a:gd name="T15" fmla="*/ 47 h 108"/>
                  <a:gd name="T16" fmla="*/ 63 w 115"/>
                  <a:gd name="T17" fmla="*/ 1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08">
                    <a:moveTo>
                      <a:pt x="63" y="13"/>
                    </a:moveTo>
                    <a:lnTo>
                      <a:pt x="63" y="13"/>
                    </a:lnTo>
                    <a:cubicBezTo>
                      <a:pt x="49" y="0"/>
                      <a:pt x="27" y="1"/>
                      <a:pt x="14" y="14"/>
                    </a:cubicBezTo>
                    <a:cubicBezTo>
                      <a:pt x="0" y="28"/>
                      <a:pt x="1" y="50"/>
                      <a:pt x="15" y="64"/>
                    </a:cubicBezTo>
                    <a:cubicBezTo>
                      <a:pt x="27" y="76"/>
                      <a:pt x="40" y="87"/>
                      <a:pt x="52" y="99"/>
                    </a:cubicBezTo>
                    <a:cubicBezTo>
                      <a:pt x="59" y="105"/>
                      <a:pt x="67" y="108"/>
                      <a:pt x="76" y="108"/>
                    </a:cubicBezTo>
                    <a:cubicBezTo>
                      <a:pt x="85" y="108"/>
                      <a:pt x="95" y="104"/>
                      <a:pt x="102" y="96"/>
                    </a:cubicBezTo>
                    <a:cubicBezTo>
                      <a:pt x="115" y="82"/>
                      <a:pt x="113" y="60"/>
                      <a:pt x="99" y="47"/>
                    </a:cubicBezTo>
                    <a:cubicBezTo>
                      <a:pt x="87" y="36"/>
                      <a:pt x="75" y="25"/>
                      <a:pt x="63" y="1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23">
                <a:extLst>
                  <a:ext uri="{FF2B5EF4-FFF2-40B4-BE49-F238E27FC236}">
                    <a16:creationId xmlns:a16="http://schemas.microsoft.com/office/drawing/2014/main" id="{58B73E48-8E9A-AA38-15C6-6EDF2A8A4DAC}"/>
                  </a:ext>
                </a:extLst>
              </p:cNvPr>
              <p:cNvSpPr>
                <a:spLocks/>
              </p:cNvSpPr>
              <p:nvPr/>
            </p:nvSpPr>
            <p:spPr bwMode="auto">
              <a:xfrm>
                <a:off x="1200150" y="3886199"/>
                <a:ext cx="44450" cy="36512"/>
              </a:xfrm>
              <a:custGeom>
                <a:avLst/>
                <a:gdLst>
                  <a:gd name="T0" fmla="*/ 101 w 121"/>
                  <a:gd name="T1" fmla="*/ 39 h 103"/>
                  <a:gd name="T2" fmla="*/ 101 w 121"/>
                  <a:gd name="T3" fmla="*/ 39 h 103"/>
                  <a:gd name="T4" fmla="*/ 60 w 121"/>
                  <a:gd name="T5" fmla="*/ 11 h 103"/>
                  <a:gd name="T6" fmla="*/ 11 w 121"/>
                  <a:gd name="T7" fmla="*/ 19 h 103"/>
                  <a:gd name="T8" fmla="*/ 19 w 121"/>
                  <a:gd name="T9" fmla="*/ 68 h 103"/>
                  <a:gd name="T10" fmla="*/ 62 w 121"/>
                  <a:gd name="T11" fmla="*/ 97 h 103"/>
                  <a:gd name="T12" fmla="*/ 81 w 121"/>
                  <a:gd name="T13" fmla="*/ 103 h 103"/>
                  <a:gd name="T14" fmla="*/ 110 w 121"/>
                  <a:gd name="T15" fmla="*/ 88 h 103"/>
                  <a:gd name="T16" fmla="*/ 101 w 121"/>
                  <a:gd name="T17" fmla="*/ 3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03">
                    <a:moveTo>
                      <a:pt x="101" y="39"/>
                    </a:moveTo>
                    <a:lnTo>
                      <a:pt x="101" y="39"/>
                    </a:lnTo>
                    <a:cubicBezTo>
                      <a:pt x="87" y="30"/>
                      <a:pt x="73" y="21"/>
                      <a:pt x="60" y="11"/>
                    </a:cubicBezTo>
                    <a:cubicBezTo>
                      <a:pt x="44" y="0"/>
                      <a:pt x="23" y="4"/>
                      <a:pt x="11" y="19"/>
                    </a:cubicBezTo>
                    <a:cubicBezTo>
                      <a:pt x="0" y="35"/>
                      <a:pt x="4" y="57"/>
                      <a:pt x="19" y="68"/>
                    </a:cubicBezTo>
                    <a:cubicBezTo>
                      <a:pt x="33" y="78"/>
                      <a:pt x="47" y="88"/>
                      <a:pt x="62" y="97"/>
                    </a:cubicBezTo>
                    <a:cubicBezTo>
                      <a:pt x="68" y="101"/>
                      <a:pt x="74" y="103"/>
                      <a:pt x="81" y="103"/>
                    </a:cubicBezTo>
                    <a:cubicBezTo>
                      <a:pt x="92" y="103"/>
                      <a:pt x="103" y="98"/>
                      <a:pt x="110" y="88"/>
                    </a:cubicBezTo>
                    <a:cubicBezTo>
                      <a:pt x="121" y="72"/>
                      <a:pt x="117" y="50"/>
                      <a:pt x="101" y="3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24">
                <a:extLst>
                  <a:ext uri="{FF2B5EF4-FFF2-40B4-BE49-F238E27FC236}">
                    <a16:creationId xmlns:a16="http://schemas.microsoft.com/office/drawing/2014/main" id="{CE7F62A1-A99F-4961-2656-936EAC43A46F}"/>
                  </a:ext>
                </a:extLst>
              </p:cNvPr>
              <p:cNvSpPr>
                <a:spLocks/>
              </p:cNvSpPr>
              <p:nvPr/>
            </p:nvSpPr>
            <p:spPr bwMode="auto">
              <a:xfrm>
                <a:off x="1069975" y="3760787"/>
                <a:ext cx="39687" cy="41275"/>
              </a:xfrm>
              <a:custGeom>
                <a:avLst/>
                <a:gdLst>
                  <a:gd name="T0" fmla="*/ 67 w 111"/>
                  <a:gd name="T1" fmla="*/ 17 h 113"/>
                  <a:gd name="T2" fmla="*/ 67 w 111"/>
                  <a:gd name="T3" fmla="*/ 17 h 113"/>
                  <a:gd name="T4" fmla="*/ 18 w 111"/>
                  <a:gd name="T5" fmla="*/ 11 h 113"/>
                  <a:gd name="T6" fmla="*/ 12 w 111"/>
                  <a:gd name="T7" fmla="*/ 60 h 113"/>
                  <a:gd name="T8" fmla="*/ 45 w 111"/>
                  <a:gd name="T9" fmla="*/ 100 h 113"/>
                  <a:gd name="T10" fmla="*/ 71 w 111"/>
                  <a:gd name="T11" fmla="*/ 113 h 113"/>
                  <a:gd name="T12" fmla="*/ 94 w 111"/>
                  <a:gd name="T13" fmla="*/ 105 h 113"/>
                  <a:gd name="T14" fmla="*/ 98 w 111"/>
                  <a:gd name="T15" fmla="*/ 56 h 113"/>
                  <a:gd name="T16" fmla="*/ 67 w 111"/>
                  <a:gd name="T17" fmla="*/ 1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13">
                    <a:moveTo>
                      <a:pt x="67" y="17"/>
                    </a:moveTo>
                    <a:lnTo>
                      <a:pt x="67" y="17"/>
                    </a:lnTo>
                    <a:cubicBezTo>
                      <a:pt x="55" y="2"/>
                      <a:pt x="33" y="0"/>
                      <a:pt x="18" y="11"/>
                    </a:cubicBezTo>
                    <a:cubicBezTo>
                      <a:pt x="3" y="23"/>
                      <a:pt x="0" y="45"/>
                      <a:pt x="12" y="60"/>
                    </a:cubicBezTo>
                    <a:cubicBezTo>
                      <a:pt x="23" y="74"/>
                      <a:pt x="34" y="87"/>
                      <a:pt x="45" y="100"/>
                    </a:cubicBezTo>
                    <a:cubicBezTo>
                      <a:pt x="51" y="109"/>
                      <a:pt x="61" y="113"/>
                      <a:pt x="71" y="113"/>
                    </a:cubicBezTo>
                    <a:cubicBezTo>
                      <a:pt x="79" y="113"/>
                      <a:pt x="87" y="110"/>
                      <a:pt x="94" y="105"/>
                    </a:cubicBezTo>
                    <a:cubicBezTo>
                      <a:pt x="109" y="93"/>
                      <a:pt x="111" y="71"/>
                      <a:pt x="98" y="56"/>
                    </a:cubicBezTo>
                    <a:cubicBezTo>
                      <a:pt x="88" y="43"/>
                      <a:pt x="77" y="30"/>
                      <a:pt x="67" y="1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25">
                <a:extLst>
                  <a:ext uri="{FF2B5EF4-FFF2-40B4-BE49-F238E27FC236}">
                    <a16:creationId xmlns:a16="http://schemas.microsoft.com/office/drawing/2014/main" id="{6B183BA8-576E-D0D5-12B5-2690C198BA5F}"/>
                  </a:ext>
                </a:extLst>
              </p:cNvPr>
              <p:cNvSpPr>
                <a:spLocks/>
              </p:cNvSpPr>
              <p:nvPr/>
            </p:nvSpPr>
            <p:spPr bwMode="auto">
              <a:xfrm>
                <a:off x="2192338" y="3252787"/>
                <a:ext cx="28575" cy="34925"/>
              </a:xfrm>
              <a:custGeom>
                <a:avLst/>
                <a:gdLst>
                  <a:gd name="T0" fmla="*/ 72 w 80"/>
                  <a:gd name="T1" fmla="*/ 31 h 97"/>
                  <a:gd name="T2" fmla="*/ 72 w 80"/>
                  <a:gd name="T3" fmla="*/ 31 h 97"/>
                  <a:gd name="T4" fmla="*/ 31 w 80"/>
                  <a:gd name="T5" fmla="*/ 3 h 97"/>
                  <a:gd name="T6" fmla="*/ 4 w 80"/>
                  <a:gd name="T7" fmla="*/ 44 h 97"/>
                  <a:gd name="T8" fmla="*/ 8 w 80"/>
                  <a:gd name="T9" fmla="*/ 68 h 97"/>
                  <a:gd name="T10" fmla="*/ 42 w 80"/>
                  <a:gd name="T11" fmla="*/ 97 h 97"/>
                  <a:gd name="T12" fmla="*/ 48 w 80"/>
                  <a:gd name="T13" fmla="*/ 97 h 97"/>
                  <a:gd name="T14" fmla="*/ 77 w 80"/>
                  <a:gd name="T15" fmla="*/ 56 h 97"/>
                  <a:gd name="T16" fmla="*/ 72 w 80"/>
                  <a:gd name="T17" fmla="*/ 3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97">
                    <a:moveTo>
                      <a:pt x="72" y="31"/>
                    </a:moveTo>
                    <a:lnTo>
                      <a:pt x="72" y="31"/>
                    </a:lnTo>
                    <a:cubicBezTo>
                      <a:pt x="68" y="12"/>
                      <a:pt x="50" y="0"/>
                      <a:pt x="31" y="3"/>
                    </a:cubicBezTo>
                    <a:cubicBezTo>
                      <a:pt x="12" y="7"/>
                      <a:pt x="0" y="25"/>
                      <a:pt x="4" y="44"/>
                    </a:cubicBezTo>
                    <a:cubicBezTo>
                      <a:pt x="5" y="52"/>
                      <a:pt x="7" y="60"/>
                      <a:pt x="8" y="68"/>
                    </a:cubicBezTo>
                    <a:cubicBezTo>
                      <a:pt x="11" y="85"/>
                      <a:pt x="26" y="97"/>
                      <a:pt x="42" y="97"/>
                    </a:cubicBezTo>
                    <a:cubicBezTo>
                      <a:pt x="44" y="97"/>
                      <a:pt x="46" y="97"/>
                      <a:pt x="48" y="97"/>
                    </a:cubicBezTo>
                    <a:cubicBezTo>
                      <a:pt x="67" y="93"/>
                      <a:pt x="80" y="75"/>
                      <a:pt x="77" y="56"/>
                    </a:cubicBezTo>
                    <a:cubicBezTo>
                      <a:pt x="75" y="48"/>
                      <a:pt x="74" y="39"/>
                      <a:pt x="72" y="3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26">
                <a:extLst>
                  <a:ext uri="{FF2B5EF4-FFF2-40B4-BE49-F238E27FC236}">
                    <a16:creationId xmlns:a16="http://schemas.microsoft.com/office/drawing/2014/main" id="{F22F596D-876F-9B2E-16B9-23E3E4D07146}"/>
                  </a:ext>
                </a:extLst>
              </p:cNvPr>
              <p:cNvSpPr>
                <a:spLocks/>
              </p:cNvSpPr>
              <p:nvPr/>
            </p:nvSpPr>
            <p:spPr bwMode="auto">
              <a:xfrm>
                <a:off x="2203450" y="3338512"/>
                <a:ext cx="26987" cy="46037"/>
              </a:xfrm>
              <a:custGeom>
                <a:avLst/>
                <a:gdLst>
                  <a:gd name="T0" fmla="*/ 70 w 73"/>
                  <a:gd name="T1" fmla="*/ 34 h 125"/>
                  <a:gd name="T2" fmla="*/ 70 w 73"/>
                  <a:gd name="T3" fmla="*/ 34 h 125"/>
                  <a:gd name="T4" fmla="*/ 34 w 73"/>
                  <a:gd name="T5" fmla="*/ 1 h 125"/>
                  <a:gd name="T6" fmla="*/ 1 w 73"/>
                  <a:gd name="T7" fmla="*/ 38 h 125"/>
                  <a:gd name="T8" fmla="*/ 3 w 73"/>
                  <a:gd name="T9" fmla="*/ 91 h 125"/>
                  <a:gd name="T10" fmla="*/ 38 w 73"/>
                  <a:gd name="T11" fmla="*/ 125 h 125"/>
                  <a:gd name="T12" fmla="*/ 38 w 73"/>
                  <a:gd name="T13" fmla="*/ 125 h 125"/>
                  <a:gd name="T14" fmla="*/ 72 w 73"/>
                  <a:gd name="T15" fmla="*/ 89 h 125"/>
                  <a:gd name="T16" fmla="*/ 70 w 73"/>
                  <a:gd name="T17" fmla="*/ 3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125">
                    <a:moveTo>
                      <a:pt x="70" y="34"/>
                    </a:moveTo>
                    <a:lnTo>
                      <a:pt x="70" y="34"/>
                    </a:lnTo>
                    <a:cubicBezTo>
                      <a:pt x="69" y="15"/>
                      <a:pt x="53" y="0"/>
                      <a:pt x="34" y="1"/>
                    </a:cubicBezTo>
                    <a:cubicBezTo>
                      <a:pt x="15" y="2"/>
                      <a:pt x="0" y="19"/>
                      <a:pt x="1" y="38"/>
                    </a:cubicBezTo>
                    <a:cubicBezTo>
                      <a:pt x="2" y="55"/>
                      <a:pt x="2" y="73"/>
                      <a:pt x="3" y="91"/>
                    </a:cubicBezTo>
                    <a:cubicBezTo>
                      <a:pt x="3" y="110"/>
                      <a:pt x="19" y="125"/>
                      <a:pt x="38" y="125"/>
                    </a:cubicBezTo>
                    <a:cubicBezTo>
                      <a:pt x="38" y="125"/>
                      <a:pt x="38" y="125"/>
                      <a:pt x="38" y="125"/>
                    </a:cubicBezTo>
                    <a:cubicBezTo>
                      <a:pt x="58" y="125"/>
                      <a:pt x="73" y="109"/>
                      <a:pt x="72" y="89"/>
                    </a:cubicBezTo>
                    <a:cubicBezTo>
                      <a:pt x="72" y="71"/>
                      <a:pt x="71" y="53"/>
                      <a:pt x="70" y="3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27">
                <a:extLst>
                  <a:ext uri="{FF2B5EF4-FFF2-40B4-BE49-F238E27FC236}">
                    <a16:creationId xmlns:a16="http://schemas.microsoft.com/office/drawing/2014/main" id="{AE12F91F-4847-9CA9-C996-75E2BC0DA1C8}"/>
                  </a:ext>
                </a:extLst>
              </p:cNvPr>
              <p:cNvSpPr>
                <a:spLocks/>
              </p:cNvSpPr>
              <p:nvPr/>
            </p:nvSpPr>
            <p:spPr bwMode="auto">
              <a:xfrm>
                <a:off x="2198688" y="3435349"/>
                <a:ext cx="28575" cy="46037"/>
              </a:xfrm>
              <a:custGeom>
                <a:avLst/>
                <a:gdLst>
                  <a:gd name="T0" fmla="*/ 47 w 80"/>
                  <a:gd name="T1" fmla="*/ 2 h 126"/>
                  <a:gd name="T2" fmla="*/ 47 w 80"/>
                  <a:gd name="T3" fmla="*/ 2 h 126"/>
                  <a:gd name="T4" fmla="*/ 8 w 80"/>
                  <a:gd name="T5" fmla="*/ 34 h 126"/>
                  <a:gd name="T6" fmla="*/ 2 w 80"/>
                  <a:gd name="T7" fmla="*/ 86 h 126"/>
                  <a:gd name="T8" fmla="*/ 33 w 80"/>
                  <a:gd name="T9" fmla="*/ 125 h 126"/>
                  <a:gd name="T10" fmla="*/ 37 w 80"/>
                  <a:gd name="T11" fmla="*/ 126 h 126"/>
                  <a:gd name="T12" fmla="*/ 72 w 80"/>
                  <a:gd name="T13" fmla="*/ 95 h 126"/>
                  <a:gd name="T14" fmla="*/ 78 w 80"/>
                  <a:gd name="T15" fmla="*/ 40 h 126"/>
                  <a:gd name="T16" fmla="*/ 47 w 80"/>
                  <a:gd name="T17" fmla="*/ 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26">
                    <a:moveTo>
                      <a:pt x="47" y="2"/>
                    </a:moveTo>
                    <a:lnTo>
                      <a:pt x="47" y="2"/>
                    </a:lnTo>
                    <a:cubicBezTo>
                      <a:pt x="28" y="0"/>
                      <a:pt x="10" y="14"/>
                      <a:pt x="8" y="34"/>
                    </a:cubicBezTo>
                    <a:cubicBezTo>
                      <a:pt x="7" y="51"/>
                      <a:pt x="5" y="69"/>
                      <a:pt x="2" y="86"/>
                    </a:cubicBezTo>
                    <a:cubicBezTo>
                      <a:pt x="0" y="105"/>
                      <a:pt x="13" y="123"/>
                      <a:pt x="33" y="125"/>
                    </a:cubicBezTo>
                    <a:cubicBezTo>
                      <a:pt x="34" y="126"/>
                      <a:pt x="36" y="126"/>
                      <a:pt x="37" y="126"/>
                    </a:cubicBezTo>
                    <a:cubicBezTo>
                      <a:pt x="54" y="126"/>
                      <a:pt x="69" y="113"/>
                      <a:pt x="72" y="95"/>
                    </a:cubicBezTo>
                    <a:cubicBezTo>
                      <a:pt x="74" y="77"/>
                      <a:pt x="76" y="59"/>
                      <a:pt x="78" y="40"/>
                    </a:cubicBezTo>
                    <a:cubicBezTo>
                      <a:pt x="80" y="21"/>
                      <a:pt x="66" y="4"/>
                      <a:pt x="47"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28">
                <a:extLst>
                  <a:ext uri="{FF2B5EF4-FFF2-40B4-BE49-F238E27FC236}">
                    <a16:creationId xmlns:a16="http://schemas.microsoft.com/office/drawing/2014/main" id="{1C535287-DD02-0D0A-8064-A0FF3A191A28}"/>
                  </a:ext>
                </a:extLst>
              </p:cNvPr>
              <p:cNvSpPr>
                <a:spLocks/>
              </p:cNvSpPr>
              <p:nvPr/>
            </p:nvSpPr>
            <p:spPr bwMode="auto">
              <a:xfrm>
                <a:off x="2181225" y="3530599"/>
                <a:ext cx="30162" cy="34925"/>
              </a:xfrm>
              <a:custGeom>
                <a:avLst/>
                <a:gdLst>
                  <a:gd name="T0" fmla="*/ 11 w 83"/>
                  <a:gd name="T1" fmla="*/ 30 h 98"/>
                  <a:gd name="T2" fmla="*/ 11 w 83"/>
                  <a:gd name="T3" fmla="*/ 30 h 98"/>
                  <a:gd name="T4" fmla="*/ 5 w 83"/>
                  <a:gd name="T5" fmla="*/ 54 h 98"/>
                  <a:gd name="T6" fmla="*/ 29 w 83"/>
                  <a:gd name="T7" fmla="*/ 97 h 98"/>
                  <a:gd name="T8" fmla="*/ 38 w 83"/>
                  <a:gd name="T9" fmla="*/ 98 h 98"/>
                  <a:gd name="T10" fmla="*/ 72 w 83"/>
                  <a:gd name="T11" fmla="*/ 72 h 98"/>
                  <a:gd name="T12" fmla="*/ 79 w 83"/>
                  <a:gd name="T13" fmla="*/ 48 h 98"/>
                  <a:gd name="T14" fmla="*/ 54 w 83"/>
                  <a:gd name="T15" fmla="*/ 5 h 98"/>
                  <a:gd name="T16" fmla="*/ 11 w 83"/>
                  <a:gd name="T17" fmla="*/ 3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8">
                    <a:moveTo>
                      <a:pt x="11" y="30"/>
                    </a:moveTo>
                    <a:lnTo>
                      <a:pt x="11" y="30"/>
                    </a:lnTo>
                    <a:cubicBezTo>
                      <a:pt x="9" y="38"/>
                      <a:pt x="7" y="46"/>
                      <a:pt x="5" y="54"/>
                    </a:cubicBezTo>
                    <a:cubicBezTo>
                      <a:pt x="0" y="72"/>
                      <a:pt x="11" y="92"/>
                      <a:pt x="29" y="97"/>
                    </a:cubicBezTo>
                    <a:cubicBezTo>
                      <a:pt x="32" y="98"/>
                      <a:pt x="35" y="98"/>
                      <a:pt x="38" y="98"/>
                    </a:cubicBezTo>
                    <a:cubicBezTo>
                      <a:pt x="54" y="98"/>
                      <a:pt x="68" y="88"/>
                      <a:pt x="72" y="72"/>
                    </a:cubicBezTo>
                    <a:cubicBezTo>
                      <a:pt x="74" y="64"/>
                      <a:pt x="76" y="56"/>
                      <a:pt x="79" y="48"/>
                    </a:cubicBezTo>
                    <a:cubicBezTo>
                      <a:pt x="83" y="29"/>
                      <a:pt x="72" y="10"/>
                      <a:pt x="54" y="5"/>
                    </a:cubicBezTo>
                    <a:cubicBezTo>
                      <a:pt x="35" y="0"/>
                      <a:pt x="16" y="12"/>
                      <a:pt x="11" y="3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29">
                <a:extLst>
                  <a:ext uri="{FF2B5EF4-FFF2-40B4-BE49-F238E27FC236}">
                    <a16:creationId xmlns:a16="http://schemas.microsoft.com/office/drawing/2014/main" id="{D308E464-374F-D34A-1607-071CABCC1EC8}"/>
                  </a:ext>
                </a:extLst>
              </p:cNvPr>
              <p:cNvSpPr>
                <a:spLocks/>
              </p:cNvSpPr>
              <p:nvPr/>
            </p:nvSpPr>
            <p:spPr bwMode="auto">
              <a:xfrm>
                <a:off x="1550988" y="2740025"/>
                <a:ext cx="44450" cy="25400"/>
              </a:xfrm>
              <a:custGeom>
                <a:avLst/>
                <a:gdLst>
                  <a:gd name="T0" fmla="*/ 86 w 121"/>
                  <a:gd name="T1" fmla="*/ 0 h 71"/>
                  <a:gd name="T2" fmla="*/ 86 w 121"/>
                  <a:gd name="T3" fmla="*/ 0 h 71"/>
                  <a:gd name="T4" fmla="*/ 34 w 121"/>
                  <a:gd name="T5" fmla="*/ 1 h 71"/>
                  <a:gd name="T6" fmla="*/ 1 w 121"/>
                  <a:gd name="T7" fmla="*/ 37 h 71"/>
                  <a:gd name="T8" fmla="*/ 35 w 121"/>
                  <a:gd name="T9" fmla="*/ 71 h 71"/>
                  <a:gd name="T10" fmla="*/ 36 w 121"/>
                  <a:gd name="T11" fmla="*/ 71 h 71"/>
                  <a:gd name="T12" fmla="*/ 86 w 121"/>
                  <a:gd name="T13" fmla="*/ 70 h 71"/>
                  <a:gd name="T14" fmla="*/ 121 w 121"/>
                  <a:gd name="T15" fmla="*/ 35 h 71"/>
                  <a:gd name="T16" fmla="*/ 86 w 121"/>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71">
                    <a:moveTo>
                      <a:pt x="86" y="0"/>
                    </a:moveTo>
                    <a:lnTo>
                      <a:pt x="86" y="0"/>
                    </a:lnTo>
                    <a:cubicBezTo>
                      <a:pt x="69" y="1"/>
                      <a:pt x="51" y="1"/>
                      <a:pt x="34" y="1"/>
                    </a:cubicBezTo>
                    <a:cubicBezTo>
                      <a:pt x="15" y="2"/>
                      <a:pt x="0" y="18"/>
                      <a:pt x="1" y="37"/>
                    </a:cubicBezTo>
                    <a:cubicBezTo>
                      <a:pt x="1" y="56"/>
                      <a:pt x="17" y="71"/>
                      <a:pt x="35" y="71"/>
                    </a:cubicBezTo>
                    <a:cubicBezTo>
                      <a:pt x="36" y="71"/>
                      <a:pt x="36" y="71"/>
                      <a:pt x="36" y="71"/>
                    </a:cubicBezTo>
                    <a:cubicBezTo>
                      <a:pt x="53" y="71"/>
                      <a:pt x="69" y="70"/>
                      <a:pt x="86" y="70"/>
                    </a:cubicBezTo>
                    <a:cubicBezTo>
                      <a:pt x="105" y="70"/>
                      <a:pt x="121" y="55"/>
                      <a:pt x="121" y="35"/>
                    </a:cubicBezTo>
                    <a:cubicBezTo>
                      <a:pt x="121" y="16"/>
                      <a:pt x="105" y="0"/>
                      <a:pt x="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30">
                <a:extLst>
                  <a:ext uri="{FF2B5EF4-FFF2-40B4-BE49-F238E27FC236}">
                    <a16:creationId xmlns:a16="http://schemas.microsoft.com/office/drawing/2014/main" id="{A4872447-5901-CF57-A2D7-803C172A3931}"/>
                  </a:ext>
                </a:extLst>
              </p:cNvPr>
              <p:cNvSpPr>
                <a:spLocks/>
              </p:cNvSpPr>
              <p:nvPr/>
            </p:nvSpPr>
            <p:spPr bwMode="auto">
              <a:xfrm>
                <a:off x="1077913" y="2959100"/>
                <a:ext cx="39687" cy="39687"/>
              </a:xfrm>
              <a:custGeom>
                <a:avLst/>
                <a:gdLst>
                  <a:gd name="T0" fmla="*/ 18 w 111"/>
                  <a:gd name="T1" fmla="*/ 105 h 112"/>
                  <a:gd name="T2" fmla="*/ 18 w 111"/>
                  <a:gd name="T3" fmla="*/ 105 h 112"/>
                  <a:gd name="T4" fmla="*/ 40 w 111"/>
                  <a:gd name="T5" fmla="*/ 112 h 112"/>
                  <a:gd name="T6" fmla="*/ 67 w 111"/>
                  <a:gd name="T7" fmla="*/ 100 h 112"/>
                  <a:gd name="T8" fmla="*/ 99 w 111"/>
                  <a:gd name="T9" fmla="*/ 62 h 112"/>
                  <a:gd name="T10" fmla="*/ 95 w 111"/>
                  <a:gd name="T11" fmla="*/ 12 h 112"/>
                  <a:gd name="T12" fmla="*/ 46 w 111"/>
                  <a:gd name="T13" fmla="*/ 16 h 112"/>
                  <a:gd name="T14" fmla="*/ 13 w 111"/>
                  <a:gd name="T15" fmla="*/ 55 h 112"/>
                  <a:gd name="T16" fmla="*/ 18 w 111"/>
                  <a:gd name="T17" fmla="*/ 10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112">
                    <a:moveTo>
                      <a:pt x="18" y="105"/>
                    </a:moveTo>
                    <a:lnTo>
                      <a:pt x="18" y="105"/>
                    </a:lnTo>
                    <a:cubicBezTo>
                      <a:pt x="24" y="110"/>
                      <a:pt x="32" y="112"/>
                      <a:pt x="40" y="112"/>
                    </a:cubicBezTo>
                    <a:cubicBezTo>
                      <a:pt x="50" y="112"/>
                      <a:pt x="60" y="108"/>
                      <a:pt x="67" y="100"/>
                    </a:cubicBezTo>
                    <a:cubicBezTo>
                      <a:pt x="77" y="87"/>
                      <a:pt x="88" y="74"/>
                      <a:pt x="99" y="62"/>
                    </a:cubicBezTo>
                    <a:cubicBezTo>
                      <a:pt x="111" y="47"/>
                      <a:pt x="109" y="25"/>
                      <a:pt x="95" y="12"/>
                    </a:cubicBezTo>
                    <a:cubicBezTo>
                      <a:pt x="80" y="0"/>
                      <a:pt x="58" y="1"/>
                      <a:pt x="46" y="16"/>
                    </a:cubicBezTo>
                    <a:cubicBezTo>
                      <a:pt x="34" y="29"/>
                      <a:pt x="23" y="42"/>
                      <a:pt x="13" y="55"/>
                    </a:cubicBezTo>
                    <a:cubicBezTo>
                      <a:pt x="0" y="70"/>
                      <a:pt x="3" y="92"/>
                      <a:pt x="18" y="10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31">
                <a:extLst>
                  <a:ext uri="{FF2B5EF4-FFF2-40B4-BE49-F238E27FC236}">
                    <a16:creationId xmlns:a16="http://schemas.microsoft.com/office/drawing/2014/main" id="{6996BB1B-DEB4-A9EC-1BDC-F5AE562C7853}"/>
                  </a:ext>
                </a:extLst>
              </p:cNvPr>
              <p:cNvSpPr>
                <a:spLocks/>
              </p:cNvSpPr>
              <p:nvPr/>
            </p:nvSpPr>
            <p:spPr bwMode="auto">
              <a:xfrm>
                <a:off x="1287463" y="2795587"/>
                <a:ext cx="46037" cy="34925"/>
              </a:xfrm>
              <a:custGeom>
                <a:avLst/>
                <a:gdLst>
                  <a:gd name="T0" fmla="*/ 71 w 125"/>
                  <a:gd name="T1" fmla="*/ 8 h 97"/>
                  <a:gd name="T2" fmla="*/ 71 w 125"/>
                  <a:gd name="T3" fmla="*/ 8 h 97"/>
                  <a:gd name="T4" fmla="*/ 25 w 125"/>
                  <a:gd name="T5" fmla="*/ 30 h 97"/>
                  <a:gd name="T6" fmla="*/ 9 w 125"/>
                  <a:gd name="T7" fmla="*/ 77 h 97"/>
                  <a:gd name="T8" fmla="*/ 40 w 125"/>
                  <a:gd name="T9" fmla="*/ 97 h 97"/>
                  <a:gd name="T10" fmla="*/ 56 w 125"/>
                  <a:gd name="T11" fmla="*/ 93 h 97"/>
                  <a:gd name="T12" fmla="*/ 100 w 125"/>
                  <a:gd name="T13" fmla="*/ 72 h 97"/>
                  <a:gd name="T14" fmla="*/ 117 w 125"/>
                  <a:gd name="T15" fmla="*/ 25 h 97"/>
                  <a:gd name="T16" fmla="*/ 71 w 125"/>
                  <a:gd name="T17" fmla="*/ 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97">
                    <a:moveTo>
                      <a:pt x="71" y="8"/>
                    </a:moveTo>
                    <a:lnTo>
                      <a:pt x="71" y="8"/>
                    </a:lnTo>
                    <a:cubicBezTo>
                      <a:pt x="56" y="15"/>
                      <a:pt x="40" y="23"/>
                      <a:pt x="25" y="30"/>
                    </a:cubicBezTo>
                    <a:cubicBezTo>
                      <a:pt x="7" y="39"/>
                      <a:pt x="0" y="60"/>
                      <a:pt x="9" y="77"/>
                    </a:cubicBezTo>
                    <a:cubicBezTo>
                      <a:pt x="15" y="89"/>
                      <a:pt x="27" y="97"/>
                      <a:pt x="40" y="97"/>
                    </a:cubicBezTo>
                    <a:cubicBezTo>
                      <a:pt x="45" y="97"/>
                      <a:pt x="51" y="95"/>
                      <a:pt x="56" y="93"/>
                    </a:cubicBezTo>
                    <a:cubicBezTo>
                      <a:pt x="70" y="86"/>
                      <a:pt x="85" y="79"/>
                      <a:pt x="100" y="72"/>
                    </a:cubicBezTo>
                    <a:cubicBezTo>
                      <a:pt x="118" y="64"/>
                      <a:pt x="125" y="43"/>
                      <a:pt x="117" y="25"/>
                    </a:cubicBezTo>
                    <a:cubicBezTo>
                      <a:pt x="109" y="8"/>
                      <a:pt x="89" y="0"/>
                      <a:pt x="71"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32">
                <a:extLst>
                  <a:ext uri="{FF2B5EF4-FFF2-40B4-BE49-F238E27FC236}">
                    <a16:creationId xmlns:a16="http://schemas.microsoft.com/office/drawing/2014/main" id="{CFC6A72F-DCA6-BA58-3D19-2096CCF171FB}"/>
                  </a:ext>
                </a:extLst>
              </p:cNvPr>
              <p:cNvSpPr>
                <a:spLocks/>
              </p:cNvSpPr>
              <p:nvPr/>
            </p:nvSpPr>
            <p:spPr bwMode="auto">
              <a:xfrm>
                <a:off x="1371600" y="2765425"/>
                <a:ext cx="46037" cy="31750"/>
              </a:xfrm>
              <a:custGeom>
                <a:avLst/>
                <a:gdLst>
                  <a:gd name="T0" fmla="*/ 78 w 126"/>
                  <a:gd name="T1" fmla="*/ 6 h 89"/>
                  <a:gd name="T2" fmla="*/ 78 w 126"/>
                  <a:gd name="T3" fmla="*/ 6 h 89"/>
                  <a:gd name="T4" fmla="*/ 29 w 126"/>
                  <a:gd name="T5" fmla="*/ 21 h 89"/>
                  <a:gd name="T6" fmla="*/ 6 w 126"/>
                  <a:gd name="T7" fmla="*/ 65 h 89"/>
                  <a:gd name="T8" fmla="*/ 39 w 126"/>
                  <a:gd name="T9" fmla="*/ 89 h 89"/>
                  <a:gd name="T10" fmla="*/ 50 w 126"/>
                  <a:gd name="T11" fmla="*/ 87 h 89"/>
                  <a:gd name="T12" fmla="*/ 97 w 126"/>
                  <a:gd name="T13" fmla="*/ 73 h 89"/>
                  <a:gd name="T14" fmla="*/ 121 w 126"/>
                  <a:gd name="T15" fmla="*/ 29 h 89"/>
                  <a:gd name="T16" fmla="*/ 78 w 126"/>
                  <a:gd name="T17" fmla="*/ 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89">
                    <a:moveTo>
                      <a:pt x="78" y="6"/>
                    </a:moveTo>
                    <a:lnTo>
                      <a:pt x="78" y="6"/>
                    </a:lnTo>
                    <a:cubicBezTo>
                      <a:pt x="61" y="11"/>
                      <a:pt x="45" y="16"/>
                      <a:pt x="29" y="21"/>
                    </a:cubicBezTo>
                    <a:cubicBezTo>
                      <a:pt x="10" y="27"/>
                      <a:pt x="0" y="47"/>
                      <a:pt x="6" y="65"/>
                    </a:cubicBezTo>
                    <a:cubicBezTo>
                      <a:pt x="11" y="80"/>
                      <a:pt x="25" y="89"/>
                      <a:pt x="39" y="89"/>
                    </a:cubicBezTo>
                    <a:cubicBezTo>
                      <a:pt x="43" y="89"/>
                      <a:pt x="47" y="89"/>
                      <a:pt x="50" y="87"/>
                    </a:cubicBezTo>
                    <a:cubicBezTo>
                      <a:pt x="66" y="82"/>
                      <a:pt x="82" y="77"/>
                      <a:pt x="97" y="73"/>
                    </a:cubicBezTo>
                    <a:cubicBezTo>
                      <a:pt x="116" y="67"/>
                      <a:pt x="126" y="48"/>
                      <a:pt x="121" y="29"/>
                    </a:cubicBezTo>
                    <a:cubicBezTo>
                      <a:pt x="116" y="11"/>
                      <a:pt x="96" y="0"/>
                      <a:pt x="78"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33">
                <a:extLst>
                  <a:ext uri="{FF2B5EF4-FFF2-40B4-BE49-F238E27FC236}">
                    <a16:creationId xmlns:a16="http://schemas.microsoft.com/office/drawing/2014/main" id="{DB2E58DA-FB06-35F6-8588-2313DB5462E1}"/>
                  </a:ext>
                </a:extLst>
              </p:cNvPr>
              <p:cNvSpPr>
                <a:spLocks/>
              </p:cNvSpPr>
              <p:nvPr/>
            </p:nvSpPr>
            <p:spPr bwMode="auto">
              <a:xfrm>
                <a:off x="1139825" y="2894012"/>
                <a:ext cx="41275" cy="39687"/>
              </a:xfrm>
              <a:custGeom>
                <a:avLst/>
                <a:gdLst>
                  <a:gd name="T0" fmla="*/ 38 w 115"/>
                  <a:gd name="T1" fmla="*/ 108 h 108"/>
                  <a:gd name="T2" fmla="*/ 38 w 115"/>
                  <a:gd name="T3" fmla="*/ 108 h 108"/>
                  <a:gd name="T4" fmla="*/ 62 w 115"/>
                  <a:gd name="T5" fmla="*/ 98 h 108"/>
                  <a:gd name="T6" fmla="*/ 99 w 115"/>
                  <a:gd name="T7" fmla="*/ 65 h 108"/>
                  <a:gd name="T8" fmla="*/ 102 w 115"/>
                  <a:gd name="T9" fmla="*/ 16 h 108"/>
                  <a:gd name="T10" fmla="*/ 53 w 115"/>
                  <a:gd name="T11" fmla="*/ 13 h 108"/>
                  <a:gd name="T12" fmla="*/ 15 w 115"/>
                  <a:gd name="T13" fmla="*/ 47 h 108"/>
                  <a:gd name="T14" fmla="*/ 13 w 115"/>
                  <a:gd name="T15" fmla="*/ 96 h 108"/>
                  <a:gd name="T16" fmla="*/ 38 w 115"/>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08">
                    <a:moveTo>
                      <a:pt x="38" y="108"/>
                    </a:moveTo>
                    <a:lnTo>
                      <a:pt x="38" y="108"/>
                    </a:lnTo>
                    <a:cubicBezTo>
                      <a:pt x="47" y="108"/>
                      <a:pt x="55" y="105"/>
                      <a:pt x="62" y="98"/>
                    </a:cubicBezTo>
                    <a:cubicBezTo>
                      <a:pt x="74" y="87"/>
                      <a:pt x="86" y="76"/>
                      <a:pt x="99" y="65"/>
                    </a:cubicBezTo>
                    <a:cubicBezTo>
                      <a:pt x="113" y="53"/>
                      <a:pt x="115" y="31"/>
                      <a:pt x="102" y="16"/>
                    </a:cubicBezTo>
                    <a:cubicBezTo>
                      <a:pt x="89" y="2"/>
                      <a:pt x="67" y="0"/>
                      <a:pt x="53" y="13"/>
                    </a:cubicBezTo>
                    <a:cubicBezTo>
                      <a:pt x="40" y="24"/>
                      <a:pt x="27" y="36"/>
                      <a:pt x="15" y="47"/>
                    </a:cubicBezTo>
                    <a:cubicBezTo>
                      <a:pt x="0" y="60"/>
                      <a:pt x="0" y="82"/>
                      <a:pt x="13" y="96"/>
                    </a:cubicBezTo>
                    <a:cubicBezTo>
                      <a:pt x="19" y="104"/>
                      <a:pt x="29" y="108"/>
                      <a:pt x="38" y="10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34">
                <a:extLst>
                  <a:ext uri="{FF2B5EF4-FFF2-40B4-BE49-F238E27FC236}">
                    <a16:creationId xmlns:a16="http://schemas.microsoft.com/office/drawing/2014/main" id="{A0AAC716-01F4-8074-976B-8588CA24B6F8}"/>
                  </a:ext>
                </a:extLst>
              </p:cNvPr>
              <p:cNvSpPr>
                <a:spLocks/>
              </p:cNvSpPr>
              <p:nvPr/>
            </p:nvSpPr>
            <p:spPr bwMode="auto">
              <a:xfrm>
                <a:off x="1460500" y="2746375"/>
                <a:ext cx="44450" cy="28575"/>
              </a:xfrm>
              <a:custGeom>
                <a:avLst/>
                <a:gdLst>
                  <a:gd name="T0" fmla="*/ 83 w 125"/>
                  <a:gd name="T1" fmla="*/ 3 h 80"/>
                  <a:gd name="T2" fmla="*/ 83 w 125"/>
                  <a:gd name="T3" fmla="*/ 3 h 80"/>
                  <a:gd name="T4" fmla="*/ 32 w 125"/>
                  <a:gd name="T5" fmla="*/ 11 h 80"/>
                  <a:gd name="T6" fmla="*/ 3 w 125"/>
                  <a:gd name="T7" fmla="*/ 51 h 80"/>
                  <a:gd name="T8" fmla="*/ 38 w 125"/>
                  <a:gd name="T9" fmla="*/ 80 h 80"/>
                  <a:gd name="T10" fmla="*/ 44 w 125"/>
                  <a:gd name="T11" fmla="*/ 80 h 80"/>
                  <a:gd name="T12" fmla="*/ 93 w 125"/>
                  <a:gd name="T13" fmla="*/ 72 h 80"/>
                  <a:gd name="T14" fmla="*/ 122 w 125"/>
                  <a:gd name="T15" fmla="*/ 33 h 80"/>
                  <a:gd name="T16" fmla="*/ 83 w 125"/>
                  <a:gd name="T17" fmla="*/ 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 h="80">
                    <a:moveTo>
                      <a:pt x="83" y="3"/>
                    </a:moveTo>
                    <a:lnTo>
                      <a:pt x="83" y="3"/>
                    </a:lnTo>
                    <a:cubicBezTo>
                      <a:pt x="66" y="5"/>
                      <a:pt x="49" y="8"/>
                      <a:pt x="32" y="11"/>
                    </a:cubicBezTo>
                    <a:cubicBezTo>
                      <a:pt x="13" y="14"/>
                      <a:pt x="0" y="32"/>
                      <a:pt x="3" y="51"/>
                    </a:cubicBezTo>
                    <a:cubicBezTo>
                      <a:pt x="6" y="68"/>
                      <a:pt x="21" y="80"/>
                      <a:pt x="38" y="80"/>
                    </a:cubicBezTo>
                    <a:cubicBezTo>
                      <a:pt x="40" y="80"/>
                      <a:pt x="42" y="80"/>
                      <a:pt x="44" y="80"/>
                    </a:cubicBezTo>
                    <a:cubicBezTo>
                      <a:pt x="60" y="77"/>
                      <a:pt x="76" y="74"/>
                      <a:pt x="93" y="72"/>
                    </a:cubicBezTo>
                    <a:cubicBezTo>
                      <a:pt x="112" y="69"/>
                      <a:pt x="125" y="52"/>
                      <a:pt x="122" y="33"/>
                    </a:cubicBezTo>
                    <a:cubicBezTo>
                      <a:pt x="119" y="14"/>
                      <a:pt x="102" y="0"/>
                      <a:pt x="83"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35">
                <a:extLst>
                  <a:ext uri="{FF2B5EF4-FFF2-40B4-BE49-F238E27FC236}">
                    <a16:creationId xmlns:a16="http://schemas.microsoft.com/office/drawing/2014/main" id="{49EE6E6C-F4E4-B585-6D96-12564C2476D6}"/>
                  </a:ext>
                </a:extLst>
              </p:cNvPr>
              <p:cNvSpPr>
                <a:spLocks/>
              </p:cNvSpPr>
              <p:nvPr/>
            </p:nvSpPr>
            <p:spPr bwMode="auto">
              <a:xfrm>
                <a:off x="1209675" y="2840037"/>
                <a:ext cx="44450" cy="36512"/>
              </a:xfrm>
              <a:custGeom>
                <a:avLst/>
                <a:gdLst>
                  <a:gd name="T0" fmla="*/ 40 w 122"/>
                  <a:gd name="T1" fmla="*/ 102 h 102"/>
                  <a:gd name="T2" fmla="*/ 40 w 122"/>
                  <a:gd name="T3" fmla="*/ 102 h 102"/>
                  <a:gd name="T4" fmla="*/ 60 w 122"/>
                  <a:gd name="T5" fmla="*/ 96 h 102"/>
                  <a:gd name="T6" fmla="*/ 101 w 122"/>
                  <a:gd name="T7" fmla="*/ 69 h 102"/>
                  <a:gd name="T8" fmla="*/ 111 w 122"/>
                  <a:gd name="T9" fmla="*/ 20 h 102"/>
                  <a:gd name="T10" fmla="*/ 63 w 122"/>
                  <a:gd name="T11" fmla="*/ 10 h 102"/>
                  <a:gd name="T12" fmla="*/ 20 w 122"/>
                  <a:gd name="T13" fmla="*/ 39 h 102"/>
                  <a:gd name="T14" fmla="*/ 11 w 122"/>
                  <a:gd name="T15" fmla="*/ 87 h 102"/>
                  <a:gd name="T16" fmla="*/ 40 w 122"/>
                  <a:gd name="T1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102">
                    <a:moveTo>
                      <a:pt x="40" y="102"/>
                    </a:moveTo>
                    <a:lnTo>
                      <a:pt x="40" y="102"/>
                    </a:lnTo>
                    <a:cubicBezTo>
                      <a:pt x="47" y="102"/>
                      <a:pt x="54" y="100"/>
                      <a:pt x="60" y="96"/>
                    </a:cubicBezTo>
                    <a:cubicBezTo>
                      <a:pt x="73" y="87"/>
                      <a:pt x="87" y="78"/>
                      <a:pt x="101" y="69"/>
                    </a:cubicBezTo>
                    <a:cubicBezTo>
                      <a:pt x="117" y="58"/>
                      <a:pt x="122" y="37"/>
                      <a:pt x="111" y="20"/>
                    </a:cubicBezTo>
                    <a:cubicBezTo>
                      <a:pt x="101" y="4"/>
                      <a:pt x="79" y="0"/>
                      <a:pt x="63" y="10"/>
                    </a:cubicBezTo>
                    <a:cubicBezTo>
                      <a:pt x="49" y="19"/>
                      <a:pt x="34" y="29"/>
                      <a:pt x="20" y="39"/>
                    </a:cubicBezTo>
                    <a:cubicBezTo>
                      <a:pt x="4" y="50"/>
                      <a:pt x="0" y="71"/>
                      <a:pt x="11" y="87"/>
                    </a:cubicBezTo>
                    <a:cubicBezTo>
                      <a:pt x="18" y="97"/>
                      <a:pt x="29" y="102"/>
                      <a:pt x="40" y="10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36">
                <a:extLst>
                  <a:ext uri="{FF2B5EF4-FFF2-40B4-BE49-F238E27FC236}">
                    <a16:creationId xmlns:a16="http://schemas.microsoft.com/office/drawing/2014/main" id="{CCD7159F-15B5-1DEC-4169-2A78DC118637}"/>
                  </a:ext>
                </a:extLst>
              </p:cNvPr>
              <p:cNvSpPr>
                <a:spLocks noEditPoints="1"/>
              </p:cNvSpPr>
              <p:nvPr/>
            </p:nvSpPr>
            <p:spPr bwMode="auto">
              <a:xfrm>
                <a:off x="1641475" y="2549525"/>
                <a:ext cx="731837" cy="696912"/>
              </a:xfrm>
              <a:custGeom>
                <a:avLst/>
                <a:gdLst>
                  <a:gd name="T0" fmla="*/ 150 w 2033"/>
                  <a:gd name="T1" fmla="*/ 502 h 1940"/>
                  <a:gd name="T2" fmla="*/ 793 w 2033"/>
                  <a:gd name="T3" fmla="*/ 1870 h 1940"/>
                  <a:gd name="T4" fmla="*/ 150 w 2033"/>
                  <a:gd name="T5" fmla="*/ 1793 h 1940"/>
                  <a:gd name="T6" fmla="*/ 1641 w 2033"/>
                  <a:gd name="T7" fmla="*/ 1011 h 1940"/>
                  <a:gd name="T8" fmla="*/ 1613 w 2033"/>
                  <a:gd name="T9" fmla="*/ 1870 h 1940"/>
                  <a:gd name="T10" fmla="*/ 1538 w 2033"/>
                  <a:gd name="T11" fmla="*/ 1628 h 1940"/>
                  <a:gd name="T12" fmla="*/ 1111 w 2033"/>
                  <a:gd name="T13" fmla="*/ 1483 h 1940"/>
                  <a:gd name="T14" fmla="*/ 966 w 2033"/>
                  <a:gd name="T15" fmla="*/ 1870 h 1940"/>
                  <a:gd name="T16" fmla="*/ 863 w 2033"/>
                  <a:gd name="T17" fmla="*/ 506 h 1940"/>
                  <a:gd name="T18" fmla="*/ 1741 w 2033"/>
                  <a:gd name="T19" fmla="*/ 122 h 1940"/>
                  <a:gd name="T20" fmla="*/ 1794 w 2033"/>
                  <a:gd name="T21" fmla="*/ 68 h 1940"/>
                  <a:gd name="T22" fmla="*/ 1911 w 2033"/>
                  <a:gd name="T23" fmla="*/ 121 h 1940"/>
                  <a:gd name="T24" fmla="*/ 1683 w 2033"/>
                  <a:gd name="T25" fmla="*/ 1870 h 1940"/>
                  <a:gd name="T26" fmla="*/ 1468 w 2033"/>
                  <a:gd name="T27" fmla="*/ 1870 h 1940"/>
                  <a:gd name="T28" fmla="*/ 1036 w 2033"/>
                  <a:gd name="T29" fmla="*/ 1870 h 1940"/>
                  <a:gd name="T30" fmla="*/ 1111 w 2033"/>
                  <a:gd name="T31" fmla="*/ 1553 h 1940"/>
                  <a:gd name="T32" fmla="*/ 1468 w 2033"/>
                  <a:gd name="T33" fmla="*/ 1628 h 1940"/>
                  <a:gd name="T34" fmla="*/ 33 w 2033"/>
                  <a:gd name="T35" fmla="*/ 612 h 1940"/>
                  <a:gd name="T36" fmla="*/ 58 w 2033"/>
                  <a:gd name="T37" fmla="*/ 615 h 1940"/>
                  <a:gd name="T38" fmla="*/ 80 w 2033"/>
                  <a:gd name="T39" fmla="*/ 610 h 1940"/>
                  <a:gd name="T40" fmla="*/ 227 w 2033"/>
                  <a:gd name="T41" fmla="*/ 1940 h 1940"/>
                  <a:gd name="T42" fmla="*/ 1713 w 2033"/>
                  <a:gd name="T43" fmla="*/ 1939 h 1940"/>
                  <a:gd name="T44" fmla="*/ 2022 w 2033"/>
                  <a:gd name="T45" fmla="*/ 1929 h 1940"/>
                  <a:gd name="T46" fmla="*/ 1981 w 2033"/>
                  <a:gd name="T47" fmla="*/ 120 h 1940"/>
                  <a:gd name="T48" fmla="*/ 1794 w 2033"/>
                  <a:gd name="T49" fmla="*/ 0 h 1940"/>
                  <a:gd name="T50" fmla="*/ 1644 w 2033"/>
                  <a:gd name="T51" fmla="*/ 930 h 1940"/>
                  <a:gd name="T52" fmla="*/ 811 w 2033"/>
                  <a:gd name="T53" fmla="*/ 411 h 1940"/>
                  <a:gd name="T54" fmla="*/ 793 w 2033"/>
                  <a:gd name="T55" fmla="*/ 797 h 1940"/>
                  <a:gd name="T56" fmla="*/ 98 w 2033"/>
                  <a:gd name="T57" fmla="*/ 411 h 1940"/>
                  <a:gd name="T58" fmla="*/ 80 w 2033"/>
                  <a:gd name="T59" fmla="*/ 551 h 1940"/>
                  <a:gd name="T60" fmla="*/ 41 w 2033"/>
                  <a:gd name="T61" fmla="*/ 543 h 1940"/>
                  <a:gd name="T62" fmla="*/ 33 w 2033"/>
                  <a:gd name="T63" fmla="*/ 612 h 1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33" h="1940">
                    <a:moveTo>
                      <a:pt x="150" y="502"/>
                    </a:moveTo>
                    <a:lnTo>
                      <a:pt x="150" y="502"/>
                    </a:lnTo>
                    <a:lnTo>
                      <a:pt x="793" y="878"/>
                    </a:lnTo>
                    <a:lnTo>
                      <a:pt x="793" y="1870"/>
                    </a:lnTo>
                    <a:lnTo>
                      <a:pt x="227" y="1870"/>
                    </a:lnTo>
                    <a:cubicBezTo>
                      <a:pt x="185" y="1870"/>
                      <a:pt x="150" y="1835"/>
                      <a:pt x="150" y="1793"/>
                    </a:cubicBezTo>
                    <a:lnTo>
                      <a:pt x="150" y="502"/>
                    </a:lnTo>
                    <a:close/>
                    <a:moveTo>
                      <a:pt x="1641" y="1011"/>
                    </a:moveTo>
                    <a:lnTo>
                      <a:pt x="1641" y="1011"/>
                    </a:lnTo>
                    <a:lnTo>
                      <a:pt x="1613" y="1870"/>
                    </a:lnTo>
                    <a:lnTo>
                      <a:pt x="1538" y="1870"/>
                    </a:lnTo>
                    <a:lnTo>
                      <a:pt x="1538" y="1628"/>
                    </a:lnTo>
                    <a:cubicBezTo>
                      <a:pt x="1538" y="1548"/>
                      <a:pt x="1472" y="1483"/>
                      <a:pt x="1392" y="1483"/>
                    </a:cubicBezTo>
                    <a:lnTo>
                      <a:pt x="1111" y="1483"/>
                    </a:lnTo>
                    <a:cubicBezTo>
                      <a:pt x="1031" y="1483"/>
                      <a:pt x="966" y="1548"/>
                      <a:pt x="966" y="1628"/>
                    </a:cubicBezTo>
                    <a:lnTo>
                      <a:pt x="966" y="1870"/>
                    </a:lnTo>
                    <a:lnTo>
                      <a:pt x="863" y="1870"/>
                    </a:lnTo>
                    <a:lnTo>
                      <a:pt x="863" y="506"/>
                    </a:lnTo>
                    <a:lnTo>
                      <a:pt x="1641" y="1011"/>
                    </a:lnTo>
                    <a:close/>
                    <a:moveTo>
                      <a:pt x="1741" y="122"/>
                    </a:moveTo>
                    <a:lnTo>
                      <a:pt x="1741" y="122"/>
                    </a:lnTo>
                    <a:cubicBezTo>
                      <a:pt x="1741" y="93"/>
                      <a:pt x="1765" y="68"/>
                      <a:pt x="1794" y="68"/>
                    </a:cubicBezTo>
                    <a:lnTo>
                      <a:pt x="1859" y="68"/>
                    </a:lnTo>
                    <a:cubicBezTo>
                      <a:pt x="1888" y="68"/>
                      <a:pt x="1911" y="92"/>
                      <a:pt x="1911" y="121"/>
                    </a:cubicBezTo>
                    <a:lnTo>
                      <a:pt x="1961" y="1870"/>
                    </a:lnTo>
                    <a:lnTo>
                      <a:pt x="1683" y="1870"/>
                    </a:lnTo>
                    <a:lnTo>
                      <a:pt x="1741" y="122"/>
                    </a:lnTo>
                    <a:close/>
                    <a:moveTo>
                      <a:pt x="1468" y="1870"/>
                    </a:moveTo>
                    <a:lnTo>
                      <a:pt x="1468" y="1870"/>
                    </a:lnTo>
                    <a:lnTo>
                      <a:pt x="1036" y="1870"/>
                    </a:lnTo>
                    <a:lnTo>
                      <a:pt x="1036" y="1628"/>
                    </a:lnTo>
                    <a:cubicBezTo>
                      <a:pt x="1036" y="1587"/>
                      <a:pt x="1070" y="1553"/>
                      <a:pt x="1111" y="1553"/>
                    </a:cubicBezTo>
                    <a:lnTo>
                      <a:pt x="1392" y="1553"/>
                    </a:lnTo>
                    <a:cubicBezTo>
                      <a:pt x="1434" y="1553"/>
                      <a:pt x="1468" y="1587"/>
                      <a:pt x="1468" y="1628"/>
                    </a:cubicBezTo>
                    <a:lnTo>
                      <a:pt x="1468" y="1870"/>
                    </a:lnTo>
                    <a:close/>
                    <a:moveTo>
                      <a:pt x="33" y="612"/>
                    </a:moveTo>
                    <a:lnTo>
                      <a:pt x="33" y="612"/>
                    </a:lnTo>
                    <a:cubicBezTo>
                      <a:pt x="41" y="613"/>
                      <a:pt x="49" y="614"/>
                      <a:pt x="58" y="615"/>
                    </a:cubicBezTo>
                    <a:cubicBezTo>
                      <a:pt x="59" y="615"/>
                      <a:pt x="61" y="615"/>
                      <a:pt x="62" y="615"/>
                    </a:cubicBezTo>
                    <a:cubicBezTo>
                      <a:pt x="69" y="615"/>
                      <a:pt x="75" y="613"/>
                      <a:pt x="80" y="610"/>
                    </a:cubicBezTo>
                    <a:lnTo>
                      <a:pt x="80" y="1793"/>
                    </a:lnTo>
                    <a:cubicBezTo>
                      <a:pt x="80" y="1874"/>
                      <a:pt x="146" y="1940"/>
                      <a:pt x="227" y="1940"/>
                    </a:cubicBezTo>
                    <a:lnTo>
                      <a:pt x="1712" y="1940"/>
                    </a:lnTo>
                    <a:cubicBezTo>
                      <a:pt x="1712" y="1940"/>
                      <a:pt x="1713" y="1939"/>
                      <a:pt x="1713" y="1939"/>
                    </a:cubicBezTo>
                    <a:lnTo>
                      <a:pt x="1997" y="1939"/>
                    </a:lnTo>
                    <a:cubicBezTo>
                      <a:pt x="2007" y="1939"/>
                      <a:pt x="2016" y="1936"/>
                      <a:pt x="2022" y="1929"/>
                    </a:cubicBezTo>
                    <a:cubicBezTo>
                      <a:pt x="2029" y="1922"/>
                      <a:pt x="2033" y="1913"/>
                      <a:pt x="2032" y="1904"/>
                    </a:cubicBezTo>
                    <a:lnTo>
                      <a:pt x="1981" y="120"/>
                    </a:lnTo>
                    <a:cubicBezTo>
                      <a:pt x="1981" y="53"/>
                      <a:pt x="1926" y="0"/>
                      <a:pt x="1859" y="0"/>
                    </a:cubicBezTo>
                    <a:lnTo>
                      <a:pt x="1794" y="0"/>
                    </a:lnTo>
                    <a:cubicBezTo>
                      <a:pt x="1726" y="0"/>
                      <a:pt x="1671" y="54"/>
                      <a:pt x="1671" y="121"/>
                    </a:cubicBezTo>
                    <a:lnTo>
                      <a:pt x="1644" y="930"/>
                    </a:lnTo>
                    <a:lnTo>
                      <a:pt x="847" y="412"/>
                    </a:lnTo>
                    <a:cubicBezTo>
                      <a:pt x="836" y="405"/>
                      <a:pt x="823" y="405"/>
                      <a:pt x="811" y="411"/>
                    </a:cubicBezTo>
                    <a:cubicBezTo>
                      <a:pt x="800" y="417"/>
                      <a:pt x="793" y="429"/>
                      <a:pt x="793" y="441"/>
                    </a:cubicBezTo>
                    <a:lnTo>
                      <a:pt x="793" y="797"/>
                    </a:lnTo>
                    <a:lnTo>
                      <a:pt x="133" y="411"/>
                    </a:lnTo>
                    <a:cubicBezTo>
                      <a:pt x="122" y="405"/>
                      <a:pt x="109" y="405"/>
                      <a:pt x="98" y="411"/>
                    </a:cubicBezTo>
                    <a:cubicBezTo>
                      <a:pt x="87" y="417"/>
                      <a:pt x="80" y="429"/>
                      <a:pt x="80" y="441"/>
                    </a:cubicBezTo>
                    <a:lnTo>
                      <a:pt x="80" y="551"/>
                    </a:lnTo>
                    <a:cubicBezTo>
                      <a:pt x="76" y="548"/>
                      <a:pt x="71" y="547"/>
                      <a:pt x="66" y="546"/>
                    </a:cubicBezTo>
                    <a:cubicBezTo>
                      <a:pt x="58" y="545"/>
                      <a:pt x="49" y="544"/>
                      <a:pt x="41" y="543"/>
                    </a:cubicBezTo>
                    <a:cubicBezTo>
                      <a:pt x="22" y="541"/>
                      <a:pt x="5" y="555"/>
                      <a:pt x="2" y="574"/>
                    </a:cubicBezTo>
                    <a:cubicBezTo>
                      <a:pt x="0" y="593"/>
                      <a:pt x="14" y="610"/>
                      <a:pt x="33" y="6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268" name="Group 267">
            <a:extLst>
              <a:ext uri="{FF2B5EF4-FFF2-40B4-BE49-F238E27FC236}">
                <a16:creationId xmlns:a16="http://schemas.microsoft.com/office/drawing/2014/main" id="{65C55BA2-5D64-63D8-BFC7-75B5D6B6BB86}"/>
              </a:ext>
            </a:extLst>
          </p:cNvPr>
          <p:cNvGrpSpPr/>
          <p:nvPr/>
        </p:nvGrpSpPr>
        <p:grpSpPr>
          <a:xfrm>
            <a:off x="6964734" y="1379777"/>
            <a:ext cx="1258620" cy="807114"/>
            <a:chOff x="6887025" y="1227573"/>
            <a:chExt cx="1334868" cy="856010"/>
          </a:xfrm>
        </p:grpSpPr>
        <p:grpSp>
          <p:nvGrpSpPr>
            <p:cNvPr id="267" name="Group 266">
              <a:extLst>
                <a:ext uri="{FF2B5EF4-FFF2-40B4-BE49-F238E27FC236}">
                  <a16:creationId xmlns:a16="http://schemas.microsoft.com/office/drawing/2014/main" id="{D8D279D4-ED7F-D3AB-3C63-41AB0107BB33}"/>
                </a:ext>
              </a:extLst>
            </p:cNvPr>
            <p:cNvGrpSpPr/>
            <p:nvPr/>
          </p:nvGrpSpPr>
          <p:grpSpPr>
            <a:xfrm>
              <a:off x="7547482" y="1227573"/>
              <a:ext cx="674411" cy="666148"/>
              <a:chOff x="7937193" y="1424342"/>
              <a:chExt cx="674411" cy="666148"/>
            </a:xfrm>
          </p:grpSpPr>
          <p:grpSp>
            <p:nvGrpSpPr>
              <p:cNvPr id="262" name="Group 261">
                <a:extLst>
                  <a:ext uri="{FF2B5EF4-FFF2-40B4-BE49-F238E27FC236}">
                    <a16:creationId xmlns:a16="http://schemas.microsoft.com/office/drawing/2014/main" id="{720E7559-6A33-85EC-6F30-A01C38F741C5}"/>
                  </a:ext>
                </a:extLst>
              </p:cNvPr>
              <p:cNvGrpSpPr/>
              <p:nvPr/>
            </p:nvGrpSpPr>
            <p:grpSpPr>
              <a:xfrm>
                <a:off x="7937193" y="1424342"/>
                <a:ext cx="674411" cy="666148"/>
                <a:chOff x="7937193" y="1424342"/>
                <a:chExt cx="674411" cy="666148"/>
              </a:xfrm>
            </p:grpSpPr>
            <p:grpSp>
              <p:nvGrpSpPr>
                <p:cNvPr id="257" name="Group 256">
                  <a:extLst>
                    <a:ext uri="{FF2B5EF4-FFF2-40B4-BE49-F238E27FC236}">
                      <a16:creationId xmlns:a16="http://schemas.microsoft.com/office/drawing/2014/main" id="{4E515807-107B-6E76-E848-F0187901068B}"/>
                    </a:ext>
                  </a:extLst>
                </p:cNvPr>
                <p:cNvGrpSpPr/>
                <p:nvPr/>
              </p:nvGrpSpPr>
              <p:grpSpPr>
                <a:xfrm>
                  <a:off x="7937193" y="1424342"/>
                  <a:ext cx="674411" cy="663664"/>
                  <a:chOff x="7661561" y="1894575"/>
                  <a:chExt cx="512441" cy="504275"/>
                </a:xfrm>
              </p:grpSpPr>
              <p:sp>
                <p:nvSpPr>
                  <p:cNvPr id="247" name="Oval 246">
                    <a:extLst>
                      <a:ext uri="{FF2B5EF4-FFF2-40B4-BE49-F238E27FC236}">
                        <a16:creationId xmlns:a16="http://schemas.microsoft.com/office/drawing/2014/main" id="{F32CB600-6009-E421-4FD0-245A875C302C}"/>
                      </a:ext>
                    </a:extLst>
                  </p:cNvPr>
                  <p:cNvSpPr/>
                  <p:nvPr/>
                </p:nvSpPr>
                <p:spPr>
                  <a:xfrm>
                    <a:off x="7794550" y="1894575"/>
                    <a:ext cx="238295" cy="50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Oval 253">
                    <a:extLst>
                      <a:ext uri="{FF2B5EF4-FFF2-40B4-BE49-F238E27FC236}">
                        <a16:creationId xmlns:a16="http://schemas.microsoft.com/office/drawing/2014/main" id="{2F816C76-C91D-B014-3E36-714D91796C8F}"/>
                      </a:ext>
                    </a:extLst>
                  </p:cNvPr>
                  <p:cNvSpPr/>
                  <p:nvPr/>
                </p:nvSpPr>
                <p:spPr>
                  <a:xfrm rot="14453424" flipV="1">
                    <a:off x="7794551" y="1908511"/>
                    <a:ext cx="238295" cy="50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9F33A77B-CC3D-1D70-929F-8AD5128A0F2A}"/>
                      </a:ext>
                    </a:extLst>
                  </p:cNvPr>
                  <p:cNvSpPr/>
                  <p:nvPr/>
                </p:nvSpPr>
                <p:spPr>
                  <a:xfrm rot="7146576">
                    <a:off x="7802717" y="1906028"/>
                    <a:ext cx="238295" cy="50427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3" name="Oval 252">
                  <a:extLst>
                    <a:ext uri="{FF2B5EF4-FFF2-40B4-BE49-F238E27FC236}">
                      <a16:creationId xmlns:a16="http://schemas.microsoft.com/office/drawing/2014/main" id="{D6C2C13C-42DF-55B0-E340-96EE17594204}"/>
                    </a:ext>
                  </a:extLst>
                </p:cNvPr>
                <p:cNvSpPr/>
                <p:nvPr/>
              </p:nvSpPr>
              <p:spPr>
                <a:xfrm rot="12051691">
                  <a:off x="8013378" y="1522445"/>
                  <a:ext cx="80074" cy="800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5A219C52-E293-58AB-7697-48EF5FAA13F8}"/>
                    </a:ext>
                  </a:extLst>
                </p:cNvPr>
                <p:cNvSpPr/>
                <p:nvPr/>
              </p:nvSpPr>
              <p:spPr>
                <a:xfrm rot="12051691">
                  <a:off x="8515200" y="1657121"/>
                  <a:ext cx="80074" cy="800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39EE6577-00A0-B5C4-392C-C3D32B6AD9EE}"/>
                    </a:ext>
                  </a:extLst>
                </p:cNvPr>
                <p:cNvSpPr/>
                <p:nvPr/>
              </p:nvSpPr>
              <p:spPr>
                <a:xfrm rot="12051691">
                  <a:off x="8305480" y="2010416"/>
                  <a:ext cx="80074" cy="8007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4" name="Graphic 263" descr="Database with solid fill">
                <a:extLst>
                  <a:ext uri="{FF2B5EF4-FFF2-40B4-BE49-F238E27FC236}">
                    <a16:creationId xmlns:a16="http://schemas.microsoft.com/office/drawing/2014/main" id="{DD85E02E-4332-9D65-78D5-E2C5E660C5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77675" y="1678119"/>
                <a:ext cx="184998" cy="184998"/>
              </a:xfrm>
              <a:prstGeom prst="rect">
                <a:avLst/>
              </a:prstGeom>
            </p:spPr>
          </p:pic>
        </p:grpSp>
        <p:sp>
          <p:nvSpPr>
            <p:cNvPr id="233" name="Freeform 9">
              <a:extLst>
                <a:ext uri="{FF2B5EF4-FFF2-40B4-BE49-F238E27FC236}">
                  <a16:creationId xmlns:a16="http://schemas.microsoft.com/office/drawing/2014/main" id="{DE394B00-63FE-070B-ACC6-A4AE75E85216}"/>
                </a:ext>
              </a:extLst>
            </p:cNvPr>
            <p:cNvSpPr>
              <a:spLocks noChangeAspect="1" noEditPoints="1"/>
            </p:cNvSpPr>
            <p:nvPr/>
          </p:nvSpPr>
          <p:spPr bwMode="auto">
            <a:xfrm>
              <a:off x="6887025" y="1487915"/>
              <a:ext cx="794223" cy="595668"/>
            </a:xfrm>
            <a:custGeom>
              <a:avLst/>
              <a:gdLst>
                <a:gd name="T0" fmla="*/ 4667 w 4784"/>
                <a:gd name="T1" fmla="*/ 2098 h 3583"/>
                <a:gd name="T2" fmla="*/ 4325 w 4784"/>
                <a:gd name="T3" fmla="*/ 2220 h 3583"/>
                <a:gd name="T4" fmla="*/ 4284 w 4784"/>
                <a:gd name="T5" fmla="*/ 2237 h 3583"/>
                <a:gd name="T6" fmla="*/ 4267 w 4784"/>
                <a:gd name="T7" fmla="*/ 2576 h 3583"/>
                <a:gd name="T8" fmla="*/ 3887 w 4784"/>
                <a:gd name="T9" fmla="*/ 2220 h 3583"/>
                <a:gd name="T10" fmla="*/ 3231 w 4784"/>
                <a:gd name="T11" fmla="*/ 2098 h 3583"/>
                <a:gd name="T12" fmla="*/ 3353 w 4784"/>
                <a:gd name="T13" fmla="*/ 1161 h 3583"/>
                <a:gd name="T14" fmla="*/ 4667 w 4784"/>
                <a:gd name="T15" fmla="*/ 1284 h 3583"/>
                <a:gd name="T16" fmla="*/ 3523 w 4784"/>
                <a:gd name="T17" fmla="*/ 2641 h 3583"/>
                <a:gd name="T18" fmla="*/ 3152 w 4784"/>
                <a:gd name="T19" fmla="*/ 2640 h 3583"/>
                <a:gd name="T20" fmla="*/ 3111 w 4784"/>
                <a:gd name="T21" fmla="*/ 2658 h 3583"/>
                <a:gd name="T22" fmla="*/ 3093 w 4784"/>
                <a:gd name="T23" fmla="*/ 3298 h 3583"/>
                <a:gd name="T24" fmla="*/ 3042 w 4784"/>
                <a:gd name="T25" fmla="*/ 2905 h 3583"/>
                <a:gd name="T26" fmla="*/ 2803 w 4784"/>
                <a:gd name="T27" fmla="*/ 1851 h 3583"/>
                <a:gd name="T28" fmla="*/ 1372 w 4784"/>
                <a:gd name="T29" fmla="*/ 2091 h 3583"/>
                <a:gd name="T30" fmla="*/ 1262 w 4784"/>
                <a:gd name="T31" fmla="*/ 2393 h 3583"/>
                <a:gd name="T32" fmla="*/ 1509 w 4784"/>
                <a:gd name="T33" fmla="*/ 769 h 3583"/>
                <a:gd name="T34" fmla="*/ 3770 w 4784"/>
                <a:gd name="T35" fmla="*/ 1017 h 3583"/>
                <a:gd name="T36" fmla="*/ 3353 w 4784"/>
                <a:gd name="T37" fmla="*/ 1044 h 3583"/>
                <a:gd name="T38" fmla="*/ 3114 w 4784"/>
                <a:gd name="T39" fmla="*/ 2098 h 3583"/>
                <a:gd name="T40" fmla="*/ 3770 w 4784"/>
                <a:gd name="T41" fmla="*/ 2337 h 3583"/>
                <a:gd name="T42" fmla="*/ 3523 w 4784"/>
                <a:gd name="T43" fmla="*/ 2641 h 3583"/>
                <a:gd name="T44" fmla="*/ 2269 w 4784"/>
                <a:gd name="T45" fmla="*/ 3027 h 3583"/>
                <a:gd name="T46" fmla="*/ 1890 w 4784"/>
                <a:gd name="T47" fmla="*/ 3383 h 3583"/>
                <a:gd name="T48" fmla="*/ 1872 w 4784"/>
                <a:gd name="T49" fmla="*/ 3044 h 3583"/>
                <a:gd name="T50" fmla="*/ 1831 w 4784"/>
                <a:gd name="T51" fmla="*/ 3027 h 3583"/>
                <a:gd name="T52" fmla="*/ 1489 w 4784"/>
                <a:gd name="T53" fmla="*/ 2905 h 3583"/>
                <a:gd name="T54" fmla="*/ 1612 w 4784"/>
                <a:gd name="T55" fmla="*/ 1968 h 3583"/>
                <a:gd name="T56" fmla="*/ 2925 w 4784"/>
                <a:gd name="T57" fmla="*/ 2091 h 3583"/>
                <a:gd name="T58" fmla="*/ 2803 w 4784"/>
                <a:gd name="T59" fmla="*/ 3027 h 3583"/>
                <a:gd name="T60" fmla="*/ 940 w 4784"/>
                <a:gd name="T61" fmla="*/ 2488 h 3583"/>
                <a:gd name="T62" fmla="*/ 899 w 4784"/>
                <a:gd name="T63" fmla="*/ 2471 h 3583"/>
                <a:gd name="T64" fmla="*/ 438 w 4784"/>
                <a:gd name="T65" fmla="*/ 2471 h 3583"/>
                <a:gd name="T66" fmla="*/ 117 w 4784"/>
                <a:gd name="T67" fmla="*/ 438 h 3583"/>
                <a:gd name="T68" fmla="*/ 2942 w 4784"/>
                <a:gd name="T69" fmla="*/ 116 h 3583"/>
                <a:gd name="T70" fmla="*/ 3263 w 4784"/>
                <a:gd name="T71" fmla="*/ 652 h 3583"/>
                <a:gd name="T72" fmla="*/ 1145 w 4784"/>
                <a:gd name="T73" fmla="*/ 1017 h 3583"/>
                <a:gd name="T74" fmla="*/ 1372 w 4784"/>
                <a:gd name="T75" fmla="*/ 2731 h 3583"/>
                <a:gd name="T76" fmla="*/ 958 w 4784"/>
                <a:gd name="T77" fmla="*/ 3306 h 3583"/>
                <a:gd name="T78" fmla="*/ 940 w 4784"/>
                <a:gd name="T79" fmla="*/ 2488 h 3583"/>
                <a:gd name="T80" fmla="*/ 4545 w 4784"/>
                <a:gd name="T81" fmla="*/ 1044 h 3583"/>
                <a:gd name="T82" fmla="*/ 3887 w 4784"/>
                <a:gd name="T83" fmla="*/ 1017 h 3583"/>
                <a:gd name="T84" fmla="*/ 3380 w 4784"/>
                <a:gd name="T85" fmla="*/ 652 h 3583"/>
                <a:gd name="T86" fmla="*/ 2942 w 4784"/>
                <a:gd name="T87" fmla="*/ 0 h 3583"/>
                <a:gd name="T88" fmla="*/ 0 w 4784"/>
                <a:gd name="T89" fmla="*/ 438 h 3583"/>
                <a:gd name="T90" fmla="*/ 438 w 4784"/>
                <a:gd name="T91" fmla="*/ 2588 h 3583"/>
                <a:gd name="T92" fmla="*/ 841 w 4784"/>
                <a:gd name="T93" fmla="*/ 3450 h 3583"/>
                <a:gd name="T94" fmla="*/ 899 w 4784"/>
                <a:gd name="T95" fmla="*/ 3508 h 3583"/>
                <a:gd name="T96" fmla="*/ 1401 w 4784"/>
                <a:gd name="T97" fmla="*/ 3019 h 3583"/>
                <a:gd name="T98" fmla="*/ 1772 w 4784"/>
                <a:gd name="T99" fmla="*/ 3144 h 3583"/>
                <a:gd name="T100" fmla="*/ 1809 w 4784"/>
                <a:gd name="T101" fmla="*/ 3578 h 3583"/>
                <a:gd name="T102" fmla="*/ 1872 w 4784"/>
                <a:gd name="T103" fmla="*/ 3565 h 3583"/>
                <a:gd name="T104" fmla="*/ 2774 w 4784"/>
                <a:gd name="T105" fmla="*/ 3144 h 3583"/>
                <a:gd name="T106" fmla="*/ 3152 w 4784"/>
                <a:gd name="T107" fmla="*/ 3498 h 3583"/>
                <a:gd name="T108" fmla="*/ 3210 w 4784"/>
                <a:gd name="T109" fmla="*/ 3440 h 3583"/>
                <a:gd name="T110" fmla="*/ 3523 w 4784"/>
                <a:gd name="T111" fmla="*/ 2758 h 3583"/>
                <a:gd name="T112" fmla="*/ 3887 w 4784"/>
                <a:gd name="T113" fmla="*/ 2362 h 3583"/>
                <a:gd name="T114" fmla="*/ 4325 w 4784"/>
                <a:gd name="T115" fmla="*/ 2775 h 3583"/>
                <a:gd name="T116" fmla="*/ 4384 w 4784"/>
                <a:gd name="T117" fmla="*/ 2717 h 3583"/>
                <a:gd name="T118" fmla="*/ 4545 w 4784"/>
                <a:gd name="T119" fmla="*/ 2337 h 3583"/>
                <a:gd name="T120" fmla="*/ 4784 w 4784"/>
                <a:gd name="T121" fmla="*/ 1284 h 3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784" h="3583">
                  <a:moveTo>
                    <a:pt x="4667" y="2098"/>
                  </a:moveTo>
                  <a:lnTo>
                    <a:pt x="4667" y="2098"/>
                  </a:lnTo>
                  <a:cubicBezTo>
                    <a:pt x="4667" y="2165"/>
                    <a:pt x="4612" y="2220"/>
                    <a:pt x="4545" y="2220"/>
                  </a:cubicBezTo>
                  <a:lnTo>
                    <a:pt x="4325" y="2220"/>
                  </a:lnTo>
                  <a:lnTo>
                    <a:pt x="4325" y="2220"/>
                  </a:lnTo>
                  <a:cubicBezTo>
                    <a:pt x="4310" y="2220"/>
                    <a:pt x="4295" y="2226"/>
                    <a:pt x="4284" y="2237"/>
                  </a:cubicBezTo>
                  <a:cubicBezTo>
                    <a:pt x="4273" y="2248"/>
                    <a:pt x="4267" y="2263"/>
                    <a:pt x="4267" y="2279"/>
                  </a:cubicBezTo>
                  <a:lnTo>
                    <a:pt x="4267" y="2576"/>
                  </a:lnTo>
                  <a:lnTo>
                    <a:pt x="3928" y="2237"/>
                  </a:lnTo>
                  <a:cubicBezTo>
                    <a:pt x="3917" y="2226"/>
                    <a:pt x="3903" y="2220"/>
                    <a:pt x="3887" y="2220"/>
                  </a:cubicBezTo>
                  <a:lnTo>
                    <a:pt x="3353" y="2220"/>
                  </a:lnTo>
                  <a:cubicBezTo>
                    <a:pt x="3286" y="2220"/>
                    <a:pt x="3231" y="2165"/>
                    <a:pt x="3231" y="2098"/>
                  </a:cubicBezTo>
                  <a:lnTo>
                    <a:pt x="3231" y="1284"/>
                  </a:lnTo>
                  <a:cubicBezTo>
                    <a:pt x="3231" y="1216"/>
                    <a:pt x="3286" y="1161"/>
                    <a:pt x="3353" y="1161"/>
                  </a:cubicBezTo>
                  <a:lnTo>
                    <a:pt x="4545" y="1161"/>
                  </a:lnTo>
                  <a:cubicBezTo>
                    <a:pt x="4612" y="1161"/>
                    <a:pt x="4667" y="1216"/>
                    <a:pt x="4667" y="1284"/>
                  </a:cubicBezTo>
                  <a:lnTo>
                    <a:pt x="4667" y="2098"/>
                  </a:lnTo>
                  <a:close/>
                  <a:moveTo>
                    <a:pt x="3523" y="2641"/>
                  </a:moveTo>
                  <a:lnTo>
                    <a:pt x="3523" y="2641"/>
                  </a:lnTo>
                  <a:lnTo>
                    <a:pt x="3152" y="2640"/>
                  </a:lnTo>
                  <a:lnTo>
                    <a:pt x="3152" y="2640"/>
                  </a:lnTo>
                  <a:cubicBezTo>
                    <a:pt x="3136" y="2640"/>
                    <a:pt x="3122" y="2647"/>
                    <a:pt x="3111" y="2658"/>
                  </a:cubicBezTo>
                  <a:cubicBezTo>
                    <a:pt x="3100" y="2669"/>
                    <a:pt x="3093" y="2683"/>
                    <a:pt x="3093" y="2699"/>
                  </a:cubicBezTo>
                  <a:lnTo>
                    <a:pt x="3093" y="3298"/>
                  </a:lnTo>
                  <a:lnTo>
                    <a:pt x="2913" y="3118"/>
                  </a:lnTo>
                  <a:cubicBezTo>
                    <a:pt x="2990" y="3078"/>
                    <a:pt x="3042" y="2998"/>
                    <a:pt x="3042" y="2905"/>
                  </a:cubicBezTo>
                  <a:lnTo>
                    <a:pt x="3042" y="2091"/>
                  </a:lnTo>
                  <a:cubicBezTo>
                    <a:pt x="3042" y="1959"/>
                    <a:pt x="2935" y="1851"/>
                    <a:pt x="2803" y="1851"/>
                  </a:cubicBezTo>
                  <a:lnTo>
                    <a:pt x="1612" y="1851"/>
                  </a:lnTo>
                  <a:cubicBezTo>
                    <a:pt x="1480" y="1851"/>
                    <a:pt x="1372" y="1959"/>
                    <a:pt x="1372" y="2091"/>
                  </a:cubicBezTo>
                  <a:lnTo>
                    <a:pt x="1372" y="2599"/>
                  </a:lnTo>
                  <a:cubicBezTo>
                    <a:pt x="1305" y="2554"/>
                    <a:pt x="1262" y="2478"/>
                    <a:pt x="1262" y="2393"/>
                  </a:cubicBezTo>
                  <a:lnTo>
                    <a:pt x="1262" y="1017"/>
                  </a:lnTo>
                  <a:cubicBezTo>
                    <a:pt x="1262" y="880"/>
                    <a:pt x="1373" y="769"/>
                    <a:pt x="1509" y="769"/>
                  </a:cubicBezTo>
                  <a:lnTo>
                    <a:pt x="3523" y="769"/>
                  </a:lnTo>
                  <a:cubicBezTo>
                    <a:pt x="3659" y="769"/>
                    <a:pt x="3770" y="880"/>
                    <a:pt x="3770" y="1017"/>
                  </a:cubicBezTo>
                  <a:lnTo>
                    <a:pt x="3770" y="1044"/>
                  </a:lnTo>
                  <a:lnTo>
                    <a:pt x="3353" y="1044"/>
                  </a:lnTo>
                  <a:cubicBezTo>
                    <a:pt x="3221" y="1044"/>
                    <a:pt x="3114" y="1152"/>
                    <a:pt x="3114" y="1284"/>
                  </a:cubicBezTo>
                  <a:lnTo>
                    <a:pt x="3114" y="2098"/>
                  </a:lnTo>
                  <a:cubicBezTo>
                    <a:pt x="3114" y="2230"/>
                    <a:pt x="3221" y="2337"/>
                    <a:pt x="3353" y="2337"/>
                  </a:cubicBezTo>
                  <a:lnTo>
                    <a:pt x="3770" y="2337"/>
                  </a:lnTo>
                  <a:lnTo>
                    <a:pt x="3770" y="2393"/>
                  </a:lnTo>
                  <a:cubicBezTo>
                    <a:pt x="3770" y="2530"/>
                    <a:pt x="3659" y="2641"/>
                    <a:pt x="3523" y="2641"/>
                  </a:cubicBezTo>
                  <a:close/>
                  <a:moveTo>
                    <a:pt x="2269" y="3027"/>
                  </a:moveTo>
                  <a:lnTo>
                    <a:pt x="2269" y="3027"/>
                  </a:lnTo>
                  <a:cubicBezTo>
                    <a:pt x="2254" y="3027"/>
                    <a:pt x="2239" y="3034"/>
                    <a:pt x="2228" y="3045"/>
                  </a:cubicBezTo>
                  <a:lnTo>
                    <a:pt x="1890" y="3383"/>
                  </a:lnTo>
                  <a:lnTo>
                    <a:pt x="1890" y="3086"/>
                  </a:lnTo>
                  <a:cubicBezTo>
                    <a:pt x="1890" y="3070"/>
                    <a:pt x="1883" y="3055"/>
                    <a:pt x="1872" y="3044"/>
                  </a:cubicBezTo>
                  <a:cubicBezTo>
                    <a:pt x="1861" y="3034"/>
                    <a:pt x="1847" y="3027"/>
                    <a:pt x="1831" y="3027"/>
                  </a:cubicBezTo>
                  <a:lnTo>
                    <a:pt x="1831" y="3027"/>
                  </a:lnTo>
                  <a:lnTo>
                    <a:pt x="1612" y="3027"/>
                  </a:lnTo>
                  <a:cubicBezTo>
                    <a:pt x="1544" y="3027"/>
                    <a:pt x="1489" y="2973"/>
                    <a:pt x="1489" y="2905"/>
                  </a:cubicBezTo>
                  <a:lnTo>
                    <a:pt x="1489" y="2091"/>
                  </a:lnTo>
                  <a:cubicBezTo>
                    <a:pt x="1489" y="2023"/>
                    <a:pt x="1544" y="1968"/>
                    <a:pt x="1612" y="1968"/>
                  </a:cubicBezTo>
                  <a:lnTo>
                    <a:pt x="2803" y="1968"/>
                  </a:lnTo>
                  <a:cubicBezTo>
                    <a:pt x="2871" y="1968"/>
                    <a:pt x="2925" y="2023"/>
                    <a:pt x="2925" y="2091"/>
                  </a:cubicBezTo>
                  <a:lnTo>
                    <a:pt x="2925" y="2905"/>
                  </a:lnTo>
                  <a:cubicBezTo>
                    <a:pt x="2925" y="2973"/>
                    <a:pt x="2871" y="3027"/>
                    <a:pt x="2803" y="3027"/>
                  </a:cubicBezTo>
                  <a:lnTo>
                    <a:pt x="2269" y="3027"/>
                  </a:lnTo>
                  <a:close/>
                  <a:moveTo>
                    <a:pt x="940" y="2488"/>
                  </a:moveTo>
                  <a:lnTo>
                    <a:pt x="940" y="2488"/>
                  </a:lnTo>
                  <a:cubicBezTo>
                    <a:pt x="929" y="2477"/>
                    <a:pt x="915" y="2471"/>
                    <a:pt x="899" y="2471"/>
                  </a:cubicBezTo>
                  <a:lnTo>
                    <a:pt x="899" y="2471"/>
                  </a:lnTo>
                  <a:lnTo>
                    <a:pt x="438" y="2471"/>
                  </a:lnTo>
                  <a:cubicBezTo>
                    <a:pt x="261" y="2471"/>
                    <a:pt x="117" y="2327"/>
                    <a:pt x="117" y="2149"/>
                  </a:cubicBezTo>
                  <a:lnTo>
                    <a:pt x="117" y="438"/>
                  </a:lnTo>
                  <a:cubicBezTo>
                    <a:pt x="117" y="261"/>
                    <a:pt x="261" y="116"/>
                    <a:pt x="438" y="116"/>
                  </a:cubicBezTo>
                  <a:lnTo>
                    <a:pt x="2942" y="116"/>
                  </a:lnTo>
                  <a:cubicBezTo>
                    <a:pt x="3119" y="116"/>
                    <a:pt x="3263" y="261"/>
                    <a:pt x="3263" y="438"/>
                  </a:cubicBezTo>
                  <a:lnTo>
                    <a:pt x="3263" y="652"/>
                  </a:lnTo>
                  <a:lnTo>
                    <a:pt x="1509" y="652"/>
                  </a:lnTo>
                  <a:cubicBezTo>
                    <a:pt x="1308" y="652"/>
                    <a:pt x="1145" y="816"/>
                    <a:pt x="1145" y="1017"/>
                  </a:cubicBezTo>
                  <a:lnTo>
                    <a:pt x="1145" y="2393"/>
                  </a:lnTo>
                  <a:cubicBezTo>
                    <a:pt x="1145" y="2543"/>
                    <a:pt x="1236" y="2675"/>
                    <a:pt x="1372" y="2731"/>
                  </a:cubicBezTo>
                  <a:lnTo>
                    <a:pt x="1372" y="2881"/>
                  </a:lnTo>
                  <a:lnTo>
                    <a:pt x="958" y="3306"/>
                  </a:lnTo>
                  <a:lnTo>
                    <a:pt x="958" y="2529"/>
                  </a:lnTo>
                  <a:cubicBezTo>
                    <a:pt x="958" y="2514"/>
                    <a:pt x="951" y="2499"/>
                    <a:pt x="940" y="2488"/>
                  </a:cubicBezTo>
                  <a:close/>
                  <a:moveTo>
                    <a:pt x="4545" y="1044"/>
                  </a:moveTo>
                  <a:lnTo>
                    <a:pt x="4545" y="1044"/>
                  </a:lnTo>
                  <a:lnTo>
                    <a:pt x="3887" y="1044"/>
                  </a:lnTo>
                  <a:lnTo>
                    <a:pt x="3887" y="1017"/>
                  </a:lnTo>
                  <a:cubicBezTo>
                    <a:pt x="3887" y="816"/>
                    <a:pt x="3724" y="652"/>
                    <a:pt x="3523" y="652"/>
                  </a:cubicBezTo>
                  <a:lnTo>
                    <a:pt x="3380" y="652"/>
                  </a:lnTo>
                  <a:lnTo>
                    <a:pt x="3380" y="438"/>
                  </a:lnTo>
                  <a:cubicBezTo>
                    <a:pt x="3380" y="196"/>
                    <a:pt x="3184" y="0"/>
                    <a:pt x="2942" y="0"/>
                  </a:cubicBezTo>
                  <a:lnTo>
                    <a:pt x="438" y="0"/>
                  </a:lnTo>
                  <a:cubicBezTo>
                    <a:pt x="196" y="0"/>
                    <a:pt x="0" y="196"/>
                    <a:pt x="0" y="438"/>
                  </a:cubicBezTo>
                  <a:lnTo>
                    <a:pt x="0" y="2149"/>
                  </a:lnTo>
                  <a:cubicBezTo>
                    <a:pt x="0" y="2391"/>
                    <a:pt x="196" y="2588"/>
                    <a:pt x="438" y="2588"/>
                  </a:cubicBezTo>
                  <a:lnTo>
                    <a:pt x="841" y="2588"/>
                  </a:lnTo>
                  <a:lnTo>
                    <a:pt x="841" y="3450"/>
                  </a:lnTo>
                  <a:cubicBezTo>
                    <a:pt x="841" y="3474"/>
                    <a:pt x="855" y="3495"/>
                    <a:pt x="877" y="3504"/>
                  </a:cubicBezTo>
                  <a:cubicBezTo>
                    <a:pt x="884" y="3507"/>
                    <a:pt x="892" y="3508"/>
                    <a:pt x="899" y="3508"/>
                  </a:cubicBezTo>
                  <a:cubicBezTo>
                    <a:pt x="915" y="3508"/>
                    <a:pt x="930" y="3502"/>
                    <a:pt x="941" y="3491"/>
                  </a:cubicBezTo>
                  <a:lnTo>
                    <a:pt x="1401" y="3019"/>
                  </a:lnTo>
                  <a:cubicBezTo>
                    <a:pt x="1442" y="3094"/>
                    <a:pt x="1521" y="3144"/>
                    <a:pt x="1612" y="3144"/>
                  </a:cubicBezTo>
                  <a:lnTo>
                    <a:pt x="1772" y="3144"/>
                  </a:lnTo>
                  <a:lnTo>
                    <a:pt x="1772" y="3524"/>
                  </a:lnTo>
                  <a:cubicBezTo>
                    <a:pt x="1772" y="3548"/>
                    <a:pt x="1787" y="3569"/>
                    <a:pt x="1809" y="3578"/>
                  </a:cubicBezTo>
                  <a:cubicBezTo>
                    <a:pt x="1816" y="3581"/>
                    <a:pt x="1823" y="3583"/>
                    <a:pt x="1831" y="3583"/>
                  </a:cubicBezTo>
                  <a:cubicBezTo>
                    <a:pt x="1846" y="3583"/>
                    <a:pt x="1861" y="3577"/>
                    <a:pt x="1872" y="3565"/>
                  </a:cubicBezTo>
                  <a:lnTo>
                    <a:pt x="2294" y="3144"/>
                  </a:lnTo>
                  <a:lnTo>
                    <a:pt x="2774" y="3144"/>
                  </a:lnTo>
                  <a:lnTo>
                    <a:pt x="3111" y="3481"/>
                  </a:lnTo>
                  <a:cubicBezTo>
                    <a:pt x="3122" y="3492"/>
                    <a:pt x="3137" y="3498"/>
                    <a:pt x="3152" y="3498"/>
                  </a:cubicBezTo>
                  <a:cubicBezTo>
                    <a:pt x="3160" y="3498"/>
                    <a:pt x="3167" y="3497"/>
                    <a:pt x="3174" y="3494"/>
                  </a:cubicBezTo>
                  <a:cubicBezTo>
                    <a:pt x="3196" y="3485"/>
                    <a:pt x="3210" y="3463"/>
                    <a:pt x="3210" y="3440"/>
                  </a:cubicBezTo>
                  <a:lnTo>
                    <a:pt x="3210" y="2758"/>
                  </a:lnTo>
                  <a:lnTo>
                    <a:pt x="3523" y="2758"/>
                  </a:lnTo>
                  <a:cubicBezTo>
                    <a:pt x="3724" y="2758"/>
                    <a:pt x="3887" y="2594"/>
                    <a:pt x="3887" y="2393"/>
                  </a:cubicBezTo>
                  <a:lnTo>
                    <a:pt x="3887" y="2362"/>
                  </a:lnTo>
                  <a:lnTo>
                    <a:pt x="4284" y="2758"/>
                  </a:lnTo>
                  <a:cubicBezTo>
                    <a:pt x="4295" y="2769"/>
                    <a:pt x="4310" y="2775"/>
                    <a:pt x="4325" y="2775"/>
                  </a:cubicBezTo>
                  <a:cubicBezTo>
                    <a:pt x="4333" y="2775"/>
                    <a:pt x="4341" y="2774"/>
                    <a:pt x="4348" y="2771"/>
                  </a:cubicBezTo>
                  <a:cubicBezTo>
                    <a:pt x="4370" y="2762"/>
                    <a:pt x="4384" y="2741"/>
                    <a:pt x="4384" y="2717"/>
                  </a:cubicBezTo>
                  <a:lnTo>
                    <a:pt x="4384" y="2337"/>
                  </a:lnTo>
                  <a:lnTo>
                    <a:pt x="4545" y="2337"/>
                  </a:lnTo>
                  <a:cubicBezTo>
                    <a:pt x="4677" y="2337"/>
                    <a:pt x="4784" y="2230"/>
                    <a:pt x="4784" y="2098"/>
                  </a:cubicBezTo>
                  <a:lnTo>
                    <a:pt x="4784" y="1284"/>
                  </a:lnTo>
                  <a:cubicBezTo>
                    <a:pt x="4784" y="1152"/>
                    <a:pt x="4677" y="1044"/>
                    <a:pt x="4545" y="1044"/>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Rounded Rectangle 2">
            <a:extLst>
              <a:ext uri="{FF2B5EF4-FFF2-40B4-BE49-F238E27FC236}">
                <a16:creationId xmlns:a16="http://schemas.microsoft.com/office/drawing/2014/main" id="{1B665CE0-0675-D032-2610-670036D2AA17}"/>
              </a:ext>
            </a:extLst>
          </p:cNvPr>
          <p:cNvSpPr/>
          <p:nvPr/>
        </p:nvSpPr>
        <p:spPr>
          <a:xfrm>
            <a:off x="7489352" y="53667"/>
            <a:ext cx="1554567" cy="27699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spc="300"/>
              <a:t>Generative AI</a:t>
            </a:r>
          </a:p>
        </p:txBody>
      </p:sp>
    </p:spTree>
    <p:extLst>
      <p:ext uri="{BB962C8B-B14F-4D97-AF65-F5344CB8AC3E}">
        <p14:creationId xmlns:p14="http://schemas.microsoft.com/office/powerpoint/2010/main" val="378447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2020-Template-External">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3D556F1D-43AC-9A44-A933-3CB7A027B220}"/>
    </a:ext>
  </a:extLst>
</a:theme>
</file>

<file path=ppt/theme/theme2.xml><?xml version="1.0" encoding="utf-8"?>
<a:theme xmlns:a="http://schemas.openxmlformats.org/drawingml/2006/main" name="1_NDA">
  <a:themeElements>
    <a:clrScheme name="SAS 2020">
      <a:dk1>
        <a:srgbClr val="012036"/>
      </a:dk1>
      <a:lt1>
        <a:srgbClr val="FFFFFF"/>
      </a:lt1>
      <a:dk2>
        <a:srgbClr val="012036"/>
      </a:dk2>
      <a:lt2>
        <a:srgbClr val="768396"/>
      </a:lt2>
      <a:accent1>
        <a:srgbClr val="33A3FF"/>
      </a:accent1>
      <a:accent2>
        <a:srgbClr val="29D6CD"/>
      </a:accent2>
      <a:accent3>
        <a:srgbClr val="15B57B"/>
      </a:accent3>
      <a:accent4>
        <a:srgbClr val="6D69FF"/>
      </a:accent4>
      <a:accent5>
        <a:srgbClr val="86134F"/>
      </a:accent5>
      <a:accent6>
        <a:srgbClr val="FFCC32"/>
      </a:accent6>
      <a:hlink>
        <a:srgbClr val="6D69FF"/>
      </a:hlink>
      <a:folHlink>
        <a:srgbClr val="FFCC3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a:solidFill>
              <a:schemeClr val="bg1"/>
            </a:solidFill>
            <a:latin typeface="+mj-lt"/>
          </a:defRPr>
        </a:defPPr>
      </a:lstStyle>
    </a:txDef>
  </a:objectDefaults>
  <a:extraClrSchemeLst/>
  <a:extLst>
    <a:ext uri="{05A4C25C-085E-4340-85A3-A5531E510DB2}">
      <thm15:themeFamily xmlns:thm15="http://schemas.microsoft.com/office/thememl/2012/main" name="Presentation1" id="{B073ED02-2935-B44A-A6CB-DDD09AF28534}" vid="{FD92C41C-E938-6644-A877-2D0FB8407C3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SAS Portal Document" ma:contentTypeID="0x0101006BE659B9BD46644CB3C6870C03978025005CB50883B3C43A478864FD3733308FDF" ma:contentTypeVersion="45" ma:contentTypeDescription="Custom content type used for content that is surfaced on the Sales &amp; Marketing Portal.." ma:contentTypeScope="" ma:versionID="1486f62cb41ef373f213eda3b6abc5b6">
  <xsd:schema xmlns:xsd="http://www.w3.org/2001/XMLSchema" xmlns:xs="http://www.w3.org/2001/XMLSchema" xmlns:p="http://schemas.microsoft.com/office/2006/metadata/properties" xmlns:ns2="53acc77d-4382-4413-8c2d-408a8e2a5705" xmlns:ns4="c0deae89-c20c-489c-86cb-8cbae6d4d312" targetNamespace="http://schemas.microsoft.com/office/2006/metadata/properties" ma:root="true" ma:fieldsID="6ce1ad356f5c019ec33bee84b1d0e1e9" ns2:_="" ns4:_="">
    <xsd:import namespace="53acc77d-4382-4413-8c2d-408a8e2a5705"/>
    <xsd:import namespace="c0deae89-c20c-489c-86cb-8cbae6d4d312"/>
    <xsd:element name="properties">
      <xsd:complexType>
        <xsd:sequence>
          <xsd:element name="documentManagement">
            <xsd:complexType>
              <xsd:all>
                <xsd:element ref="ns2:Portal_x0020_Content_x0020_Asset_x0020_Type"/>
                <xsd:element ref="ns2:Asset_x0020_Status"/>
                <xsd:element ref="ns2:Demo_x0020_ID" minOccurs="0"/>
                <xsd:element ref="ns4:PublishingContact" minOccurs="0"/>
                <xsd:element ref="ns2:Updated" minOccurs="0"/>
                <xsd:element ref="ns2:g1556e91db324706a2d96877947f44a1" minOccurs="0"/>
                <xsd:element ref="ns2:TaxCatchAll" minOccurs="0"/>
                <xsd:element ref="ns2:TaxCatchAllLabel" minOccurs="0"/>
                <xsd:element ref="ns2:a5eaf523e06a49de8d79f6acc451673f" minOccurs="0"/>
                <xsd:element ref="ns4:MediaServiceMetadata" minOccurs="0"/>
                <xsd:element ref="ns4:MediaServiceFastMetadata" minOccurs="0"/>
                <xsd:element ref="ns2:SharedWithUsers" minOccurs="0"/>
                <xsd:element ref="ns2:SharedWithDetails" minOccurs="0"/>
                <xsd:element ref="ns2:pc8465657618468292594f9ab4689c33" minOccurs="0"/>
                <xsd:element ref="ns4:Value_x0020_Proposition" minOccurs="0"/>
                <xsd:element ref="ns4:MediaServiceAutoKeyPoints" minOccurs="0"/>
                <xsd:element ref="ns4:MediaServiceKeyPoints"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acc77d-4382-4413-8c2d-408a8e2a5705" elementFormDefault="qualified">
    <xsd:import namespace="http://schemas.microsoft.com/office/2006/documentManagement/types"/>
    <xsd:import namespace="http://schemas.microsoft.com/office/infopath/2007/PartnerControls"/>
    <xsd:element name="Portal_x0020_Content_x0020_Asset_x0020_Type" ma:index="2" ma:displayName="Asset Type" ma:description="Types of assets available for publishing in Portal Content Libraries." ma:format="Dropdown" ma:internalName="Portal_x0020_Content_x0020_Asset_x0020_Type" ma:readOnly="false">
      <xsd:simpleType>
        <xsd:restriction base="dms:Choice">
          <xsd:enumeration value="Battle Card"/>
          <xsd:enumeration value="Competitive Research"/>
          <xsd:enumeration value="Customer Challenge &amp; What SAS Offers"/>
          <xsd:enumeration value="Customer Introduction Letter"/>
          <xsd:enumeration value="Demo Recording (Customer Ready)"/>
          <xsd:enumeration value="Demo Recording (Internal)"/>
          <xsd:enumeration value="Demo Resource"/>
          <xsd:enumeration value="Demo Script"/>
          <xsd:enumeration value="Discovery Questions"/>
          <xsd:enumeration value="External Video"/>
          <xsd:enumeration value="FAQ"/>
          <xsd:enumeration value="Industry Overview Presentation"/>
          <xsd:enumeration value="Initiate Conversations"/>
          <xsd:enumeration value="Know Your Buyer"/>
          <xsd:enumeration value="Overview Presentation"/>
          <xsd:enumeration value="Presentation - Internal"/>
          <xsd:enumeration value="Product Roadmap"/>
          <xsd:enumeration value="Product Vision"/>
          <xsd:enumeration value="Qualification Criteria"/>
          <xsd:enumeration value="ROI Calculator"/>
          <xsd:enumeration value="Sales Strategy"/>
          <xsd:enumeration value="Sales Tools - Other"/>
          <xsd:enumeration value="Self-Directed Learning"/>
          <xsd:enumeration value="Shark Finesse ROI Model"/>
          <xsd:enumeration value="Solution Brief"/>
          <xsd:enumeration value="Technical - Other"/>
          <xsd:enumeration value="Use Cases"/>
        </xsd:restriction>
      </xsd:simpleType>
    </xsd:element>
    <xsd:element name="Asset_x0020_Status" ma:index="5" ma:displayName="Asset Status" ma:default="Draft" ma:description="Publishing status of asset.  Select &quot;Publish&quot; for asset to be available in Mercury / Sales &amp; Marketing Portal." ma:format="Dropdown" ma:internalName="Asset_x0020_Status" ma:readOnly="false">
      <xsd:simpleType>
        <xsd:restriction base="dms:Choice">
          <xsd:enumeration value="Draft"/>
          <xsd:enumeration value="Under Review"/>
          <xsd:enumeration value="Publish"/>
          <xsd:enumeration value="Archive"/>
        </xsd:restriction>
      </xsd:simpleType>
    </xsd:element>
    <xsd:element name="Demo_x0020_ID" ma:index="9" nillable="true" ma:displayName="Demo ID" ma:description="For demo resources only" ma:internalName="Demo_x0020_ID" ma:readOnly="false">
      <xsd:simpleType>
        <xsd:restriction base="dms:Text">
          <xsd:maxLength value="255"/>
        </xsd:restriction>
      </xsd:simpleType>
    </xsd:element>
    <xsd:element name="Updated" ma:index="12" nillable="true" ma:displayName="Updated" ma:description="This field MUST include the date of last update.  Asset expiration rules are based on this date, and assets will expire if they have not been recently updated (after 550 days for many asset types). See the Asset Lifecycle List at http://sww.sas.com/gobot/assets" ma:format="DateOnly" ma:hidden="true" ma:internalName="Updated" ma:readOnly="false">
      <xsd:simpleType>
        <xsd:restriction base="dms:DateTime"/>
      </xsd:simpleType>
    </xsd:element>
    <xsd:element name="g1556e91db324706a2d96877947f44a1" ma:index="16" nillable="true" ma:taxonomy="true" ma:internalName="g1556e91db324706a2d96877947f44a1" ma:taxonomyFieldName="SAS_x0020_CBO" ma:displayName="SAS CBO" ma:readOnly="false" ma:default="" ma:fieldId="{01556e91-db32-4706-a2d9-6877947f44a1}" ma:taxonomyMulti="true" ma:sspId="7fd0e135-c9ac-4e89-9c36-fb2929ad0f0a" ma:termSetId="ca7520f6-ccfb-4624-b7c3-7e078f59c263" ma:anchorId="00000000-0000-0000-0000-000000000000" ma:open="false" ma:isKeyword="false">
      <xsd:complexType>
        <xsd:sequence>
          <xsd:element ref="pc:Terms" minOccurs="0" maxOccurs="1"/>
        </xsd:sequence>
      </xsd:complexType>
    </xsd:element>
    <xsd:element name="TaxCatchAll" ma:index="18" nillable="true" ma:displayName="Taxonomy Catch All Column" ma:hidden="true" ma:list="{acba37b5-229d-48b1-a098-788030c8aec9}" ma:internalName="TaxCatchAll" ma:readOnly="false" ma:showField="CatchAllData" ma:web="53acc77d-4382-4413-8c2d-408a8e2a5705">
      <xsd:complexType>
        <xsd:complexContent>
          <xsd:extension base="dms:MultiChoiceLookup">
            <xsd:sequence>
              <xsd:element name="Value" type="dms:Lookup" maxOccurs="unbounded" minOccurs="0" nillable="true"/>
            </xsd:sequence>
          </xsd:extension>
        </xsd:complexContent>
      </xsd:complexType>
    </xsd:element>
    <xsd:element name="TaxCatchAllLabel" ma:index="19" nillable="true" ma:displayName="Taxonomy Catch All Column1" ma:hidden="true" ma:list="{acba37b5-229d-48b1-a098-788030c8aec9}" ma:internalName="TaxCatchAllLabel" ma:readOnly="true" ma:showField="CatchAllDataLabel" ma:web="53acc77d-4382-4413-8c2d-408a8e2a5705">
      <xsd:complexType>
        <xsd:complexContent>
          <xsd:extension base="dms:MultiChoiceLookup">
            <xsd:sequence>
              <xsd:element name="Value" type="dms:Lookup" maxOccurs="unbounded" minOccurs="0" nillable="true"/>
            </xsd:sequence>
          </xsd:extension>
        </xsd:complexContent>
      </xsd:complexType>
    </xsd:element>
    <xsd:element name="a5eaf523e06a49de8d79f6acc451673f" ma:index="21" nillable="true" ma:taxonomy="true" ma:internalName="a5eaf523e06a49de8d79f6acc451673f" ma:taxonomyFieldName="SAS_x0020_Industry" ma:displayName="SAS Industry" ma:readOnly="false" ma:default="" ma:fieldId="{a5eaf523-e06a-49de-8d79-f6acc451673f}" ma:taxonomyMulti="true" ma:sspId="7fd0e135-c9ac-4e89-9c36-fb2929ad0f0a" ma:termSetId="05306096-4b6f-4ef3-835e-901537768b2c" ma:anchorId="00000000-0000-0000-0000-000000000000" ma:open="false" ma:isKeyword="false">
      <xsd:complexType>
        <xsd:sequence>
          <xsd:element ref="pc:Terms" minOccurs="0" maxOccurs="1"/>
        </xsd:sequence>
      </xsd:complex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element name="pc8465657618468292594f9ab4689c33" ma:index="27" nillable="true" ma:taxonomy="true" ma:internalName="pc8465657618468292594f9ab4689c33" ma:taxonomyFieldName="SAS_x0020_Offering" ma:displayName="SAS Offering" ma:readOnly="false" ma:default="" ma:fieldId="{9c846565-7618-4682-9259-4f9ab4689c33}" ma:taxonomyMulti="true" ma:sspId="7fd0e135-c9ac-4e89-9c36-fb2929ad0f0a" ma:termSetId="13b43256-b3b3-4bff-80b2-57e1064dbe9a"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0deae89-c20c-489c-86cb-8cbae6d4d312" elementFormDefault="qualified">
    <xsd:import namespace="http://schemas.microsoft.com/office/2006/documentManagement/types"/>
    <xsd:import namespace="http://schemas.microsoft.com/office/infopath/2007/PartnerControls"/>
    <xsd:element name="PublishingContact" ma:index="10" nillable="true" ma:displayName="Contact" ma:description="Populates Author field in Mercury." ma:hidden="true" ma:list="UserInfo" ma:SearchPeopleOnly="false" ma:SharePointGroup="0" ma:internalName="PublishingContact"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Metadata" ma:index="23" nillable="true" ma:displayName="MediaServiceMetadata" ma:hidden="true" ma:internalName="MediaServiceMetadata" ma:readOnly="true">
      <xsd:simpleType>
        <xsd:restriction base="dms:Note"/>
      </xsd:simpleType>
    </xsd:element>
    <xsd:element name="MediaServiceFastMetadata" ma:index="24" nillable="true" ma:displayName="MediaServiceFastMetadata" ma:hidden="true" ma:internalName="MediaServiceFastMetadata" ma:readOnly="true">
      <xsd:simpleType>
        <xsd:restriction base="dms:Note"/>
      </xsd:simpleType>
    </xsd:element>
    <xsd:element name="Value_x0020_Proposition" ma:index="28" nillable="true" ma:displayName="Library VP Filter" ma:default="Not Set" ma:description="Used for library views ONLY, for grouping and filtering assets. These values do NOT impact Mercury or Quick Find tagging.  Use SAS CBO for official content tagging." ma:format="Dropdown" ma:hidden="true" ma:internalName="Value_x0020_Proposition" ma:readOnly="false">
      <xsd:simpleType>
        <xsd:restriction base="dms:Choice">
          <xsd:enumeration value="Automate Modeling"/>
          <xsd:enumeration value="Advancing with AI"/>
          <xsd:enumeration value="N/A - Demo"/>
          <xsd:enumeration value="N/A - Focus Area"/>
          <xsd:enumeration value="N/A - Industry"/>
          <xsd:enumeration value="N/A - Product &amp; Solution"/>
          <xsd:enumeration value="N/A - Retired Topics"/>
          <xsd:enumeration value="N/A - Roadmap"/>
          <xsd:enumeration value="Not Set"/>
        </xsd:restriction>
      </xsd:simpleType>
    </xsd:element>
    <xsd:element name="MediaServiceAutoKeyPoints" ma:index="29" nillable="true" ma:displayName="MediaServiceAutoKeyPoints" ma:hidden="true" ma:internalName="MediaServiceAutoKeyPoints" ma:readOnly="true">
      <xsd:simpleType>
        <xsd:restriction base="dms:Note"/>
      </xsd:simpleType>
    </xsd:element>
    <xsd:element name="MediaServiceKeyPoints" ma:index="30" nillable="true" ma:displayName="KeyPoints" ma:internalName="MediaServiceKeyPoints" ma:readOnly="true">
      <xsd:simpleType>
        <xsd:restriction base="dms:Note">
          <xsd:maxLength value="255"/>
        </xsd:restriction>
      </xsd:simpleType>
    </xsd:element>
    <xsd:element name="MediaServiceDateTaken" ma:index="31" nillable="true" ma:displayName="MediaServiceDateTaken" ma:hidden="true" ma:internalName="MediaServiceDateTaken" ma:readOnly="true">
      <xsd:simpleType>
        <xsd:restriction base="dms:Text"/>
      </xsd:simpleType>
    </xsd:element>
    <xsd:element name="MediaLengthInSeconds" ma:index="32"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axOccurs="1" ma:index="4" ma:displayName="Author"/>
        <xsd:element ref="dcterms:created" minOccurs="0" maxOccurs="1"/>
        <xsd:element ref="dc:identifier" minOccurs="0" maxOccurs="1"/>
        <xsd:element name="contentType" minOccurs="0" maxOccurs="1" type="xsd:string" ma:displayName="Content Type"/>
        <xsd:element ref="dc:title" maxOccurs="1" ma:index="1" ma:displayName="Title"/>
        <xsd:element ref="dc:subject" minOccurs="0" maxOccurs="1"/>
        <xsd:element ref="dc:description" maxOccurs="1" ma:index="3" ma:displayName="Description"/>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Updated xmlns="53acc77d-4382-4413-8c2d-408a8e2a5705" xsi:nil="true"/>
    <a5eaf523e06a49de8d79f6acc451673f xmlns="53acc77d-4382-4413-8c2d-408a8e2a5705">
      <Terms xmlns="http://schemas.microsoft.com/office/infopath/2007/PartnerControls"/>
    </a5eaf523e06a49de8d79f6acc451673f>
    <Value_x0020_Proposition xmlns="c0deae89-c20c-489c-86cb-8cbae6d4d312" xsi:nil="true"/>
    <g1556e91db324706a2d96877947f44a1 xmlns="53acc77d-4382-4413-8c2d-408a8e2a5705">
      <Terms xmlns="http://schemas.microsoft.com/office/infopath/2007/PartnerControls"/>
    </g1556e91db324706a2d96877947f44a1>
    <TaxCatchAll xmlns="53acc77d-4382-4413-8c2d-408a8e2a5705" xsi:nil="true"/>
    <Asset_x0020_Status xmlns="53acc77d-4382-4413-8c2d-408a8e2a5705"/>
    <pc8465657618468292594f9ab4689c33 xmlns="53acc77d-4382-4413-8c2d-408a8e2a5705">
      <Terms xmlns="http://schemas.microsoft.com/office/infopath/2007/PartnerControls"/>
    </pc8465657618468292594f9ab4689c33>
    <Demo_x0020_ID xmlns="53acc77d-4382-4413-8c2d-408a8e2a5705" xsi:nil="true"/>
    <PublishingContact xmlns="c0deae89-c20c-489c-86cb-8cbae6d4d312">
      <UserInfo>
        <DisplayName/>
        <AccountId xsi:nil="true"/>
        <AccountType/>
      </UserInfo>
    </PublishingContact>
    <Portal_x0020_Content_x0020_Asset_x0020_Type xmlns="53acc77d-4382-4413-8c2d-408a8e2a5705"/>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615010FA-9CF3-4B51-801D-432A51808C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acc77d-4382-4413-8c2d-408a8e2a5705"/>
    <ds:schemaRef ds:uri="c0deae89-c20c-489c-86cb-8cbae6d4d3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F520E5-0839-4595-A7B6-7847EB7187B3}">
  <ds:schemaRefs>
    <ds:schemaRef ds:uri="http://schemas.microsoft.com/office/2006/metadata/properties"/>
    <ds:schemaRef ds:uri="http://schemas.microsoft.com/office/infopath/2007/PartnerControls"/>
    <ds:schemaRef ds:uri="53acc77d-4382-4413-8c2d-408a8e2a5705"/>
    <ds:schemaRef ds:uri="c0deae89-c20c-489c-86cb-8cbae6d4d312"/>
  </ds:schemaRefs>
</ds:datastoreItem>
</file>

<file path=customXml/itemProps3.xml><?xml version="1.0" encoding="utf-8"?>
<ds:datastoreItem xmlns:ds="http://schemas.openxmlformats.org/officeDocument/2006/customXml" ds:itemID="{CFC37591-1145-44FD-B7A4-2FDA869AB9C3}">
  <ds:schemaRefs>
    <ds:schemaRef ds:uri="http://schemas.microsoft.com/sharepoint/v3/contenttype/forms"/>
  </ds:schemaRefs>
</ds:datastoreItem>
</file>

<file path=customXml/itemProps4.xml><?xml version="1.0" encoding="utf-8"?>
<ds:datastoreItem xmlns:ds="http://schemas.openxmlformats.org/officeDocument/2006/customXml" ds:itemID="{4BB2CB71-E466-4787-A74F-DFB69F72ADF7}">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1_2020-Template-External</Template>
  <TotalTime>6</TotalTime>
  <Words>5516</Words>
  <Application>Microsoft Office PowerPoint</Application>
  <PresentationFormat>On-screen Show (16:9)</PresentationFormat>
  <Paragraphs>593</Paragraphs>
  <Slides>42</Slides>
  <Notes>28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Arial</vt:lpstr>
      <vt:lpstr>Calibri</vt:lpstr>
      <vt:lpstr>Calibri Light</vt:lpstr>
      <vt:lpstr>Open Sans</vt:lpstr>
      <vt:lpstr>1_2020-Template-External</vt:lpstr>
      <vt:lpstr>1_NDA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Natural Language Processing?</vt:lpstr>
      <vt:lpstr>PowerPoint Presentation</vt:lpstr>
      <vt:lpstr>PowerPoint Presentation</vt:lpstr>
      <vt:lpstr>PowerPoint Presentation</vt:lpstr>
      <vt:lpstr>PowerPoint Presentation</vt:lpstr>
      <vt:lpstr>PowerPoint Presentation</vt:lpstr>
      <vt:lpstr>PowerPoint Presentation</vt:lpstr>
      <vt:lpstr>What is Natural Language 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Large Language Models 101</dc:title>
  <dc:creator>Leigh Cullen</dc:creator>
  <dc:description>What are large language models? How do they fit under the umbrella of generative AI technologies? How is SAS innovating in this space? Shareable slides that provide an overview of LLMs.</dc:description>
  <cp:lastModifiedBy>Teerayut Thongkornyai</cp:lastModifiedBy>
  <cp:revision>4</cp:revision>
  <dcterms:created xsi:type="dcterms:W3CDTF">2023-05-04T20:04:46Z</dcterms:created>
  <dcterms:modified xsi:type="dcterms:W3CDTF">2023-10-25T10:33:32Z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451006F2-8E20-4D4E-B05C-4B5D02827FD6</vt:lpwstr>
  </property>
  <property fmtid="{D5CDD505-2E9C-101B-9397-08002B2CF9AE}" pid="3" name="ArticulatePath">
    <vt:lpwstr>2020-Template-External</vt:lpwstr>
  </property>
  <property fmtid="{D5CDD505-2E9C-101B-9397-08002B2CF9AE}" pid="4" name="ContentTypeId">
    <vt:lpwstr>0x0101006BE659B9BD46644CB3C6870C03978025005CB50883B3C43A478864FD3733308FDF</vt:lpwstr>
  </property>
  <property fmtid="{D5CDD505-2E9C-101B-9397-08002B2CF9AE}" pid="5" name="SAS CBO">
    <vt:lpwstr/>
  </property>
  <property fmtid="{D5CDD505-2E9C-101B-9397-08002B2CF9AE}" pid="6" name="SAS Industry">
    <vt:lpwstr/>
  </property>
  <property fmtid="{D5CDD505-2E9C-101B-9397-08002B2CF9AE}" pid="7" name="SAS Offering">
    <vt:lpwstr/>
  </property>
</Properties>
</file>