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nva Sans Bold" charset="1" panose="020B0803030501040103"/>
      <p:regular r:id="rId7"/>
    </p:embeddedFont>
    <p:embeddedFont>
      <p:font typeface="Canva Sans" charset="1" panose="020B05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png" Type="http://schemas.openxmlformats.org/officeDocument/2006/relationships/image"/><Relationship Id="rId4" Target="../media/image3.png" Type="http://schemas.openxmlformats.org/officeDocument/2006/relationships/image"/><Relationship Id="rId40" Target="../media/image39.svg" Type="http://schemas.openxmlformats.org/officeDocument/2006/relationships/image"/><Relationship Id="rId41" Target="../media/image40.png" Type="http://schemas.openxmlformats.org/officeDocument/2006/relationships/image"/><Relationship Id="rId42" Target="../media/image41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75201" y="1449664"/>
            <a:ext cx="3109977" cy="3305978"/>
            <a:chOff x="0" y="0"/>
            <a:chExt cx="819088" cy="870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088" cy="870710"/>
            </a:xfrm>
            <a:custGeom>
              <a:avLst/>
              <a:gdLst/>
              <a:ahLst/>
              <a:cxnLst/>
              <a:rect r="r" b="b" t="t" l="l"/>
              <a:pathLst>
                <a:path h="870710" w="819088">
                  <a:moveTo>
                    <a:pt x="37341" y="0"/>
                  </a:moveTo>
                  <a:lnTo>
                    <a:pt x="781748" y="0"/>
                  </a:lnTo>
                  <a:cubicBezTo>
                    <a:pt x="802370" y="0"/>
                    <a:pt x="819088" y="16718"/>
                    <a:pt x="819088" y="37341"/>
                  </a:cubicBezTo>
                  <a:lnTo>
                    <a:pt x="819088" y="833369"/>
                  </a:lnTo>
                  <a:cubicBezTo>
                    <a:pt x="819088" y="843273"/>
                    <a:pt x="815154" y="852771"/>
                    <a:pt x="808152" y="859773"/>
                  </a:cubicBezTo>
                  <a:cubicBezTo>
                    <a:pt x="801149" y="866776"/>
                    <a:pt x="791651" y="870710"/>
                    <a:pt x="781748" y="870710"/>
                  </a:cubicBezTo>
                  <a:lnTo>
                    <a:pt x="37341" y="870710"/>
                  </a:lnTo>
                  <a:cubicBezTo>
                    <a:pt x="16718" y="870710"/>
                    <a:pt x="0" y="853992"/>
                    <a:pt x="0" y="833369"/>
                  </a:cubicBezTo>
                  <a:lnTo>
                    <a:pt x="0" y="37341"/>
                  </a:lnTo>
                  <a:cubicBezTo>
                    <a:pt x="0" y="16718"/>
                    <a:pt x="16718" y="0"/>
                    <a:pt x="373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9088" cy="908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93432" y="2255358"/>
            <a:ext cx="684606" cy="537416"/>
          </a:xfrm>
          <a:custGeom>
            <a:avLst/>
            <a:gdLst/>
            <a:ahLst/>
            <a:cxnLst/>
            <a:rect r="r" b="b" t="t" l="l"/>
            <a:pathLst>
              <a:path h="537416" w="684606">
                <a:moveTo>
                  <a:pt x="0" y="0"/>
                </a:moveTo>
                <a:lnTo>
                  <a:pt x="684606" y="0"/>
                </a:lnTo>
                <a:lnTo>
                  <a:pt x="684606" y="537416"/>
                </a:lnTo>
                <a:lnTo>
                  <a:pt x="0" y="537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0001" y="3036976"/>
            <a:ext cx="637297" cy="524176"/>
          </a:xfrm>
          <a:custGeom>
            <a:avLst/>
            <a:gdLst/>
            <a:ahLst/>
            <a:cxnLst/>
            <a:rect r="r" b="b" t="t" l="l"/>
            <a:pathLst>
              <a:path h="524176" w="637297">
                <a:moveTo>
                  <a:pt x="0" y="0"/>
                </a:moveTo>
                <a:lnTo>
                  <a:pt x="637297" y="0"/>
                </a:lnTo>
                <a:lnTo>
                  <a:pt x="637297" y="524177"/>
                </a:lnTo>
                <a:lnTo>
                  <a:pt x="0" y="5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80001" y="3808803"/>
            <a:ext cx="424236" cy="424236"/>
          </a:xfrm>
          <a:custGeom>
            <a:avLst/>
            <a:gdLst/>
            <a:ahLst/>
            <a:cxnLst/>
            <a:rect r="r" b="b" t="t" l="l"/>
            <a:pathLst>
              <a:path h="424236" w="424236">
                <a:moveTo>
                  <a:pt x="0" y="0"/>
                </a:moveTo>
                <a:lnTo>
                  <a:pt x="424236" y="0"/>
                </a:lnTo>
                <a:lnTo>
                  <a:pt x="424236" y="424236"/>
                </a:lnTo>
                <a:lnTo>
                  <a:pt x="0" y="424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70003" y="4011256"/>
            <a:ext cx="505865" cy="507132"/>
          </a:xfrm>
          <a:custGeom>
            <a:avLst/>
            <a:gdLst/>
            <a:ahLst/>
            <a:cxnLst/>
            <a:rect r="r" b="b" t="t" l="l"/>
            <a:pathLst>
              <a:path h="507132" w="505865">
                <a:moveTo>
                  <a:pt x="0" y="0"/>
                </a:moveTo>
                <a:lnTo>
                  <a:pt x="505865" y="0"/>
                </a:lnTo>
                <a:lnTo>
                  <a:pt x="505865" y="507132"/>
                </a:lnTo>
                <a:lnTo>
                  <a:pt x="0" y="5071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753626" y="1449664"/>
            <a:ext cx="8821550" cy="3102539"/>
            <a:chOff x="0" y="0"/>
            <a:chExt cx="2323371" cy="8171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23371" cy="817130"/>
            </a:xfrm>
            <a:custGeom>
              <a:avLst/>
              <a:gdLst/>
              <a:ahLst/>
              <a:cxnLst/>
              <a:rect r="r" b="b" t="t" l="l"/>
              <a:pathLst>
                <a:path h="817130" w="2323371">
                  <a:moveTo>
                    <a:pt x="13164" y="0"/>
                  </a:moveTo>
                  <a:lnTo>
                    <a:pt x="2310207" y="0"/>
                  </a:lnTo>
                  <a:cubicBezTo>
                    <a:pt x="2317477" y="0"/>
                    <a:pt x="2323371" y="5894"/>
                    <a:pt x="2323371" y="13164"/>
                  </a:cubicBezTo>
                  <a:lnTo>
                    <a:pt x="2323371" y="803966"/>
                  </a:lnTo>
                  <a:cubicBezTo>
                    <a:pt x="2323371" y="811236"/>
                    <a:pt x="2317477" y="817130"/>
                    <a:pt x="2310207" y="817130"/>
                  </a:cubicBezTo>
                  <a:lnTo>
                    <a:pt x="13164" y="817130"/>
                  </a:lnTo>
                  <a:cubicBezTo>
                    <a:pt x="5894" y="817130"/>
                    <a:pt x="0" y="811236"/>
                    <a:pt x="0" y="803966"/>
                  </a:cubicBezTo>
                  <a:lnTo>
                    <a:pt x="0" y="13164"/>
                  </a:lnTo>
                  <a:cubicBezTo>
                    <a:pt x="0" y="5894"/>
                    <a:pt x="5894" y="0"/>
                    <a:pt x="131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CADFF">
                    <a:alpha val="100000"/>
                  </a:srgbClr>
                </a:gs>
                <a:gs pos="100000">
                  <a:srgbClr val="A9E8FF">
                    <a:alpha val="100000"/>
                  </a:srgbClr>
                </a:gs>
              </a:gsLst>
              <a:lin ang="2700000"/>
            </a:gra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23371" cy="8552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793419" y="2077008"/>
            <a:ext cx="2734307" cy="2351371"/>
            <a:chOff x="0" y="0"/>
            <a:chExt cx="720147" cy="6192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0147" cy="619291"/>
            </a:xfrm>
            <a:custGeom>
              <a:avLst/>
              <a:gdLst/>
              <a:ahLst/>
              <a:cxnLst/>
              <a:rect r="r" b="b" t="t" l="l"/>
              <a:pathLst>
                <a:path h="619291" w="720147">
                  <a:moveTo>
                    <a:pt x="42471" y="0"/>
                  </a:moveTo>
                  <a:lnTo>
                    <a:pt x="677676" y="0"/>
                  </a:lnTo>
                  <a:cubicBezTo>
                    <a:pt x="701132" y="0"/>
                    <a:pt x="720147" y="19015"/>
                    <a:pt x="720147" y="42471"/>
                  </a:cubicBezTo>
                  <a:lnTo>
                    <a:pt x="720147" y="576820"/>
                  </a:lnTo>
                  <a:cubicBezTo>
                    <a:pt x="720147" y="600276"/>
                    <a:pt x="701132" y="619291"/>
                    <a:pt x="677676" y="619291"/>
                  </a:cubicBezTo>
                  <a:lnTo>
                    <a:pt x="42471" y="619291"/>
                  </a:lnTo>
                  <a:cubicBezTo>
                    <a:pt x="19015" y="619291"/>
                    <a:pt x="0" y="600276"/>
                    <a:pt x="0" y="576820"/>
                  </a:cubicBezTo>
                  <a:lnTo>
                    <a:pt x="0" y="42471"/>
                  </a:lnTo>
                  <a:cubicBezTo>
                    <a:pt x="0" y="19015"/>
                    <a:pt x="19015" y="0"/>
                    <a:pt x="42471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0147" cy="657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793419" y="2077008"/>
            <a:ext cx="2734307" cy="760891"/>
            <a:chOff x="0" y="0"/>
            <a:chExt cx="720147" cy="20039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20147" cy="200399"/>
            </a:xfrm>
            <a:custGeom>
              <a:avLst/>
              <a:gdLst/>
              <a:ahLst/>
              <a:cxnLst/>
              <a:rect r="r" b="b" t="t" l="l"/>
              <a:pathLst>
                <a:path h="200399" w="720147">
                  <a:moveTo>
                    <a:pt x="0" y="0"/>
                  </a:moveTo>
                  <a:lnTo>
                    <a:pt x="720147" y="0"/>
                  </a:lnTo>
                  <a:lnTo>
                    <a:pt x="720147" y="200399"/>
                  </a:lnTo>
                  <a:lnTo>
                    <a:pt x="0" y="200399"/>
                  </a:lnTo>
                  <a:close/>
                </a:path>
              </a:pathLst>
            </a:custGeom>
            <a:solidFill>
              <a:srgbClr val="1800AD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720147" cy="228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AI Classification Engine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935903" y="2937826"/>
            <a:ext cx="2449340" cy="657671"/>
            <a:chOff x="0" y="0"/>
            <a:chExt cx="645094" cy="1732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45094" cy="173214"/>
            </a:xfrm>
            <a:custGeom>
              <a:avLst/>
              <a:gdLst/>
              <a:ahLst/>
              <a:cxnLst/>
              <a:rect r="r" b="b" t="t" l="l"/>
              <a:pathLst>
                <a:path h="173214" w="645094">
                  <a:moveTo>
                    <a:pt x="15804" y="0"/>
                  </a:moveTo>
                  <a:lnTo>
                    <a:pt x="629290" y="0"/>
                  </a:lnTo>
                  <a:cubicBezTo>
                    <a:pt x="638018" y="0"/>
                    <a:pt x="645094" y="7076"/>
                    <a:pt x="645094" y="15804"/>
                  </a:cubicBezTo>
                  <a:lnTo>
                    <a:pt x="645094" y="157410"/>
                  </a:lnTo>
                  <a:cubicBezTo>
                    <a:pt x="645094" y="166138"/>
                    <a:pt x="638018" y="173214"/>
                    <a:pt x="629290" y="173214"/>
                  </a:cubicBezTo>
                  <a:lnTo>
                    <a:pt x="15804" y="173214"/>
                  </a:lnTo>
                  <a:cubicBezTo>
                    <a:pt x="11613" y="173214"/>
                    <a:pt x="7593" y="171549"/>
                    <a:pt x="4629" y="168585"/>
                  </a:cubicBezTo>
                  <a:cubicBezTo>
                    <a:pt x="1665" y="165621"/>
                    <a:pt x="0" y="161601"/>
                    <a:pt x="0" y="157410"/>
                  </a:cubicBezTo>
                  <a:lnTo>
                    <a:pt x="0" y="15804"/>
                  </a:lnTo>
                  <a:cubicBezTo>
                    <a:pt x="0" y="7076"/>
                    <a:pt x="7076" y="0"/>
                    <a:pt x="15804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645094" cy="20178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23852" indent="-161926" lvl="1">
                <a:lnSpc>
                  <a:spcPts val="2100"/>
                </a:lnSpc>
                <a:buFont typeface="Arial"/>
                <a:buChar char="•"/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Content Understanding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935903" y="3701996"/>
            <a:ext cx="2449340" cy="640657"/>
            <a:chOff x="0" y="0"/>
            <a:chExt cx="645094" cy="16873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45094" cy="168733"/>
            </a:xfrm>
            <a:custGeom>
              <a:avLst/>
              <a:gdLst/>
              <a:ahLst/>
              <a:cxnLst/>
              <a:rect r="r" b="b" t="t" l="l"/>
              <a:pathLst>
                <a:path h="168733" w="645094">
                  <a:moveTo>
                    <a:pt x="15804" y="0"/>
                  </a:moveTo>
                  <a:lnTo>
                    <a:pt x="629290" y="0"/>
                  </a:lnTo>
                  <a:cubicBezTo>
                    <a:pt x="638018" y="0"/>
                    <a:pt x="645094" y="7076"/>
                    <a:pt x="645094" y="15804"/>
                  </a:cubicBezTo>
                  <a:lnTo>
                    <a:pt x="645094" y="152929"/>
                  </a:lnTo>
                  <a:cubicBezTo>
                    <a:pt x="645094" y="157120"/>
                    <a:pt x="643429" y="161140"/>
                    <a:pt x="640465" y="164104"/>
                  </a:cubicBezTo>
                  <a:cubicBezTo>
                    <a:pt x="637501" y="167068"/>
                    <a:pt x="633481" y="168733"/>
                    <a:pt x="629290" y="168733"/>
                  </a:cubicBezTo>
                  <a:lnTo>
                    <a:pt x="15804" y="168733"/>
                  </a:lnTo>
                  <a:cubicBezTo>
                    <a:pt x="7076" y="168733"/>
                    <a:pt x="0" y="161657"/>
                    <a:pt x="0" y="152929"/>
                  </a:cubicBezTo>
                  <a:lnTo>
                    <a:pt x="0" y="15804"/>
                  </a:lnTo>
                  <a:cubicBezTo>
                    <a:pt x="0" y="7076"/>
                    <a:pt x="7076" y="0"/>
                    <a:pt x="15804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645094" cy="19730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23852" indent="-161926" lvl="1">
                <a:lnSpc>
                  <a:spcPts val="2100"/>
                </a:lnSpc>
                <a:buFont typeface="Arial"/>
                <a:buChar char="•"/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Auto Classification &amp; Auto Tagging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650733" y="2522293"/>
            <a:ext cx="2734307" cy="1906086"/>
            <a:chOff x="0" y="0"/>
            <a:chExt cx="720147" cy="50201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20147" cy="502014"/>
            </a:xfrm>
            <a:custGeom>
              <a:avLst/>
              <a:gdLst/>
              <a:ahLst/>
              <a:cxnLst/>
              <a:rect r="r" b="b" t="t" l="l"/>
              <a:pathLst>
                <a:path h="502014" w="720147">
                  <a:moveTo>
                    <a:pt x="42471" y="0"/>
                  </a:moveTo>
                  <a:lnTo>
                    <a:pt x="677676" y="0"/>
                  </a:lnTo>
                  <a:cubicBezTo>
                    <a:pt x="701132" y="0"/>
                    <a:pt x="720147" y="19015"/>
                    <a:pt x="720147" y="42471"/>
                  </a:cubicBezTo>
                  <a:lnTo>
                    <a:pt x="720147" y="459543"/>
                  </a:lnTo>
                  <a:cubicBezTo>
                    <a:pt x="720147" y="482999"/>
                    <a:pt x="701132" y="502014"/>
                    <a:pt x="677676" y="502014"/>
                  </a:cubicBezTo>
                  <a:lnTo>
                    <a:pt x="42471" y="502014"/>
                  </a:lnTo>
                  <a:cubicBezTo>
                    <a:pt x="19015" y="502014"/>
                    <a:pt x="0" y="482999"/>
                    <a:pt x="0" y="459543"/>
                  </a:cubicBezTo>
                  <a:lnTo>
                    <a:pt x="0" y="42471"/>
                  </a:lnTo>
                  <a:cubicBezTo>
                    <a:pt x="0" y="19015"/>
                    <a:pt x="19015" y="0"/>
                    <a:pt x="42471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720147" cy="540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650733" y="2115208"/>
            <a:ext cx="2734307" cy="743247"/>
            <a:chOff x="0" y="0"/>
            <a:chExt cx="720147" cy="19575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20147" cy="195752"/>
            </a:xfrm>
            <a:custGeom>
              <a:avLst/>
              <a:gdLst/>
              <a:ahLst/>
              <a:cxnLst/>
              <a:rect r="r" b="b" t="t" l="l"/>
              <a:pathLst>
                <a:path h="195752" w="720147">
                  <a:moveTo>
                    <a:pt x="0" y="0"/>
                  </a:moveTo>
                  <a:lnTo>
                    <a:pt x="720147" y="0"/>
                  </a:lnTo>
                  <a:lnTo>
                    <a:pt x="720147" y="195752"/>
                  </a:lnTo>
                  <a:lnTo>
                    <a:pt x="0" y="195752"/>
                  </a:lnTo>
                  <a:close/>
                </a:path>
              </a:pathLst>
            </a:custGeom>
            <a:solidFill>
              <a:srgbClr val="1800AD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720147" cy="224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Search Engine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793216" y="2976027"/>
            <a:ext cx="2449340" cy="657671"/>
            <a:chOff x="0" y="0"/>
            <a:chExt cx="645094" cy="17321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45094" cy="173214"/>
            </a:xfrm>
            <a:custGeom>
              <a:avLst/>
              <a:gdLst/>
              <a:ahLst/>
              <a:cxnLst/>
              <a:rect r="r" b="b" t="t" l="l"/>
              <a:pathLst>
                <a:path h="173214" w="645094">
                  <a:moveTo>
                    <a:pt x="15804" y="0"/>
                  </a:moveTo>
                  <a:lnTo>
                    <a:pt x="629290" y="0"/>
                  </a:lnTo>
                  <a:cubicBezTo>
                    <a:pt x="638018" y="0"/>
                    <a:pt x="645094" y="7076"/>
                    <a:pt x="645094" y="15804"/>
                  </a:cubicBezTo>
                  <a:lnTo>
                    <a:pt x="645094" y="157410"/>
                  </a:lnTo>
                  <a:cubicBezTo>
                    <a:pt x="645094" y="166138"/>
                    <a:pt x="638018" y="173214"/>
                    <a:pt x="629290" y="173214"/>
                  </a:cubicBezTo>
                  <a:lnTo>
                    <a:pt x="15804" y="173214"/>
                  </a:lnTo>
                  <a:cubicBezTo>
                    <a:pt x="11613" y="173214"/>
                    <a:pt x="7593" y="171549"/>
                    <a:pt x="4629" y="168585"/>
                  </a:cubicBezTo>
                  <a:cubicBezTo>
                    <a:pt x="1665" y="165621"/>
                    <a:pt x="0" y="161601"/>
                    <a:pt x="0" y="157410"/>
                  </a:cubicBezTo>
                  <a:lnTo>
                    <a:pt x="0" y="15804"/>
                  </a:lnTo>
                  <a:cubicBezTo>
                    <a:pt x="0" y="7076"/>
                    <a:pt x="7076" y="0"/>
                    <a:pt x="15804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645094" cy="20178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23852" indent="-161926" lvl="1">
                <a:lnSpc>
                  <a:spcPts val="2100"/>
                </a:lnSpc>
                <a:buFont typeface="Arial"/>
                <a:buChar char="•"/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Keyword Search from Filename, Tags, Cate.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793216" y="3738787"/>
            <a:ext cx="2449340" cy="603867"/>
            <a:chOff x="0" y="0"/>
            <a:chExt cx="645094" cy="15904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45094" cy="159043"/>
            </a:xfrm>
            <a:custGeom>
              <a:avLst/>
              <a:gdLst/>
              <a:ahLst/>
              <a:cxnLst/>
              <a:rect r="r" b="b" t="t" l="l"/>
              <a:pathLst>
                <a:path h="159043" w="645094">
                  <a:moveTo>
                    <a:pt x="15804" y="0"/>
                  </a:moveTo>
                  <a:lnTo>
                    <a:pt x="629290" y="0"/>
                  </a:lnTo>
                  <a:cubicBezTo>
                    <a:pt x="638018" y="0"/>
                    <a:pt x="645094" y="7076"/>
                    <a:pt x="645094" y="15804"/>
                  </a:cubicBezTo>
                  <a:lnTo>
                    <a:pt x="645094" y="143239"/>
                  </a:lnTo>
                  <a:cubicBezTo>
                    <a:pt x="645094" y="147431"/>
                    <a:pt x="643429" y="151450"/>
                    <a:pt x="640465" y="154414"/>
                  </a:cubicBezTo>
                  <a:cubicBezTo>
                    <a:pt x="637501" y="157378"/>
                    <a:pt x="633481" y="159043"/>
                    <a:pt x="629290" y="159043"/>
                  </a:cubicBezTo>
                  <a:lnTo>
                    <a:pt x="15804" y="159043"/>
                  </a:lnTo>
                  <a:cubicBezTo>
                    <a:pt x="7076" y="159043"/>
                    <a:pt x="0" y="151967"/>
                    <a:pt x="0" y="143239"/>
                  </a:cubicBezTo>
                  <a:lnTo>
                    <a:pt x="0" y="15804"/>
                  </a:lnTo>
                  <a:cubicBezTo>
                    <a:pt x="0" y="7076"/>
                    <a:pt x="7076" y="0"/>
                    <a:pt x="15804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645094" cy="18761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23852" indent="-161926" lvl="1">
                <a:lnSpc>
                  <a:spcPts val="2100"/>
                </a:lnSpc>
                <a:buFont typeface="Arial"/>
                <a:buChar char="•"/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Semantic Search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753626" y="4637929"/>
            <a:ext cx="8840600" cy="2211760"/>
            <a:chOff x="0" y="0"/>
            <a:chExt cx="2328388" cy="58252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328388" cy="582521"/>
            </a:xfrm>
            <a:custGeom>
              <a:avLst/>
              <a:gdLst/>
              <a:ahLst/>
              <a:cxnLst/>
              <a:rect r="r" b="b" t="t" l="l"/>
              <a:pathLst>
                <a:path h="582521" w="2328388">
                  <a:moveTo>
                    <a:pt x="13136" y="0"/>
                  </a:moveTo>
                  <a:lnTo>
                    <a:pt x="2315253" y="0"/>
                  </a:lnTo>
                  <a:cubicBezTo>
                    <a:pt x="2318737" y="0"/>
                    <a:pt x="2322078" y="1384"/>
                    <a:pt x="2324541" y="3847"/>
                  </a:cubicBezTo>
                  <a:cubicBezTo>
                    <a:pt x="2327004" y="6311"/>
                    <a:pt x="2328388" y="9652"/>
                    <a:pt x="2328388" y="13136"/>
                  </a:cubicBezTo>
                  <a:lnTo>
                    <a:pt x="2328388" y="569385"/>
                  </a:lnTo>
                  <a:cubicBezTo>
                    <a:pt x="2328388" y="572869"/>
                    <a:pt x="2327004" y="576210"/>
                    <a:pt x="2324541" y="578674"/>
                  </a:cubicBezTo>
                  <a:cubicBezTo>
                    <a:pt x="2322078" y="581137"/>
                    <a:pt x="2318737" y="582521"/>
                    <a:pt x="2315253" y="582521"/>
                  </a:cubicBezTo>
                  <a:lnTo>
                    <a:pt x="13136" y="582521"/>
                  </a:lnTo>
                  <a:cubicBezTo>
                    <a:pt x="9652" y="582521"/>
                    <a:pt x="6311" y="581137"/>
                    <a:pt x="3847" y="578674"/>
                  </a:cubicBezTo>
                  <a:cubicBezTo>
                    <a:pt x="1384" y="576210"/>
                    <a:pt x="0" y="572869"/>
                    <a:pt x="0" y="569385"/>
                  </a:cubicBezTo>
                  <a:lnTo>
                    <a:pt x="0" y="13136"/>
                  </a:lnTo>
                  <a:cubicBezTo>
                    <a:pt x="0" y="9652"/>
                    <a:pt x="1384" y="6311"/>
                    <a:pt x="3847" y="3847"/>
                  </a:cubicBezTo>
                  <a:cubicBezTo>
                    <a:pt x="6311" y="1384"/>
                    <a:pt x="9652" y="0"/>
                    <a:pt x="131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CADFF">
                    <a:alpha val="100000"/>
                  </a:srgbClr>
                </a:gs>
                <a:gs pos="100000">
                  <a:srgbClr val="A9E8FF">
                    <a:alpha val="100000"/>
                  </a:srgbClr>
                </a:gs>
              </a:gsLst>
              <a:lin ang="2700000"/>
            </a:gra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2328388" cy="620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959746" y="5028489"/>
            <a:ext cx="2734307" cy="1660677"/>
            <a:chOff x="0" y="0"/>
            <a:chExt cx="720147" cy="43738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20147" cy="437380"/>
            </a:xfrm>
            <a:custGeom>
              <a:avLst/>
              <a:gdLst/>
              <a:ahLst/>
              <a:cxnLst/>
              <a:rect r="r" b="b" t="t" l="l"/>
              <a:pathLst>
                <a:path h="437380" w="720147">
                  <a:moveTo>
                    <a:pt x="42471" y="0"/>
                  </a:moveTo>
                  <a:lnTo>
                    <a:pt x="677676" y="0"/>
                  </a:lnTo>
                  <a:cubicBezTo>
                    <a:pt x="701132" y="0"/>
                    <a:pt x="720147" y="19015"/>
                    <a:pt x="720147" y="42471"/>
                  </a:cubicBezTo>
                  <a:lnTo>
                    <a:pt x="720147" y="394909"/>
                  </a:lnTo>
                  <a:cubicBezTo>
                    <a:pt x="720147" y="418365"/>
                    <a:pt x="701132" y="437380"/>
                    <a:pt x="677676" y="437380"/>
                  </a:cubicBezTo>
                  <a:lnTo>
                    <a:pt x="42471" y="437380"/>
                  </a:lnTo>
                  <a:cubicBezTo>
                    <a:pt x="19015" y="437380"/>
                    <a:pt x="0" y="418365"/>
                    <a:pt x="0" y="394909"/>
                  </a:cubicBezTo>
                  <a:lnTo>
                    <a:pt x="0" y="42471"/>
                  </a:lnTo>
                  <a:cubicBezTo>
                    <a:pt x="0" y="19015"/>
                    <a:pt x="19015" y="0"/>
                    <a:pt x="42471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720147" cy="475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959746" y="5028489"/>
            <a:ext cx="2734307" cy="760891"/>
            <a:chOff x="0" y="0"/>
            <a:chExt cx="720147" cy="20039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720147" cy="200399"/>
            </a:xfrm>
            <a:custGeom>
              <a:avLst/>
              <a:gdLst/>
              <a:ahLst/>
              <a:cxnLst/>
              <a:rect r="r" b="b" t="t" l="l"/>
              <a:pathLst>
                <a:path h="200399" w="720147">
                  <a:moveTo>
                    <a:pt x="0" y="0"/>
                  </a:moveTo>
                  <a:lnTo>
                    <a:pt x="720147" y="0"/>
                  </a:lnTo>
                  <a:lnTo>
                    <a:pt x="720147" y="200399"/>
                  </a:lnTo>
                  <a:lnTo>
                    <a:pt x="0" y="200399"/>
                  </a:lnTo>
                  <a:close/>
                </a:path>
              </a:pathLst>
            </a:custGeom>
            <a:solidFill>
              <a:srgbClr val="1800AD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720147" cy="228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Gen-Ai Chatbot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121599" y="5873973"/>
            <a:ext cx="2432275" cy="710957"/>
            <a:chOff x="0" y="0"/>
            <a:chExt cx="640599" cy="18724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40599" cy="187248"/>
            </a:xfrm>
            <a:custGeom>
              <a:avLst/>
              <a:gdLst/>
              <a:ahLst/>
              <a:cxnLst/>
              <a:rect r="r" b="b" t="t" l="l"/>
              <a:pathLst>
                <a:path h="187248" w="640599">
                  <a:moveTo>
                    <a:pt x="15915" y="0"/>
                  </a:moveTo>
                  <a:lnTo>
                    <a:pt x="624684" y="0"/>
                  </a:lnTo>
                  <a:cubicBezTo>
                    <a:pt x="633474" y="0"/>
                    <a:pt x="640599" y="7125"/>
                    <a:pt x="640599" y="15915"/>
                  </a:cubicBezTo>
                  <a:lnTo>
                    <a:pt x="640599" y="171333"/>
                  </a:lnTo>
                  <a:cubicBezTo>
                    <a:pt x="640599" y="180123"/>
                    <a:pt x="633474" y="187248"/>
                    <a:pt x="624684" y="187248"/>
                  </a:cubicBezTo>
                  <a:lnTo>
                    <a:pt x="15915" y="187248"/>
                  </a:lnTo>
                  <a:cubicBezTo>
                    <a:pt x="7125" y="187248"/>
                    <a:pt x="0" y="180123"/>
                    <a:pt x="0" y="171333"/>
                  </a:cubicBezTo>
                  <a:lnTo>
                    <a:pt x="0" y="15915"/>
                  </a:lnTo>
                  <a:cubicBezTo>
                    <a:pt x="0" y="7125"/>
                    <a:pt x="7125" y="0"/>
                    <a:pt x="15915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640599" cy="215823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23852" indent="-161926" lvl="1">
                <a:lnSpc>
                  <a:spcPts val="2100"/>
                </a:lnSpc>
                <a:buFont typeface="Arial"/>
                <a:buChar char="•"/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Prompt Template Configuration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16242" y="5030161"/>
            <a:ext cx="2734307" cy="1660677"/>
            <a:chOff x="0" y="0"/>
            <a:chExt cx="720147" cy="43738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20147" cy="437380"/>
            </a:xfrm>
            <a:custGeom>
              <a:avLst/>
              <a:gdLst/>
              <a:ahLst/>
              <a:cxnLst/>
              <a:rect r="r" b="b" t="t" l="l"/>
              <a:pathLst>
                <a:path h="437380" w="720147">
                  <a:moveTo>
                    <a:pt x="42471" y="0"/>
                  </a:moveTo>
                  <a:lnTo>
                    <a:pt x="677676" y="0"/>
                  </a:lnTo>
                  <a:cubicBezTo>
                    <a:pt x="701132" y="0"/>
                    <a:pt x="720147" y="19015"/>
                    <a:pt x="720147" y="42471"/>
                  </a:cubicBezTo>
                  <a:lnTo>
                    <a:pt x="720147" y="394909"/>
                  </a:lnTo>
                  <a:cubicBezTo>
                    <a:pt x="720147" y="418365"/>
                    <a:pt x="701132" y="437380"/>
                    <a:pt x="677676" y="437380"/>
                  </a:cubicBezTo>
                  <a:lnTo>
                    <a:pt x="42471" y="437380"/>
                  </a:lnTo>
                  <a:cubicBezTo>
                    <a:pt x="19015" y="437380"/>
                    <a:pt x="0" y="418365"/>
                    <a:pt x="0" y="394909"/>
                  </a:cubicBezTo>
                  <a:lnTo>
                    <a:pt x="0" y="42471"/>
                  </a:lnTo>
                  <a:cubicBezTo>
                    <a:pt x="0" y="19015"/>
                    <a:pt x="19015" y="0"/>
                    <a:pt x="42471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720147" cy="475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816242" y="5031574"/>
            <a:ext cx="2716894" cy="760891"/>
            <a:chOff x="0" y="0"/>
            <a:chExt cx="715561" cy="200399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15561" cy="200399"/>
            </a:xfrm>
            <a:custGeom>
              <a:avLst/>
              <a:gdLst/>
              <a:ahLst/>
              <a:cxnLst/>
              <a:rect r="r" b="b" t="t" l="l"/>
              <a:pathLst>
                <a:path h="200399" w="715561">
                  <a:moveTo>
                    <a:pt x="0" y="0"/>
                  </a:moveTo>
                  <a:lnTo>
                    <a:pt x="715561" y="0"/>
                  </a:lnTo>
                  <a:lnTo>
                    <a:pt x="715561" y="200399"/>
                  </a:lnTo>
                  <a:lnTo>
                    <a:pt x="0" y="200399"/>
                  </a:lnTo>
                  <a:close/>
                </a:path>
              </a:pathLst>
            </a:custGeom>
            <a:solidFill>
              <a:srgbClr val="1800AD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715561" cy="228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Vectorization </a:t>
              </a:r>
            </a:p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&amp; Indexing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952704" y="5909239"/>
            <a:ext cx="2423395" cy="640426"/>
            <a:chOff x="0" y="0"/>
            <a:chExt cx="638260" cy="168672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8260" cy="168672"/>
            </a:xfrm>
            <a:custGeom>
              <a:avLst/>
              <a:gdLst/>
              <a:ahLst/>
              <a:cxnLst/>
              <a:rect r="r" b="b" t="t" l="l"/>
              <a:pathLst>
                <a:path h="168672" w="638260">
                  <a:moveTo>
                    <a:pt x="15973" y="0"/>
                  </a:moveTo>
                  <a:lnTo>
                    <a:pt x="622287" y="0"/>
                  </a:lnTo>
                  <a:cubicBezTo>
                    <a:pt x="631109" y="0"/>
                    <a:pt x="638260" y="7151"/>
                    <a:pt x="638260" y="15973"/>
                  </a:cubicBezTo>
                  <a:lnTo>
                    <a:pt x="638260" y="152699"/>
                  </a:lnTo>
                  <a:cubicBezTo>
                    <a:pt x="638260" y="156935"/>
                    <a:pt x="636577" y="160998"/>
                    <a:pt x="633582" y="163993"/>
                  </a:cubicBezTo>
                  <a:cubicBezTo>
                    <a:pt x="630586" y="166989"/>
                    <a:pt x="626523" y="168672"/>
                    <a:pt x="622287" y="168672"/>
                  </a:cubicBezTo>
                  <a:lnTo>
                    <a:pt x="15973" y="168672"/>
                  </a:lnTo>
                  <a:cubicBezTo>
                    <a:pt x="11737" y="168672"/>
                    <a:pt x="7674" y="166989"/>
                    <a:pt x="4678" y="163993"/>
                  </a:cubicBezTo>
                  <a:cubicBezTo>
                    <a:pt x="1683" y="160998"/>
                    <a:pt x="0" y="156935"/>
                    <a:pt x="0" y="152699"/>
                  </a:cubicBezTo>
                  <a:lnTo>
                    <a:pt x="0" y="15973"/>
                  </a:lnTo>
                  <a:cubicBezTo>
                    <a:pt x="0" y="11737"/>
                    <a:pt x="1683" y="7674"/>
                    <a:pt x="4678" y="4678"/>
                  </a:cubicBezTo>
                  <a:cubicBezTo>
                    <a:pt x="7674" y="1683"/>
                    <a:pt x="11737" y="0"/>
                    <a:pt x="15973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638260" cy="19724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23852" indent="-161926" lvl="1">
                <a:lnSpc>
                  <a:spcPts val="2100"/>
                </a:lnSpc>
                <a:buFont typeface="Arial"/>
                <a:buChar char="•"/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Vector Embedding for Multiple File Formats 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0674374" y="5028489"/>
            <a:ext cx="2734307" cy="1660677"/>
            <a:chOff x="0" y="0"/>
            <a:chExt cx="720147" cy="43738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720147" cy="437380"/>
            </a:xfrm>
            <a:custGeom>
              <a:avLst/>
              <a:gdLst/>
              <a:ahLst/>
              <a:cxnLst/>
              <a:rect r="r" b="b" t="t" l="l"/>
              <a:pathLst>
                <a:path h="437380" w="720147">
                  <a:moveTo>
                    <a:pt x="42471" y="0"/>
                  </a:moveTo>
                  <a:lnTo>
                    <a:pt x="677676" y="0"/>
                  </a:lnTo>
                  <a:cubicBezTo>
                    <a:pt x="701132" y="0"/>
                    <a:pt x="720147" y="19015"/>
                    <a:pt x="720147" y="42471"/>
                  </a:cubicBezTo>
                  <a:lnTo>
                    <a:pt x="720147" y="394909"/>
                  </a:lnTo>
                  <a:cubicBezTo>
                    <a:pt x="720147" y="418365"/>
                    <a:pt x="701132" y="437380"/>
                    <a:pt x="677676" y="437380"/>
                  </a:cubicBezTo>
                  <a:lnTo>
                    <a:pt x="42471" y="437380"/>
                  </a:lnTo>
                  <a:cubicBezTo>
                    <a:pt x="19015" y="437380"/>
                    <a:pt x="0" y="418365"/>
                    <a:pt x="0" y="394909"/>
                  </a:cubicBezTo>
                  <a:lnTo>
                    <a:pt x="0" y="42471"/>
                  </a:lnTo>
                  <a:cubicBezTo>
                    <a:pt x="0" y="19015"/>
                    <a:pt x="19015" y="0"/>
                    <a:pt x="42471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720147" cy="475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674374" y="5029049"/>
            <a:ext cx="2716894" cy="760891"/>
            <a:chOff x="0" y="0"/>
            <a:chExt cx="715561" cy="20039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715561" cy="200399"/>
            </a:xfrm>
            <a:custGeom>
              <a:avLst/>
              <a:gdLst/>
              <a:ahLst/>
              <a:cxnLst/>
              <a:rect r="r" b="b" t="t" l="l"/>
              <a:pathLst>
                <a:path h="200399" w="715561">
                  <a:moveTo>
                    <a:pt x="0" y="0"/>
                  </a:moveTo>
                  <a:lnTo>
                    <a:pt x="715561" y="0"/>
                  </a:lnTo>
                  <a:lnTo>
                    <a:pt x="715561" y="200399"/>
                  </a:lnTo>
                  <a:lnTo>
                    <a:pt x="0" y="200399"/>
                  </a:lnTo>
                  <a:close/>
                </a:path>
              </a:pathLst>
            </a:custGeom>
            <a:solidFill>
              <a:srgbClr val="1800AD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28575"/>
              <a:ext cx="715561" cy="228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Knowledge Agent Connector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821124" y="5894715"/>
            <a:ext cx="2421432" cy="640426"/>
            <a:chOff x="0" y="0"/>
            <a:chExt cx="637744" cy="168672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637744" cy="168672"/>
            </a:xfrm>
            <a:custGeom>
              <a:avLst/>
              <a:gdLst/>
              <a:ahLst/>
              <a:cxnLst/>
              <a:rect r="r" b="b" t="t" l="l"/>
              <a:pathLst>
                <a:path h="168672" w="637744">
                  <a:moveTo>
                    <a:pt x="15986" y="0"/>
                  </a:moveTo>
                  <a:lnTo>
                    <a:pt x="621757" y="0"/>
                  </a:lnTo>
                  <a:cubicBezTo>
                    <a:pt x="625997" y="0"/>
                    <a:pt x="630063" y="1684"/>
                    <a:pt x="633061" y="4682"/>
                  </a:cubicBezTo>
                  <a:cubicBezTo>
                    <a:pt x="636059" y="7680"/>
                    <a:pt x="637744" y="11746"/>
                    <a:pt x="637744" y="15986"/>
                  </a:cubicBezTo>
                  <a:lnTo>
                    <a:pt x="637744" y="152686"/>
                  </a:lnTo>
                  <a:cubicBezTo>
                    <a:pt x="637744" y="156925"/>
                    <a:pt x="636059" y="160992"/>
                    <a:pt x="633061" y="163990"/>
                  </a:cubicBezTo>
                  <a:cubicBezTo>
                    <a:pt x="630063" y="166988"/>
                    <a:pt x="625997" y="168672"/>
                    <a:pt x="621757" y="168672"/>
                  </a:cubicBezTo>
                  <a:lnTo>
                    <a:pt x="15986" y="168672"/>
                  </a:lnTo>
                  <a:cubicBezTo>
                    <a:pt x="11746" y="168672"/>
                    <a:pt x="7680" y="166988"/>
                    <a:pt x="4682" y="163990"/>
                  </a:cubicBezTo>
                  <a:cubicBezTo>
                    <a:pt x="1684" y="160992"/>
                    <a:pt x="0" y="156925"/>
                    <a:pt x="0" y="152686"/>
                  </a:cubicBezTo>
                  <a:lnTo>
                    <a:pt x="0" y="15986"/>
                  </a:lnTo>
                  <a:cubicBezTo>
                    <a:pt x="0" y="11746"/>
                    <a:pt x="1684" y="7680"/>
                    <a:pt x="4682" y="4682"/>
                  </a:cubicBezTo>
                  <a:cubicBezTo>
                    <a:pt x="7680" y="1684"/>
                    <a:pt x="11746" y="0"/>
                    <a:pt x="15986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28575"/>
              <a:ext cx="637744" cy="19724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23852" indent="-161926" lvl="1">
                <a:lnSpc>
                  <a:spcPts val="2100"/>
                </a:lnSpc>
                <a:buFont typeface="Arial"/>
                <a:buChar char="•"/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Connect Ai-Agent to Vector DB 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4772676" y="6935414"/>
            <a:ext cx="8821550" cy="1369443"/>
            <a:chOff x="0" y="0"/>
            <a:chExt cx="2323371" cy="36067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323371" cy="360676"/>
            </a:xfrm>
            <a:custGeom>
              <a:avLst/>
              <a:gdLst/>
              <a:ahLst/>
              <a:cxnLst/>
              <a:rect r="r" b="b" t="t" l="l"/>
              <a:pathLst>
                <a:path h="360676" w="2323371">
                  <a:moveTo>
                    <a:pt x="13164" y="0"/>
                  </a:moveTo>
                  <a:lnTo>
                    <a:pt x="2310207" y="0"/>
                  </a:lnTo>
                  <a:cubicBezTo>
                    <a:pt x="2317477" y="0"/>
                    <a:pt x="2323371" y="5894"/>
                    <a:pt x="2323371" y="13164"/>
                  </a:cubicBezTo>
                  <a:lnTo>
                    <a:pt x="2323371" y="347512"/>
                  </a:lnTo>
                  <a:cubicBezTo>
                    <a:pt x="2323371" y="354782"/>
                    <a:pt x="2317477" y="360676"/>
                    <a:pt x="2310207" y="360676"/>
                  </a:cubicBezTo>
                  <a:lnTo>
                    <a:pt x="13164" y="360676"/>
                  </a:lnTo>
                  <a:cubicBezTo>
                    <a:pt x="9673" y="360676"/>
                    <a:pt x="6324" y="359289"/>
                    <a:pt x="3856" y="356821"/>
                  </a:cubicBezTo>
                  <a:cubicBezTo>
                    <a:pt x="1387" y="354352"/>
                    <a:pt x="0" y="351003"/>
                    <a:pt x="0" y="347512"/>
                  </a:cubicBezTo>
                  <a:lnTo>
                    <a:pt x="0" y="13164"/>
                  </a:lnTo>
                  <a:cubicBezTo>
                    <a:pt x="0" y="5894"/>
                    <a:pt x="5894" y="0"/>
                    <a:pt x="131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CADFF">
                    <a:alpha val="100000"/>
                  </a:srgbClr>
                </a:gs>
                <a:gs pos="100000">
                  <a:srgbClr val="A9E8FF">
                    <a:alpha val="100000"/>
                  </a:srgbClr>
                </a:gs>
              </a:gsLst>
              <a:lin ang="2700000"/>
            </a:gra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2323371" cy="398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4959746" y="7503104"/>
            <a:ext cx="1953913" cy="640426"/>
            <a:chOff x="0" y="0"/>
            <a:chExt cx="514611" cy="16867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514611" cy="168672"/>
            </a:xfrm>
            <a:custGeom>
              <a:avLst/>
              <a:gdLst/>
              <a:ahLst/>
              <a:cxnLst/>
              <a:rect r="r" b="b" t="t" l="l"/>
              <a:pathLst>
                <a:path h="168672" w="514611">
                  <a:moveTo>
                    <a:pt x="19811" y="0"/>
                  </a:moveTo>
                  <a:lnTo>
                    <a:pt x="494799" y="0"/>
                  </a:lnTo>
                  <a:cubicBezTo>
                    <a:pt x="500054" y="0"/>
                    <a:pt x="505093" y="2087"/>
                    <a:pt x="508808" y="5803"/>
                  </a:cubicBezTo>
                  <a:cubicBezTo>
                    <a:pt x="512523" y="9518"/>
                    <a:pt x="514611" y="14557"/>
                    <a:pt x="514611" y="19811"/>
                  </a:cubicBezTo>
                  <a:lnTo>
                    <a:pt x="514611" y="148861"/>
                  </a:lnTo>
                  <a:cubicBezTo>
                    <a:pt x="514611" y="154115"/>
                    <a:pt x="512523" y="159154"/>
                    <a:pt x="508808" y="162869"/>
                  </a:cubicBezTo>
                  <a:cubicBezTo>
                    <a:pt x="505093" y="166585"/>
                    <a:pt x="500054" y="168672"/>
                    <a:pt x="494799" y="168672"/>
                  </a:cubicBezTo>
                  <a:lnTo>
                    <a:pt x="19811" y="168672"/>
                  </a:lnTo>
                  <a:cubicBezTo>
                    <a:pt x="14557" y="168672"/>
                    <a:pt x="9518" y="166585"/>
                    <a:pt x="5803" y="162869"/>
                  </a:cubicBezTo>
                  <a:cubicBezTo>
                    <a:pt x="2087" y="159154"/>
                    <a:pt x="0" y="154115"/>
                    <a:pt x="0" y="148861"/>
                  </a:cubicBezTo>
                  <a:lnTo>
                    <a:pt x="0" y="19811"/>
                  </a:lnTo>
                  <a:cubicBezTo>
                    <a:pt x="0" y="14557"/>
                    <a:pt x="2087" y="9518"/>
                    <a:pt x="5803" y="5803"/>
                  </a:cubicBezTo>
                  <a:cubicBezTo>
                    <a:pt x="9518" y="2087"/>
                    <a:pt x="14557" y="0"/>
                    <a:pt x="1981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28575"/>
              <a:ext cx="514611" cy="197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User-Roles &amp; Permission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7119964" y="7509465"/>
            <a:ext cx="1953913" cy="634065"/>
            <a:chOff x="0" y="0"/>
            <a:chExt cx="514611" cy="16699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514611" cy="166996"/>
            </a:xfrm>
            <a:custGeom>
              <a:avLst/>
              <a:gdLst/>
              <a:ahLst/>
              <a:cxnLst/>
              <a:rect r="r" b="b" t="t" l="l"/>
              <a:pathLst>
                <a:path h="166996" w="514611">
                  <a:moveTo>
                    <a:pt x="19811" y="0"/>
                  </a:moveTo>
                  <a:lnTo>
                    <a:pt x="494799" y="0"/>
                  </a:lnTo>
                  <a:cubicBezTo>
                    <a:pt x="500054" y="0"/>
                    <a:pt x="505093" y="2087"/>
                    <a:pt x="508808" y="5803"/>
                  </a:cubicBezTo>
                  <a:cubicBezTo>
                    <a:pt x="512523" y="9518"/>
                    <a:pt x="514611" y="14557"/>
                    <a:pt x="514611" y="19811"/>
                  </a:cubicBezTo>
                  <a:lnTo>
                    <a:pt x="514611" y="147185"/>
                  </a:lnTo>
                  <a:cubicBezTo>
                    <a:pt x="514611" y="152439"/>
                    <a:pt x="512523" y="157479"/>
                    <a:pt x="508808" y="161194"/>
                  </a:cubicBezTo>
                  <a:cubicBezTo>
                    <a:pt x="505093" y="164909"/>
                    <a:pt x="500054" y="166996"/>
                    <a:pt x="494799" y="166996"/>
                  </a:cubicBezTo>
                  <a:lnTo>
                    <a:pt x="19811" y="166996"/>
                  </a:lnTo>
                  <a:cubicBezTo>
                    <a:pt x="14557" y="166996"/>
                    <a:pt x="9518" y="164909"/>
                    <a:pt x="5803" y="161194"/>
                  </a:cubicBezTo>
                  <a:cubicBezTo>
                    <a:pt x="2087" y="157479"/>
                    <a:pt x="0" y="152439"/>
                    <a:pt x="0" y="147185"/>
                  </a:cubicBezTo>
                  <a:lnTo>
                    <a:pt x="0" y="19811"/>
                  </a:lnTo>
                  <a:cubicBezTo>
                    <a:pt x="0" y="14557"/>
                    <a:pt x="2087" y="9518"/>
                    <a:pt x="5803" y="5803"/>
                  </a:cubicBezTo>
                  <a:cubicBezTo>
                    <a:pt x="9518" y="2087"/>
                    <a:pt x="14557" y="0"/>
                    <a:pt x="1981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28575"/>
              <a:ext cx="514611" cy="195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File Access Control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9284014" y="7503104"/>
            <a:ext cx="1953913" cy="640426"/>
            <a:chOff x="0" y="0"/>
            <a:chExt cx="514611" cy="168672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14611" cy="168672"/>
            </a:xfrm>
            <a:custGeom>
              <a:avLst/>
              <a:gdLst/>
              <a:ahLst/>
              <a:cxnLst/>
              <a:rect r="r" b="b" t="t" l="l"/>
              <a:pathLst>
                <a:path h="168672" w="514611">
                  <a:moveTo>
                    <a:pt x="19811" y="0"/>
                  </a:moveTo>
                  <a:lnTo>
                    <a:pt x="494799" y="0"/>
                  </a:lnTo>
                  <a:cubicBezTo>
                    <a:pt x="500054" y="0"/>
                    <a:pt x="505093" y="2087"/>
                    <a:pt x="508808" y="5803"/>
                  </a:cubicBezTo>
                  <a:cubicBezTo>
                    <a:pt x="512523" y="9518"/>
                    <a:pt x="514611" y="14557"/>
                    <a:pt x="514611" y="19811"/>
                  </a:cubicBezTo>
                  <a:lnTo>
                    <a:pt x="514611" y="148861"/>
                  </a:lnTo>
                  <a:cubicBezTo>
                    <a:pt x="514611" y="154115"/>
                    <a:pt x="512523" y="159154"/>
                    <a:pt x="508808" y="162869"/>
                  </a:cubicBezTo>
                  <a:cubicBezTo>
                    <a:pt x="505093" y="166585"/>
                    <a:pt x="500054" y="168672"/>
                    <a:pt x="494799" y="168672"/>
                  </a:cubicBezTo>
                  <a:lnTo>
                    <a:pt x="19811" y="168672"/>
                  </a:lnTo>
                  <a:cubicBezTo>
                    <a:pt x="14557" y="168672"/>
                    <a:pt x="9518" y="166585"/>
                    <a:pt x="5803" y="162869"/>
                  </a:cubicBezTo>
                  <a:cubicBezTo>
                    <a:pt x="2087" y="159154"/>
                    <a:pt x="0" y="154115"/>
                    <a:pt x="0" y="148861"/>
                  </a:cubicBezTo>
                  <a:lnTo>
                    <a:pt x="0" y="19811"/>
                  </a:lnTo>
                  <a:cubicBezTo>
                    <a:pt x="0" y="14557"/>
                    <a:pt x="2087" y="9518"/>
                    <a:pt x="5803" y="5803"/>
                  </a:cubicBezTo>
                  <a:cubicBezTo>
                    <a:pt x="9518" y="2087"/>
                    <a:pt x="14557" y="0"/>
                    <a:pt x="1981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28575"/>
              <a:ext cx="514611" cy="197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Audit Logs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1413428" y="7503104"/>
            <a:ext cx="1953913" cy="640426"/>
            <a:chOff x="0" y="0"/>
            <a:chExt cx="514611" cy="16867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514611" cy="168672"/>
            </a:xfrm>
            <a:custGeom>
              <a:avLst/>
              <a:gdLst/>
              <a:ahLst/>
              <a:cxnLst/>
              <a:rect r="r" b="b" t="t" l="l"/>
              <a:pathLst>
                <a:path h="168672" w="514611">
                  <a:moveTo>
                    <a:pt x="19811" y="0"/>
                  </a:moveTo>
                  <a:lnTo>
                    <a:pt x="494799" y="0"/>
                  </a:lnTo>
                  <a:cubicBezTo>
                    <a:pt x="500054" y="0"/>
                    <a:pt x="505093" y="2087"/>
                    <a:pt x="508808" y="5803"/>
                  </a:cubicBezTo>
                  <a:cubicBezTo>
                    <a:pt x="512523" y="9518"/>
                    <a:pt x="514611" y="14557"/>
                    <a:pt x="514611" y="19811"/>
                  </a:cubicBezTo>
                  <a:lnTo>
                    <a:pt x="514611" y="148861"/>
                  </a:lnTo>
                  <a:cubicBezTo>
                    <a:pt x="514611" y="154115"/>
                    <a:pt x="512523" y="159154"/>
                    <a:pt x="508808" y="162869"/>
                  </a:cubicBezTo>
                  <a:cubicBezTo>
                    <a:pt x="505093" y="166585"/>
                    <a:pt x="500054" y="168672"/>
                    <a:pt x="494799" y="168672"/>
                  </a:cubicBezTo>
                  <a:lnTo>
                    <a:pt x="19811" y="168672"/>
                  </a:lnTo>
                  <a:cubicBezTo>
                    <a:pt x="14557" y="168672"/>
                    <a:pt x="9518" y="166585"/>
                    <a:pt x="5803" y="162869"/>
                  </a:cubicBezTo>
                  <a:cubicBezTo>
                    <a:pt x="2087" y="159154"/>
                    <a:pt x="0" y="154115"/>
                    <a:pt x="0" y="148861"/>
                  </a:cubicBezTo>
                  <a:lnTo>
                    <a:pt x="0" y="19811"/>
                  </a:lnTo>
                  <a:cubicBezTo>
                    <a:pt x="0" y="14557"/>
                    <a:pt x="2087" y="9518"/>
                    <a:pt x="5803" y="5803"/>
                  </a:cubicBezTo>
                  <a:cubicBezTo>
                    <a:pt x="9518" y="2087"/>
                    <a:pt x="14557" y="0"/>
                    <a:pt x="1981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28575"/>
              <a:ext cx="514611" cy="197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Safety &amp; Guardrails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443624" y="1449664"/>
            <a:ext cx="3109977" cy="8364974"/>
            <a:chOff x="0" y="0"/>
            <a:chExt cx="819088" cy="2203121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9088" cy="2203121"/>
            </a:xfrm>
            <a:custGeom>
              <a:avLst/>
              <a:gdLst/>
              <a:ahLst/>
              <a:cxnLst/>
              <a:rect r="r" b="b" t="t" l="l"/>
              <a:pathLst>
                <a:path h="2203121" w="819088">
                  <a:moveTo>
                    <a:pt x="37341" y="0"/>
                  </a:moveTo>
                  <a:lnTo>
                    <a:pt x="781748" y="0"/>
                  </a:lnTo>
                  <a:cubicBezTo>
                    <a:pt x="802370" y="0"/>
                    <a:pt x="819088" y="16718"/>
                    <a:pt x="819088" y="37341"/>
                  </a:cubicBezTo>
                  <a:lnTo>
                    <a:pt x="819088" y="2165780"/>
                  </a:lnTo>
                  <a:cubicBezTo>
                    <a:pt x="819088" y="2175683"/>
                    <a:pt x="815154" y="2185181"/>
                    <a:pt x="808152" y="2192184"/>
                  </a:cubicBezTo>
                  <a:cubicBezTo>
                    <a:pt x="801149" y="2199187"/>
                    <a:pt x="791651" y="2203121"/>
                    <a:pt x="781748" y="2203121"/>
                  </a:cubicBezTo>
                  <a:lnTo>
                    <a:pt x="37341" y="2203121"/>
                  </a:lnTo>
                  <a:cubicBezTo>
                    <a:pt x="16718" y="2203121"/>
                    <a:pt x="0" y="2186403"/>
                    <a:pt x="0" y="2165780"/>
                  </a:cubicBezTo>
                  <a:lnTo>
                    <a:pt x="0" y="37341"/>
                  </a:lnTo>
                  <a:cubicBezTo>
                    <a:pt x="0" y="16718"/>
                    <a:pt x="16718" y="0"/>
                    <a:pt x="373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819088" cy="2241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661856" y="2727219"/>
            <a:ext cx="2734307" cy="6943372"/>
            <a:chOff x="0" y="0"/>
            <a:chExt cx="720147" cy="1828707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720147" cy="1828707"/>
            </a:xfrm>
            <a:custGeom>
              <a:avLst/>
              <a:gdLst/>
              <a:ahLst/>
              <a:cxnLst/>
              <a:rect r="r" b="b" t="t" l="l"/>
              <a:pathLst>
                <a:path h="1828707" w="720147">
                  <a:moveTo>
                    <a:pt x="42471" y="0"/>
                  </a:moveTo>
                  <a:lnTo>
                    <a:pt x="677676" y="0"/>
                  </a:lnTo>
                  <a:cubicBezTo>
                    <a:pt x="701132" y="0"/>
                    <a:pt x="720147" y="19015"/>
                    <a:pt x="720147" y="42471"/>
                  </a:cubicBezTo>
                  <a:lnTo>
                    <a:pt x="720147" y="1786236"/>
                  </a:lnTo>
                  <a:cubicBezTo>
                    <a:pt x="720147" y="1809692"/>
                    <a:pt x="701132" y="1828707"/>
                    <a:pt x="677676" y="1828707"/>
                  </a:cubicBezTo>
                  <a:lnTo>
                    <a:pt x="42471" y="1828707"/>
                  </a:lnTo>
                  <a:cubicBezTo>
                    <a:pt x="19015" y="1828707"/>
                    <a:pt x="0" y="1809692"/>
                    <a:pt x="0" y="1786236"/>
                  </a:cubicBezTo>
                  <a:lnTo>
                    <a:pt x="0" y="42471"/>
                  </a:lnTo>
                  <a:cubicBezTo>
                    <a:pt x="0" y="19015"/>
                    <a:pt x="19015" y="0"/>
                    <a:pt x="42471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720147" cy="1866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1661856" y="2727219"/>
            <a:ext cx="2734307" cy="760891"/>
            <a:chOff x="0" y="0"/>
            <a:chExt cx="720147" cy="20039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720147" cy="200399"/>
            </a:xfrm>
            <a:custGeom>
              <a:avLst/>
              <a:gdLst/>
              <a:ahLst/>
              <a:cxnLst/>
              <a:rect r="r" b="b" t="t" l="l"/>
              <a:pathLst>
                <a:path h="200399" w="720147">
                  <a:moveTo>
                    <a:pt x="0" y="0"/>
                  </a:moveTo>
                  <a:lnTo>
                    <a:pt x="720147" y="0"/>
                  </a:lnTo>
                  <a:lnTo>
                    <a:pt x="720147" y="200399"/>
                  </a:lnTo>
                  <a:lnTo>
                    <a:pt x="0" y="200399"/>
                  </a:lnTo>
                  <a:close/>
                </a:path>
              </a:pathLst>
            </a:custGeom>
            <a:solidFill>
              <a:srgbClr val="1800AD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28575"/>
              <a:ext cx="720147" cy="228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Documents</a:t>
              </a:r>
            </a:p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Ingestion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816526" y="3666100"/>
            <a:ext cx="2432275" cy="640426"/>
            <a:chOff x="0" y="0"/>
            <a:chExt cx="640599" cy="168672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40599" cy="168672"/>
            </a:xfrm>
            <a:custGeom>
              <a:avLst/>
              <a:gdLst/>
              <a:ahLst/>
              <a:cxnLst/>
              <a:rect r="r" b="b" t="t" l="l"/>
              <a:pathLst>
                <a:path h="168672" w="640599">
                  <a:moveTo>
                    <a:pt x="15915" y="0"/>
                  </a:moveTo>
                  <a:lnTo>
                    <a:pt x="624684" y="0"/>
                  </a:lnTo>
                  <a:cubicBezTo>
                    <a:pt x="633474" y="0"/>
                    <a:pt x="640599" y="7125"/>
                    <a:pt x="640599" y="15915"/>
                  </a:cubicBezTo>
                  <a:lnTo>
                    <a:pt x="640599" y="152757"/>
                  </a:lnTo>
                  <a:cubicBezTo>
                    <a:pt x="640599" y="161547"/>
                    <a:pt x="633474" y="168672"/>
                    <a:pt x="624684" y="168672"/>
                  </a:cubicBezTo>
                  <a:lnTo>
                    <a:pt x="15915" y="168672"/>
                  </a:lnTo>
                  <a:cubicBezTo>
                    <a:pt x="7125" y="168672"/>
                    <a:pt x="0" y="161547"/>
                    <a:pt x="0" y="152757"/>
                  </a:cubicBezTo>
                  <a:lnTo>
                    <a:pt x="0" y="15915"/>
                  </a:lnTo>
                  <a:cubicBezTo>
                    <a:pt x="0" y="7125"/>
                    <a:pt x="7125" y="0"/>
                    <a:pt x="15915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28575"/>
              <a:ext cx="640599" cy="19724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Support Structure &amp; Unstructure Data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814884" y="7156856"/>
            <a:ext cx="2432275" cy="420952"/>
            <a:chOff x="0" y="0"/>
            <a:chExt cx="640599" cy="110868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640599" cy="110868"/>
            </a:xfrm>
            <a:custGeom>
              <a:avLst/>
              <a:gdLst/>
              <a:ahLst/>
              <a:cxnLst/>
              <a:rect r="r" b="b" t="t" l="l"/>
              <a:pathLst>
                <a:path h="110868" w="640599">
                  <a:moveTo>
                    <a:pt x="15915" y="0"/>
                  </a:moveTo>
                  <a:lnTo>
                    <a:pt x="624684" y="0"/>
                  </a:lnTo>
                  <a:cubicBezTo>
                    <a:pt x="633474" y="0"/>
                    <a:pt x="640599" y="7125"/>
                    <a:pt x="640599" y="15915"/>
                  </a:cubicBezTo>
                  <a:lnTo>
                    <a:pt x="640599" y="94953"/>
                  </a:lnTo>
                  <a:cubicBezTo>
                    <a:pt x="640599" y="103743"/>
                    <a:pt x="633474" y="110868"/>
                    <a:pt x="624684" y="110868"/>
                  </a:cubicBezTo>
                  <a:lnTo>
                    <a:pt x="15915" y="110868"/>
                  </a:lnTo>
                  <a:cubicBezTo>
                    <a:pt x="7125" y="110868"/>
                    <a:pt x="0" y="103743"/>
                    <a:pt x="0" y="94953"/>
                  </a:cubicBezTo>
                  <a:lnTo>
                    <a:pt x="0" y="15915"/>
                  </a:lnTo>
                  <a:cubicBezTo>
                    <a:pt x="0" y="7125"/>
                    <a:pt x="7125" y="0"/>
                    <a:pt x="15915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0" y="-28575"/>
              <a:ext cx="640599" cy="139443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Integration Options</a:t>
              </a:r>
            </a:p>
          </p:txBody>
        </p:sp>
      </p:grpSp>
      <p:sp>
        <p:nvSpPr>
          <p:cNvPr name="Freeform 96" id="96"/>
          <p:cNvSpPr/>
          <p:nvPr/>
        </p:nvSpPr>
        <p:spPr>
          <a:xfrm flipH="false" flipV="false" rot="0">
            <a:off x="2285076" y="7745262"/>
            <a:ext cx="374098" cy="383690"/>
          </a:xfrm>
          <a:custGeom>
            <a:avLst/>
            <a:gdLst/>
            <a:ahLst/>
            <a:cxnLst/>
            <a:rect r="r" b="b" t="t" l="l"/>
            <a:pathLst>
              <a:path h="383690" w="374098">
                <a:moveTo>
                  <a:pt x="0" y="0"/>
                </a:moveTo>
                <a:lnTo>
                  <a:pt x="374098" y="0"/>
                </a:lnTo>
                <a:lnTo>
                  <a:pt x="374098" y="383690"/>
                </a:lnTo>
                <a:lnTo>
                  <a:pt x="0" y="383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2285076" y="8328977"/>
            <a:ext cx="376362" cy="376833"/>
          </a:xfrm>
          <a:custGeom>
            <a:avLst/>
            <a:gdLst/>
            <a:ahLst/>
            <a:cxnLst/>
            <a:rect r="r" b="b" t="t" l="l"/>
            <a:pathLst>
              <a:path h="376833" w="376362">
                <a:moveTo>
                  <a:pt x="0" y="0"/>
                </a:moveTo>
                <a:lnTo>
                  <a:pt x="376362" y="0"/>
                </a:lnTo>
                <a:lnTo>
                  <a:pt x="376362" y="376833"/>
                </a:lnTo>
                <a:lnTo>
                  <a:pt x="0" y="3768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0">
            <a:off x="2007262" y="4566569"/>
            <a:ext cx="571353" cy="718683"/>
          </a:xfrm>
          <a:custGeom>
            <a:avLst/>
            <a:gdLst/>
            <a:ahLst/>
            <a:cxnLst/>
            <a:rect r="r" b="b" t="t" l="l"/>
            <a:pathLst>
              <a:path h="718683" w="571353">
                <a:moveTo>
                  <a:pt x="0" y="0"/>
                </a:moveTo>
                <a:lnTo>
                  <a:pt x="571353" y="0"/>
                </a:lnTo>
                <a:lnTo>
                  <a:pt x="571353" y="718684"/>
                </a:lnTo>
                <a:lnTo>
                  <a:pt x="0" y="718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2669300" y="4571254"/>
            <a:ext cx="576392" cy="713999"/>
          </a:xfrm>
          <a:custGeom>
            <a:avLst/>
            <a:gdLst/>
            <a:ahLst/>
            <a:cxnLst/>
            <a:rect r="r" b="b" t="t" l="l"/>
            <a:pathLst>
              <a:path h="713999" w="576392">
                <a:moveTo>
                  <a:pt x="0" y="0"/>
                </a:moveTo>
                <a:lnTo>
                  <a:pt x="576392" y="0"/>
                </a:lnTo>
                <a:lnTo>
                  <a:pt x="576392" y="713999"/>
                </a:lnTo>
                <a:lnTo>
                  <a:pt x="0" y="7139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3387527" y="4563701"/>
            <a:ext cx="602437" cy="713999"/>
          </a:xfrm>
          <a:custGeom>
            <a:avLst/>
            <a:gdLst/>
            <a:ahLst/>
            <a:cxnLst/>
            <a:rect r="r" b="b" t="t" l="l"/>
            <a:pathLst>
              <a:path h="713999" w="602437">
                <a:moveTo>
                  <a:pt x="0" y="0"/>
                </a:moveTo>
                <a:lnTo>
                  <a:pt x="602437" y="0"/>
                </a:lnTo>
                <a:lnTo>
                  <a:pt x="602437" y="713999"/>
                </a:lnTo>
                <a:lnTo>
                  <a:pt x="0" y="7139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1" id="101"/>
          <p:cNvSpPr/>
          <p:nvPr/>
        </p:nvSpPr>
        <p:spPr>
          <a:xfrm flipH="false" flipV="false" rot="0">
            <a:off x="2705822" y="5447568"/>
            <a:ext cx="571172" cy="639969"/>
          </a:xfrm>
          <a:custGeom>
            <a:avLst/>
            <a:gdLst/>
            <a:ahLst/>
            <a:cxnLst/>
            <a:rect r="r" b="b" t="t" l="l"/>
            <a:pathLst>
              <a:path h="639969" w="571172">
                <a:moveTo>
                  <a:pt x="0" y="0"/>
                </a:moveTo>
                <a:lnTo>
                  <a:pt x="571172" y="0"/>
                </a:lnTo>
                <a:lnTo>
                  <a:pt x="571172" y="639969"/>
                </a:lnTo>
                <a:lnTo>
                  <a:pt x="0" y="6399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2" id="102"/>
          <p:cNvSpPr/>
          <p:nvPr/>
        </p:nvSpPr>
        <p:spPr>
          <a:xfrm flipH="false" flipV="false" rot="0">
            <a:off x="2007262" y="5508142"/>
            <a:ext cx="571353" cy="609444"/>
          </a:xfrm>
          <a:custGeom>
            <a:avLst/>
            <a:gdLst/>
            <a:ahLst/>
            <a:cxnLst/>
            <a:rect r="r" b="b" t="t" l="l"/>
            <a:pathLst>
              <a:path h="609444" w="571353">
                <a:moveTo>
                  <a:pt x="0" y="0"/>
                </a:moveTo>
                <a:lnTo>
                  <a:pt x="571353" y="0"/>
                </a:lnTo>
                <a:lnTo>
                  <a:pt x="571353" y="609444"/>
                </a:lnTo>
                <a:lnTo>
                  <a:pt x="0" y="60944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3" id="103"/>
          <p:cNvSpPr/>
          <p:nvPr/>
        </p:nvSpPr>
        <p:spPr>
          <a:xfrm flipH="false" flipV="false" rot="0">
            <a:off x="3436377" y="5447568"/>
            <a:ext cx="553587" cy="626406"/>
          </a:xfrm>
          <a:custGeom>
            <a:avLst/>
            <a:gdLst/>
            <a:ahLst/>
            <a:cxnLst/>
            <a:rect r="r" b="b" t="t" l="l"/>
            <a:pathLst>
              <a:path h="626406" w="553587">
                <a:moveTo>
                  <a:pt x="0" y="0"/>
                </a:moveTo>
                <a:lnTo>
                  <a:pt x="553587" y="0"/>
                </a:lnTo>
                <a:lnTo>
                  <a:pt x="553587" y="626407"/>
                </a:lnTo>
                <a:lnTo>
                  <a:pt x="0" y="62640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4" id="104"/>
          <p:cNvGrpSpPr/>
          <p:nvPr/>
        </p:nvGrpSpPr>
        <p:grpSpPr>
          <a:xfrm rot="0">
            <a:off x="4953518" y="2077008"/>
            <a:ext cx="2734307" cy="2351371"/>
            <a:chOff x="0" y="0"/>
            <a:chExt cx="720147" cy="619291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720147" cy="619291"/>
            </a:xfrm>
            <a:custGeom>
              <a:avLst/>
              <a:gdLst/>
              <a:ahLst/>
              <a:cxnLst/>
              <a:rect r="r" b="b" t="t" l="l"/>
              <a:pathLst>
                <a:path h="619291" w="720147">
                  <a:moveTo>
                    <a:pt x="42471" y="0"/>
                  </a:moveTo>
                  <a:lnTo>
                    <a:pt x="677676" y="0"/>
                  </a:lnTo>
                  <a:cubicBezTo>
                    <a:pt x="701132" y="0"/>
                    <a:pt x="720147" y="19015"/>
                    <a:pt x="720147" y="42471"/>
                  </a:cubicBezTo>
                  <a:lnTo>
                    <a:pt x="720147" y="576820"/>
                  </a:lnTo>
                  <a:cubicBezTo>
                    <a:pt x="720147" y="600276"/>
                    <a:pt x="701132" y="619291"/>
                    <a:pt x="677676" y="619291"/>
                  </a:cubicBezTo>
                  <a:lnTo>
                    <a:pt x="42471" y="619291"/>
                  </a:lnTo>
                  <a:cubicBezTo>
                    <a:pt x="19015" y="619291"/>
                    <a:pt x="0" y="600276"/>
                    <a:pt x="0" y="576820"/>
                  </a:cubicBezTo>
                  <a:lnTo>
                    <a:pt x="0" y="42471"/>
                  </a:lnTo>
                  <a:cubicBezTo>
                    <a:pt x="0" y="19015"/>
                    <a:pt x="19015" y="0"/>
                    <a:pt x="42471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06" id="106"/>
            <p:cNvSpPr txBox="true"/>
            <p:nvPr/>
          </p:nvSpPr>
          <p:spPr>
            <a:xfrm>
              <a:off x="0" y="-38100"/>
              <a:ext cx="720147" cy="657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4953518" y="2077008"/>
            <a:ext cx="2734307" cy="760891"/>
            <a:chOff x="0" y="0"/>
            <a:chExt cx="720147" cy="200399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720147" cy="200399"/>
            </a:xfrm>
            <a:custGeom>
              <a:avLst/>
              <a:gdLst/>
              <a:ahLst/>
              <a:cxnLst/>
              <a:rect r="r" b="b" t="t" l="l"/>
              <a:pathLst>
                <a:path h="200399" w="720147">
                  <a:moveTo>
                    <a:pt x="0" y="0"/>
                  </a:moveTo>
                  <a:lnTo>
                    <a:pt x="720147" y="0"/>
                  </a:lnTo>
                  <a:lnTo>
                    <a:pt x="720147" y="200399"/>
                  </a:lnTo>
                  <a:lnTo>
                    <a:pt x="0" y="200399"/>
                  </a:lnTo>
                  <a:close/>
                </a:path>
              </a:pathLst>
            </a:custGeom>
            <a:solidFill>
              <a:srgbClr val="1800AD"/>
            </a:soli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09" id="109"/>
            <p:cNvSpPr txBox="true"/>
            <p:nvPr/>
          </p:nvSpPr>
          <p:spPr>
            <a:xfrm>
              <a:off x="0" y="-28575"/>
              <a:ext cx="720147" cy="228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Document Processing</a:t>
              </a:r>
            </a:p>
          </p:txBody>
        </p:sp>
      </p:grpSp>
      <p:grpSp>
        <p:nvGrpSpPr>
          <p:cNvPr name="Group 110" id="110"/>
          <p:cNvGrpSpPr/>
          <p:nvPr/>
        </p:nvGrpSpPr>
        <p:grpSpPr>
          <a:xfrm rot="0">
            <a:off x="5096002" y="2937826"/>
            <a:ext cx="2449340" cy="657671"/>
            <a:chOff x="0" y="0"/>
            <a:chExt cx="645094" cy="173214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45094" cy="173214"/>
            </a:xfrm>
            <a:custGeom>
              <a:avLst/>
              <a:gdLst/>
              <a:ahLst/>
              <a:cxnLst/>
              <a:rect r="r" b="b" t="t" l="l"/>
              <a:pathLst>
                <a:path h="173214" w="645094">
                  <a:moveTo>
                    <a:pt x="15804" y="0"/>
                  </a:moveTo>
                  <a:lnTo>
                    <a:pt x="629290" y="0"/>
                  </a:lnTo>
                  <a:cubicBezTo>
                    <a:pt x="638018" y="0"/>
                    <a:pt x="645094" y="7076"/>
                    <a:pt x="645094" y="15804"/>
                  </a:cubicBezTo>
                  <a:lnTo>
                    <a:pt x="645094" y="157410"/>
                  </a:lnTo>
                  <a:cubicBezTo>
                    <a:pt x="645094" y="166138"/>
                    <a:pt x="638018" y="173214"/>
                    <a:pt x="629290" y="173214"/>
                  </a:cubicBezTo>
                  <a:lnTo>
                    <a:pt x="15804" y="173214"/>
                  </a:lnTo>
                  <a:cubicBezTo>
                    <a:pt x="11613" y="173214"/>
                    <a:pt x="7593" y="171549"/>
                    <a:pt x="4629" y="168585"/>
                  </a:cubicBezTo>
                  <a:cubicBezTo>
                    <a:pt x="1665" y="165621"/>
                    <a:pt x="0" y="161601"/>
                    <a:pt x="0" y="157410"/>
                  </a:cubicBezTo>
                  <a:lnTo>
                    <a:pt x="0" y="15804"/>
                  </a:lnTo>
                  <a:cubicBezTo>
                    <a:pt x="0" y="7076"/>
                    <a:pt x="7076" y="0"/>
                    <a:pt x="15804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2" id="112"/>
            <p:cNvSpPr txBox="true"/>
            <p:nvPr/>
          </p:nvSpPr>
          <p:spPr>
            <a:xfrm>
              <a:off x="0" y="-28575"/>
              <a:ext cx="645094" cy="20178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23852" indent="-161926" lvl="1">
                <a:lnSpc>
                  <a:spcPts val="2100"/>
                </a:lnSpc>
                <a:buFont typeface="Arial"/>
                <a:buChar char="•"/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File Parsing &amp; Pre-Processing</a:t>
              </a:r>
            </a:p>
          </p:txBody>
        </p:sp>
      </p:grpSp>
      <p:grpSp>
        <p:nvGrpSpPr>
          <p:cNvPr name="Group 113" id="113"/>
          <p:cNvGrpSpPr/>
          <p:nvPr/>
        </p:nvGrpSpPr>
        <p:grpSpPr>
          <a:xfrm rot="0">
            <a:off x="5104534" y="3709257"/>
            <a:ext cx="2449340" cy="633396"/>
            <a:chOff x="0" y="0"/>
            <a:chExt cx="645094" cy="166820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645094" cy="166820"/>
            </a:xfrm>
            <a:custGeom>
              <a:avLst/>
              <a:gdLst/>
              <a:ahLst/>
              <a:cxnLst/>
              <a:rect r="r" b="b" t="t" l="l"/>
              <a:pathLst>
                <a:path h="166820" w="645094">
                  <a:moveTo>
                    <a:pt x="15804" y="0"/>
                  </a:moveTo>
                  <a:lnTo>
                    <a:pt x="629290" y="0"/>
                  </a:lnTo>
                  <a:cubicBezTo>
                    <a:pt x="638018" y="0"/>
                    <a:pt x="645094" y="7076"/>
                    <a:pt x="645094" y="15804"/>
                  </a:cubicBezTo>
                  <a:lnTo>
                    <a:pt x="645094" y="151016"/>
                  </a:lnTo>
                  <a:cubicBezTo>
                    <a:pt x="645094" y="155208"/>
                    <a:pt x="643429" y="159228"/>
                    <a:pt x="640465" y="162192"/>
                  </a:cubicBezTo>
                  <a:cubicBezTo>
                    <a:pt x="637501" y="165155"/>
                    <a:pt x="633481" y="166820"/>
                    <a:pt x="629290" y="166820"/>
                  </a:cubicBezTo>
                  <a:lnTo>
                    <a:pt x="15804" y="166820"/>
                  </a:lnTo>
                  <a:cubicBezTo>
                    <a:pt x="7076" y="166820"/>
                    <a:pt x="0" y="159745"/>
                    <a:pt x="0" y="151016"/>
                  </a:cubicBezTo>
                  <a:lnTo>
                    <a:pt x="0" y="15804"/>
                  </a:lnTo>
                  <a:cubicBezTo>
                    <a:pt x="0" y="7076"/>
                    <a:pt x="7076" y="0"/>
                    <a:pt x="15804" y="0"/>
                  </a:cubicBezTo>
                  <a:close/>
                </a:path>
              </a:pathLst>
            </a:custGeom>
            <a:solidFill>
              <a:srgbClr val="E4EDF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5" id="115"/>
            <p:cNvSpPr txBox="true"/>
            <p:nvPr/>
          </p:nvSpPr>
          <p:spPr>
            <a:xfrm>
              <a:off x="0" y="-28575"/>
              <a:ext cx="645094" cy="19539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23852" indent="-161926" lvl="1">
                <a:lnSpc>
                  <a:spcPts val="2100"/>
                </a:lnSpc>
                <a:buFont typeface="Arial"/>
                <a:buChar char="•"/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Support Text &amp; Image </a:t>
              </a:r>
            </a:p>
          </p:txBody>
        </p:sp>
      </p:grpSp>
      <p:sp>
        <p:nvSpPr>
          <p:cNvPr name="Freeform 116" id="116"/>
          <p:cNvSpPr/>
          <p:nvPr/>
        </p:nvSpPr>
        <p:spPr>
          <a:xfrm flipH="false" flipV="false" rot="0">
            <a:off x="1443624" y="236066"/>
            <a:ext cx="962261" cy="1070724"/>
          </a:xfrm>
          <a:custGeom>
            <a:avLst/>
            <a:gdLst/>
            <a:ahLst/>
            <a:cxnLst/>
            <a:rect r="r" b="b" t="t" l="l"/>
            <a:pathLst>
              <a:path h="1070724" w="962261">
                <a:moveTo>
                  <a:pt x="0" y="0"/>
                </a:moveTo>
                <a:lnTo>
                  <a:pt x="962261" y="0"/>
                </a:lnTo>
                <a:lnTo>
                  <a:pt x="962261" y="1070723"/>
                </a:lnTo>
                <a:lnTo>
                  <a:pt x="0" y="1070723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grpSp>
        <p:nvGrpSpPr>
          <p:cNvPr name="Group 117" id="117"/>
          <p:cNvGrpSpPr/>
          <p:nvPr/>
        </p:nvGrpSpPr>
        <p:grpSpPr>
          <a:xfrm rot="0">
            <a:off x="13775201" y="4888992"/>
            <a:ext cx="3109977" cy="4925646"/>
            <a:chOff x="0" y="0"/>
            <a:chExt cx="819088" cy="1297289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819088" cy="1297290"/>
            </a:xfrm>
            <a:custGeom>
              <a:avLst/>
              <a:gdLst/>
              <a:ahLst/>
              <a:cxnLst/>
              <a:rect r="r" b="b" t="t" l="l"/>
              <a:pathLst>
                <a:path h="1297290" w="819088">
                  <a:moveTo>
                    <a:pt x="37341" y="0"/>
                  </a:moveTo>
                  <a:lnTo>
                    <a:pt x="781748" y="0"/>
                  </a:lnTo>
                  <a:cubicBezTo>
                    <a:pt x="802370" y="0"/>
                    <a:pt x="819088" y="16718"/>
                    <a:pt x="819088" y="37341"/>
                  </a:cubicBezTo>
                  <a:lnTo>
                    <a:pt x="819088" y="1259949"/>
                  </a:lnTo>
                  <a:cubicBezTo>
                    <a:pt x="819088" y="1269852"/>
                    <a:pt x="815154" y="1279350"/>
                    <a:pt x="808152" y="1286353"/>
                  </a:cubicBezTo>
                  <a:cubicBezTo>
                    <a:pt x="801149" y="1293355"/>
                    <a:pt x="791651" y="1297290"/>
                    <a:pt x="781748" y="1297290"/>
                  </a:cubicBezTo>
                  <a:lnTo>
                    <a:pt x="37341" y="1297290"/>
                  </a:lnTo>
                  <a:cubicBezTo>
                    <a:pt x="27437" y="1297290"/>
                    <a:pt x="17940" y="1293355"/>
                    <a:pt x="10937" y="1286353"/>
                  </a:cubicBezTo>
                  <a:cubicBezTo>
                    <a:pt x="3934" y="1279350"/>
                    <a:pt x="0" y="1269852"/>
                    <a:pt x="0" y="1259949"/>
                  </a:cubicBezTo>
                  <a:lnTo>
                    <a:pt x="0" y="37341"/>
                  </a:lnTo>
                  <a:cubicBezTo>
                    <a:pt x="0" y="16718"/>
                    <a:pt x="16718" y="0"/>
                    <a:pt x="373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819088" cy="1335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0" id="120"/>
          <p:cNvSpPr/>
          <p:nvPr/>
        </p:nvSpPr>
        <p:spPr>
          <a:xfrm flipH="false" flipV="false" rot="0">
            <a:off x="14036201" y="5756479"/>
            <a:ext cx="472973" cy="472973"/>
          </a:xfrm>
          <a:custGeom>
            <a:avLst/>
            <a:gdLst/>
            <a:ahLst/>
            <a:cxnLst/>
            <a:rect r="r" b="b" t="t" l="l"/>
            <a:pathLst>
              <a:path h="472973" w="472973">
                <a:moveTo>
                  <a:pt x="0" y="0"/>
                </a:moveTo>
                <a:lnTo>
                  <a:pt x="472972" y="0"/>
                </a:lnTo>
                <a:lnTo>
                  <a:pt x="472972" y="472973"/>
                </a:lnTo>
                <a:lnTo>
                  <a:pt x="0" y="47297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14061649" y="6564447"/>
            <a:ext cx="447524" cy="432420"/>
          </a:xfrm>
          <a:custGeom>
            <a:avLst/>
            <a:gdLst/>
            <a:ahLst/>
            <a:cxnLst/>
            <a:rect r="r" b="b" t="t" l="l"/>
            <a:pathLst>
              <a:path h="432420" w="447524">
                <a:moveTo>
                  <a:pt x="0" y="0"/>
                </a:moveTo>
                <a:lnTo>
                  <a:pt x="447524" y="0"/>
                </a:lnTo>
                <a:lnTo>
                  <a:pt x="447524" y="432420"/>
                </a:lnTo>
                <a:lnTo>
                  <a:pt x="0" y="43242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14061649" y="7453781"/>
            <a:ext cx="410602" cy="353631"/>
          </a:xfrm>
          <a:custGeom>
            <a:avLst/>
            <a:gdLst/>
            <a:ahLst/>
            <a:cxnLst/>
            <a:rect r="r" b="b" t="t" l="l"/>
            <a:pathLst>
              <a:path h="353631" w="410602">
                <a:moveTo>
                  <a:pt x="0" y="0"/>
                </a:moveTo>
                <a:lnTo>
                  <a:pt x="410602" y="0"/>
                </a:lnTo>
                <a:lnTo>
                  <a:pt x="410602" y="353631"/>
                </a:lnTo>
                <a:lnTo>
                  <a:pt x="0" y="35363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false" rot="0">
            <a:off x="14080001" y="8688893"/>
            <a:ext cx="439680" cy="483830"/>
          </a:xfrm>
          <a:custGeom>
            <a:avLst/>
            <a:gdLst/>
            <a:ahLst/>
            <a:cxnLst/>
            <a:rect r="r" b="b" t="t" l="l"/>
            <a:pathLst>
              <a:path h="483830" w="439680">
                <a:moveTo>
                  <a:pt x="0" y="0"/>
                </a:moveTo>
                <a:lnTo>
                  <a:pt x="439681" y="0"/>
                </a:lnTo>
                <a:lnTo>
                  <a:pt x="439681" y="483830"/>
                </a:lnTo>
                <a:lnTo>
                  <a:pt x="0" y="483830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4" id="124"/>
          <p:cNvSpPr/>
          <p:nvPr/>
        </p:nvSpPr>
        <p:spPr>
          <a:xfrm flipH="false" flipV="false" rot="0">
            <a:off x="2174199" y="8903069"/>
            <a:ext cx="484975" cy="486801"/>
          </a:xfrm>
          <a:custGeom>
            <a:avLst/>
            <a:gdLst/>
            <a:ahLst/>
            <a:cxnLst/>
            <a:rect r="r" b="b" t="t" l="l"/>
            <a:pathLst>
              <a:path h="486801" w="484975">
                <a:moveTo>
                  <a:pt x="0" y="0"/>
                </a:moveTo>
                <a:lnTo>
                  <a:pt x="484975" y="0"/>
                </a:lnTo>
                <a:lnTo>
                  <a:pt x="484975" y="486801"/>
                </a:lnTo>
                <a:lnTo>
                  <a:pt x="0" y="486801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Freeform 125" id="125"/>
          <p:cNvSpPr/>
          <p:nvPr/>
        </p:nvSpPr>
        <p:spPr>
          <a:xfrm flipH="false" flipV="false" rot="0">
            <a:off x="3085594" y="6298561"/>
            <a:ext cx="547379" cy="648746"/>
          </a:xfrm>
          <a:custGeom>
            <a:avLst/>
            <a:gdLst/>
            <a:ahLst/>
            <a:cxnLst/>
            <a:rect r="r" b="b" t="t" l="l"/>
            <a:pathLst>
              <a:path h="648746" w="547379">
                <a:moveTo>
                  <a:pt x="0" y="0"/>
                </a:moveTo>
                <a:lnTo>
                  <a:pt x="547379" y="0"/>
                </a:lnTo>
                <a:lnTo>
                  <a:pt x="547379" y="648745"/>
                </a:lnTo>
                <a:lnTo>
                  <a:pt x="0" y="648745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2416686" y="6298561"/>
            <a:ext cx="515753" cy="648746"/>
          </a:xfrm>
          <a:custGeom>
            <a:avLst/>
            <a:gdLst/>
            <a:ahLst/>
            <a:cxnLst/>
            <a:rect r="r" b="b" t="t" l="l"/>
            <a:pathLst>
              <a:path h="648746" w="515753">
                <a:moveTo>
                  <a:pt x="0" y="0"/>
                </a:moveTo>
                <a:lnTo>
                  <a:pt x="515753" y="0"/>
                </a:lnTo>
                <a:lnTo>
                  <a:pt x="515753" y="648745"/>
                </a:lnTo>
                <a:lnTo>
                  <a:pt x="0" y="648745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7" id="127"/>
          <p:cNvGrpSpPr/>
          <p:nvPr/>
        </p:nvGrpSpPr>
        <p:grpSpPr>
          <a:xfrm rot="0">
            <a:off x="4773383" y="8419157"/>
            <a:ext cx="8821550" cy="1395481"/>
            <a:chOff x="0" y="0"/>
            <a:chExt cx="2323371" cy="367534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2323371" cy="367534"/>
            </a:xfrm>
            <a:custGeom>
              <a:avLst/>
              <a:gdLst/>
              <a:ahLst/>
              <a:cxnLst/>
              <a:rect r="r" b="b" t="t" l="l"/>
              <a:pathLst>
                <a:path h="367534" w="2323371">
                  <a:moveTo>
                    <a:pt x="13164" y="0"/>
                  </a:moveTo>
                  <a:lnTo>
                    <a:pt x="2310207" y="0"/>
                  </a:lnTo>
                  <a:cubicBezTo>
                    <a:pt x="2317477" y="0"/>
                    <a:pt x="2323371" y="5894"/>
                    <a:pt x="2323371" y="13164"/>
                  </a:cubicBezTo>
                  <a:lnTo>
                    <a:pt x="2323371" y="354370"/>
                  </a:lnTo>
                  <a:cubicBezTo>
                    <a:pt x="2323371" y="361640"/>
                    <a:pt x="2317477" y="367534"/>
                    <a:pt x="2310207" y="367534"/>
                  </a:cubicBezTo>
                  <a:lnTo>
                    <a:pt x="13164" y="367534"/>
                  </a:lnTo>
                  <a:cubicBezTo>
                    <a:pt x="5894" y="367534"/>
                    <a:pt x="0" y="361640"/>
                    <a:pt x="0" y="354370"/>
                  </a:cubicBezTo>
                  <a:lnTo>
                    <a:pt x="0" y="13164"/>
                  </a:lnTo>
                  <a:cubicBezTo>
                    <a:pt x="0" y="5894"/>
                    <a:pt x="5894" y="0"/>
                    <a:pt x="131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CADFF">
                    <a:alpha val="100000"/>
                  </a:srgbClr>
                </a:gs>
                <a:gs pos="100000">
                  <a:srgbClr val="A9E8FF">
                    <a:alpha val="100000"/>
                  </a:srgbClr>
                </a:gs>
              </a:gsLst>
              <a:lin ang="2700000"/>
            </a:gradFill>
            <a:ln w="9525" cap="sq">
              <a:gradFill>
                <a:gsLst>
                  <a:gs pos="0">
                    <a:srgbClr val="ECADFF">
                      <a:alpha val="100000"/>
                    </a:srgbClr>
                  </a:gs>
                  <a:gs pos="100000">
                    <a:srgbClr val="A9E8FF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29" id="129"/>
            <p:cNvSpPr txBox="true"/>
            <p:nvPr/>
          </p:nvSpPr>
          <p:spPr>
            <a:xfrm>
              <a:off x="0" y="-38100"/>
              <a:ext cx="2323371" cy="405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4944685" y="8972738"/>
            <a:ext cx="1960141" cy="640426"/>
            <a:chOff x="0" y="0"/>
            <a:chExt cx="2613521" cy="853902"/>
          </a:xfrm>
        </p:grpSpPr>
        <p:grpSp>
          <p:nvGrpSpPr>
            <p:cNvPr name="Group 131" id="131"/>
            <p:cNvGrpSpPr/>
            <p:nvPr/>
          </p:nvGrpSpPr>
          <p:grpSpPr>
            <a:xfrm rot="0">
              <a:off x="0" y="0"/>
              <a:ext cx="2613521" cy="853902"/>
              <a:chOff x="0" y="0"/>
              <a:chExt cx="516251" cy="168672"/>
            </a:xfrm>
          </p:grpSpPr>
          <p:sp>
            <p:nvSpPr>
              <p:cNvPr name="Freeform 132" id="132"/>
              <p:cNvSpPr/>
              <p:nvPr/>
            </p:nvSpPr>
            <p:spPr>
              <a:xfrm flipH="false" flipV="false" rot="0">
                <a:off x="0" y="0"/>
                <a:ext cx="516251" cy="168672"/>
              </a:xfrm>
              <a:custGeom>
                <a:avLst/>
                <a:gdLst/>
                <a:ahLst/>
                <a:cxnLst/>
                <a:rect r="r" b="b" t="t" l="l"/>
                <a:pathLst>
                  <a:path h="168672" w="516251">
                    <a:moveTo>
                      <a:pt x="19748" y="0"/>
                    </a:moveTo>
                    <a:lnTo>
                      <a:pt x="496503" y="0"/>
                    </a:lnTo>
                    <a:cubicBezTo>
                      <a:pt x="507409" y="0"/>
                      <a:pt x="516251" y="8842"/>
                      <a:pt x="516251" y="19748"/>
                    </a:cubicBezTo>
                    <a:lnTo>
                      <a:pt x="516251" y="148924"/>
                    </a:lnTo>
                    <a:cubicBezTo>
                      <a:pt x="516251" y="159830"/>
                      <a:pt x="507409" y="168672"/>
                      <a:pt x="496503" y="168672"/>
                    </a:cubicBezTo>
                    <a:lnTo>
                      <a:pt x="19748" y="168672"/>
                    </a:lnTo>
                    <a:cubicBezTo>
                      <a:pt x="14511" y="168672"/>
                      <a:pt x="9488" y="166591"/>
                      <a:pt x="5784" y="162888"/>
                    </a:cubicBezTo>
                    <a:cubicBezTo>
                      <a:pt x="2081" y="159184"/>
                      <a:pt x="0" y="154161"/>
                      <a:pt x="0" y="148924"/>
                    </a:cubicBezTo>
                    <a:lnTo>
                      <a:pt x="0" y="19748"/>
                    </a:lnTo>
                    <a:cubicBezTo>
                      <a:pt x="0" y="8842"/>
                      <a:pt x="8842" y="0"/>
                      <a:pt x="197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3" id="133"/>
              <p:cNvSpPr txBox="true"/>
              <p:nvPr/>
            </p:nvSpPr>
            <p:spPr>
              <a:xfrm>
                <a:off x="0" y="-28575"/>
                <a:ext cx="516251" cy="19724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2100"/>
                  </a:lnSpc>
                </a:pPr>
                <a:r>
                  <a:rPr lang="en-US" sz="1500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  AI-KMS</a:t>
                </a:r>
              </a:p>
              <a:p>
                <a:pPr algn="just">
                  <a:lnSpc>
                    <a:spcPts val="2100"/>
                  </a:lnSpc>
                </a:pPr>
                <a:r>
                  <a:rPr lang="en-US" sz="1500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  </a:t>
                </a:r>
                <a:r>
                  <a:rPr lang="en-US" sz="1500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Dashboard</a:t>
                </a:r>
              </a:p>
            </p:txBody>
          </p:sp>
        </p:grpSp>
        <p:sp>
          <p:nvSpPr>
            <p:cNvPr name="Freeform 134" id="134"/>
            <p:cNvSpPr/>
            <p:nvPr/>
          </p:nvSpPr>
          <p:spPr>
            <a:xfrm flipH="false" flipV="false" rot="0">
              <a:off x="1727882" y="122771"/>
              <a:ext cx="792340" cy="612083"/>
            </a:xfrm>
            <a:custGeom>
              <a:avLst/>
              <a:gdLst/>
              <a:ahLst/>
              <a:cxnLst/>
              <a:rect r="r" b="b" t="t" l="l"/>
              <a:pathLst>
                <a:path h="612083" w="792340">
                  <a:moveTo>
                    <a:pt x="0" y="0"/>
                  </a:moveTo>
                  <a:lnTo>
                    <a:pt x="792340" y="0"/>
                  </a:lnTo>
                  <a:lnTo>
                    <a:pt x="792340" y="612083"/>
                  </a:lnTo>
                  <a:lnTo>
                    <a:pt x="0" y="6120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5" id="135"/>
          <p:cNvGrpSpPr/>
          <p:nvPr/>
        </p:nvGrpSpPr>
        <p:grpSpPr>
          <a:xfrm rot="0">
            <a:off x="7111132" y="8988339"/>
            <a:ext cx="1960141" cy="640426"/>
            <a:chOff x="0" y="0"/>
            <a:chExt cx="2613521" cy="853902"/>
          </a:xfrm>
        </p:grpSpPr>
        <p:grpSp>
          <p:nvGrpSpPr>
            <p:cNvPr name="Group 136" id="136"/>
            <p:cNvGrpSpPr/>
            <p:nvPr/>
          </p:nvGrpSpPr>
          <p:grpSpPr>
            <a:xfrm rot="0">
              <a:off x="0" y="0"/>
              <a:ext cx="2613521" cy="853902"/>
              <a:chOff x="0" y="0"/>
              <a:chExt cx="516251" cy="168672"/>
            </a:xfrm>
          </p:grpSpPr>
          <p:sp>
            <p:nvSpPr>
              <p:cNvPr name="Freeform 137" id="137"/>
              <p:cNvSpPr/>
              <p:nvPr/>
            </p:nvSpPr>
            <p:spPr>
              <a:xfrm flipH="false" flipV="false" rot="0">
                <a:off x="0" y="0"/>
                <a:ext cx="516251" cy="168672"/>
              </a:xfrm>
              <a:custGeom>
                <a:avLst/>
                <a:gdLst/>
                <a:ahLst/>
                <a:cxnLst/>
                <a:rect r="r" b="b" t="t" l="l"/>
                <a:pathLst>
                  <a:path h="168672" w="516251">
                    <a:moveTo>
                      <a:pt x="19748" y="0"/>
                    </a:moveTo>
                    <a:lnTo>
                      <a:pt x="496503" y="0"/>
                    </a:lnTo>
                    <a:cubicBezTo>
                      <a:pt x="507409" y="0"/>
                      <a:pt x="516251" y="8842"/>
                      <a:pt x="516251" y="19748"/>
                    </a:cubicBezTo>
                    <a:lnTo>
                      <a:pt x="516251" y="148924"/>
                    </a:lnTo>
                    <a:cubicBezTo>
                      <a:pt x="516251" y="159830"/>
                      <a:pt x="507409" y="168672"/>
                      <a:pt x="496503" y="168672"/>
                    </a:cubicBezTo>
                    <a:lnTo>
                      <a:pt x="19748" y="168672"/>
                    </a:lnTo>
                    <a:cubicBezTo>
                      <a:pt x="14511" y="168672"/>
                      <a:pt x="9488" y="166591"/>
                      <a:pt x="5784" y="162888"/>
                    </a:cubicBezTo>
                    <a:cubicBezTo>
                      <a:pt x="2081" y="159184"/>
                      <a:pt x="0" y="154161"/>
                      <a:pt x="0" y="148924"/>
                    </a:cubicBezTo>
                    <a:lnTo>
                      <a:pt x="0" y="19748"/>
                    </a:lnTo>
                    <a:cubicBezTo>
                      <a:pt x="0" y="8842"/>
                      <a:pt x="8842" y="0"/>
                      <a:pt x="197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8" id="138"/>
              <p:cNvSpPr txBox="true"/>
              <p:nvPr/>
            </p:nvSpPr>
            <p:spPr>
              <a:xfrm>
                <a:off x="0" y="-28575"/>
                <a:ext cx="516251" cy="19724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2100"/>
                  </a:lnSpc>
                </a:pPr>
                <a:r>
                  <a:rPr lang="en-US" sz="1500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  System</a:t>
                </a:r>
              </a:p>
              <a:p>
                <a:pPr algn="just">
                  <a:lnSpc>
                    <a:spcPts val="2100"/>
                  </a:lnSpc>
                </a:pPr>
                <a:r>
                  <a:rPr lang="en-US" sz="1500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  </a:t>
                </a:r>
                <a:r>
                  <a:rPr lang="en-US" sz="1500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Survey</a:t>
                </a:r>
              </a:p>
            </p:txBody>
          </p:sp>
        </p:grpSp>
        <p:sp>
          <p:nvSpPr>
            <p:cNvPr name="Freeform 139" id="139"/>
            <p:cNvSpPr/>
            <p:nvPr/>
          </p:nvSpPr>
          <p:spPr>
            <a:xfrm flipH="false" flipV="false" rot="0">
              <a:off x="1424871" y="80951"/>
              <a:ext cx="1056488" cy="692000"/>
            </a:xfrm>
            <a:custGeom>
              <a:avLst/>
              <a:gdLst/>
              <a:ahLst/>
              <a:cxnLst/>
              <a:rect r="r" b="b" t="t" l="l"/>
              <a:pathLst>
                <a:path h="692000" w="1056488">
                  <a:moveTo>
                    <a:pt x="0" y="0"/>
                  </a:moveTo>
                  <a:lnTo>
                    <a:pt x="1056488" y="0"/>
                  </a:lnTo>
                  <a:lnTo>
                    <a:pt x="1056488" y="692000"/>
                  </a:lnTo>
                  <a:lnTo>
                    <a:pt x="0" y="692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/>
              <a:stretch>
                <a:fillRect l="0" t="0" r="0" b="0"/>
              </a:stretch>
            </a:blipFill>
          </p:spPr>
        </p:sp>
      </p:grpSp>
      <p:grpSp>
        <p:nvGrpSpPr>
          <p:cNvPr name="Group 140" id="140"/>
          <p:cNvGrpSpPr/>
          <p:nvPr/>
        </p:nvGrpSpPr>
        <p:grpSpPr>
          <a:xfrm rot="0">
            <a:off x="9284014" y="8982263"/>
            <a:ext cx="1953913" cy="640426"/>
            <a:chOff x="0" y="0"/>
            <a:chExt cx="2605217" cy="853902"/>
          </a:xfrm>
        </p:grpSpPr>
        <p:grpSp>
          <p:nvGrpSpPr>
            <p:cNvPr name="Group 141" id="141"/>
            <p:cNvGrpSpPr/>
            <p:nvPr/>
          </p:nvGrpSpPr>
          <p:grpSpPr>
            <a:xfrm rot="0">
              <a:off x="0" y="0"/>
              <a:ext cx="2605217" cy="853902"/>
              <a:chOff x="0" y="0"/>
              <a:chExt cx="514611" cy="168672"/>
            </a:xfrm>
          </p:grpSpPr>
          <p:sp>
            <p:nvSpPr>
              <p:cNvPr name="Freeform 142" id="142"/>
              <p:cNvSpPr/>
              <p:nvPr/>
            </p:nvSpPr>
            <p:spPr>
              <a:xfrm flipH="false" flipV="false" rot="0">
                <a:off x="0" y="0"/>
                <a:ext cx="514611" cy="168672"/>
              </a:xfrm>
              <a:custGeom>
                <a:avLst/>
                <a:gdLst/>
                <a:ahLst/>
                <a:cxnLst/>
                <a:rect r="r" b="b" t="t" l="l"/>
                <a:pathLst>
                  <a:path h="168672" w="514611">
                    <a:moveTo>
                      <a:pt x="19811" y="0"/>
                    </a:moveTo>
                    <a:lnTo>
                      <a:pt x="494799" y="0"/>
                    </a:lnTo>
                    <a:cubicBezTo>
                      <a:pt x="500054" y="0"/>
                      <a:pt x="505093" y="2087"/>
                      <a:pt x="508808" y="5803"/>
                    </a:cubicBezTo>
                    <a:cubicBezTo>
                      <a:pt x="512523" y="9518"/>
                      <a:pt x="514611" y="14557"/>
                      <a:pt x="514611" y="19811"/>
                    </a:cubicBezTo>
                    <a:lnTo>
                      <a:pt x="514611" y="148861"/>
                    </a:lnTo>
                    <a:cubicBezTo>
                      <a:pt x="514611" y="154115"/>
                      <a:pt x="512523" y="159154"/>
                      <a:pt x="508808" y="162869"/>
                    </a:cubicBezTo>
                    <a:cubicBezTo>
                      <a:pt x="505093" y="166585"/>
                      <a:pt x="500054" y="168672"/>
                      <a:pt x="494799" y="168672"/>
                    </a:cubicBezTo>
                    <a:lnTo>
                      <a:pt x="19811" y="168672"/>
                    </a:lnTo>
                    <a:cubicBezTo>
                      <a:pt x="14557" y="168672"/>
                      <a:pt x="9518" y="166585"/>
                      <a:pt x="5803" y="162869"/>
                    </a:cubicBezTo>
                    <a:cubicBezTo>
                      <a:pt x="2087" y="159154"/>
                      <a:pt x="0" y="154115"/>
                      <a:pt x="0" y="148861"/>
                    </a:cubicBezTo>
                    <a:lnTo>
                      <a:pt x="0" y="19811"/>
                    </a:lnTo>
                    <a:cubicBezTo>
                      <a:pt x="0" y="14557"/>
                      <a:pt x="2087" y="9518"/>
                      <a:pt x="5803" y="5803"/>
                    </a:cubicBezTo>
                    <a:cubicBezTo>
                      <a:pt x="9518" y="2087"/>
                      <a:pt x="14557" y="0"/>
                      <a:pt x="19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3" id="143"/>
              <p:cNvSpPr txBox="true"/>
              <p:nvPr/>
            </p:nvSpPr>
            <p:spPr>
              <a:xfrm>
                <a:off x="0" y="-28575"/>
                <a:ext cx="514611" cy="19724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2100"/>
                  </a:lnSpc>
                </a:pPr>
                <a:r>
                  <a:rPr lang="en-US" sz="1500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 Feedback</a:t>
                </a:r>
              </a:p>
              <a:p>
                <a:pPr algn="just">
                  <a:lnSpc>
                    <a:spcPts val="2100"/>
                  </a:lnSpc>
                </a:pPr>
                <a:r>
                  <a:rPr lang="en-US" sz="1500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 on AI Answer</a:t>
                </a:r>
              </a:p>
            </p:txBody>
          </p:sp>
        </p:grpSp>
        <p:sp>
          <p:nvSpPr>
            <p:cNvPr name="Freeform 144" id="144"/>
            <p:cNvSpPr/>
            <p:nvPr/>
          </p:nvSpPr>
          <p:spPr>
            <a:xfrm flipH="false" flipV="false" rot="0">
              <a:off x="1862645" y="104685"/>
              <a:ext cx="585719" cy="644532"/>
            </a:xfrm>
            <a:custGeom>
              <a:avLst/>
              <a:gdLst/>
              <a:ahLst/>
              <a:cxnLst/>
              <a:rect r="r" b="b" t="t" l="l"/>
              <a:pathLst>
                <a:path h="644532" w="585719">
                  <a:moveTo>
                    <a:pt x="0" y="0"/>
                  </a:moveTo>
                  <a:lnTo>
                    <a:pt x="585718" y="0"/>
                  </a:lnTo>
                  <a:lnTo>
                    <a:pt x="585718" y="644532"/>
                  </a:lnTo>
                  <a:lnTo>
                    <a:pt x="0" y="6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9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5" id="145"/>
          <p:cNvGrpSpPr/>
          <p:nvPr/>
        </p:nvGrpSpPr>
        <p:grpSpPr>
          <a:xfrm rot="0">
            <a:off x="11403903" y="8990657"/>
            <a:ext cx="1953913" cy="640426"/>
            <a:chOff x="0" y="0"/>
            <a:chExt cx="514611" cy="168672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514611" cy="168672"/>
            </a:xfrm>
            <a:custGeom>
              <a:avLst/>
              <a:gdLst/>
              <a:ahLst/>
              <a:cxnLst/>
              <a:rect r="r" b="b" t="t" l="l"/>
              <a:pathLst>
                <a:path h="168672" w="514611">
                  <a:moveTo>
                    <a:pt x="19811" y="0"/>
                  </a:moveTo>
                  <a:lnTo>
                    <a:pt x="494799" y="0"/>
                  </a:lnTo>
                  <a:cubicBezTo>
                    <a:pt x="500054" y="0"/>
                    <a:pt x="505093" y="2087"/>
                    <a:pt x="508808" y="5803"/>
                  </a:cubicBezTo>
                  <a:cubicBezTo>
                    <a:pt x="512523" y="9518"/>
                    <a:pt x="514611" y="14557"/>
                    <a:pt x="514611" y="19811"/>
                  </a:cubicBezTo>
                  <a:lnTo>
                    <a:pt x="514611" y="148861"/>
                  </a:lnTo>
                  <a:cubicBezTo>
                    <a:pt x="514611" y="154115"/>
                    <a:pt x="512523" y="159154"/>
                    <a:pt x="508808" y="162869"/>
                  </a:cubicBezTo>
                  <a:cubicBezTo>
                    <a:pt x="505093" y="166585"/>
                    <a:pt x="500054" y="168672"/>
                    <a:pt x="494799" y="168672"/>
                  </a:cubicBezTo>
                  <a:lnTo>
                    <a:pt x="19811" y="168672"/>
                  </a:lnTo>
                  <a:cubicBezTo>
                    <a:pt x="14557" y="168672"/>
                    <a:pt x="9518" y="166585"/>
                    <a:pt x="5803" y="162869"/>
                  </a:cubicBezTo>
                  <a:cubicBezTo>
                    <a:pt x="2087" y="159154"/>
                    <a:pt x="0" y="154115"/>
                    <a:pt x="0" y="148861"/>
                  </a:cubicBezTo>
                  <a:lnTo>
                    <a:pt x="0" y="19811"/>
                  </a:lnTo>
                  <a:cubicBezTo>
                    <a:pt x="0" y="14557"/>
                    <a:pt x="2087" y="9518"/>
                    <a:pt x="5803" y="5803"/>
                  </a:cubicBezTo>
                  <a:cubicBezTo>
                    <a:pt x="9518" y="2087"/>
                    <a:pt x="14557" y="0"/>
                    <a:pt x="1981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7" id="147"/>
            <p:cNvSpPr txBox="true"/>
            <p:nvPr/>
          </p:nvSpPr>
          <p:spPr>
            <a:xfrm>
              <a:off x="0" y="-28575"/>
              <a:ext cx="514611" cy="197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User Help</a:t>
              </a:r>
            </a:p>
            <a:p>
              <a:pPr algn="just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Center</a:t>
              </a:r>
            </a:p>
          </p:txBody>
        </p:sp>
      </p:grpSp>
      <p:sp>
        <p:nvSpPr>
          <p:cNvPr name="Freeform 148" id="148"/>
          <p:cNvSpPr/>
          <p:nvPr/>
        </p:nvSpPr>
        <p:spPr>
          <a:xfrm flipH="false" flipV="false" rot="0">
            <a:off x="12847652" y="9123262"/>
            <a:ext cx="384036" cy="384036"/>
          </a:xfrm>
          <a:custGeom>
            <a:avLst/>
            <a:gdLst/>
            <a:ahLst/>
            <a:cxnLst/>
            <a:rect r="r" b="b" t="t" l="l"/>
            <a:pathLst>
              <a:path h="384036" w="384036">
                <a:moveTo>
                  <a:pt x="0" y="0"/>
                </a:moveTo>
                <a:lnTo>
                  <a:pt x="384036" y="0"/>
                </a:lnTo>
                <a:lnTo>
                  <a:pt x="384036" y="384036"/>
                </a:lnTo>
                <a:lnTo>
                  <a:pt x="0" y="384036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9" id="149"/>
          <p:cNvSpPr txBox="true"/>
          <p:nvPr/>
        </p:nvSpPr>
        <p:spPr>
          <a:xfrm rot="0">
            <a:off x="2462456" y="494679"/>
            <a:ext cx="83742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4urney </a:t>
            </a: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AI-KMS Solution Architecture</a:t>
            </a:r>
          </a:p>
        </p:txBody>
      </p:sp>
      <p:sp>
        <p:nvSpPr>
          <p:cNvPr name="TextBox 150" id="150"/>
          <p:cNvSpPr txBox="true"/>
          <p:nvPr/>
        </p:nvSpPr>
        <p:spPr>
          <a:xfrm rot="0">
            <a:off x="14295623" y="1573090"/>
            <a:ext cx="214863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Channels</a:t>
            </a:r>
          </a:p>
        </p:txBody>
      </p:sp>
      <p:sp>
        <p:nvSpPr>
          <p:cNvPr name="TextBox 151" id="151"/>
          <p:cNvSpPr txBox="true"/>
          <p:nvPr/>
        </p:nvSpPr>
        <p:spPr>
          <a:xfrm rot="0">
            <a:off x="14878063" y="2190835"/>
            <a:ext cx="10894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Built-In</a:t>
            </a:r>
          </a:p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Ai-Assistant</a:t>
            </a:r>
          </a:p>
        </p:txBody>
      </p:sp>
      <p:sp>
        <p:nvSpPr>
          <p:cNvPr name="TextBox 152" id="152"/>
          <p:cNvSpPr txBox="true"/>
          <p:nvPr/>
        </p:nvSpPr>
        <p:spPr>
          <a:xfrm rot="0">
            <a:off x="14906652" y="3203478"/>
            <a:ext cx="902940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Live Chat </a:t>
            </a:r>
          </a:p>
        </p:txBody>
      </p:sp>
      <p:sp>
        <p:nvSpPr>
          <p:cNvPr name="TextBox 153" id="153"/>
          <p:cNvSpPr txBox="true"/>
          <p:nvPr/>
        </p:nvSpPr>
        <p:spPr>
          <a:xfrm rot="0">
            <a:off x="14835669" y="3992463"/>
            <a:ext cx="1373535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Social Network</a:t>
            </a:r>
          </a:p>
        </p:txBody>
      </p:sp>
      <p:sp>
        <p:nvSpPr>
          <p:cNvPr name="TextBox 154" id="154"/>
          <p:cNvSpPr txBox="true"/>
          <p:nvPr/>
        </p:nvSpPr>
        <p:spPr>
          <a:xfrm rot="0">
            <a:off x="8086890" y="1573090"/>
            <a:ext cx="217914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AI-KMS Engine</a:t>
            </a:r>
          </a:p>
        </p:txBody>
      </p:sp>
      <p:sp>
        <p:nvSpPr>
          <p:cNvPr name="TextBox 155" id="155"/>
          <p:cNvSpPr txBox="true"/>
          <p:nvPr/>
        </p:nvSpPr>
        <p:spPr>
          <a:xfrm rot="0">
            <a:off x="7817767" y="4599829"/>
            <a:ext cx="273278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AI-Chatbot Engine</a:t>
            </a:r>
          </a:p>
        </p:txBody>
      </p:sp>
      <p:sp>
        <p:nvSpPr>
          <p:cNvPr name="TextBox 156" id="156"/>
          <p:cNvSpPr txBox="true"/>
          <p:nvPr/>
        </p:nvSpPr>
        <p:spPr>
          <a:xfrm rot="0">
            <a:off x="7082176" y="6983039"/>
            <a:ext cx="440367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Knowledge Governance for AI</a:t>
            </a:r>
          </a:p>
        </p:txBody>
      </p:sp>
      <p:sp>
        <p:nvSpPr>
          <p:cNvPr name="TextBox 157" id="157"/>
          <p:cNvSpPr txBox="true"/>
          <p:nvPr/>
        </p:nvSpPr>
        <p:spPr>
          <a:xfrm rot="0">
            <a:off x="2088157" y="1650288"/>
            <a:ext cx="1820912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Knowledge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Integrations</a:t>
            </a:r>
          </a:p>
        </p:txBody>
      </p:sp>
      <p:sp>
        <p:nvSpPr>
          <p:cNvPr name="TextBox 158" id="158"/>
          <p:cNvSpPr txBox="true"/>
          <p:nvPr/>
        </p:nvSpPr>
        <p:spPr>
          <a:xfrm rot="0">
            <a:off x="2875691" y="7730208"/>
            <a:ext cx="109760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Database</a:t>
            </a:r>
          </a:p>
        </p:txBody>
      </p:sp>
      <p:sp>
        <p:nvSpPr>
          <p:cNvPr name="TextBox 159" id="159"/>
          <p:cNvSpPr txBox="true"/>
          <p:nvPr/>
        </p:nvSpPr>
        <p:spPr>
          <a:xfrm rot="0">
            <a:off x="2877713" y="8290877"/>
            <a:ext cx="39141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</a:t>
            </a:r>
          </a:p>
        </p:txBody>
      </p:sp>
      <p:sp>
        <p:nvSpPr>
          <p:cNvPr name="TextBox 160" id="160"/>
          <p:cNvSpPr txBox="true"/>
          <p:nvPr/>
        </p:nvSpPr>
        <p:spPr>
          <a:xfrm rot="0">
            <a:off x="14494300" y="5003292"/>
            <a:ext cx="150003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Cases</a:t>
            </a:r>
          </a:p>
        </p:txBody>
      </p:sp>
      <p:sp>
        <p:nvSpPr>
          <p:cNvPr name="TextBox 161" id="161"/>
          <p:cNvSpPr txBox="true"/>
          <p:nvPr/>
        </p:nvSpPr>
        <p:spPr>
          <a:xfrm rot="0">
            <a:off x="14718723" y="5727904"/>
            <a:ext cx="17395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Find Documents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Related to Inquiry</a:t>
            </a:r>
          </a:p>
        </p:txBody>
      </p:sp>
      <p:sp>
        <p:nvSpPr>
          <p:cNvPr name="TextBox 162" id="162"/>
          <p:cNvSpPr txBox="true"/>
          <p:nvPr/>
        </p:nvSpPr>
        <p:spPr>
          <a:xfrm rot="0">
            <a:off x="14718723" y="6508954"/>
            <a:ext cx="188259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FAQ &amp; Specific Documents Inquiry</a:t>
            </a:r>
          </a:p>
        </p:txBody>
      </p:sp>
      <p:sp>
        <p:nvSpPr>
          <p:cNvPr name="TextBox 163" id="163"/>
          <p:cNvSpPr txBox="true"/>
          <p:nvPr/>
        </p:nvSpPr>
        <p:spPr>
          <a:xfrm rot="0">
            <a:off x="14712986" y="7354371"/>
            <a:ext cx="18825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Data Service for External Party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(e.g., Check Employee Status)</a:t>
            </a:r>
          </a:p>
        </p:txBody>
      </p:sp>
      <p:sp>
        <p:nvSpPr>
          <p:cNvPr name="TextBox 164" id="164"/>
          <p:cNvSpPr txBox="true"/>
          <p:nvPr/>
        </p:nvSpPr>
        <p:spPr>
          <a:xfrm rot="0">
            <a:off x="14718723" y="8613070"/>
            <a:ext cx="18825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Expanding Solution to Chat &amp; Shop wite well Prepared Knowledge</a:t>
            </a:r>
          </a:p>
        </p:txBody>
      </p:sp>
      <p:sp>
        <p:nvSpPr>
          <p:cNvPr name="TextBox 165" id="165"/>
          <p:cNvSpPr txBox="true"/>
          <p:nvPr/>
        </p:nvSpPr>
        <p:spPr>
          <a:xfrm rot="0">
            <a:off x="2808211" y="8992065"/>
            <a:ext cx="53042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Files</a:t>
            </a:r>
          </a:p>
        </p:txBody>
      </p:sp>
      <p:sp>
        <p:nvSpPr>
          <p:cNvPr name="TextBox 166" id="166"/>
          <p:cNvSpPr txBox="true"/>
          <p:nvPr/>
        </p:nvSpPr>
        <p:spPr>
          <a:xfrm rot="0">
            <a:off x="8029974" y="8471723"/>
            <a:ext cx="258365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DAGrJn8fIDY</dc:identifier>
  <dcterms:modified xsi:type="dcterms:W3CDTF">2011-08-01T06:04:30Z</dcterms:modified>
  <cp:revision>1</cp:revision>
  <dc:title>4urney AI-KMS Architecture</dc:title>
</cp:coreProperties>
</file>