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6" r:id="rId6"/>
    <p:sldId id="267" r:id="rId7"/>
    <p:sldId id="264" r:id="rId8"/>
    <p:sldId id="265" r:id="rId9"/>
    <p:sldId id="271" r:id="rId10"/>
    <p:sldId id="269" r:id="rId11"/>
    <p:sldId id="270" r:id="rId12"/>
    <p:sldId id="274" r:id="rId13"/>
    <p:sldId id="275" r:id="rId14"/>
    <p:sldId id="261" r:id="rId15"/>
  </p:sldIdLst>
  <p:sldSz cx="9144000" cy="6858000" type="screen4x3"/>
  <p:notesSz cx="6858000" cy="9144000"/>
  <p:embeddedFontLst>
    <p:embeddedFont>
      <p:font typeface="나눔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00"/>
    <a:srgbClr val="7199C9"/>
    <a:srgbClr val="A4BDDC"/>
    <a:srgbClr val="2F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A53D6-40EF-46A0-958A-0B54397BDC25}" v="1" dt="2019-08-07T12:49:24.784"/>
    <p1510:client id="{CF8DD23B-5E6A-47C5-8409-D137E44842D1}" v="2249" dt="2019-08-07T13:51:2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72" d="100"/>
          <a:sy n="72" d="100"/>
        </p:scale>
        <p:origin x="11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F074-D463-44E0-92F0-BDC273884456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B3B7-9534-46C9-AA8A-BA5E23A15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6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79512" y="1751796"/>
            <a:ext cx="8784976" cy="3096344"/>
            <a:chOff x="179512" y="1772816"/>
            <a:chExt cx="8784976" cy="3096344"/>
          </a:xfrm>
        </p:grpSpPr>
        <p:sp>
          <p:nvSpPr>
            <p:cNvPr id="8" name="직사각형 7"/>
            <p:cNvSpPr/>
            <p:nvPr/>
          </p:nvSpPr>
          <p:spPr>
            <a:xfrm>
              <a:off x="179512" y="1772816"/>
              <a:ext cx="8784976" cy="309634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3528" y="1916832"/>
              <a:ext cx="8496944" cy="2808312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1835696" y="3176984"/>
            <a:ext cx="5544616" cy="108000"/>
            <a:chOff x="1835696" y="3048733"/>
            <a:chExt cx="5544616" cy="1080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907704" y="3102733"/>
              <a:ext cx="5400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835696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72312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150876" y="3429000"/>
            <a:ext cx="6842248" cy="9952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600" b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2018.01.02</a:t>
            </a:r>
          </a:p>
          <a:p>
            <a:pPr lvl="0"/>
            <a:r>
              <a:rPr lang="en-US" altLang="ko-KR" dirty="0"/>
              <a:t>13 </a:t>
            </a:r>
            <a:r>
              <a:rPr lang="ko-KR" altLang="en-US" dirty="0"/>
              <a:t>김민지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1150876" y="2330884"/>
            <a:ext cx="6842248" cy="8191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피피티를</a:t>
            </a:r>
            <a:r>
              <a:rPr lang="ko-KR" altLang="en-US" dirty="0"/>
              <a:t> 잘 만들자</a:t>
            </a:r>
          </a:p>
        </p:txBody>
      </p:sp>
    </p:spTree>
    <p:extLst>
      <p:ext uri="{BB962C8B-B14F-4D97-AF65-F5344CB8AC3E}">
        <p14:creationId xmlns:p14="http://schemas.microsoft.com/office/powerpoint/2010/main" val="15173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3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6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7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7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99892" y="12395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INDEX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24" y="219356"/>
            <a:ext cx="940553" cy="940553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2618202" y="1880840"/>
            <a:ext cx="3898014" cy="108000"/>
            <a:chOff x="2618202" y="1871771"/>
            <a:chExt cx="3898014" cy="108000"/>
          </a:xfrm>
          <a:solidFill>
            <a:schemeClr val="tx2">
              <a:lumMod val="75000"/>
            </a:schemeClr>
          </a:solidFill>
        </p:grpSpPr>
        <p:cxnSp>
          <p:nvCxnSpPr>
            <p:cNvPr id="13" name="직선 연결선 12"/>
            <p:cNvCxnSpPr/>
            <p:nvPr/>
          </p:nvCxnSpPr>
          <p:spPr>
            <a:xfrm>
              <a:off x="2699792" y="1925771"/>
              <a:ext cx="374441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618202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408216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16" name="Picture 2" descr="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818196" y="1960240"/>
            <a:ext cx="1296144" cy="4032448"/>
          </a:xfrm>
        </p:spPr>
        <p:txBody>
          <a:bodyPr anchor="ctr">
            <a:normAutofit/>
          </a:bodyPr>
          <a:lstStyle>
            <a:lvl1pPr marL="0" indent="0">
              <a:lnSpc>
                <a:spcPct val="250000"/>
              </a:lnSpc>
              <a:buNone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001/</a:t>
            </a:r>
          </a:p>
          <a:p>
            <a:pPr lvl="0"/>
            <a:r>
              <a:rPr lang="en-US" altLang="ko-KR" dirty="0"/>
              <a:t>002/</a:t>
            </a:r>
          </a:p>
          <a:p>
            <a:pPr lvl="0"/>
            <a:r>
              <a:rPr lang="en-US" altLang="ko-KR" dirty="0"/>
              <a:t>003/</a:t>
            </a:r>
          </a:p>
          <a:p>
            <a:pPr lvl="0"/>
            <a:r>
              <a:rPr lang="en-US" altLang="ko-KR" dirty="0"/>
              <a:t>004/</a:t>
            </a:r>
          </a:p>
          <a:p>
            <a:pPr lvl="0"/>
            <a:r>
              <a:rPr lang="en-US" altLang="ko-KR" dirty="0"/>
              <a:t>005/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4247964" y="1960240"/>
            <a:ext cx="2235275" cy="4032448"/>
          </a:xfrm>
        </p:spPr>
        <p:txBody>
          <a:bodyPr anchor="ctr">
            <a:normAutofit/>
          </a:bodyPr>
          <a:lstStyle>
            <a:lvl1pPr marL="0" indent="0">
              <a:lnSpc>
                <a:spcPct val="250000"/>
              </a:lnSpc>
              <a:buNone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제목이에요</a:t>
            </a:r>
            <a:endParaRPr lang="en-US" altLang="ko-KR" dirty="0"/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번 제목</a:t>
            </a:r>
            <a:endParaRPr lang="en-US" altLang="ko-KR" dirty="0"/>
          </a:p>
          <a:p>
            <a:pPr lvl="0"/>
            <a:r>
              <a:rPr lang="ko-KR" altLang="en-US" dirty="0"/>
              <a:t>제목이 길어지면</a:t>
            </a:r>
            <a:endParaRPr lang="en-US" altLang="ko-KR" dirty="0"/>
          </a:p>
          <a:p>
            <a:pPr lvl="0"/>
            <a:r>
              <a:rPr lang="ko-KR" altLang="en-US" dirty="0"/>
              <a:t>얘네를 가운데 정렬</a:t>
            </a:r>
            <a:endParaRPr lang="en-US" altLang="ko-KR" dirty="0"/>
          </a:p>
          <a:p>
            <a:pPr lvl="0"/>
            <a:r>
              <a:rPr lang="ko-KR" altLang="en-US" dirty="0"/>
              <a:t>해주세요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067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518000" y="1304764"/>
            <a:ext cx="108000" cy="4248472"/>
            <a:chOff x="3874054" y="1268760"/>
            <a:chExt cx="108000" cy="4248472"/>
          </a:xfrm>
          <a:solidFill>
            <a:schemeClr val="tx2">
              <a:lumMod val="75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3928054" y="1340768"/>
              <a:ext cx="0" cy="417646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3874054" y="1268760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74054" y="5409232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14936" y="2833098"/>
            <a:ext cx="3024336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ppt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제목입니다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64136" y="3218837"/>
            <a:ext cx="3889324" cy="642211"/>
          </a:xfrm>
        </p:spPr>
        <p:txBody>
          <a:bodyPr anchor="ctr">
            <a:noAutofit/>
          </a:bodyPr>
          <a:lstStyle>
            <a:lvl1pPr marL="0" indent="0">
              <a:buNone/>
              <a:defRPr sz="32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1</a:t>
            </a:r>
            <a:r>
              <a:rPr lang="ko-KR" altLang="en-US" dirty="0"/>
              <a:t>번 제목입니다</a:t>
            </a: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4946597" y="1412776"/>
            <a:ext cx="3946771" cy="4032448"/>
          </a:xfrm>
        </p:spPr>
        <p:txBody>
          <a:bodyPr anchor="ctr">
            <a:normAutofit/>
          </a:bodyPr>
          <a:lstStyle>
            <a:lvl1pPr marL="285750" indent="-285750">
              <a:lnSpc>
                <a:spcPct val="250000"/>
              </a:lnSpc>
              <a:buFont typeface="Arial" panose="020B0604020202020204" pitchFamily="34" charset="0"/>
              <a:buChar char="•"/>
              <a:defRPr sz="1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1</a:t>
            </a:r>
            <a:r>
              <a:rPr lang="ko-KR" altLang="en-US" dirty="0"/>
              <a:t>번의 소제목</a:t>
            </a:r>
            <a:r>
              <a:rPr lang="en-US" altLang="ko-KR" dirty="0"/>
              <a:t>1</a:t>
            </a:r>
          </a:p>
          <a:p>
            <a:pPr lvl="0"/>
            <a:r>
              <a:rPr lang="en-US" altLang="ko-KR" dirty="0"/>
              <a:t>1</a:t>
            </a:r>
            <a:r>
              <a:rPr lang="ko-KR" altLang="en-US" dirty="0"/>
              <a:t>번의 소제목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기타 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4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165304"/>
            <a:ext cx="9144000" cy="708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188640"/>
            <a:ext cx="449496" cy="8640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30221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</a:lstStyle>
          <a:p>
            <a:r>
              <a:rPr lang="en-US" altLang="ko-KR" dirty="0"/>
              <a:t>- </a:t>
            </a:r>
            <a:fld id="{28A817D8-EE04-4935-9444-075E7C088F5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55576" y="201165"/>
            <a:ext cx="6840760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대제목을</a:t>
            </a:r>
            <a:r>
              <a:rPr lang="ko-KR" altLang="en-US" dirty="0"/>
              <a:t> 적어주세요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54088" y="611416"/>
            <a:ext cx="6842248" cy="461051"/>
          </a:xfrm>
        </p:spPr>
        <p:txBody>
          <a:bodyPr anchor="ctr">
            <a:noAutofit/>
          </a:bodyPr>
          <a:lstStyle>
            <a:lvl1pPr marL="0" indent="0">
              <a:buNone/>
              <a:defRPr sz="2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소제목을 </a:t>
            </a:r>
            <a:r>
              <a:rPr lang="ko-KR" altLang="en-US" dirty="0"/>
              <a:t>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83724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6165304"/>
            <a:ext cx="9144000" cy="7086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79512" y="188640"/>
            <a:ext cx="449496" cy="8640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30221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05200" y="6337085"/>
            <a:ext cx="21336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</a:lstStyle>
          <a:p>
            <a:r>
              <a:rPr lang="en-US" altLang="ko-KR" dirty="0"/>
              <a:t>- </a:t>
            </a:r>
            <a:fld id="{28A817D8-EE04-4935-9444-075E7C088F5D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755576" y="201165"/>
            <a:ext cx="6840760" cy="461051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대제목을</a:t>
            </a:r>
            <a:r>
              <a:rPr lang="ko-KR" altLang="en-US" dirty="0"/>
              <a:t> 적어주세요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754088" y="611416"/>
            <a:ext cx="6842248" cy="461051"/>
          </a:xfrm>
        </p:spPr>
        <p:txBody>
          <a:bodyPr anchor="ctr">
            <a:noAutofit/>
          </a:bodyPr>
          <a:lstStyle>
            <a:lvl1pPr marL="0" indent="0">
              <a:buNone/>
              <a:defRPr sz="2800" b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소제목을 적어주세요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268760"/>
            <a:ext cx="892899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07504" y="1282672"/>
            <a:ext cx="8928992" cy="562152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</a:t>
            </a:r>
            <a:r>
              <a:rPr lang="ko-KR" altLang="en-US" dirty="0"/>
              <a:t> 메시지를 적는 </a:t>
            </a:r>
            <a:r>
              <a:rPr lang="ko-KR" altLang="en-US" dirty="0" err="1"/>
              <a:t>곳입니당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32129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flipV="1">
            <a:off x="4247963" y="3191042"/>
            <a:ext cx="648072" cy="7200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709682" y="665401"/>
            <a:ext cx="5724636" cy="1611471"/>
            <a:chOff x="1709682" y="377369"/>
            <a:chExt cx="5724636" cy="1611471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709682" y="665401"/>
              <a:ext cx="57246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chemeClr val="bg1"/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Q</a:t>
              </a:r>
              <a:r>
                <a:rPr lang="en-US" altLang="ko-KR" sz="8000" baseline="0" dirty="0">
                  <a:solidFill>
                    <a:schemeClr val="bg1"/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 &amp; A</a:t>
              </a:r>
              <a:endParaRPr lang="ko-KR" altLang="en-US" sz="8000" dirty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grpSp>
          <p:nvGrpSpPr>
            <p:cNvPr id="17" name="그룹 16"/>
            <p:cNvGrpSpPr/>
            <p:nvPr userDrawn="1"/>
          </p:nvGrpSpPr>
          <p:grpSpPr>
            <a:xfrm>
              <a:off x="4067944" y="377369"/>
              <a:ext cx="1008112" cy="396044"/>
              <a:chOff x="3995936" y="368660"/>
              <a:chExt cx="1008112" cy="396044"/>
            </a:xfrm>
          </p:grpSpPr>
          <p:cxnSp>
            <p:nvCxnSpPr>
              <p:cNvPr id="11" name="직선 연결선 10"/>
              <p:cNvCxnSpPr/>
              <p:nvPr userDrawn="1"/>
            </p:nvCxnSpPr>
            <p:spPr>
              <a:xfrm>
                <a:off x="3995936" y="548680"/>
                <a:ext cx="216024" cy="21602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 userDrawn="1"/>
            </p:nvCxnSpPr>
            <p:spPr>
              <a:xfrm flipH="1">
                <a:off x="4788024" y="548680"/>
                <a:ext cx="216024" cy="21602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 userDrawn="1"/>
            </p:nvCxnSpPr>
            <p:spPr>
              <a:xfrm flipV="1">
                <a:off x="4499992" y="368660"/>
                <a:ext cx="0" cy="28803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 userDrawn="1"/>
        </p:nvSpPr>
        <p:spPr>
          <a:xfrm>
            <a:off x="1709681" y="2722774"/>
            <a:ext cx="572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Thank</a:t>
            </a:r>
            <a:r>
              <a:rPr lang="en-US" altLang="ko-KR" sz="2000" baseline="0" dirty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You for Listening</a:t>
            </a:r>
            <a:endParaRPr lang="ko-KR" altLang="en-US" sz="2000" dirty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0" name="Picture 2" descr="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61" y="4116379"/>
            <a:ext cx="3077078" cy="216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076056" y="6491087"/>
            <a:ext cx="4067944" cy="366913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Created by ccoma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2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17D8-EE04-4935-9444-075E7C08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2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50" r:id="rId4"/>
    <p:sldLayoutId id="2147483662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5172" y="2496269"/>
            <a:ext cx="721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힙찔</a:t>
            </a:r>
            <a:r>
              <a:rPr lang="en-US" altLang="ko-KR" sz="3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3</a:t>
            </a:r>
            <a:r>
              <a:rPr lang="ko-KR" altLang="en-US" sz="36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조 </a:t>
            </a:r>
            <a:r>
              <a:rPr lang="en-US" altLang="ko-KR" sz="360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Fine-Grained </a:t>
            </a:r>
            <a:r>
              <a:rPr lang="en-US" altLang="ko-KR" sz="3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ASLR</a:t>
            </a:r>
            <a:endParaRPr lang="ko-KR" altLang="en-US" sz="3600" dirty="0">
              <a:solidFill>
                <a:schemeClr val="bg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1377" y="3452261"/>
            <a:ext cx="3539343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2019.07.24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19 </a:t>
            </a:r>
            <a:r>
              <a:rPr lang="ko-KR" altLang="en-US" sz="1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정승민</a:t>
            </a:r>
            <a:r>
              <a:rPr lang="en-US" altLang="ko-KR" sz="1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,19 </a:t>
            </a:r>
            <a:r>
              <a:rPr lang="ko-KR" altLang="en-US" sz="1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안형진</a:t>
            </a:r>
            <a:r>
              <a:rPr lang="en-US" altLang="ko-KR" sz="1600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, 18 </a:t>
            </a:r>
            <a:r>
              <a:rPr lang="ko-KR" altLang="en-US" sz="1600" dirty="0" err="1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홍성빈</a:t>
            </a:r>
            <a:endParaRPr lang="en-US" altLang="ko-KR" sz="1600" dirty="0">
              <a:solidFill>
                <a:schemeClr val="bg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35696" y="3176984"/>
            <a:ext cx="5544616" cy="108000"/>
            <a:chOff x="1835696" y="3048733"/>
            <a:chExt cx="5544616" cy="10800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907704" y="3102733"/>
              <a:ext cx="54006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1835696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272312" y="304873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8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작동원리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60331" y="662216"/>
            <a:ext cx="6842248" cy="461051"/>
          </a:xfrm>
        </p:spPr>
        <p:txBody>
          <a:bodyPr/>
          <a:lstStyle/>
          <a:p>
            <a:r>
              <a:rPr lang="en-US" altLang="ko-KR" dirty="0"/>
              <a:t>Fine-Grained ASLR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DD877-580D-4ED2-9485-855CA3575D10}"/>
              </a:ext>
            </a:extLst>
          </p:cNvPr>
          <p:cNvSpPr txBox="1"/>
          <p:nvPr/>
        </p:nvSpPr>
        <p:spPr>
          <a:xfrm>
            <a:off x="978253" y="4795338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(ROP)</a:t>
            </a:r>
            <a:r>
              <a:rPr lang="ko-KR" altLang="en-US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가젯을</a:t>
            </a:r>
            <a:r>
              <a:rPr lang="ko-KR" altLang="en-US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재사용함으로써</a:t>
            </a:r>
            <a:endParaRPr lang="en-US" altLang="ko-KR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pPr algn="ctr"/>
            <a:r>
              <a:rPr lang="ko-KR" altLang="en-US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특정 공격 행위 수행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CB0791-FF00-4A8D-A23E-51C475FE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8" y="2028367"/>
            <a:ext cx="2924316" cy="22043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1D3395-DF26-4B37-87FE-578682DE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62" y="1451790"/>
            <a:ext cx="2848476" cy="3302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46D942-7C98-4E19-8823-BE0374668E71}"/>
              </a:ext>
            </a:extLst>
          </p:cNvPr>
          <p:cNvSpPr txBox="1"/>
          <p:nvPr/>
        </p:nvSpPr>
        <p:spPr>
          <a:xfrm>
            <a:off x="4847603" y="4754370"/>
            <a:ext cx="424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(FG-ASLR)</a:t>
            </a:r>
            <a:r>
              <a:rPr lang="ko-KR" altLang="en-US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코드 단위로 </a:t>
            </a:r>
            <a:r>
              <a:rPr lang="en-US" altLang="ko-KR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randomization</a:t>
            </a:r>
          </a:p>
          <a:p>
            <a:pPr algn="ctr"/>
            <a:r>
              <a:rPr lang="ko-KR" altLang="en-US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함으로써 코드의 재사용 방지</a:t>
            </a:r>
          </a:p>
        </p:txBody>
      </p:sp>
    </p:spTree>
    <p:extLst>
      <p:ext uri="{BB962C8B-B14F-4D97-AF65-F5344CB8AC3E}">
        <p14:creationId xmlns:p14="http://schemas.microsoft.com/office/powerpoint/2010/main" val="245628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작동원리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60331" y="662216"/>
            <a:ext cx="6842248" cy="461051"/>
          </a:xfrm>
        </p:spPr>
        <p:txBody>
          <a:bodyPr/>
          <a:lstStyle/>
          <a:p>
            <a:r>
              <a:rPr lang="en-US" altLang="ko-KR" dirty="0"/>
              <a:t>Fine-Grained ASLR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4C1D2D-6A91-44DA-BF9D-B5BD988C88BF}"/>
              </a:ext>
            </a:extLst>
          </p:cNvPr>
          <p:cNvSpPr/>
          <p:nvPr/>
        </p:nvSpPr>
        <p:spPr>
          <a:xfrm>
            <a:off x="1164259" y="2149405"/>
            <a:ext cx="4411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Fine-Grained ASLR</a:t>
            </a:r>
            <a:r>
              <a:rPr lang="ko-KR" altLang="en-US" sz="2400" dirty="0"/>
              <a:t> 한 줄 요약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AC34E-9FCF-4114-828C-AC1FBE341129}"/>
              </a:ext>
            </a:extLst>
          </p:cNvPr>
          <p:cNvSpPr txBox="1"/>
          <p:nvPr/>
        </p:nvSpPr>
        <p:spPr>
          <a:xfrm>
            <a:off x="1823491" y="2843427"/>
            <a:ext cx="5497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프로그램을 함수 또는 코드 단락 단위로</a:t>
            </a:r>
            <a:endParaRPr lang="en-US" altLang="ko-KR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pPr algn="l"/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Randomization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을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적용하는 기법</a:t>
            </a:r>
          </a:p>
        </p:txBody>
      </p:sp>
    </p:spTree>
    <p:extLst>
      <p:ext uri="{BB962C8B-B14F-4D97-AF65-F5344CB8AC3E}">
        <p14:creationId xmlns:p14="http://schemas.microsoft.com/office/powerpoint/2010/main" val="315457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작동원리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60331" y="662216"/>
            <a:ext cx="6842248" cy="461051"/>
          </a:xfrm>
        </p:spPr>
        <p:txBody>
          <a:bodyPr/>
          <a:lstStyle/>
          <a:p>
            <a:r>
              <a:rPr lang="en-US" altLang="ko-KR" dirty="0"/>
              <a:t>Fine-Grained ASLR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B0EBF0-6100-4506-8EB9-0CF6E6AA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5" y="1515588"/>
            <a:ext cx="3242866" cy="4203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504FCA-6D80-4271-985B-0024D335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287" y="2293842"/>
            <a:ext cx="5202806" cy="2270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13E9E0-22F1-4E58-8BFD-D3B19533B54C}"/>
              </a:ext>
            </a:extLst>
          </p:cNvPr>
          <p:cNvSpPr txBox="1"/>
          <p:nvPr/>
        </p:nvSpPr>
        <p:spPr>
          <a:xfrm>
            <a:off x="3923928" y="1628800"/>
            <a:ext cx="491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단락의 단위는 결국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Jump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와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Call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임</a:t>
            </a:r>
            <a:endParaRPr lang="en-US" altLang="ko-KR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32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효과 및 </a:t>
            </a:r>
            <a:r>
              <a:rPr lang="ko-KR" altLang="en-US" dirty="0" err="1"/>
              <a:t>우회법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60331" y="662216"/>
            <a:ext cx="6842248" cy="461051"/>
          </a:xfrm>
        </p:spPr>
        <p:txBody>
          <a:bodyPr/>
          <a:lstStyle/>
          <a:p>
            <a:r>
              <a:rPr lang="en-US" altLang="ko-KR" dirty="0"/>
              <a:t>Fine-Grained ASLR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9DA17-4A13-4FDA-B6ED-4663F0C69145}"/>
              </a:ext>
            </a:extLst>
          </p:cNvPr>
          <p:cNvSpPr txBox="1"/>
          <p:nvPr/>
        </p:nvSpPr>
        <p:spPr>
          <a:xfrm>
            <a:off x="1187624" y="195496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a드림고딕4" panose="02020600000000000000" pitchFamily="18" charset="-127"/>
                <a:ea typeface="a드림고딕4" panose="02020600000000000000" pitchFamily="18" charset="-127"/>
              </a:rPr>
              <a:t>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2CAD9-7914-49E3-8417-C71A92A6115B}"/>
              </a:ext>
            </a:extLst>
          </p:cNvPr>
          <p:cNvSpPr txBox="1"/>
          <p:nvPr/>
        </p:nvSpPr>
        <p:spPr>
          <a:xfrm>
            <a:off x="1691680" y="2362644"/>
            <a:ext cx="6040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프로그램을 실행할 때마다 </a:t>
            </a:r>
            <a:r>
              <a:rPr lang="ko-KR" altLang="en-US" sz="240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가젯의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위치를</a:t>
            </a:r>
            <a:endParaRPr lang="en-US" altLang="ko-KR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랜덤하게 바꿈으로써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ROP 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기법을 방어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2BDF6-565A-4343-B30A-32E09993B248}"/>
              </a:ext>
            </a:extLst>
          </p:cNvPr>
          <p:cNvSpPr txBox="1"/>
          <p:nvPr/>
        </p:nvSpPr>
        <p:spPr>
          <a:xfrm>
            <a:off x="1187624" y="3366034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우회법</a:t>
            </a:r>
            <a:endParaRPr lang="ko-KR" altLang="en-US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7AC00-E3F2-4109-97C9-6706B135F1D9}"/>
              </a:ext>
            </a:extLst>
          </p:cNvPr>
          <p:cNvSpPr txBox="1"/>
          <p:nvPr/>
        </p:nvSpPr>
        <p:spPr>
          <a:xfrm>
            <a:off x="1691680" y="3773717"/>
            <a:ext cx="6248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JIT code Reuse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를 통해 우회한다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. 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실행하는</a:t>
            </a:r>
            <a:b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도중에 필요한 </a:t>
            </a:r>
            <a:r>
              <a:rPr lang="ko-KR" altLang="en-US" sz="240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가젯을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검색해서 적용시키는</a:t>
            </a:r>
            <a:endParaRPr lang="en-US" altLang="ko-KR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기법임</a:t>
            </a:r>
          </a:p>
        </p:txBody>
      </p:sp>
    </p:spTree>
    <p:extLst>
      <p:ext uri="{BB962C8B-B14F-4D97-AF65-F5344CB8AC3E}">
        <p14:creationId xmlns:p14="http://schemas.microsoft.com/office/powerpoint/2010/main" val="228817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Created By ccoma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32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892" y="12395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INDEX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24" y="219356"/>
            <a:ext cx="940553" cy="94055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768205" y="2132856"/>
            <a:ext cx="3964035" cy="2052100"/>
            <a:chOff x="3203848" y="2060848"/>
            <a:chExt cx="3964035" cy="2052100"/>
          </a:xfrm>
        </p:grpSpPr>
        <p:sp>
          <p:nvSpPr>
            <p:cNvPr id="12" name="TextBox 11"/>
            <p:cNvSpPr txBox="1"/>
            <p:nvPr/>
          </p:nvSpPr>
          <p:spPr>
            <a:xfrm>
              <a:off x="3203848" y="2060848"/>
              <a:ext cx="1224136" cy="1359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001/</a:t>
              </a:r>
            </a:p>
            <a:p>
              <a:pPr>
                <a:lnSpc>
                  <a:spcPct val="2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002/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31201" y="2060848"/>
              <a:ext cx="2336682" cy="205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이전의 보호기법들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Fine-Grained ASLR</a:t>
              </a:r>
            </a:p>
            <a:p>
              <a:pPr algn="ctr">
                <a:lnSpc>
                  <a:spcPct val="250000"/>
                </a:lnSpc>
              </a:pP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18202" y="1880840"/>
            <a:ext cx="3898014" cy="108000"/>
            <a:chOff x="2618202" y="1871771"/>
            <a:chExt cx="3898014" cy="108000"/>
          </a:xfrm>
          <a:solidFill>
            <a:schemeClr val="tx2">
              <a:lumMod val="75000"/>
            </a:schemeClr>
          </a:solidFill>
        </p:grpSpPr>
        <p:cxnSp>
          <p:nvCxnSpPr>
            <p:cNvPr id="11" name="직선 연결선 10"/>
            <p:cNvCxnSpPr/>
            <p:nvPr/>
          </p:nvCxnSpPr>
          <p:spPr>
            <a:xfrm>
              <a:off x="2699792" y="1925771"/>
              <a:ext cx="374441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2618202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408216" y="1871771"/>
              <a:ext cx="108000" cy="108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77" y="5949280"/>
            <a:ext cx="1165119" cy="8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17D8-EE04-4935-9444-075E7C088F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 dirty="0"/>
              <a:t>이전의 보호기법들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B7D891-4EE4-4FAF-A999-DC23CC4B3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보호기법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0BD196-DC2D-45AD-9B87-0CE7B748C05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Canary</a:t>
            </a:r>
          </a:p>
          <a:p>
            <a:r>
              <a:rPr lang="en-US" altLang="ko-KR" dirty="0"/>
              <a:t>DEP/NX</a:t>
            </a:r>
          </a:p>
          <a:p>
            <a:r>
              <a:rPr lang="en-US" altLang="ko-KR" dirty="0"/>
              <a:t>ASLR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3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이전의 보호기법들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Stack Canary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0D7FF-2DB6-426C-9E66-CC4BDAB31CEA}"/>
              </a:ext>
            </a:extLst>
          </p:cNvPr>
          <p:cNvSpPr txBox="1"/>
          <p:nvPr/>
        </p:nvSpPr>
        <p:spPr>
          <a:xfrm>
            <a:off x="1187624" y="1476482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등장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C6434-C70B-45E0-8417-8E494DAC6CEE}"/>
              </a:ext>
            </a:extLst>
          </p:cNvPr>
          <p:cNvSpPr txBox="1"/>
          <p:nvPr/>
        </p:nvSpPr>
        <p:spPr>
          <a:xfrm>
            <a:off x="1619672" y="1938147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Buffer Overflow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를 통한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Stack Smashing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이 판을 치면서 등장한 메모리 보호기법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A19F-40DF-48AF-A046-58EC3B8A6BA1}"/>
              </a:ext>
            </a:extLst>
          </p:cNvPr>
          <p:cNvSpPr txBox="1"/>
          <p:nvPr/>
        </p:nvSpPr>
        <p:spPr>
          <a:xfrm>
            <a:off x="1187624" y="276844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0C863-0A12-476A-B77E-62D33936145C}"/>
              </a:ext>
            </a:extLst>
          </p:cNvPr>
          <p:cNvSpPr txBox="1"/>
          <p:nvPr/>
        </p:nvSpPr>
        <p:spPr>
          <a:xfrm>
            <a:off x="1619672" y="3230111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스택이나 메모리 중간에 스택 변조를 확인할 수 있는 </a:t>
            </a:r>
            <a:r>
              <a:rPr lang="ko-KR" altLang="en-US" sz="240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검증값이나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버퍼 </a:t>
            </a:r>
            <a:r>
              <a:rPr lang="ko-KR" altLang="en-US" sz="240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오버플로우를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방해하는 값을 끼워 넣는다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.</a:t>
            </a:r>
            <a:endParaRPr lang="ko-KR" altLang="en-US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43DF6-0507-4C90-AE67-F133E6699DEF}"/>
              </a:ext>
            </a:extLst>
          </p:cNvPr>
          <p:cNvSpPr txBox="1"/>
          <p:nvPr/>
        </p:nvSpPr>
        <p:spPr>
          <a:xfrm>
            <a:off x="1187624" y="4581128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기술 제공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: 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321069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이전의 보호기법들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DEP/NX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0D7FF-2DB6-426C-9E66-CC4BDAB31CEA}"/>
              </a:ext>
            </a:extLst>
          </p:cNvPr>
          <p:cNvSpPr txBox="1"/>
          <p:nvPr/>
        </p:nvSpPr>
        <p:spPr>
          <a:xfrm>
            <a:off x="1187624" y="1476482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등장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C6434-C70B-45E0-8417-8E494DAC6CEE}"/>
              </a:ext>
            </a:extLst>
          </p:cNvPr>
          <p:cNvSpPr txBox="1"/>
          <p:nvPr/>
        </p:nvSpPr>
        <p:spPr>
          <a:xfrm>
            <a:off x="1619672" y="1938147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실행 가능한 코드를 주입하는 공격을 막기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위해 등장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A19F-40DF-48AF-A046-58EC3B8A6BA1}"/>
              </a:ext>
            </a:extLst>
          </p:cNvPr>
          <p:cNvSpPr txBox="1"/>
          <p:nvPr/>
        </p:nvSpPr>
        <p:spPr>
          <a:xfrm>
            <a:off x="1187624" y="276844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0C863-0A12-476A-B77E-62D33936145C}"/>
              </a:ext>
            </a:extLst>
          </p:cNvPr>
          <p:cNvSpPr txBox="1"/>
          <p:nvPr/>
        </p:nvSpPr>
        <p:spPr>
          <a:xfrm>
            <a:off x="1619672" y="3230111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메모리 페이지 테이블별로 실행이 가능한지 불가능한지를 적어 놓고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43DF6-0507-4C90-AE67-F133E6699DEF}"/>
              </a:ext>
            </a:extLst>
          </p:cNvPr>
          <p:cNvSpPr txBox="1"/>
          <p:nvPr/>
        </p:nvSpPr>
        <p:spPr>
          <a:xfrm>
            <a:off x="1187624" y="4581128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기술 제공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: 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프로세서 또는 운영체제</a:t>
            </a:r>
          </a:p>
        </p:txBody>
      </p:sp>
    </p:spTree>
    <p:extLst>
      <p:ext uri="{BB962C8B-B14F-4D97-AF65-F5344CB8AC3E}">
        <p14:creationId xmlns:p14="http://schemas.microsoft.com/office/powerpoint/2010/main" val="87722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이전의 보호기법들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ASLR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0D7FF-2DB6-426C-9E66-CC4BDAB31CEA}"/>
              </a:ext>
            </a:extLst>
          </p:cNvPr>
          <p:cNvSpPr txBox="1"/>
          <p:nvPr/>
        </p:nvSpPr>
        <p:spPr>
          <a:xfrm>
            <a:off x="1187624" y="1476482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등장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C6434-C70B-45E0-8417-8E494DAC6CEE}"/>
              </a:ext>
            </a:extLst>
          </p:cNvPr>
          <p:cNvSpPr txBox="1"/>
          <p:nvPr/>
        </p:nvSpPr>
        <p:spPr>
          <a:xfrm>
            <a:off x="1619672" y="1938147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실행 가능한 코드를 주입하는 공격을 막기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위해 등장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A19F-40DF-48AF-A046-58EC3B8A6BA1}"/>
              </a:ext>
            </a:extLst>
          </p:cNvPr>
          <p:cNvSpPr txBox="1"/>
          <p:nvPr/>
        </p:nvSpPr>
        <p:spPr>
          <a:xfrm>
            <a:off x="1187624" y="276844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0C863-0A12-476A-B77E-62D33936145C}"/>
              </a:ext>
            </a:extLst>
          </p:cNvPr>
          <p:cNvSpPr txBox="1"/>
          <p:nvPr/>
        </p:nvSpPr>
        <p:spPr>
          <a:xfrm>
            <a:off x="1619672" y="3230111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프로그램이 메모리에 </a:t>
            </a:r>
            <a:r>
              <a:rPr lang="ko-KR" altLang="en-US" sz="240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로드될때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섹션의 위치를 무작위로 배치함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43DF6-0507-4C90-AE67-F133E6699DEF}"/>
              </a:ext>
            </a:extLst>
          </p:cNvPr>
          <p:cNvSpPr txBox="1"/>
          <p:nvPr/>
        </p:nvSpPr>
        <p:spPr>
          <a:xfrm>
            <a:off x="1187624" y="4581128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기술 제공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: 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41853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>
          <a:xfrm>
            <a:off x="683568" y="3362853"/>
            <a:ext cx="3889324" cy="642211"/>
          </a:xfrm>
        </p:spPr>
        <p:txBody>
          <a:bodyPr/>
          <a:lstStyle/>
          <a:p>
            <a:r>
              <a:rPr lang="en-US" altLang="ko-KR" dirty="0"/>
              <a:t>Fine-Grained</a:t>
            </a:r>
            <a:r>
              <a:rPr lang="ko-KR" altLang="en-US" dirty="0"/>
              <a:t> </a:t>
            </a:r>
            <a:r>
              <a:rPr lang="en-US" altLang="ko-KR" dirty="0"/>
              <a:t>ASLR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B7D891-4EE4-4FAF-A999-DC23CC4B3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보호기법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0BD196-DC2D-45AD-9B87-0CE7B748C05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등장 배경</a:t>
            </a:r>
            <a:endParaRPr lang="en-US" altLang="ko-KR" dirty="0"/>
          </a:p>
          <a:p>
            <a:r>
              <a:rPr lang="ko-KR" altLang="en-US" dirty="0"/>
              <a:t>작동 원리</a:t>
            </a:r>
            <a:endParaRPr lang="en-US" altLang="ko-KR" dirty="0"/>
          </a:p>
          <a:p>
            <a:r>
              <a:rPr lang="ko-KR" altLang="en-US" dirty="0"/>
              <a:t>효과</a:t>
            </a:r>
            <a:endParaRPr lang="en-US" altLang="ko-KR" dirty="0"/>
          </a:p>
          <a:p>
            <a:r>
              <a:rPr lang="ko-KR" altLang="en-US" dirty="0"/>
              <a:t>등장한 공략법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70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등장배경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60331" y="662216"/>
            <a:ext cx="6842248" cy="461051"/>
          </a:xfrm>
        </p:spPr>
        <p:txBody>
          <a:bodyPr/>
          <a:lstStyle/>
          <a:p>
            <a:r>
              <a:rPr lang="en-US" altLang="ko-KR" dirty="0"/>
              <a:t>Fine-Grained ASLR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1A797D-E26B-4684-9384-BC39E55C4029}"/>
              </a:ext>
            </a:extLst>
          </p:cNvPr>
          <p:cNvSpPr/>
          <p:nvPr/>
        </p:nvSpPr>
        <p:spPr>
          <a:xfrm>
            <a:off x="1475656" y="2282872"/>
            <a:ext cx="2160240" cy="1268618"/>
          </a:xfrm>
          <a:prstGeom prst="rect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프로그램의 코드를</a:t>
            </a:r>
            <a:endParaRPr lang="en-US" altLang="ko-KR" dirty="0"/>
          </a:p>
          <a:p>
            <a:pPr algn="ctr"/>
            <a:r>
              <a:rPr lang="ko-KR" altLang="en-US" dirty="0"/>
              <a:t>재사용 하는 </a:t>
            </a:r>
            <a:r>
              <a:rPr lang="en-US" altLang="ko-KR" dirty="0"/>
              <a:t>ROP</a:t>
            </a:r>
            <a:r>
              <a:rPr lang="ko-KR" altLang="en-US" dirty="0"/>
              <a:t>공격의 등장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0F9F3-AB9D-4731-9AD1-7020018DC4C8}"/>
              </a:ext>
            </a:extLst>
          </p:cNvPr>
          <p:cNvSpPr/>
          <p:nvPr/>
        </p:nvSpPr>
        <p:spPr>
          <a:xfrm>
            <a:off x="5580112" y="2276872"/>
            <a:ext cx="2160240" cy="1268618"/>
          </a:xfrm>
          <a:prstGeom prst="rect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다양한 아키텍처에 적용 가능한 범용적인 공격 기법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1FC3955-F552-41D1-BBB9-23384158C4CD}"/>
              </a:ext>
            </a:extLst>
          </p:cNvPr>
          <p:cNvSpPr/>
          <p:nvPr/>
        </p:nvSpPr>
        <p:spPr>
          <a:xfrm>
            <a:off x="4151993" y="2659153"/>
            <a:ext cx="1080120" cy="504056"/>
          </a:xfrm>
          <a:prstGeom prst="rightArrow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AC8ED2-F592-426E-860E-B6E9D6CBBDD9}"/>
              </a:ext>
            </a:extLst>
          </p:cNvPr>
          <p:cNvSpPr/>
          <p:nvPr/>
        </p:nvSpPr>
        <p:spPr>
          <a:xfrm>
            <a:off x="1619672" y="2780928"/>
            <a:ext cx="792088" cy="2880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CC6D6-5549-4C85-8739-63FECD87D54B}"/>
              </a:ext>
            </a:extLst>
          </p:cNvPr>
          <p:cNvSpPr txBox="1"/>
          <p:nvPr/>
        </p:nvSpPr>
        <p:spPr>
          <a:xfrm>
            <a:off x="926391" y="4176825"/>
            <a:ext cx="328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a typeface="a드림고딕4" panose="02020600000000000000" pitchFamily="18" charset="-127"/>
              </a:rPr>
              <a:t>프로그램에 이미 존재하는</a:t>
            </a:r>
            <a:endParaRPr lang="en-US" altLang="ko-KR" dirty="0">
              <a:ea typeface="a드림고딕4" panose="02020600000000000000" pitchFamily="18" charset="-127"/>
            </a:endParaRPr>
          </a:p>
          <a:p>
            <a:pPr algn="ctr"/>
            <a:r>
              <a:rPr lang="ko-KR" altLang="en-US" dirty="0">
                <a:ea typeface="a드림고딕4" panose="02020600000000000000" pitchFamily="18" charset="-127"/>
              </a:rPr>
              <a:t>코드 조각을 </a:t>
            </a:r>
            <a:r>
              <a:rPr lang="en-US" altLang="ko-KR" dirty="0">
                <a:ea typeface="a드림고딕4" panose="02020600000000000000" pitchFamily="18" charset="-127"/>
              </a:rPr>
              <a:t>Gadget</a:t>
            </a:r>
            <a:r>
              <a:rPr lang="ko-KR" altLang="en-US" dirty="0">
                <a:ea typeface="a드림고딕4" panose="02020600000000000000" pitchFamily="18" charset="-127"/>
              </a:rPr>
              <a:t>으로 활용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67B88F7-B674-43B4-963A-81032F79123C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926392" y="2924943"/>
            <a:ext cx="693281" cy="1575047"/>
          </a:xfrm>
          <a:prstGeom prst="bentConnector3">
            <a:avLst>
              <a:gd name="adj1" fmla="val 13297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1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8A817D8-EE04-4935-9444-075E7C088F5D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등장배경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>
          <a:xfrm>
            <a:off x="760331" y="662216"/>
            <a:ext cx="6842248" cy="461051"/>
          </a:xfrm>
        </p:spPr>
        <p:txBody>
          <a:bodyPr/>
          <a:lstStyle/>
          <a:p>
            <a:r>
              <a:rPr lang="en-US" altLang="ko-KR" dirty="0"/>
              <a:t>Fine-Grained ASLR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DAFF59-3F21-4D77-988E-01603B46FB74}"/>
              </a:ext>
            </a:extLst>
          </p:cNvPr>
          <p:cNvSpPr/>
          <p:nvPr/>
        </p:nvSpPr>
        <p:spPr>
          <a:xfrm>
            <a:off x="3146143" y="1584318"/>
            <a:ext cx="3240360" cy="914400"/>
          </a:xfrm>
          <a:prstGeom prst="rect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기존 </a:t>
            </a:r>
            <a:r>
              <a:rPr lang="en-US" altLang="ko-KR" dirty="0"/>
              <a:t>ASLR</a:t>
            </a:r>
            <a:r>
              <a:rPr lang="ko-KR" altLang="en-US" dirty="0"/>
              <a:t>의 두 가지 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67755-24F5-47F0-A5FA-C5FF729E78DD}"/>
              </a:ext>
            </a:extLst>
          </p:cNvPr>
          <p:cNvSpPr txBox="1"/>
          <p:nvPr/>
        </p:nvSpPr>
        <p:spPr>
          <a:xfrm>
            <a:off x="827584" y="2978375"/>
            <a:ext cx="8124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32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비트 환경에서는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ASLR 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적용시 섹션을 재배치</a:t>
            </a:r>
            <a:b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하는 위치 엔트로피가 제한적임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.(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랜덤하게 움직여봐야 </a:t>
            </a:r>
            <a:b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조금씩만 조정할 수 있음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)</a:t>
            </a: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메모리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Leak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에 의해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ASLR</a:t>
            </a: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로 은닉한 섹션의 위치가</a:t>
            </a:r>
            <a:br>
              <a:rPr lang="en-US" altLang="ko-KR" sz="2400"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드러날 수 있음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66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336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>
            <a:latin typeface="a드림고딕4" panose="02020600000000000000" pitchFamily="18" charset="-127"/>
            <a:ea typeface="a드림고딕4" panose="0202060000000000000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286</Words>
  <Application>Microsoft Office PowerPoint</Application>
  <PresentationFormat>화면 슬라이드 쇼(4:3)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a드림고딕5</vt:lpstr>
      <vt:lpstr>맑은 고딕</vt:lpstr>
      <vt:lpstr>나눔고딕</vt:lpstr>
      <vt:lpstr>Arial</vt:lpstr>
      <vt:lpstr>a드림고딕4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dajab</dc:creator>
  <cp:lastModifiedBy>정승민</cp:lastModifiedBy>
  <cp:revision>21</cp:revision>
  <dcterms:created xsi:type="dcterms:W3CDTF">2018-01-02T09:53:33Z</dcterms:created>
  <dcterms:modified xsi:type="dcterms:W3CDTF">2019-08-07T13:53:25Z</dcterms:modified>
</cp:coreProperties>
</file>