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7" r:id="rId15"/>
    <p:sldId id="281" r:id="rId16"/>
    <p:sldId id="276" r:id="rId17"/>
    <p:sldId id="285" r:id="rId18"/>
    <p:sldId id="280" r:id="rId19"/>
    <p:sldId id="282" r:id="rId20"/>
    <p:sldId id="279" r:id="rId21"/>
    <p:sldId id="283" r:id="rId22"/>
    <p:sldId id="278" r:id="rId23"/>
    <p:sldId id="286" r:id="rId24"/>
    <p:sldId id="287" r:id="rId25"/>
    <p:sldId id="288" r:id="rId26"/>
    <p:sldId id="289" r:id="rId27"/>
    <p:sldId id="290" r:id="rId28"/>
    <p:sldId id="291" r:id="rId29"/>
    <p:sldId id="260" r:id="rId30"/>
    <p:sldId id="297" r:id="rId31"/>
    <p:sldId id="298" r:id="rId32"/>
    <p:sldId id="296" r:id="rId33"/>
    <p:sldId id="258" r:id="rId34"/>
    <p:sldId id="292" r:id="rId35"/>
    <p:sldId id="293" r:id="rId36"/>
    <p:sldId id="294" r:id="rId37"/>
    <p:sldId id="295" r:id="rId38"/>
    <p:sldId id="270" r:id="rId39"/>
    <p:sldId id="261" r:id="rId40"/>
    <p:sldId id="262" r:id="rId41"/>
    <p:sldId id="28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Headache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7D-462F-A559-B61B4FE0A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734367"/>
        <c:axId val="1810735615"/>
      </c:scatterChart>
      <c:valAx>
        <c:axId val="1810734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5615"/>
        <c:crosses val="autoZero"/>
        <c:crossBetween val="midCat"/>
      </c:valAx>
      <c:valAx>
        <c:axId val="18107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4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Headache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25</c:v>
                </c:pt>
                <c:pt idx="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88-4363-A441-290C6EE45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734367"/>
        <c:axId val="1810735615"/>
      </c:scatterChart>
      <c:valAx>
        <c:axId val="1810734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5615"/>
        <c:crosses val="autoZero"/>
        <c:crossBetween val="midCat"/>
      </c:valAx>
      <c:valAx>
        <c:axId val="18107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4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Headache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25</c:v>
                </c:pt>
                <c:pt idx="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5F-48B1-B70B-CD4D50B6E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734367"/>
        <c:axId val="1810735615"/>
      </c:scatterChart>
      <c:valAx>
        <c:axId val="1810734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5615"/>
        <c:crosses val="autoZero"/>
        <c:crossBetween val="midCat"/>
      </c:valAx>
      <c:valAx>
        <c:axId val="18107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34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B011-64B2-4950-8F8A-39B4F1CA7499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43D2-FC0F-45AC-A0A1-3580F876D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6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배치란 </a:t>
            </a:r>
            <a:r>
              <a:rPr lang="en-US" altLang="ko-KR"/>
              <a:t>? </a:t>
            </a:r>
            <a:r>
              <a:rPr lang="ko-KR" altLang="en-US"/>
              <a:t>경사하강법에서 배치는 단일 반복에서 기울기를 계싼하는 데 사용하는 예의 총 개수이다</a:t>
            </a:r>
            <a:r>
              <a:rPr lang="en-US" altLang="ko-KR"/>
              <a:t>.</a:t>
            </a:r>
          </a:p>
          <a:p>
            <a:r>
              <a:rPr lang="en-US" altLang="ko-KR"/>
              <a:t>SGD</a:t>
            </a:r>
            <a:r>
              <a:rPr lang="ko-KR" altLang="en-US"/>
              <a:t>는 </a:t>
            </a:r>
            <a:r>
              <a:rPr lang="en-US" altLang="ko-KR"/>
              <a:t>Data</a:t>
            </a:r>
            <a:r>
              <a:rPr lang="ko-KR" altLang="en-US"/>
              <a:t>를 무작위로 선택하고 반복당 하나의 예만을 사용하여 </a:t>
            </a:r>
            <a:r>
              <a:rPr lang="en-US" altLang="ko-KR"/>
              <a:t>Gradient Descent</a:t>
            </a:r>
            <a:r>
              <a:rPr lang="ko-KR" altLang="en-US"/>
              <a:t>를 돌리는데</a:t>
            </a:r>
            <a:r>
              <a:rPr lang="en-US" altLang="ko-KR"/>
              <a:t>, </a:t>
            </a:r>
            <a:r>
              <a:rPr lang="ko-KR" altLang="en-US"/>
              <a:t>일반 </a:t>
            </a:r>
            <a:r>
              <a:rPr lang="en-US" altLang="ko-KR"/>
              <a:t>Gradient Descent</a:t>
            </a:r>
            <a:r>
              <a:rPr lang="ko-KR" altLang="en-US"/>
              <a:t>는 반복당 전체 데이터 셋을 가지고 활용하기 때문에 시간이 너무 걸림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543D2-FC0F-45AC-A0A1-3580F876D4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9740A-B600-425F-8F5F-95779C9D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B0B27-5FA3-4C0E-8F17-8A8864F2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E4E5B-A983-41C4-814E-CD762AFF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2962-1868-4487-8942-5202A185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1B46E-2BDB-42B4-A4C0-6E44BD1C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3137-D4B6-4F6D-8A94-BA7AE7A7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32A72-53B9-468F-BD06-416E247D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7FA30-0DB5-4C37-8BBB-C509655B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E9504-A33B-4287-8F43-6EDA4BF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20970-316D-4DD5-9898-17DE438C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173-B2FA-486A-B201-B5F1230B2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65967-D53C-4573-BE9E-1FE3F7B8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027F3-599D-4270-87FD-B4DC22B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99CE7-EB07-428D-888D-1858441B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F6899-F94F-48E2-A430-1F8042AF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8355-A599-417F-BA05-58E846E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55D9A-EC44-44E2-8505-4B30011A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69F9-65E0-409C-9DEA-7F1D853B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3B576-7419-4732-B314-43835ED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4C99-DFCC-4FE7-8CA9-479B71D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8F878-10D6-40A1-9F05-2D6D7F540680}"/>
              </a:ext>
            </a:extLst>
          </p:cNvPr>
          <p:cNvSpPr/>
          <p:nvPr userDrawn="1"/>
        </p:nvSpPr>
        <p:spPr>
          <a:xfrm>
            <a:off x="838200" y="1433384"/>
            <a:ext cx="4897588" cy="74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8ADF5-B616-4D7E-9B29-37A8B47A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9869F-54F4-4E9F-9F21-B3E221E8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E1359-291C-4B7C-9BDC-43E0B27F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46CF8-42F2-4FD5-A959-6EA1196F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2F625-29E2-4AD2-B591-871E68C3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AEB4F-5ADB-4A0F-9278-1F5359EA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4F239-F63E-4B00-A5A0-80FA928D0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E44D2-6AA5-47F9-AD26-9EF08158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8845F-D3F4-4F22-B49D-B9625779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76F54-31D2-4C4D-B976-F12EA3B2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3FE43-BA95-4951-80F1-D16E659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FE07-F5BA-4CDA-9B5A-2796DB5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D9325-32BC-4B75-A2FB-446EE6E2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D296E-24D1-431E-A854-6D4E169D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6FD0ED-0E90-4408-8E79-FFF8DFD3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A62F2A-CF2C-4A28-BC6F-DC7BD624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AF896-2D2A-4D2F-81B8-7F70C613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F4ED9-1D0E-4068-9383-1D821881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CB1482-5B6A-4342-9A13-6E0F82C0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9C31-CC1C-4DC3-BDC9-D2790194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F76B37-A0BB-4482-955F-627BD839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2327F-3C28-4A39-A759-CAED002E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92DBB4-25EE-4367-A2F0-1439191A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B3095-B255-46AC-81BF-8623A79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2AA687-2264-4059-8D84-499D0BDC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15E30-EC60-44EB-A745-1333895C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74C20-5A6D-47CA-8552-2E30B667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3CAD2-669A-4584-A48C-E55273D9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32838-2C42-4A3F-85E9-706AE388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2BD4A-6D76-43EE-AD0A-044A210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F2AA2-8C8F-4DC8-80B3-6F89169A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B3372-EB4E-479D-9DFD-12426521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6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5CA2-1B8A-4FAD-B7F8-5C00FEEA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8FA2A7-1D90-44CD-ABB3-407D3455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74DBA-F7E1-42DE-811E-DC54DFC6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D021C-816E-4AF9-942B-10177A38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736BE-B7ED-46D8-8AFD-5190B73E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31C47-AA13-4B6A-83A7-4B1DD40E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C255C2-E5A1-4831-8D47-9407E36F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4C921-181A-429F-8657-6BEFBF71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3AFD2-4E9B-42BD-A11A-D1ACE907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35104-8EE7-4DC1-A35F-DEDCE0CC7EE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64727-11A6-4D47-BE05-8E6244AA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89CEC-C21F-44B9-BE96-603B6787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9B6F-1AD4-487D-B59A-FBA195CE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11D-29C2-41C7-A6D0-D62EE692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3428"/>
            <a:ext cx="9144000" cy="2387600"/>
          </a:xfrm>
        </p:spPr>
        <p:txBody>
          <a:bodyPr/>
          <a:lstStyle/>
          <a:p>
            <a:r>
              <a:rPr lang="en-US" altLang="ko-KR"/>
              <a:t>Machine Learning Concepts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6AAE8-EC8B-4447-9646-A19B82B9F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103"/>
            <a:ext cx="9144000" cy="1655762"/>
          </a:xfrm>
        </p:spPr>
        <p:txBody>
          <a:bodyPr/>
          <a:lstStyle/>
          <a:p>
            <a:r>
              <a:rPr lang="en-US" altLang="ko-KR"/>
              <a:t>202102712 </a:t>
            </a:r>
            <a:r>
              <a:rPr lang="ko-KR" altLang="en-US"/>
              <a:t>진건승</a:t>
            </a:r>
          </a:p>
        </p:txBody>
      </p:sp>
    </p:spTree>
    <p:extLst>
      <p:ext uri="{BB962C8B-B14F-4D97-AF65-F5344CB8AC3E}">
        <p14:creationId xmlns:p14="http://schemas.microsoft.com/office/powerpoint/2010/main" val="188102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93250-521D-4816-802F-23E9CE2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Function (MSE)</a:t>
            </a:r>
            <a:endParaRPr lang="ko-KR" altLang="en-US"/>
          </a:p>
        </p:txBody>
      </p:sp>
      <p:graphicFrame>
        <p:nvGraphicFramePr>
          <p:cNvPr id="12" name="내용 개체 틀 5">
            <a:extLst>
              <a:ext uri="{FF2B5EF4-FFF2-40B4-BE49-F238E27FC236}">
                <a16:creationId xmlns:a16="http://schemas.microsoft.com/office/drawing/2014/main" id="{C2544CDC-8977-42DB-AF85-D707559B8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53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B12789-9C8D-412E-9991-98AA690E8771}"/>
              </a:ext>
            </a:extLst>
          </p:cNvPr>
          <p:cNvCxnSpPr/>
          <p:nvPr/>
        </p:nvCxnSpPr>
        <p:spPr>
          <a:xfrm flipH="1">
            <a:off x="1230284" y="2518756"/>
            <a:ext cx="9883832" cy="326690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DE177-D156-4028-9E9C-A1D70464995B}"/>
                  </a:ext>
                </a:extLst>
              </p:cNvPr>
              <p:cNvSpPr txBox="1"/>
              <p:nvPr/>
            </p:nvSpPr>
            <p:spPr>
              <a:xfrm>
                <a:off x="6724996" y="2926080"/>
                <a:ext cx="1838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2000" b="1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DE177-D156-4028-9E9C-A1D70464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96" y="2926080"/>
                <a:ext cx="1838498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ADED59-DD1A-410D-92FA-CA5A1BD4BD1E}"/>
              </a:ext>
            </a:extLst>
          </p:cNvPr>
          <p:cNvCxnSpPr>
            <a:cxnSpLocks/>
          </p:cNvCxnSpPr>
          <p:nvPr/>
        </p:nvCxnSpPr>
        <p:spPr>
          <a:xfrm>
            <a:off x="8307964" y="3429000"/>
            <a:ext cx="0" cy="2952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05B7E-5359-483D-AF1A-5B45C6C80C5D}"/>
              </a:ext>
            </a:extLst>
          </p:cNvPr>
          <p:cNvCxnSpPr>
            <a:cxnSpLocks/>
          </p:cNvCxnSpPr>
          <p:nvPr/>
        </p:nvCxnSpPr>
        <p:spPr>
          <a:xfrm>
            <a:off x="9715241" y="2862170"/>
            <a:ext cx="0" cy="19534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CAD64-2C5B-40F8-8B14-F9736FCC011D}"/>
              </a:ext>
            </a:extLst>
          </p:cNvPr>
          <p:cNvCxnSpPr>
            <a:cxnSpLocks/>
          </p:cNvCxnSpPr>
          <p:nvPr/>
        </p:nvCxnSpPr>
        <p:spPr>
          <a:xfrm>
            <a:off x="6893502" y="3914775"/>
            <a:ext cx="0" cy="61531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E901B8-387F-4DD3-AF92-E6E1C6D3B2BB}"/>
              </a:ext>
            </a:extLst>
          </p:cNvPr>
          <p:cNvCxnSpPr>
            <a:cxnSpLocks/>
          </p:cNvCxnSpPr>
          <p:nvPr/>
        </p:nvCxnSpPr>
        <p:spPr>
          <a:xfrm>
            <a:off x="5479039" y="4133855"/>
            <a:ext cx="0" cy="25717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FF2D47-CAA4-4A5A-B252-16D98119759A}"/>
              </a:ext>
            </a:extLst>
          </p:cNvPr>
          <p:cNvCxnSpPr>
            <a:cxnSpLocks/>
          </p:cNvCxnSpPr>
          <p:nvPr/>
        </p:nvCxnSpPr>
        <p:spPr>
          <a:xfrm>
            <a:off x="4064576" y="4814888"/>
            <a:ext cx="0" cy="1285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C83552-0372-4F87-A9FB-F7A6B274960E}"/>
              </a:ext>
            </a:extLst>
          </p:cNvPr>
          <p:cNvCxnSpPr>
            <a:cxnSpLocks/>
          </p:cNvCxnSpPr>
          <p:nvPr/>
        </p:nvCxnSpPr>
        <p:spPr>
          <a:xfrm>
            <a:off x="2659639" y="5276850"/>
            <a:ext cx="0" cy="1285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B370AD-88BF-495A-9FF9-08A83F14FAB2}"/>
              </a:ext>
            </a:extLst>
          </p:cNvPr>
          <p:cNvSpPr txBox="1"/>
          <p:nvPr/>
        </p:nvSpPr>
        <p:spPr>
          <a:xfrm>
            <a:off x="6247504" y="6308209"/>
            <a:ext cx="72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4709C-D1EB-4125-BBA0-57E7536CF2C8}"/>
              </a:ext>
            </a:extLst>
          </p:cNvPr>
          <p:cNvSpPr txBox="1"/>
          <p:nvPr/>
        </p:nvSpPr>
        <p:spPr>
          <a:xfrm>
            <a:off x="233979" y="3782875"/>
            <a:ext cx="72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두통</a:t>
            </a:r>
          </a:p>
        </p:txBody>
      </p:sp>
    </p:spTree>
    <p:extLst>
      <p:ext uri="{BB962C8B-B14F-4D97-AF65-F5344CB8AC3E}">
        <p14:creationId xmlns:p14="http://schemas.microsoft.com/office/powerpoint/2010/main" val="16836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DC008-9395-44AB-B9D5-6C73B9AB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Function (MSE)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57EE9-A0C4-4D2A-9AF9-8AC4919A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96687" cy="576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이러한 오차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0019DAA-3C80-42A8-81C2-978B302D26F0}"/>
              </a:ext>
            </a:extLst>
          </p:cNvPr>
          <p:cNvCxnSpPr>
            <a:cxnSpLocks/>
          </p:cNvCxnSpPr>
          <p:nvPr/>
        </p:nvCxnSpPr>
        <p:spPr>
          <a:xfrm>
            <a:off x="2712199" y="1737186"/>
            <a:ext cx="0" cy="61531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E86C1B-BEA6-4D24-8687-11AAF268190B}"/>
              </a:ext>
            </a:extLst>
          </p:cNvPr>
          <p:cNvSpPr txBox="1">
            <a:spLocks/>
          </p:cNvSpPr>
          <p:nvPr/>
        </p:nvSpPr>
        <p:spPr>
          <a:xfrm>
            <a:off x="2733497" y="1825624"/>
            <a:ext cx="8854433" cy="57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를 줄이기 위해서는</a:t>
            </a:r>
            <a:r>
              <a:rPr lang="en-US" altLang="ko-KR"/>
              <a:t>, </a:t>
            </a:r>
            <a:r>
              <a:rPr lang="ko-KR" altLang="en-US"/>
              <a:t>먼저 각 오차의 크기가 얼마나 되는지 파악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A5D97D-1B76-4707-9F1F-0422FB05E19A}"/>
              </a:ext>
            </a:extLst>
          </p:cNvPr>
          <p:cNvSpPr txBox="1">
            <a:spLocks/>
          </p:cNvSpPr>
          <p:nvPr/>
        </p:nvSpPr>
        <p:spPr>
          <a:xfrm>
            <a:off x="1614747" y="3280352"/>
            <a:ext cx="8962505" cy="20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/>
              <a:t>그러면</a:t>
            </a:r>
            <a:r>
              <a:rPr lang="en-US" altLang="ko-KR" sz="480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/>
              <a:t>이 오차를 어떤 식으로 구해야 좋을까</a:t>
            </a:r>
            <a:r>
              <a:rPr lang="en-US" altLang="ko-KR" sz="4800"/>
              <a:t>?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127224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6C5A9-968A-4BED-A0CA-3AD42F21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Function (MSE)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E79D6-2A80-4C3A-AC01-127F9F42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MSE </a:t>
            </a:r>
            <a:r>
              <a:rPr lang="ko-KR" altLang="en-US"/>
              <a:t>에서 제시하는 오차를 구하는 방법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H(x) = Wx + b </a:t>
            </a:r>
            <a:r>
              <a:rPr lang="ko-KR" altLang="en-US"/>
              <a:t>라고 했을 때</a:t>
            </a:r>
            <a:r>
              <a:rPr lang="en-US" altLang="ko-KR"/>
              <a:t>,</a:t>
            </a:r>
            <a:endParaRPr lang="ko-KR" altLang="en-US"/>
          </a:p>
        </p:txBody>
      </p:sp>
      <p:pic>
        <p:nvPicPr>
          <p:cNvPr id="18" name="그림 17" descr="\documentclass{article}&#10;\usepackage{amsmath}&#10;\pagestyle{empty}&#10;\begin{document}&#10;&#10;$$cost(W, b) = \frac{1}{n}\sum_{i=1}^n [y^{(i)} - H(x^{(i)})]^2$$&#10;&#10;&#10;\end{document}" title="IguanaTex Bitmap Display">
            <a:extLst>
              <a:ext uri="{FF2B5EF4-FFF2-40B4-BE49-F238E27FC236}">
                <a16:creationId xmlns:a16="http://schemas.microsoft.com/office/drawing/2014/main" id="{49659CE8-04F1-4294-BD25-EE86E2948C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7" y="4001294"/>
            <a:ext cx="7072926" cy="13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6C5A9-968A-4BED-A0CA-3AD42F21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Function (MSE)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E79D6-2A80-4C3A-AC01-127F9F42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8092"/>
            <a:ext cx="10515600" cy="543503"/>
          </a:xfrm>
        </p:spPr>
        <p:txBody>
          <a:bodyPr/>
          <a:lstStyle/>
          <a:p>
            <a:r>
              <a:rPr lang="ko-KR" altLang="en-US"/>
              <a:t>왜 그냥 빼지 않고 뺀 후에 제곱을 할까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8" name="그림 17" descr="\documentclass{article}&#10;\usepackage{amsmath}&#10;\pagestyle{empty}&#10;\begin{document}&#10;&#10;$$cost(W, b) = \frac{1}{n}\sum_{i=1}^n [y^{(i)} - H(x^{(i)})]^2$$&#10;&#10;&#10;\end{document}" title="IguanaTex Bitmap Display">
            <a:extLst>
              <a:ext uri="{FF2B5EF4-FFF2-40B4-BE49-F238E27FC236}">
                <a16:creationId xmlns:a16="http://schemas.microsoft.com/office/drawing/2014/main" id="{49659CE8-04F1-4294-BD25-EE86E2948C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7" y="3429000"/>
            <a:ext cx="7072926" cy="13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9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C79FF5-CCBD-44A7-8FA6-41666244894D}"/>
              </a:ext>
            </a:extLst>
          </p:cNvPr>
          <p:cNvGrpSpPr/>
          <p:nvPr/>
        </p:nvGrpSpPr>
        <p:grpSpPr>
          <a:xfrm>
            <a:off x="2934492" y="1726945"/>
            <a:ext cx="5791001" cy="5131055"/>
            <a:chOff x="3037115" y="1800808"/>
            <a:chExt cx="5687007" cy="50389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DA8A416-838A-4BCC-A73A-0402F117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021" y="2017625"/>
              <a:ext cx="5209167" cy="433159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DCD3EB-5C59-4206-923C-B100DA29E7D5}"/>
                </a:ext>
              </a:extLst>
            </p:cNvPr>
            <p:cNvSpPr/>
            <p:nvPr/>
          </p:nvSpPr>
          <p:spPr>
            <a:xfrm>
              <a:off x="8080310" y="1800808"/>
              <a:ext cx="643812" cy="2136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DEB7D4-911C-4762-9449-E6A5EC16D6FF}"/>
                </a:ext>
              </a:extLst>
            </p:cNvPr>
            <p:cNvSpPr/>
            <p:nvPr/>
          </p:nvSpPr>
          <p:spPr>
            <a:xfrm>
              <a:off x="3037115" y="4089918"/>
              <a:ext cx="643812" cy="2136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8C52B5-F6DF-49A5-ABE1-E0934C331043}"/>
                </a:ext>
              </a:extLst>
            </p:cNvPr>
            <p:cNvSpPr/>
            <p:nvPr/>
          </p:nvSpPr>
          <p:spPr>
            <a:xfrm rot="16200000">
              <a:off x="4419063" y="5449459"/>
              <a:ext cx="643812" cy="2136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75A88D-BE18-42FD-97EA-B082ECEDE937}"/>
              </a:ext>
            </a:extLst>
          </p:cNvPr>
          <p:cNvSpPr txBox="1"/>
          <p:nvPr/>
        </p:nvSpPr>
        <p:spPr>
          <a:xfrm>
            <a:off x="3128366" y="6394649"/>
            <a:ext cx="61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Feature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한 개일때의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(Linear Regression) Cost-W 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24892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pic>
        <p:nvPicPr>
          <p:cNvPr id="26" name="그림 25" descr="\documentclass{article}&#10;\usepackage{amsmath}&#10;\pagestyle{empty}&#10;\begin{document}&#10;&#10;&#10;$ W := W - \alpha \frac{\partial}{\partial W}cost(W) $&#10;&#10;&#10;\end{document}" title="IguanaTex Bitmap Display">
            <a:extLst>
              <a:ext uri="{FF2B5EF4-FFF2-40B4-BE49-F238E27FC236}">
                <a16:creationId xmlns:a16="http://schemas.microsoft.com/office/drawing/2014/main" id="{9F6A5DBD-6010-4165-980F-DB9415B87D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9" y="3136613"/>
            <a:ext cx="4979022" cy="584774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\alpha$ : learning rate&#10;&#10;&#10;\end{document}" title="IguanaTex Bitmap Display">
            <a:extLst>
              <a:ext uri="{FF2B5EF4-FFF2-40B4-BE49-F238E27FC236}">
                <a16:creationId xmlns:a16="http://schemas.microsoft.com/office/drawing/2014/main" id="{D5DF0DC6-27F4-4476-BFC0-AB5473025A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99" y="4212386"/>
            <a:ext cx="2750802" cy="3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FB2667-B87F-473F-8611-927F24773DBF}"/>
              </a:ext>
            </a:extLst>
          </p:cNvPr>
          <p:cNvGrpSpPr/>
          <p:nvPr/>
        </p:nvGrpSpPr>
        <p:grpSpPr>
          <a:xfrm>
            <a:off x="5777518" y="1690688"/>
            <a:ext cx="5791001" cy="5354926"/>
            <a:chOff x="3328061" y="1726945"/>
            <a:chExt cx="5791001" cy="53549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C79FF5-CCBD-44A7-8FA6-41666244894D}"/>
                </a:ext>
              </a:extLst>
            </p:cNvPr>
            <p:cNvGrpSpPr/>
            <p:nvPr/>
          </p:nvGrpSpPr>
          <p:grpSpPr>
            <a:xfrm>
              <a:off x="3328061" y="1726945"/>
              <a:ext cx="5791001" cy="5131055"/>
              <a:chOff x="3037115" y="1800808"/>
              <a:chExt cx="5687007" cy="503891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DA8A416-838A-4BCC-A73A-0402F117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021" y="2017625"/>
                <a:ext cx="5209167" cy="4331597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DCD3EB-5C59-4206-923C-B100DA29E7D5}"/>
                  </a:ext>
                </a:extLst>
              </p:cNvPr>
              <p:cNvSpPr/>
              <p:nvPr/>
            </p:nvSpPr>
            <p:spPr>
              <a:xfrm>
                <a:off x="8080310" y="180080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DEB7D4-911C-4762-9449-E6A5EC16D6FF}"/>
                  </a:ext>
                </a:extLst>
              </p:cNvPr>
              <p:cNvSpPr/>
              <p:nvPr/>
            </p:nvSpPr>
            <p:spPr>
              <a:xfrm>
                <a:off x="3037115" y="408991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8C52B5-F6DF-49A5-ABE1-E0934C331043}"/>
                  </a:ext>
                </a:extLst>
              </p:cNvPr>
              <p:cNvSpPr/>
              <p:nvPr/>
            </p:nvSpPr>
            <p:spPr>
              <a:xfrm rot="16200000">
                <a:off x="4419063" y="5449459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EB912-86E0-46A0-9970-F07C02FC53D3}"/>
                </a:ext>
              </a:extLst>
            </p:cNvPr>
            <p:cNvCxnSpPr/>
            <p:nvPr/>
          </p:nvCxnSpPr>
          <p:spPr>
            <a:xfrm>
              <a:off x="5020887" y="1726945"/>
              <a:ext cx="972589" cy="395064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F0EF75-EFC4-4F2A-B951-5A8B2E9CC632}"/>
                </a:ext>
              </a:extLst>
            </p:cNvPr>
            <p:cNvCxnSpPr>
              <a:cxnSpLocks/>
            </p:cNvCxnSpPr>
            <p:nvPr/>
          </p:nvCxnSpPr>
          <p:spPr>
            <a:xfrm rot="-480000">
              <a:off x="5343724" y="2857647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880ADEB-4E2E-4100-814E-36AB3BA07E9F}"/>
                </a:ext>
              </a:extLst>
            </p:cNvPr>
            <p:cNvCxnSpPr>
              <a:cxnSpLocks/>
            </p:cNvCxnSpPr>
            <p:nvPr/>
          </p:nvCxnSpPr>
          <p:spPr>
            <a:xfrm rot="-2220000">
              <a:off x="5666348" y="3591381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C5B401C-311E-490A-95EE-62A51BC0219B}"/>
                </a:ext>
              </a:extLst>
            </p:cNvPr>
            <p:cNvGrpSpPr/>
            <p:nvPr/>
          </p:nvGrpSpPr>
          <p:grpSpPr>
            <a:xfrm flipH="1">
              <a:off x="6435671" y="1726945"/>
              <a:ext cx="1504766" cy="5354926"/>
              <a:chOff x="7055298" y="1726946"/>
              <a:chExt cx="1504766" cy="5354926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E8DD9F4-1C6A-4BDE-A8AF-7903D1A5124D}"/>
                  </a:ext>
                </a:extLst>
              </p:cNvPr>
              <p:cNvCxnSpPr/>
              <p:nvPr/>
            </p:nvCxnSpPr>
            <p:spPr>
              <a:xfrm>
                <a:off x="7055298" y="1726946"/>
                <a:ext cx="972589" cy="395064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D666AFC-C63B-480E-B4D1-90689B6B7813}"/>
                  </a:ext>
                </a:extLst>
              </p:cNvPr>
              <p:cNvCxnSpPr>
                <a:cxnSpLocks/>
              </p:cNvCxnSpPr>
              <p:nvPr/>
            </p:nvCxnSpPr>
            <p:spPr>
              <a:xfrm rot="-480000">
                <a:off x="7378135" y="2857648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6AEFC5-6F88-4DDF-9FD2-07F82FF34C6D}"/>
                  </a:ext>
                </a:extLst>
              </p:cNvPr>
              <p:cNvCxnSpPr>
                <a:cxnSpLocks/>
              </p:cNvCxnSpPr>
              <p:nvPr/>
            </p:nvCxnSpPr>
            <p:spPr>
              <a:xfrm rot="-2220000">
                <a:off x="7700759" y="3591382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872D87-3EC5-4ABD-A187-CFCAAD57B0E6}"/>
              </a:ext>
            </a:extLst>
          </p:cNvPr>
          <p:cNvSpPr txBox="1"/>
          <p:nvPr/>
        </p:nvSpPr>
        <p:spPr>
          <a:xfrm>
            <a:off x="842694" y="2381788"/>
            <a:ext cx="473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		SGD </a:t>
            </a:r>
          </a:p>
          <a:p>
            <a:r>
              <a:rPr lang="en-US" altLang="ko-KR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(Stochastic</a:t>
            </a:r>
            <a:r>
              <a:rPr lang="ko-KR" altLang="en-US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Gradient Desecent)</a:t>
            </a:r>
            <a:endParaRPr lang="ko-KR" altLang="en-US" sz="24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26" name="그림 25" descr="\documentclass{article}&#10;\usepackage{amsmath}&#10;\pagestyle{empty}&#10;\begin{document}&#10;&#10;&#10;$ W := W - \alpha \frac{\partial}{\partial W}cost(W) $&#10;&#10;&#10;\end{document}" title="IguanaTex Bitmap Display">
            <a:extLst>
              <a:ext uri="{FF2B5EF4-FFF2-40B4-BE49-F238E27FC236}">
                <a16:creationId xmlns:a16="http://schemas.microsoft.com/office/drawing/2014/main" id="{9F6A5DBD-6010-4165-980F-DB9415B87D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7" y="3729270"/>
            <a:ext cx="4979022" cy="584774"/>
          </a:xfrm>
          <a:prstGeom prst="rect">
            <a:avLst/>
          </a:prstGeom>
        </p:spPr>
      </p:pic>
      <p:pic>
        <p:nvPicPr>
          <p:cNvPr id="28" name="그림 27" descr="\documentclass{article}&#10;\usepackage{amsmath}&#10;\pagestyle{empty}&#10;\begin{document}&#10;&#10;$ \frac{\partial cost(W)}{\partial W} &lt; 0 $&#10;&#10;&#10;\end{document}" title="IguanaTex Bitmap Display">
            <a:extLst>
              <a:ext uri="{FF2B5EF4-FFF2-40B4-BE49-F238E27FC236}">
                <a16:creationId xmlns:a16="http://schemas.microsoft.com/office/drawing/2014/main" id="{9D599880-544E-4E7D-A762-44E5AB1294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00" y="2004023"/>
            <a:ext cx="1936258" cy="499467"/>
          </a:xfrm>
          <a:prstGeom prst="rect">
            <a:avLst/>
          </a:prstGeom>
        </p:spPr>
      </p:pic>
      <p:pic>
        <p:nvPicPr>
          <p:cNvPr id="31" name="그림 30" descr="\documentclass{article}&#10;\usepackage{amsmath}&#10;\pagestyle{empty}&#10;\begin{document}&#10;&#10;$ \frac{\partial cost(W)}{\partial W} &gt; 0 $&#10;&#10;&#10;\end{document}" title="IguanaTex Bitmap Display">
            <a:extLst>
              <a:ext uri="{FF2B5EF4-FFF2-40B4-BE49-F238E27FC236}">
                <a16:creationId xmlns:a16="http://schemas.microsoft.com/office/drawing/2014/main" id="{74A097E9-B235-4911-A363-66CE7E50FC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68" y="1941396"/>
            <a:ext cx="1936258" cy="499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AF05054-881A-456A-9F63-A99A19E65EF0}"/>
              </a:ext>
            </a:extLst>
          </p:cNvPr>
          <p:cNvCxnSpPr>
            <a:cxnSpLocks/>
          </p:cNvCxnSpPr>
          <p:nvPr/>
        </p:nvCxnSpPr>
        <p:spPr>
          <a:xfrm flipH="1">
            <a:off x="7066789" y="5519651"/>
            <a:ext cx="380450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1C2DC5-ABFD-41CA-983E-9573ED55C088}"/>
              </a:ext>
            </a:extLst>
          </p:cNvPr>
          <p:cNvSpPr txBox="1"/>
          <p:nvPr/>
        </p:nvSpPr>
        <p:spPr>
          <a:xfrm>
            <a:off x="5995595" y="6424177"/>
            <a:ext cx="61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Feature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한 개일때의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(Linear Regression) Cost-W 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371526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C70C-10AF-4B60-8413-6AA22B2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408C3-EC2B-4511-A67F-1CF3ABB14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4" y="2676820"/>
            <a:ext cx="7292972" cy="24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7910C-A79D-42AB-A327-7511E0D08BB7}"/>
              </a:ext>
            </a:extLst>
          </p:cNvPr>
          <p:cNvSpPr txBox="1"/>
          <p:nvPr/>
        </p:nvSpPr>
        <p:spPr>
          <a:xfrm>
            <a:off x="838200" y="1922144"/>
            <a:ext cx="1024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그냥 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Gradient Descent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 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Stochastic Gradient Descent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286151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FB2667-B87F-473F-8611-927F24773DBF}"/>
              </a:ext>
            </a:extLst>
          </p:cNvPr>
          <p:cNvGrpSpPr/>
          <p:nvPr/>
        </p:nvGrpSpPr>
        <p:grpSpPr>
          <a:xfrm>
            <a:off x="5777518" y="1690688"/>
            <a:ext cx="5791001" cy="5354926"/>
            <a:chOff x="3328061" y="1726945"/>
            <a:chExt cx="5791001" cy="53549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C79FF5-CCBD-44A7-8FA6-41666244894D}"/>
                </a:ext>
              </a:extLst>
            </p:cNvPr>
            <p:cNvGrpSpPr/>
            <p:nvPr/>
          </p:nvGrpSpPr>
          <p:grpSpPr>
            <a:xfrm>
              <a:off x="3328061" y="1726945"/>
              <a:ext cx="5791001" cy="5131055"/>
              <a:chOff x="3037115" y="1800808"/>
              <a:chExt cx="5687007" cy="503891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DA8A416-838A-4BCC-A73A-0402F117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021" y="2017625"/>
                <a:ext cx="5209167" cy="4331597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DCD3EB-5C59-4206-923C-B100DA29E7D5}"/>
                  </a:ext>
                </a:extLst>
              </p:cNvPr>
              <p:cNvSpPr/>
              <p:nvPr/>
            </p:nvSpPr>
            <p:spPr>
              <a:xfrm>
                <a:off x="8080310" y="180080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DEB7D4-911C-4762-9449-E6A5EC16D6FF}"/>
                  </a:ext>
                </a:extLst>
              </p:cNvPr>
              <p:cNvSpPr/>
              <p:nvPr/>
            </p:nvSpPr>
            <p:spPr>
              <a:xfrm>
                <a:off x="3037115" y="408991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8C52B5-F6DF-49A5-ABE1-E0934C331043}"/>
                  </a:ext>
                </a:extLst>
              </p:cNvPr>
              <p:cNvSpPr/>
              <p:nvPr/>
            </p:nvSpPr>
            <p:spPr>
              <a:xfrm rot="16200000">
                <a:off x="4419063" y="5449459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EB912-86E0-46A0-9970-F07C02FC53D3}"/>
                </a:ext>
              </a:extLst>
            </p:cNvPr>
            <p:cNvCxnSpPr/>
            <p:nvPr/>
          </p:nvCxnSpPr>
          <p:spPr>
            <a:xfrm>
              <a:off x="5020887" y="1726945"/>
              <a:ext cx="972589" cy="395064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F0EF75-EFC4-4F2A-B951-5A8B2E9CC632}"/>
                </a:ext>
              </a:extLst>
            </p:cNvPr>
            <p:cNvCxnSpPr>
              <a:cxnSpLocks/>
            </p:cNvCxnSpPr>
            <p:nvPr/>
          </p:nvCxnSpPr>
          <p:spPr>
            <a:xfrm rot="-480000">
              <a:off x="5343724" y="2857647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880ADEB-4E2E-4100-814E-36AB3BA07E9F}"/>
                </a:ext>
              </a:extLst>
            </p:cNvPr>
            <p:cNvCxnSpPr>
              <a:cxnSpLocks/>
            </p:cNvCxnSpPr>
            <p:nvPr/>
          </p:nvCxnSpPr>
          <p:spPr>
            <a:xfrm rot="-2220000">
              <a:off x="5666348" y="3591381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C5B401C-311E-490A-95EE-62A51BC0219B}"/>
                </a:ext>
              </a:extLst>
            </p:cNvPr>
            <p:cNvGrpSpPr/>
            <p:nvPr/>
          </p:nvGrpSpPr>
          <p:grpSpPr>
            <a:xfrm flipH="1">
              <a:off x="6435671" y="1726945"/>
              <a:ext cx="1504766" cy="5354926"/>
              <a:chOff x="7055298" y="1726946"/>
              <a:chExt cx="1504766" cy="5354926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E8DD9F4-1C6A-4BDE-A8AF-7903D1A5124D}"/>
                  </a:ext>
                </a:extLst>
              </p:cNvPr>
              <p:cNvCxnSpPr/>
              <p:nvPr/>
            </p:nvCxnSpPr>
            <p:spPr>
              <a:xfrm>
                <a:off x="7055298" y="1726946"/>
                <a:ext cx="972589" cy="395064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D666AFC-C63B-480E-B4D1-90689B6B7813}"/>
                  </a:ext>
                </a:extLst>
              </p:cNvPr>
              <p:cNvCxnSpPr>
                <a:cxnSpLocks/>
              </p:cNvCxnSpPr>
              <p:nvPr/>
            </p:nvCxnSpPr>
            <p:spPr>
              <a:xfrm rot="-480000">
                <a:off x="7378135" y="2857648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6AEFC5-6F88-4DDF-9FD2-07F82FF34C6D}"/>
                  </a:ext>
                </a:extLst>
              </p:cNvPr>
              <p:cNvCxnSpPr>
                <a:cxnSpLocks/>
              </p:cNvCxnSpPr>
              <p:nvPr/>
            </p:nvCxnSpPr>
            <p:spPr>
              <a:xfrm rot="-2220000">
                <a:off x="7700759" y="3591382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그림 25" descr="\documentclass{article}&#10;\usepackage{amsmath}&#10;\pagestyle{empty}&#10;\begin{document}&#10;&#10;&#10;$ W := W - \alpha \frac{\partial}{\partial W}cost(W) $&#10;&#10;&#10;\end{document}" title="IguanaTex Bitmap Display">
            <a:extLst>
              <a:ext uri="{FF2B5EF4-FFF2-40B4-BE49-F238E27FC236}">
                <a16:creationId xmlns:a16="http://schemas.microsoft.com/office/drawing/2014/main" id="{9F6A5DBD-6010-4165-980F-DB9415B87D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7" y="3729270"/>
            <a:ext cx="4979022" cy="584774"/>
          </a:xfrm>
          <a:prstGeom prst="rect">
            <a:avLst/>
          </a:prstGeom>
        </p:spPr>
      </p:pic>
      <p:pic>
        <p:nvPicPr>
          <p:cNvPr id="28" name="그림 27" descr="\documentclass{article}&#10;\usepackage{amsmath}&#10;\pagestyle{empty}&#10;\begin{document}&#10;&#10;$ \frac{\partial cost(W)}{\partial W} &lt; 0 $&#10;&#10;&#10;\end{document}" title="IguanaTex Bitmap Display">
            <a:extLst>
              <a:ext uri="{FF2B5EF4-FFF2-40B4-BE49-F238E27FC236}">
                <a16:creationId xmlns:a16="http://schemas.microsoft.com/office/drawing/2014/main" id="{9D599880-544E-4E7D-A762-44E5AB1294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00" y="2004023"/>
            <a:ext cx="1936258" cy="499467"/>
          </a:xfrm>
          <a:prstGeom prst="rect">
            <a:avLst/>
          </a:prstGeom>
        </p:spPr>
      </p:pic>
      <p:pic>
        <p:nvPicPr>
          <p:cNvPr id="31" name="그림 30" descr="\documentclass{article}&#10;\usepackage{amsmath}&#10;\pagestyle{empty}&#10;\begin{document}&#10;&#10;$ \frac{\partial cost(W)}{\partial W} &gt; 0 $&#10;&#10;&#10;\end{document}" title="IguanaTex Bitmap Display">
            <a:extLst>
              <a:ext uri="{FF2B5EF4-FFF2-40B4-BE49-F238E27FC236}">
                <a16:creationId xmlns:a16="http://schemas.microsoft.com/office/drawing/2014/main" id="{74A097E9-B235-4911-A363-66CE7E50FC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68" y="1941396"/>
            <a:ext cx="1936258" cy="499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AF05054-881A-456A-9F63-A99A19E65EF0}"/>
              </a:ext>
            </a:extLst>
          </p:cNvPr>
          <p:cNvCxnSpPr>
            <a:cxnSpLocks/>
          </p:cNvCxnSpPr>
          <p:nvPr/>
        </p:nvCxnSpPr>
        <p:spPr>
          <a:xfrm flipH="1">
            <a:off x="7066789" y="5519651"/>
            <a:ext cx="380450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186575-EDF7-4450-9BD6-279EA58442B0}"/>
              </a:ext>
            </a:extLst>
          </p:cNvPr>
          <p:cNvSpPr txBox="1"/>
          <p:nvPr/>
        </p:nvSpPr>
        <p:spPr>
          <a:xfrm>
            <a:off x="5995595" y="6424177"/>
            <a:ext cx="61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Feature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한 개일때의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(Linear Regression) Cost-W 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380759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FB2667-B87F-473F-8611-927F24773DBF}"/>
              </a:ext>
            </a:extLst>
          </p:cNvPr>
          <p:cNvGrpSpPr/>
          <p:nvPr/>
        </p:nvGrpSpPr>
        <p:grpSpPr>
          <a:xfrm>
            <a:off x="5777518" y="1690688"/>
            <a:ext cx="5791001" cy="5354926"/>
            <a:chOff x="3328061" y="1726945"/>
            <a:chExt cx="5791001" cy="53549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C79FF5-CCBD-44A7-8FA6-41666244894D}"/>
                </a:ext>
              </a:extLst>
            </p:cNvPr>
            <p:cNvGrpSpPr/>
            <p:nvPr/>
          </p:nvGrpSpPr>
          <p:grpSpPr>
            <a:xfrm>
              <a:off x="3328061" y="1726945"/>
              <a:ext cx="5791001" cy="5131055"/>
              <a:chOff x="3037115" y="1800808"/>
              <a:chExt cx="5687007" cy="503891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DA8A416-838A-4BCC-A73A-0402F1176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021" y="2017625"/>
                <a:ext cx="5209167" cy="4331597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DCD3EB-5C59-4206-923C-B100DA29E7D5}"/>
                  </a:ext>
                </a:extLst>
              </p:cNvPr>
              <p:cNvSpPr/>
              <p:nvPr/>
            </p:nvSpPr>
            <p:spPr>
              <a:xfrm>
                <a:off x="8080310" y="180080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BDEB7D4-911C-4762-9449-E6A5EC16D6FF}"/>
                  </a:ext>
                </a:extLst>
              </p:cNvPr>
              <p:cNvSpPr/>
              <p:nvPr/>
            </p:nvSpPr>
            <p:spPr>
              <a:xfrm>
                <a:off x="3037115" y="4089918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8C52B5-F6DF-49A5-ABE1-E0934C331043}"/>
                  </a:ext>
                </a:extLst>
              </p:cNvPr>
              <p:cNvSpPr/>
              <p:nvPr/>
            </p:nvSpPr>
            <p:spPr>
              <a:xfrm rot="16200000">
                <a:off x="4419063" y="5449459"/>
                <a:ext cx="643812" cy="2136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1EB912-86E0-46A0-9970-F07C02FC53D3}"/>
                </a:ext>
              </a:extLst>
            </p:cNvPr>
            <p:cNvCxnSpPr/>
            <p:nvPr/>
          </p:nvCxnSpPr>
          <p:spPr>
            <a:xfrm>
              <a:off x="5020887" y="1726945"/>
              <a:ext cx="972589" cy="395064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AF0EF75-EFC4-4F2A-B951-5A8B2E9CC632}"/>
                </a:ext>
              </a:extLst>
            </p:cNvPr>
            <p:cNvCxnSpPr>
              <a:cxnSpLocks/>
            </p:cNvCxnSpPr>
            <p:nvPr/>
          </p:nvCxnSpPr>
          <p:spPr>
            <a:xfrm rot="-480000">
              <a:off x="5343724" y="2857647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880ADEB-4E2E-4100-814E-36AB3BA07E9F}"/>
                </a:ext>
              </a:extLst>
            </p:cNvPr>
            <p:cNvCxnSpPr>
              <a:cxnSpLocks/>
            </p:cNvCxnSpPr>
            <p:nvPr/>
          </p:nvCxnSpPr>
          <p:spPr>
            <a:xfrm rot="-2220000">
              <a:off x="5666348" y="3591381"/>
              <a:ext cx="859305" cy="34904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C5B401C-311E-490A-95EE-62A51BC0219B}"/>
                </a:ext>
              </a:extLst>
            </p:cNvPr>
            <p:cNvGrpSpPr/>
            <p:nvPr/>
          </p:nvGrpSpPr>
          <p:grpSpPr>
            <a:xfrm flipH="1">
              <a:off x="6435671" y="1726945"/>
              <a:ext cx="1504766" cy="5354926"/>
              <a:chOff x="7055298" y="1726946"/>
              <a:chExt cx="1504766" cy="5354926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E8DD9F4-1C6A-4BDE-A8AF-7903D1A5124D}"/>
                  </a:ext>
                </a:extLst>
              </p:cNvPr>
              <p:cNvCxnSpPr/>
              <p:nvPr/>
            </p:nvCxnSpPr>
            <p:spPr>
              <a:xfrm>
                <a:off x="7055298" y="1726946"/>
                <a:ext cx="972589" cy="3950648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D666AFC-C63B-480E-B4D1-90689B6B7813}"/>
                  </a:ext>
                </a:extLst>
              </p:cNvPr>
              <p:cNvCxnSpPr>
                <a:cxnSpLocks/>
              </p:cNvCxnSpPr>
              <p:nvPr/>
            </p:nvCxnSpPr>
            <p:spPr>
              <a:xfrm rot="-480000">
                <a:off x="7378135" y="2857648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6AEFC5-6F88-4DDF-9FD2-07F82FF34C6D}"/>
                  </a:ext>
                </a:extLst>
              </p:cNvPr>
              <p:cNvCxnSpPr>
                <a:cxnSpLocks/>
              </p:cNvCxnSpPr>
              <p:nvPr/>
            </p:nvCxnSpPr>
            <p:spPr>
              <a:xfrm rot="-2220000">
                <a:off x="7700759" y="3591382"/>
                <a:ext cx="859305" cy="349049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그림 25" descr="\documentclass{article}&#10;\usepackage{amsmath}&#10;\pagestyle{empty}&#10;\begin{document}&#10;&#10;&#10;$ W := W - \alpha \frac{\partial}{\partial W}cost(W) $&#10;&#10;&#10;\end{document}" title="IguanaTex Bitmap Display">
            <a:extLst>
              <a:ext uri="{FF2B5EF4-FFF2-40B4-BE49-F238E27FC236}">
                <a16:creationId xmlns:a16="http://schemas.microsoft.com/office/drawing/2014/main" id="{9F6A5DBD-6010-4165-980F-DB9415B87D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7" y="3729270"/>
            <a:ext cx="4979022" cy="584774"/>
          </a:xfrm>
          <a:prstGeom prst="rect">
            <a:avLst/>
          </a:prstGeom>
        </p:spPr>
      </p:pic>
      <p:pic>
        <p:nvPicPr>
          <p:cNvPr id="28" name="그림 27" descr="\documentclass{article}&#10;\usepackage{amsmath}&#10;\pagestyle{empty}&#10;\begin{document}&#10;&#10;$ \frac{\partial cost(W)}{\partial W} &lt; 0 $&#10;&#10;&#10;\end{document}" title="IguanaTex Bitmap Display">
            <a:extLst>
              <a:ext uri="{FF2B5EF4-FFF2-40B4-BE49-F238E27FC236}">
                <a16:creationId xmlns:a16="http://schemas.microsoft.com/office/drawing/2014/main" id="{9D599880-544E-4E7D-A762-44E5AB1294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00" y="2004023"/>
            <a:ext cx="1936258" cy="499467"/>
          </a:xfrm>
          <a:prstGeom prst="rect">
            <a:avLst/>
          </a:prstGeom>
        </p:spPr>
      </p:pic>
      <p:pic>
        <p:nvPicPr>
          <p:cNvPr id="31" name="그림 30" descr="\documentclass{article}&#10;\usepackage{amsmath}&#10;\pagestyle{empty}&#10;\begin{document}&#10;&#10;$ \frac{\partial cost(W)}{\partial W} &gt; 0 $&#10;&#10;&#10;\end{document}" title="IguanaTex Bitmap Display">
            <a:extLst>
              <a:ext uri="{FF2B5EF4-FFF2-40B4-BE49-F238E27FC236}">
                <a16:creationId xmlns:a16="http://schemas.microsoft.com/office/drawing/2014/main" id="{74A097E9-B235-4911-A363-66CE7E50FC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68" y="1941396"/>
            <a:ext cx="1936258" cy="499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AF05054-881A-456A-9F63-A99A19E65EF0}"/>
              </a:ext>
            </a:extLst>
          </p:cNvPr>
          <p:cNvCxnSpPr>
            <a:cxnSpLocks/>
          </p:cNvCxnSpPr>
          <p:nvPr/>
        </p:nvCxnSpPr>
        <p:spPr>
          <a:xfrm flipH="1">
            <a:off x="7066789" y="5519651"/>
            <a:ext cx="380450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DC1829-E484-4F84-95A6-466222FBE178}"/>
              </a:ext>
            </a:extLst>
          </p:cNvPr>
          <p:cNvSpPr txBox="1"/>
          <p:nvPr/>
        </p:nvSpPr>
        <p:spPr>
          <a:xfrm>
            <a:off x="5995595" y="6424177"/>
            <a:ext cx="61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Feature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한 개일때의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(Linear Regression) Cost-W 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34495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304A-03A5-4CE0-AE52-038952A6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AD5F-A53A-4834-B48D-2E77B627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Linear</a:t>
            </a:r>
            <a:r>
              <a:rPr lang="ko-KR" altLang="en-US"/>
              <a:t> </a:t>
            </a:r>
            <a:r>
              <a:rPr lang="en-US" altLang="ko-KR"/>
              <a:t>Regression and Multiple Linear Regression</a:t>
            </a:r>
          </a:p>
          <a:p>
            <a:endParaRPr lang="en-US" altLang="ko-KR"/>
          </a:p>
          <a:p>
            <a:r>
              <a:rPr lang="en-US" altLang="ko-KR"/>
              <a:t>Logistic Regression</a:t>
            </a:r>
          </a:p>
          <a:p>
            <a:endParaRPr lang="en-US" altLang="ko-KR"/>
          </a:p>
          <a:p>
            <a:r>
              <a:rPr lang="en-US" altLang="ko-KR"/>
              <a:t>Decision Tree</a:t>
            </a:r>
          </a:p>
          <a:p>
            <a:endParaRPr lang="en-US" altLang="ko-KR"/>
          </a:p>
          <a:p>
            <a:r>
              <a:rPr lang="en-US" altLang="ko-KR"/>
              <a:t>Perceptron and Neural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7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pic>
        <p:nvPicPr>
          <p:cNvPr id="26" name="그림 25" descr="\documentclass{article}&#10;\usepackage{amsmath}&#10;\pagestyle{empty}&#10;\begin{document}&#10;&#10;&#10;$ W := W - \alpha \frac{\partial}{\partial W}cost(W) $&#10;&#10;&#10;\end{document}" title="IguanaTex Bitmap Display">
            <a:extLst>
              <a:ext uri="{FF2B5EF4-FFF2-40B4-BE49-F238E27FC236}">
                <a16:creationId xmlns:a16="http://schemas.microsoft.com/office/drawing/2014/main" id="{9F6A5DBD-6010-4165-980F-DB9415B87D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9" y="3728283"/>
            <a:ext cx="4979022" cy="58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F2D3D-841D-4837-9AC3-D6B3D1F693ED}"/>
              </a:ext>
            </a:extLst>
          </p:cNvPr>
          <p:cNvSpPr txBox="1"/>
          <p:nvPr/>
        </p:nvSpPr>
        <p:spPr>
          <a:xfrm>
            <a:off x="838200" y="2213908"/>
            <a:ext cx="784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만약 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Learning rate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너무 높으면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sz="28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1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0BED94-A46F-4838-B8FC-30AE5EAE7BDE}"/>
              </a:ext>
            </a:extLst>
          </p:cNvPr>
          <p:cNvGrpSpPr/>
          <p:nvPr/>
        </p:nvGrpSpPr>
        <p:grpSpPr>
          <a:xfrm>
            <a:off x="5945413" y="1690688"/>
            <a:ext cx="5463211" cy="4631588"/>
            <a:chOff x="3167379" y="1690688"/>
            <a:chExt cx="5463211" cy="46315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61AC499-5404-41B1-BCDE-DF6018A7594E}"/>
                </a:ext>
              </a:extLst>
            </p:cNvPr>
            <p:cNvGrpSpPr/>
            <p:nvPr/>
          </p:nvGrpSpPr>
          <p:grpSpPr>
            <a:xfrm>
              <a:off x="3167379" y="1690688"/>
              <a:ext cx="5463211" cy="4631588"/>
              <a:chOff x="3199652" y="1861287"/>
              <a:chExt cx="5463211" cy="463158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ABDF715-9711-40DD-A48C-FF81CF8B4C27}"/>
                  </a:ext>
                </a:extLst>
              </p:cNvPr>
              <p:cNvGrpSpPr/>
              <p:nvPr/>
            </p:nvGrpSpPr>
            <p:grpSpPr>
              <a:xfrm>
                <a:off x="3199652" y="1861287"/>
                <a:ext cx="5463211" cy="4631588"/>
                <a:chOff x="6105308" y="1690688"/>
                <a:chExt cx="5463211" cy="4631588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4F0CC963-8215-4F0C-B9EB-AC957B46D2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105310" y="1911470"/>
                  <a:ext cx="5304423" cy="4410806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51E99A6-F47A-40CC-8DAD-4E84B31F41B2}"/>
                    </a:ext>
                  </a:extLst>
                </p:cNvPr>
                <p:cNvSpPr/>
                <p:nvPr/>
              </p:nvSpPr>
              <p:spPr>
                <a:xfrm>
                  <a:off x="10912934" y="1690688"/>
                  <a:ext cx="655585" cy="21757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F281ABF-96D3-43D4-81E0-865FF4A50C6D}"/>
                    </a:ext>
                  </a:extLst>
                </p:cNvPr>
                <p:cNvSpPr/>
                <p:nvPr/>
              </p:nvSpPr>
              <p:spPr>
                <a:xfrm>
                  <a:off x="6105308" y="4043173"/>
                  <a:ext cx="307343" cy="21757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6B6210C-F141-4870-8658-CC1195BB8AD3}"/>
                  </a:ext>
                </a:extLst>
              </p:cNvPr>
              <p:cNvSpPr/>
              <p:nvPr/>
            </p:nvSpPr>
            <p:spPr>
              <a:xfrm rot="16200000">
                <a:off x="4206859" y="5324299"/>
                <a:ext cx="161369" cy="2175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24C295-8F44-44A7-A302-957F187369CA}"/>
                </a:ext>
              </a:extLst>
            </p:cNvPr>
            <p:cNvCxnSpPr/>
            <p:nvPr/>
          </p:nvCxnSpPr>
          <p:spPr>
            <a:xfrm>
              <a:off x="4711849" y="2226833"/>
              <a:ext cx="2495775" cy="41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04678C-97D1-49B5-9B81-7A8977158A40}"/>
                </a:ext>
              </a:extLst>
            </p:cNvPr>
            <p:cNvCxnSpPr/>
            <p:nvPr/>
          </p:nvCxnSpPr>
          <p:spPr>
            <a:xfrm flipH="1">
              <a:off x="4927002" y="2657139"/>
              <a:ext cx="2280622" cy="570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9274E5D-BA82-410A-A40E-D0F6F8E35076}"/>
                </a:ext>
              </a:extLst>
            </p:cNvPr>
            <p:cNvCxnSpPr/>
            <p:nvPr/>
          </p:nvCxnSpPr>
          <p:spPr>
            <a:xfrm>
              <a:off x="4927002" y="3227294"/>
              <a:ext cx="1990165" cy="639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E944EE8-A75C-4E10-8D5D-AFCE6A4CBE46}"/>
                </a:ext>
              </a:extLst>
            </p:cNvPr>
            <p:cNvCxnSpPr/>
            <p:nvPr/>
          </p:nvCxnSpPr>
          <p:spPr>
            <a:xfrm flipH="1">
              <a:off x="5343162" y="3866470"/>
              <a:ext cx="1584763" cy="694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C72A60-769F-4E70-B9D3-9A3C6D42CF33}"/>
                </a:ext>
              </a:extLst>
            </p:cNvPr>
            <p:cNvCxnSpPr/>
            <p:nvPr/>
          </p:nvCxnSpPr>
          <p:spPr>
            <a:xfrm>
              <a:off x="5343162" y="4572000"/>
              <a:ext cx="1100669" cy="52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F994387-BB80-4BBE-AE89-D17A48C93BDE}"/>
                </a:ext>
              </a:extLst>
            </p:cNvPr>
            <p:cNvCxnSpPr/>
            <p:nvPr/>
          </p:nvCxnSpPr>
          <p:spPr>
            <a:xfrm flipH="1">
              <a:off x="5658522" y="5142155"/>
              <a:ext cx="785309" cy="150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7FE796F-BBB4-44D9-80CA-E6F1F67B0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6983" y="2011680"/>
              <a:ext cx="2614109" cy="20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0376A9-7429-447A-BB61-C70DB378C244}"/>
              </a:ext>
            </a:extLst>
          </p:cNvPr>
          <p:cNvSpPr txBox="1"/>
          <p:nvPr/>
        </p:nvSpPr>
        <p:spPr>
          <a:xfrm>
            <a:off x="782361" y="3690636"/>
            <a:ext cx="531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만약 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Learning rate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너무 높으면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?</a:t>
            </a:r>
            <a:endParaRPr lang="ko-KR" altLang="en-US" sz="28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3D6C2D-DAF1-42A7-809F-E8D8C37F08A0}"/>
              </a:ext>
            </a:extLst>
          </p:cNvPr>
          <p:cNvSpPr txBox="1"/>
          <p:nvPr/>
        </p:nvSpPr>
        <p:spPr>
          <a:xfrm>
            <a:off x="5815374" y="6354543"/>
            <a:ext cx="61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Feature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 한 개일때의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(Linear Regression) Cost-W </a:t>
            </a:r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23980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488E-37E4-4E55-8031-5CB30D3D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FBBA-6539-4D64-BEAB-31681060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7523"/>
            <a:ext cx="10887635" cy="615259"/>
          </a:xfrm>
        </p:spPr>
        <p:txBody>
          <a:bodyPr>
            <a:normAutofit fontScale="92500"/>
          </a:bodyPr>
          <a:lstStyle/>
          <a:p>
            <a:r>
              <a:rPr lang="en-US" altLang="ko-KR"/>
              <a:t>Feature</a:t>
            </a:r>
            <a:r>
              <a:rPr lang="ko-KR" altLang="en-US"/>
              <a:t>가 두 개 이상이라면</a:t>
            </a:r>
            <a:r>
              <a:rPr lang="en-US" altLang="ko-KR"/>
              <a:t>? (</a:t>
            </a:r>
            <a:r>
              <a:rPr lang="ko-KR" altLang="en-US"/>
              <a:t>우리가 </a:t>
            </a:r>
            <a:r>
              <a:rPr lang="en-US" altLang="ko-KR"/>
              <a:t>0</a:t>
            </a:r>
            <a:r>
              <a:rPr lang="ko-KR" altLang="en-US"/>
              <a:t>주차에 했던 </a:t>
            </a:r>
            <a:r>
              <a:rPr lang="en-US" altLang="ko-KR"/>
              <a:t>Titanic </a:t>
            </a:r>
            <a:r>
              <a:rPr lang="ko-KR" altLang="en-US"/>
              <a:t>문제도 이에 해당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1" name="그림 20" descr="\documentclass{article}&#10;\usepackage{amsmath}&#10;\pagestyle{empty}&#10;\begin{document}&#10;&#10;&#10;$&#10;\begin{pmatrix} &#10;x_{1} &amp; x_{2} &amp; x_{3} \\&#10;\end{pmatrix} &#10;$&#10;$\cdot$&#10;$&#10;\begin{pmatrix} &#10;w_{1} \\ &#10;w_{2} \\&#10;w_{3} &#10;\end{pmatrix}&#10;$&#10;$&#10;=(x_{1}w_{1} + x_{2}w_{2} + x_{3}w_{3})&#10;$&#10;&#10;\end{document}" title="IguanaTex Bitmap Display">
            <a:extLst>
              <a:ext uri="{FF2B5EF4-FFF2-40B4-BE49-F238E27FC236}">
                <a16:creationId xmlns:a16="http://schemas.microsoft.com/office/drawing/2014/main" id="{345C761A-7D72-444B-A567-BF26E2C6E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8" y="3471471"/>
            <a:ext cx="7071443" cy="12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488E-37E4-4E55-8031-5CB30D3D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FBBA-6539-4D64-BEAB-31681060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7523"/>
            <a:ext cx="10887635" cy="2541444"/>
          </a:xfrm>
        </p:spPr>
        <p:txBody>
          <a:bodyPr>
            <a:normAutofit/>
          </a:bodyPr>
          <a:lstStyle/>
          <a:p>
            <a:r>
              <a:rPr lang="ko-KR" altLang="en-US"/>
              <a:t>행렬 곱을 사용하면</a:t>
            </a:r>
            <a:r>
              <a:rPr lang="en-US" altLang="ko-KR"/>
              <a:t>...?</a:t>
            </a:r>
          </a:p>
          <a:p>
            <a:endParaRPr lang="en-US" altLang="ko-KR"/>
          </a:p>
          <a:p>
            <a:r>
              <a:rPr lang="ko-KR" altLang="en-US"/>
              <a:t>두 벡터를 각각 </a:t>
            </a:r>
          </a:p>
        </p:txBody>
      </p:sp>
      <p:pic>
        <p:nvPicPr>
          <p:cNvPr id="21" name="그림 20" descr="\documentclass{article}&#10;\usepackage{amsmath}&#10;\pagestyle{empty}&#10;\begin{document}&#10;&#10;&#10;$&#10;\begin{pmatrix} &#10;x_{1} &amp; x_{2} &amp; x_{3} \\&#10;\end{pmatrix} &#10;$&#10;$\cdot$&#10;$&#10;\begin{pmatrix} &#10;w_{1} \\ &#10;w_{2} \\&#10;w_{3} &#10;\end{pmatrix}&#10;$&#10;$&#10;=(x_{1}w_{1} + x_{2}w_{2} + x_{3}w_{3})&#10;$&#10;&#10;\end{document}" title="IguanaTex Bitmap Display">
            <a:extLst>
              <a:ext uri="{FF2B5EF4-FFF2-40B4-BE49-F238E27FC236}">
                <a16:creationId xmlns:a16="http://schemas.microsoft.com/office/drawing/2014/main" id="{345C761A-7D72-444B-A567-BF26E2C6E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8" y="4469566"/>
            <a:ext cx="7071443" cy="1227496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W$&#10;&#10;&#10;\end{document}" title="IguanaTex Bitmap Display">
            <a:extLst>
              <a:ext uri="{FF2B5EF4-FFF2-40B4-BE49-F238E27FC236}">
                <a16:creationId xmlns:a16="http://schemas.microsoft.com/office/drawing/2014/main" id="{BF9AFC3C-EF2A-40CA-BE77-652714E8F9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34" y="3197306"/>
            <a:ext cx="533706" cy="378446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X$&#10;&#10;&#10;\end{document}" title="IguanaTex Bitmap Display">
            <a:extLst>
              <a:ext uri="{FF2B5EF4-FFF2-40B4-BE49-F238E27FC236}">
                <a16:creationId xmlns:a16="http://schemas.microsoft.com/office/drawing/2014/main" id="{8308D2BB-E426-4346-9CB4-3423F401B8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22" y="3197307"/>
            <a:ext cx="462174" cy="378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A684C-27FC-4BCE-A601-958313051C04}"/>
              </a:ext>
            </a:extLst>
          </p:cNvPr>
          <p:cNvSpPr txBox="1"/>
          <p:nvPr/>
        </p:nvSpPr>
        <p:spPr>
          <a:xfrm>
            <a:off x="4087258" y="3155618"/>
            <a:ext cx="42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       로 나타내면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...?</a:t>
            </a:r>
            <a:endParaRPr lang="ko-KR" altLang="en-US" sz="28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30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488E-37E4-4E55-8031-5CB30D3D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FBBA-6539-4D64-BEAB-31681060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7523"/>
            <a:ext cx="10887635" cy="2541444"/>
          </a:xfrm>
        </p:spPr>
        <p:txBody>
          <a:bodyPr>
            <a:normAutofit/>
          </a:bodyPr>
          <a:lstStyle/>
          <a:p>
            <a:r>
              <a:rPr lang="ko-KR" altLang="en-US"/>
              <a:t>행렬 곱을 사용하면</a:t>
            </a:r>
            <a:r>
              <a:rPr lang="en-US" altLang="ko-KR"/>
              <a:t>...?</a:t>
            </a:r>
          </a:p>
          <a:p>
            <a:endParaRPr lang="en-US" altLang="ko-KR"/>
          </a:p>
          <a:p>
            <a:r>
              <a:rPr lang="ko-KR" altLang="en-US"/>
              <a:t>두 벡터를 각각 </a:t>
            </a:r>
          </a:p>
        </p:txBody>
      </p:sp>
      <p:pic>
        <p:nvPicPr>
          <p:cNvPr id="7" name="그림 6" descr="\documentclass{article}&#10;\usepackage{amsmath}&#10;\pagestyle{empty}&#10;\begin{document}&#10;&#10;$W$&#10;&#10;&#10;\end{document}" title="IguanaTex Bitmap Display">
            <a:extLst>
              <a:ext uri="{FF2B5EF4-FFF2-40B4-BE49-F238E27FC236}">
                <a16:creationId xmlns:a16="http://schemas.microsoft.com/office/drawing/2014/main" id="{BF9AFC3C-EF2A-40CA-BE77-652714E8F9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34" y="3197306"/>
            <a:ext cx="533706" cy="378446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X$&#10;&#10;&#10;\end{document}" title="IguanaTex Bitmap Display">
            <a:extLst>
              <a:ext uri="{FF2B5EF4-FFF2-40B4-BE49-F238E27FC236}">
                <a16:creationId xmlns:a16="http://schemas.microsoft.com/office/drawing/2014/main" id="{8308D2BB-E426-4346-9CB4-3423F401B8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22" y="3197307"/>
            <a:ext cx="462174" cy="378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A684C-27FC-4BCE-A601-958313051C04}"/>
              </a:ext>
            </a:extLst>
          </p:cNvPr>
          <p:cNvSpPr txBox="1"/>
          <p:nvPr/>
        </p:nvSpPr>
        <p:spPr>
          <a:xfrm>
            <a:off x="4087258" y="3155618"/>
            <a:ext cx="422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       로 나타내면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...?</a:t>
            </a:r>
            <a:endParaRPr lang="ko-KR" altLang="en-US" sz="28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" name="그림 4" descr="\documentclass{article}&#10;\usepackage{amsmath}&#10;\pagestyle{empty}&#10;\begin{document}&#10;&#10;&#10;$H(X) = XW$&#10;&#10;\end{document}" title="IguanaTex Bitmap Display">
            <a:extLst>
              <a:ext uri="{FF2B5EF4-FFF2-40B4-BE49-F238E27FC236}">
                <a16:creationId xmlns:a16="http://schemas.microsoft.com/office/drawing/2014/main" id="{6722205D-C7E4-4846-BB74-8B03E240B6D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07" y="4666904"/>
            <a:ext cx="3961985" cy="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38DB3-80D9-4E8B-92EE-215FFCAA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0540-654E-4301-B5DB-0B553E00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r>
              <a:rPr lang="ko-KR" altLang="en-US"/>
              <a:t>은 </a:t>
            </a:r>
            <a:r>
              <a:rPr lang="en-US" altLang="ko-KR"/>
              <a:t>Feature</a:t>
            </a:r>
            <a:r>
              <a:rPr lang="ko-KR" altLang="en-US"/>
              <a:t>의 개수만큼 </a:t>
            </a:r>
            <a:r>
              <a:rPr lang="en-US" altLang="ko-KR"/>
              <a:t>Dimension</a:t>
            </a:r>
            <a:r>
              <a:rPr lang="ko-KR" altLang="en-US"/>
              <a:t>이 늘어난다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Cost </a:t>
            </a:r>
            <a:r>
              <a:rPr lang="ko-KR" altLang="en-US"/>
              <a:t>함수의 </a:t>
            </a:r>
            <a:r>
              <a:rPr lang="en-US" altLang="ko-KR"/>
              <a:t>Dimension</a:t>
            </a:r>
            <a:r>
              <a:rPr lang="ko-KR" altLang="en-US"/>
              <a:t>도 그만큼 늘어나게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그래서 눈에 볼 수 없는 </a:t>
            </a:r>
            <a:r>
              <a:rPr lang="en-US" altLang="ko-KR"/>
              <a:t>(4</a:t>
            </a:r>
            <a:r>
              <a:rPr lang="ko-KR" altLang="en-US"/>
              <a:t>차 이상</a:t>
            </a:r>
            <a:r>
              <a:rPr lang="en-US" altLang="ko-KR"/>
              <a:t>) Cost</a:t>
            </a:r>
            <a:r>
              <a:rPr lang="ko-KR" altLang="en-US"/>
              <a:t> 그래프에서 적절한 가중치를 찾으려면 미분이 필요한 것</a:t>
            </a:r>
            <a:r>
              <a:rPr lang="en-US" altLang="ko-KR"/>
              <a:t>...!</a:t>
            </a:r>
          </a:p>
          <a:p>
            <a:endParaRPr lang="en-US" altLang="ko-KR"/>
          </a:p>
          <a:p>
            <a:r>
              <a:rPr lang="ko-KR" altLang="en-US"/>
              <a:t>근데 저는 수학을 잘 못합니다</a:t>
            </a:r>
          </a:p>
        </p:txBody>
      </p:sp>
    </p:spTree>
    <p:extLst>
      <p:ext uri="{BB962C8B-B14F-4D97-AF65-F5344CB8AC3E}">
        <p14:creationId xmlns:p14="http://schemas.microsoft.com/office/powerpoint/2010/main" val="252072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38DB3-80D9-4E8B-92EE-215FFCAA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pic>
        <p:nvPicPr>
          <p:cNvPr id="2050" name="Picture 2" descr="머신러닝 지도학습 알고리즘 Hypothesis, Cost function, Gradient Descent _ 비전공자의 머신러닝 딥러닝  학습기 # 2">
            <a:extLst>
              <a:ext uri="{FF2B5EF4-FFF2-40B4-BE49-F238E27FC236}">
                <a16:creationId xmlns:a16="http://schemas.microsoft.com/office/drawing/2014/main" id="{30919B32-65A5-46DB-82AB-E572FADC725D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92" y="191325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D7251-83F3-4527-A031-F8A6D7A516FF}"/>
              </a:ext>
            </a:extLst>
          </p:cNvPr>
          <p:cNvSpPr txBox="1"/>
          <p:nvPr/>
        </p:nvSpPr>
        <p:spPr>
          <a:xfrm>
            <a:off x="2841892" y="6308209"/>
            <a:ext cx="605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출처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http://taewan.kim/post/cost_function_derivation/</a:t>
            </a:r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054EC-256E-4484-8704-0F912B665C72}"/>
              </a:ext>
            </a:extLst>
          </p:cNvPr>
          <p:cNvSpPr txBox="1"/>
          <p:nvPr/>
        </p:nvSpPr>
        <p:spPr>
          <a:xfrm>
            <a:off x="838200" y="1690688"/>
            <a:ext cx="34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Convex Function</a:t>
            </a:r>
            <a:r>
              <a:rPr lang="ko-KR" altLang="en-US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존재</a:t>
            </a:r>
          </a:p>
        </p:txBody>
      </p:sp>
    </p:spTree>
    <p:extLst>
      <p:ext uri="{BB962C8B-B14F-4D97-AF65-F5344CB8AC3E}">
        <p14:creationId xmlns:p14="http://schemas.microsoft.com/office/powerpoint/2010/main" val="2122878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38DB3-80D9-4E8B-92EE-215FFCAA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8B721B-67E5-4871-BE3F-DB6169825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86" y="1838659"/>
            <a:ext cx="5648441" cy="418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9EA37-7885-4879-A1B1-650B60E4091F}"/>
              </a:ext>
            </a:extLst>
          </p:cNvPr>
          <p:cNvSpPr txBox="1"/>
          <p:nvPr/>
        </p:nvSpPr>
        <p:spPr>
          <a:xfrm>
            <a:off x="1762697" y="6175093"/>
            <a:ext cx="940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출처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: https://www.quora.com/Why-is-linear-regression-a-convex-optimisation-problem</a:t>
            </a:r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B5F08-3E7A-42CD-8CC6-AF53B36C874F}"/>
              </a:ext>
            </a:extLst>
          </p:cNvPr>
          <p:cNvSpPr txBox="1"/>
          <p:nvPr/>
        </p:nvSpPr>
        <p:spPr>
          <a:xfrm>
            <a:off x="838200" y="1690688"/>
            <a:ext cx="34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Convex Function</a:t>
            </a:r>
            <a:r>
              <a:rPr lang="ko-KR" altLang="en-US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존재</a:t>
            </a:r>
          </a:p>
        </p:txBody>
      </p:sp>
    </p:spTree>
    <p:extLst>
      <p:ext uri="{BB962C8B-B14F-4D97-AF65-F5344CB8AC3E}">
        <p14:creationId xmlns:p14="http://schemas.microsoft.com/office/powerpoint/2010/main" val="293598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5699-EE6E-46EB-AC2A-4820971F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Multiple Linear Regression</a:t>
            </a:r>
            <a:endParaRPr lang="ko-KR" altLang="en-US"/>
          </a:p>
        </p:txBody>
      </p:sp>
      <p:pic>
        <p:nvPicPr>
          <p:cNvPr id="4098" name="Picture 2" descr="Linear Regression의 cost function | 意志">
            <a:extLst>
              <a:ext uri="{FF2B5EF4-FFF2-40B4-BE49-F238E27FC236}">
                <a16:creationId xmlns:a16="http://schemas.microsoft.com/office/drawing/2014/main" id="{D22E2717-B733-465D-A687-0E0598E1D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65" y="2141537"/>
            <a:ext cx="79520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AFEE9-932D-4BC7-8A4D-582F310E82ED}"/>
              </a:ext>
            </a:extLst>
          </p:cNvPr>
          <p:cNvSpPr txBox="1"/>
          <p:nvPr/>
        </p:nvSpPr>
        <p:spPr>
          <a:xfrm>
            <a:off x="838200" y="1690688"/>
            <a:ext cx="348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Convex Function</a:t>
            </a:r>
            <a:r>
              <a:rPr lang="ko-KR" altLang="en-US" sz="2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의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2D57D-23C5-4743-B7DE-96068E45E1A0}"/>
              </a:ext>
            </a:extLst>
          </p:cNvPr>
          <p:cNvSpPr txBox="1"/>
          <p:nvPr/>
        </p:nvSpPr>
        <p:spPr>
          <a:xfrm>
            <a:off x="1949985" y="6308209"/>
            <a:ext cx="847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출처 </a:t>
            </a: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: https://gwnuysw.github.io/jekyll/update/2019/10/28/AI-costFunction.html</a:t>
            </a:r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8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11D-29C2-41C7-A6D0-D62EE692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556"/>
            <a:ext cx="9144000" cy="956887"/>
          </a:xfrm>
        </p:spPr>
        <p:txBody>
          <a:bodyPr>
            <a:normAutofit/>
          </a:bodyPr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6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11D-29C2-41C7-A6D0-D62EE692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Linear Regression</a:t>
            </a:r>
            <a:br>
              <a:rPr lang="en-US" altLang="ko-KR"/>
            </a:br>
            <a:r>
              <a:rPr lang="en-US" altLang="ko-KR" sz="4900"/>
              <a:t>and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Multiple Linear Regression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9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757490"/>
          </a:xfrm>
        </p:spPr>
        <p:txBody>
          <a:bodyPr>
            <a:normAutofit/>
          </a:bodyPr>
          <a:lstStyle/>
          <a:p>
            <a:r>
              <a:rPr lang="ko-KR" altLang="en-US"/>
              <a:t>왜 </a:t>
            </a:r>
            <a:r>
              <a:rPr lang="en-US" altLang="ko-KR"/>
              <a:t>Logistic Regression</a:t>
            </a:r>
            <a:r>
              <a:rPr lang="ko-KR" altLang="en-US"/>
              <a:t>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Titanic Data</a:t>
            </a:r>
            <a:r>
              <a:rPr lang="ko-KR" altLang="en-US"/>
              <a:t>를 생각해봅시다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1(Survived), 0(Die) </a:t>
            </a:r>
            <a:r>
              <a:rPr lang="ko-KR" altLang="en-US"/>
              <a:t>로 구분되는 결과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흠</a:t>
            </a:r>
            <a:r>
              <a:rPr lang="en-US" altLang="ko-KR"/>
              <a:t>.. </a:t>
            </a:r>
            <a:r>
              <a:rPr lang="ko-KR" altLang="en-US"/>
              <a:t>그렇다면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63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2838" cy="520968"/>
          </a:xfrm>
        </p:spPr>
        <p:txBody>
          <a:bodyPr>
            <a:normAutofit/>
          </a:bodyPr>
          <a:lstStyle/>
          <a:p>
            <a:r>
              <a:rPr lang="ko-KR" altLang="en-US"/>
              <a:t>왜 </a:t>
            </a:r>
            <a:r>
              <a:rPr lang="en-US" altLang="ko-KR"/>
              <a:t>Logistic Regression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D7E7E2-2346-4D39-932F-CD9ED7F3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19" y="2553923"/>
            <a:ext cx="8806962" cy="39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17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1940" cy="520968"/>
          </a:xfrm>
        </p:spPr>
        <p:txBody>
          <a:bodyPr/>
          <a:lstStyle/>
          <a:p>
            <a:r>
              <a:rPr lang="en-US" altLang="ko-KR"/>
              <a:t>Log-Odds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4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1940" cy="520968"/>
          </a:xfrm>
        </p:spPr>
        <p:txBody>
          <a:bodyPr/>
          <a:lstStyle/>
          <a:p>
            <a:r>
              <a:rPr lang="en-US" altLang="ko-KR"/>
              <a:t>Sigmoid Function</a:t>
            </a:r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343969-C41C-4DD3-B3CC-778A3461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69" y="2481530"/>
            <a:ext cx="6146724" cy="40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8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6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Logistic Regression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90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B68-01FC-49CC-8F71-0E5CEED8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Binary Classification Problem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4D3A1-133D-4FCF-AE4F-CA768B56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15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FF25-FC44-433C-9D10-0999EF7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do I get Optimized W?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6AD6-8602-488A-B3A4-A2504A68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Activation Function (</a:t>
            </a:r>
            <a:r>
              <a:rPr lang="ko-KR" altLang="en-US"/>
              <a:t>활성화 함수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83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11D-29C2-41C7-A6D0-D62EE692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0556"/>
            <a:ext cx="9144000" cy="956887"/>
          </a:xfrm>
        </p:spPr>
        <p:txBody>
          <a:bodyPr>
            <a:normAutofit/>
          </a:bodyPr>
          <a:lstStyle/>
          <a:p>
            <a:r>
              <a:rPr lang="en-US" altLang="ko-KR"/>
              <a:t>Decision Tree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AAAB-49F5-4D2B-B8F9-38AB1CC7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Hypothesis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EF84B-FCD7-4479-BB64-1FC8EC5B6562}"/>
              </a:ext>
            </a:extLst>
          </p:cNvPr>
          <p:cNvSpPr txBox="1"/>
          <p:nvPr/>
        </p:nvSpPr>
        <p:spPr>
          <a:xfrm>
            <a:off x="4225636" y="4352693"/>
            <a:ext cx="3740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W : Weight (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가중치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</a:t>
            </a:r>
          </a:p>
          <a:p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x  : Input</a:t>
            </a:r>
          </a:p>
          <a:p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b  : bias (</a:t>
            </a:r>
            <a:r>
              <a:rPr lang="ko-KR" altLang="en-US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편향</a:t>
            </a:r>
            <a:r>
              <a:rPr lang="en-US" altLang="ko-KR" sz="28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)</a:t>
            </a:r>
            <a:endParaRPr lang="ko-KR" altLang="en-US" sz="28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8" name="그림 7" descr="\documentclass{article}&#10;\usepackage{amsmath}&#10;\pagestyle{empty}&#10;\begin{document}&#10;&#10;$ y = Wx + b$&#10;&#10;&#10;\end{document}" title="IguanaTex Bitmap Display">
            <a:extLst>
              <a:ext uri="{FF2B5EF4-FFF2-40B4-BE49-F238E27FC236}">
                <a16:creationId xmlns:a16="http://schemas.microsoft.com/office/drawing/2014/main" id="{1F9549DA-122F-4CBB-8E73-2A482F2AE0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70" y="3078018"/>
            <a:ext cx="4009197" cy="7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0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9ED2-3035-469B-8007-EF1379EC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7CAA2-2DEC-43C2-BE82-677761D5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EB11D-29C2-41C7-A6D0-D62EE692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041"/>
            <a:ext cx="9144000" cy="246591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Perceptron </a:t>
            </a:r>
            <a:br>
              <a:rPr lang="en-US" altLang="ko-KR"/>
            </a:br>
            <a:r>
              <a:rPr lang="en-US" altLang="ko-KR" sz="4900"/>
              <a:t>and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Neural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6DFF-1CBF-4A87-A7E2-F7BB3C6C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So, What is W?</a:t>
            </a: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488D3EF-17ED-474D-A36B-3BD9563C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937"/>
            <a:ext cx="982702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나이에 따라 </a:t>
            </a:r>
            <a:r>
              <a:rPr lang="en-US" altLang="ko-KR"/>
              <a:t>(</a:t>
            </a:r>
            <a:r>
              <a:rPr lang="ko-KR" altLang="en-US"/>
              <a:t>스트레스성</a:t>
            </a:r>
            <a:r>
              <a:rPr lang="en-US" altLang="ko-KR"/>
              <a:t>)</a:t>
            </a:r>
            <a:r>
              <a:rPr lang="ko-KR" altLang="en-US"/>
              <a:t>두통이 늘어난다는 데이터를 표현한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그래프가 있다고 생각해봅시다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8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6DFF-1CBF-4A87-A7E2-F7BB3C6C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So, What is W?</a:t>
            </a:r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18D2FA2-63AE-4813-A818-753B731346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F4B879FE-D9AE-4354-8964-38B83A9B8A70}"/>
              </a:ext>
            </a:extLst>
          </p:cNvPr>
          <p:cNvSpPr txBox="1">
            <a:spLocks/>
          </p:cNvSpPr>
          <p:nvPr/>
        </p:nvSpPr>
        <p:spPr>
          <a:xfrm>
            <a:off x="1935481" y="3190499"/>
            <a:ext cx="7848600" cy="477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여기서 각 점을 제일 가깝게 지나는 직선은 무엇일까요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5">
            <a:extLst>
              <a:ext uri="{FF2B5EF4-FFF2-40B4-BE49-F238E27FC236}">
                <a16:creationId xmlns:a16="http://schemas.microsoft.com/office/drawing/2014/main" id="{78430E09-99DF-4C3F-B8B4-A06568DD9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54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7F16DFF-1CBF-4A87-A7E2-F7BB3C6C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So, What is W?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EB5D6DE-F8BB-4ED1-A207-912EA3E7E376}"/>
              </a:ext>
            </a:extLst>
          </p:cNvPr>
          <p:cNvCxnSpPr/>
          <p:nvPr/>
        </p:nvCxnSpPr>
        <p:spPr>
          <a:xfrm flipH="1">
            <a:off x="1230284" y="2518756"/>
            <a:ext cx="9883832" cy="326690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E319A4-4258-419F-8D6B-D8D11CF493A4}"/>
                  </a:ext>
                </a:extLst>
              </p:cNvPr>
              <p:cNvSpPr txBox="1"/>
              <p:nvPr/>
            </p:nvSpPr>
            <p:spPr>
              <a:xfrm>
                <a:off x="6724996" y="2926080"/>
                <a:ext cx="1838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20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E319A4-4258-419F-8D6B-D8D11CF49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96" y="2926080"/>
                <a:ext cx="1838498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619042D-F071-44EB-BEAB-186CA6535A39}"/>
              </a:ext>
            </a:extLst>
          </p:cNvPr>
          <p:cNvSpPr txBox="1"/>
          <p:nvPr/>
        </p:nvSpPr>
        <p:spPr>
          <a:xfrm>
            <a:off x="6247504" y="6308209"/>
            <a:ext cx="72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D63DD-121D-4E97-B4BC-E248DF7CDE05}"/>
              </a:ext>
            </a:extLst>
          </p:cNvPr>
          <p:cNvSpPr txBox="1"/>
          <p:nvPr/>
        </p:nvSpPr>
        <p:spPr>
          <a:xfrm>
            <a:off x="233979" y="3782875"/>
            <a:ext cx="72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두통</a:t>
            </a:r>
          </a:p>
        </p:txBody>
      </p:sp>
    </p:spTree>
    <p:extLst>
      <p:ext uri="{BB962C8B-B14F-4D97-AF65-F5344CB8AC3E}">
        <p14:creationId xmlns:p14="http://schemas.microsoft.com/office/powerpoint/2010/main" val="8103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선 넘은 써브웨이 광고 (feat.최준) - 인스티즈(instiz) 인티포털">
            <a:extLst>
              <a:ext uri="{FF2B5EF4-FFF2-40B4-BE49-F238E27FC236}">
                <a16:creationId xmlns:a16="http://schemas.microsoft.com/office/drawing/2014/main" id="{85280DB1-4ABD-40F5-8B2F-0DD3F4AF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32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11862-F9BF-4214-939C-2296B8C1165C}"/>
              </a:ext>
            </a:extLst>
          </p:cNvPr>
          <p:cNvSpPr txBox="1"/>
          <p:nvPr/>
        </p:nvSpPr>
        <p:spPr>
          <a:xfrm>
            <a:off x="4110643" y="5773325"/>
            <a:ext cx="397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어</a:t>
            </a:r>
            <a:r>
              <a:rPr lang="en-US" altLang="ko-KR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? </a:t>
            </a:r>
            <a:r>
              <a:rPr lang="ko-KR" altLang="en-US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일차</a:t>
            </a:r>
            <a:r>
              <a:rPr lang="en-US" altLang="ko-KR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(</a:t>
            </a:r>
            <a:r>
              <a:rPr lang="ko-KR" altLang="en-US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선형</a:t>
            </a:r>
            <a:r>
              <a:rPr lang="en-US" altLang="ko-KR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)</a:t>
            </a:r>
            <a:r>
              <a:rPr lang="ko-KR" altLang="en-US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116angmuburi" panose="02000500000000000000" pitchFamily="2" charset="-127"/>
                <a:ea typeface="116angmuburi" panose="02000500000000000000" pitchFamily="2" charset="-127"/>
              </a:rPr>
              <a:t>함수다</a:t>
            </a:r>
          </a:p>
        </p:txBody>
      </p:sp>
    </p:spTree>
    <p:extLst>
      <p:ext uri="{BB962C8B-B14F-4D97-AF65-F5344CB8AC3E}">
        <p14:creationId xmlns:p14="http://schemas.microsoft.com/office/powerpoint/2010/main" val="9614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93250-521D-4816-802F-23E9CE2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Cost Function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04B6-40A1-40F2-93A4-E47AAB85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대표적으로 </a:t>
            </a:r>
            <a:r>
              <a:rPr lang="en-US" altLang="ko-KR"/>
              <a:t>MSE(Mean Squared Error, MSE) </a:t>
            </a:r>
          </a:p>
          <a:p>
            <a:endParaRPr lang="en-US" altLang="ko-KR"/>
          </a:p>
          <a:p>
            <a:r>
              <a:rPr lang="ko-KR" altLang="en-US"/>
              <a:t>회귀 문제에 주로 사용됨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1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38.1702"/>
  <p:tag name="LATEXADDIN" val="\documentclass{article}&#10;\usepackage{amsmath}&#10;\pagestyle{empty}&#10;\begin{document}&#10;&#10;$ y = Wx + b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lt; 0 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gt; 0 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28.084"/>
  <p:tag name="LATEXADDIN" val="\documentclass{article}&#10;\usepackage{amsmath}&#10;\pagestyle{empty}&#10;\begin{document}&#10;&#10;&#10;$ W := W - \alpha \frac{\partial}{\partial W}cost(W) 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lt; 0 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gt; 0 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28.084"/>
  <p:tag name="LATEXADDIN" val="\documentclass{article}&#10;\usepackage{amsmath}&#10;\pagestyle{empty}&#10;\begin{document}&#10;&#10;&#10;$ W := W - \alpha \frac{\partial}{\partial W}cost(W) 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583.427"/>
  <p:tag name="LATEXADDIN" val="\documentclass{article}&#10;\usepackage{amsmath}&#10;\pagestyle{empty}&#10;\begin{document}&#10;&#10;&#10;$&#10;\begin{pmatrix} &#10;x_{1} &amp; x_{2} &amp; x_{3} \\&#10;\end{pmatrix} &#10;$&#10;$\cdot$&#10;$&#10;\begin{pmatrix} &#10;w_{1} \\ &#10;w_{2} \\&#10;w_{3} &#10;\end{pmatrix}&#10;$&#10;$&#10;=(x_{1}w_{1} + x_{2}w_{2} + x_{3}w_{3})&#10;$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2583.427"/>
  <p:tag name="LATEXADDIN" val="\documentclass{article}&#10;\usepackage{amsmath}&#10;\pagestyle{empty}&#10;\begin{document}&#10;&#10;&#10;$&#10;\begin{pmatrix} &#10;x_{1} &amp; x_{2} &amp; x_{3} \\&#10;\end{pmatrix} &#10;$&#10;$\cdot$&#10;$&#10;\begin{pmatrix} &#10;w_{1} \\ &#10;w_{2} \\&#10;w_{3} &#10;\end{pmatrix}&#10;$&#10;$&#10;=(x_{1}w_{1} + x_{2}w_{2} + x_{3}w_{3})&#10;$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855.268"/>
  <p:tag name="LATEXADDIN" val="\documentclass{article}&#10;\usepackage{amsmath}&#10;\pagestyle{empty}&#10;\begin{document}&#10;&#10;$$cost(W, b) = \frac{1}{n}\sum_{i=1}^n [y^{(i)} - H(x^{(i)})]^2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8.159"/>
  <p:tag name="LATEXADDIN" val="\documentclass{article}&#10;\usepackage{amsmath}&#10;\pagestyle{empty}&#10;\begin{document}&#10;&#10;&#10;$H(X) = XW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855.268"/>
  <p:tag name="LATEXADDIN" val="\documentclass{article}&#10;\usepackage{amsmath}&#10;\pagestyle{empty}&#10;\begin{document}&#10;&#10;$$cost(W, b) = \frac{1}{n}\sum_{i=1}^n [y^{(i)} - H(x^{(i)})]^2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28.084"/>
  <p:tag name="LATEXADDIN" val="\documentclass{article}&#10;\usepackage{amsmath}&#10;\pagestyle{empty}&#10;\begin{document}&#10;&#10;&#10;$ W := W - \alpha \frac{\partial}{\partial W}cost(W) 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96.1379"/>
  <p:tag name="LATEXADDIN" val="\documentclass{article}&#10;\usepackage{amsmath}&#10;\pagestyle{empty}&#10;\begin{document}&#10;&#10;$\alpha$ : learning rate&#10;&#10;&#10;\end{document}"/>
  <p:tag name="IGUANATEXSIZE" val="28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28.084"/>
  <p:tag name="LATEXADDIN" val="\documentclass{article}&#10;\usepackage{amsmath}&#10;\pagestyle{empty}&#10;\begin{document}&#10;&#10;&#10;$ W := W - \alpha \frac{\partial}{\partial W}cost(W) 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lt; 0 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659.9175"/>
  <p:tag name="LATEXADDIN" val="\documentclass{article}&#10;\usepackage{amsmath}&#10;\pagestyle{empty}&#10;\begin{document}&#10;&#10;$ \frac{\partial cost(W)}{\partial W} &gt; 0 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28.084"/>
  <p:tag name="LATEXADDIN" val="\documentclass{article}&#10;\usepackage{amsmath}&#10;\pagestyle{empty}&#10;\begin{document}&#10;&#10;&#10;$ W := W - \alpha \frac{\partial}{\partial W}cost(W) 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612</Words>
  <Application>Microsoft Office PowerPoint</Application>
  <PresentationFormat>와이드스크린</PresentationFormat>
  <Paragraphs>120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116angmuburi</vt:lpstr>
      <vt:lpstr>AppleSDGothicNeoB00</vt:lpstr>
      <vt:lpstr>맑은 고딕</vt:lpstr>
      <vt:lpstr>Arial</vt:lpstr>
      <vt:lpstr>Cambria Math</vt:lpstr>
      <vt:lpstr>Office 테마</vt:lpstr>
      <vt:lpstr>Machine Learning Concepts</vt:lpstr>
      <vt:lpstr>Contents</vt:lpstr>
      <vt:lpstr>Linear Regression and  Multiple Linear Regression</vt:lpstr>
      <vt:lpstr>Basic Hypothesis</vt:lpstr>
      <vt:lpstr>So, What is W?</vt:lpstr>
      <vt:lpstr>So, What is W?</vt:lpstr>
      <vt:lpstr>So, What is W?</vt:lpstr>
      <vt:lpstr>PowerPoint 프레젠테이션</vt:lpstr>
      <vt:lpstr>Cost Function</vt:lpstr>
      <vt:lpstr>Cost Function (MSE)</vt:lpstr>
      <vt:lpstr>Cost Function (MSE)</vt:lpstr>
      <vt:lpstr>Cost Function (MSE)</vt:lpstr>
      <vt:lpstr>Cost Function (MSE)</vt:lpstr>
      <vt:lpstr>How do I get Optimized W?</vt:lpstr>
      <vt:lpstr>How do I get Optimized W?</vt:lpstr>
      <vt:lpstr>How do I get Optimized W?</vt:lpstr>
      <vt:lpstr>How do I get Optimized W?</vt:lpstr>
      <vt:lpstr>How do I get Optimized W?</vt:lpstr>
      <vt:lpstr>How do I get Optimized W?</vt:lpstr>
      <vt:lpstr>How do I get Optimized W?</vt:lpstr>
      <vt:lpstr>How do I get Optimized W?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Binary Classification Problem</vt:lpstr>
      <vt:lpstr>How do I get Optimized W?</vt:lpstr>
      <vt:lpstr>Decision Tree</vt:lpstr>
      <vt:lpstr>PowerPoint 프레젠테이션</vt:lpstr>
      <vt:lpstr>Perceptron  and 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진건승</dc:creator>
  <cp:lastModifiedBy>진건승</cp:lastModifiedBy>
  <cp:revision>86</cp:revision>
  <dcterms:created xsi:type="dcterms:W3CDTF">2021-04-03T17:07:18Z</dcterms:created>
  <dcterms:modified xsi:type="dcterms:W3CDTF">2021-04-05T06:34:07Z</dcterms:modified>
</cp:coreProperties>
</file>