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4206" r:id="rId3"/>
  </p:sldMasterIdLst>
  <p:sldIdLst>
    <p:sldId id="259" r:id="rId4"/>
    <p:sldId id="265" r:id="rId5"/>
    <p:sldId id="346" r:id="rId6"/>
    <p:sldId id="268" r:id="rId7"/>
    <p:sldId id="344" r:id="rId8"/>
    <p:sldId id="271" r:id="rId9"/>
    <p:sldId id="334" r:id="rId10"/>
    <p:sldId id="340" r:id="rId11"/>
    <p:sldId id="274" r:id="rId12"/>
    <p:sldId id="277" r:id="rId13"/>
    <p:sldId id="280" r:id="rId14"/>
    <p:sldId id="283" r:id="rId15"/>
    <p:sldId id="286" r:id="rId16"/>
    <p:sldId id="289" r:id="rId17"/>
    <p:sldId id="295" r:id="rId18"/>
    <p:sldId id="298" r:id="rId19"/>
    <p:sldId id="304" r:id="rId20"/>
    <p:sldId id="347" r:id="rId21"/>
    <p:sldId id="348" r:id="rId22"/>
    <p:sldId id="310" r:id="rId23"/>
    <p:sldId id="313" r:id="rId24"/>
    <p:sldId id="319" r:id="rId25"/>
    <p:sldId id="322" r:id="rId26"/>
    <p:sldId id="325" r:id="rId27"/>
    <p:sldId id="349" r:id="rId28"/>
    <p:sldId id="328" r:id="rId29"/>
    <p:sldId id="331" r:id="rId30"/>
    <p:sldId id="343" r:id="rId31"/>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99" d="100"/>
          <a:sy n="99" d="100"/>
        </p:scale>
        <p:origin x="979"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0C8FDE5B-78B6-409E-A38B-BD1AD89645A3}" type="datetimeFigureOut">
              <a:rPr lang="en-US" smtClean="0"/>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498A3BB-960E-4B46-B636-6F3EEA9331D9}" type="datetimeFigureOut">
              <a:rPr lang="en-US" smtClean="0"/>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9C506D3-7D21-47F3-BB1A-B8D24B114849}" type="datetimeFigureOut">
              <a:rPr lang="en-US" smtClean="0"/>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413E1E-C0B8-42BB-B3DF-AF101699ABC0}"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D22DAB-7094-45B8-85D5-D3661D95DC5B}"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31333A-BE4E-400F-A4CA-D41FE49C0AF3}"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8480F4-017A-4C1F-A28C-40BA672543BC}" type="datetime1">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754546-14BA-4044-BB86-079C670A4630}" type="datetime1">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429BFF7-A081-4F25-8F80-FDECA672D868}" type="datetimeFigureOut">
              <a:rPr lang="en-US" smtClean="0"/>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862DF-EE3A-4016-8048-F5987F39AF92}"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D985DE-1CE7-448D-B6B1-D24798A54EC2}" type="datetime1">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CAE1-15E6-B614-1794-B03A9DF139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CD9021-4936-0277-CDC5-126B97CE187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910119-6444-D3FE-7225-C9B40597AB7C}"/>
              </a:ext>
            </a:extLst>
          </p:cNvPr>
          <p:cNvSpPr>
            <a:spLocks noGrp="1"/>
          </p:cNvSpPr>
          <p:nvPr>
            <p:ph type="dt" sz="half" idx="10"/>
          </p:nvPr>
        </p:nvSpPr>
        <p:spPr/>
        <p:txBody>
          <a:bodyPr/>
          <a:lstStyle/>
          <a:p>
            <a:fld id="{E8080F6C-9101-444F-95EB-604C2AD8E412}" type="datetime1">
              <a:rPr lang="en-US" smtClean="0"/>
              <a:t>4/4/2023</a:t>
            </a:fld>
            <a:endParaRPr lang="en-US"/>
          </a:p>
        </p:txBody>
      </p:sp>
      <p:sp>
        <p:nvSpPr>
          <p:cNvPr id="5" name="Footer Placeholder 4">
            <a:extLst>
              <a:ext uri="{FF2B5EF4-FFF2-40B4-BE49-F238E27FC236}">
                <a16:creationId xmlns:a16="http://schemas.microsoft.com/office/drawing/2014/main" id="{1869C797-3B90-3094-7E2E-1C2987590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3EC74-3CC4-3597-AE43-0C243B2F3E7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076593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5D60-D1B4-90B6-B954-8F3C4A9C23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13329-E1CB-1631-72DF-D01CCE6AC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E50C2-E405-DE40-66FF-370FAE14DE80}"/>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Footer Placeholder 4">
            <a:extLst>
              <a:ext uri="{FF2B5EF4-FFF2-40B4-BE49-F238E27FC236}">
                <a16:creationId xmlns:a16="http://schemas.microsoft.com/office/drawing/2014/main" id="{3D42B79A-DCFD-D6EC-A3EF-EAD92605B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05C69-9E04-18B8-4960-0E9D827ACFB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97187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B8D-4309-EE90-5378-6298E03468D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1BB812-2D64-7511-85C1-896E2ACDDB0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1C5EDB-8EF0-DEE6-EB4F-9D1C290DFA5F}"/>
              </a:ext>
            </a:extLst>
          </p:cNvPr>
          <p:cNvSpPr>
            <a:spLocks noGrp="1"/>
          </p:cNvSpPr>
          <p:nvPr>
            <p:ph type="dt" sz="half" idx="10"/>
          </p:nvPr>
        </p:nvSpPr>
        <p:spPr/>
        <p:txBody>
          <a:bodyPr/>
          <a:lstStyle/>
          <a:p>
            <a:fld id="{F35E5465-0E9D-4C37-B975-2173815D156B}" type="datetime1">
              <a:rPr lang="en-US" smtClean="0"/>
              <a:t>4/4/2023</a:t>
            </a:fld>
            <a:endParaRPr lang="en-US"/>
          </a:p>
        </p:txBody>
      </p:sp>
      <p:sp>
        <p:nvSpPr>
          <p:cNvPr id="5" name="Footer Placeholder 4">
            <a:extLst>
              <a:ext uri="{FF2B5EF4-FFF2-40B4-BE49-F238E27FC236}">
                <a16:creationId xmlns:a16="http://schemas.microsoft.com/office/drawing/2014/main" id="{095869FA-598C-18F7-AD39-1D28A64A3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D784F-D027-307C-1629-3A9FC65A1D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8768362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0E3C-8013-B17A-98D4-646CBCA967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122C8-6CF9-2495-A461-BF2BDC2CD1D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38B77-8CD9-3626-2EFF-AB06FE6D3D2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023EF4-AF38-5FB5-5958-490465C3273A}"/>
              </a:ext>
            </a:extLst>
          </p:cNvPr>
          <p:cNvSpPr>
            <a:spLocks noGrp="1"/>
          </p:cNvSpPr>
          <p:nvPr>
            <p:ph type="dt" sz="half" idx="10"/>
          </p:nvPr>
        </p:nvSpPr>
        <p:spPr/>
        <p:txBody>
          <a:bodyPr/>
          <a:lstStyle/>
          <a:p>
            <a:fld id="{986946C6-DD12-4FF3-8E33-F753351B9066}" type="datetime1">
              <a:rPr lang="en-US" smtClean="0"/>
              <a:t>4/4/2023</a:t>
            </a:fld>
            <a:endParaRPr lang="en-US"/>
          </a:p>
        </p:txBody>
      </p:sp>
      <p:sp>
        <p:nvSpPr>
          <p:cNvPr id="6" name="Footer Placeholder 5">
            <a:extLst>
              <a:ext uri="{FF2B5EF4-FFF2-40B4-BE49-F238E27FC236}">
                <a16:creationId xmlns:a16="http://schemas.microsoft.com/office/drawing/2014/main" id="{114090F0-5DBD-4DF3-E821-3AC0F1E9B1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A8EED-415B-144B-D8B9-A8478FB0D24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1720855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AB25-D18D-F665-BDF6-6757CF3931B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6DCEFE-07F3-82A2-CF4E-442E3A7696B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6FC3B-963F-E56D-3E59-CC746E4667B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0D7215-16EF-87FA-B44D-6C8A370C811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4DE518B-8564-C96B-38C9-E398AA8B7B4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58F0CC-9CF7-B640-8F60-055C99E89AC5}"/>
              </a:ext>
            </a:extLst>
          </p:cNvPr>
          <p:cNvSpPr>
            <a:spLocks noGrp="1"/>
          </p:cNvSpPr>
          <p:nvPr>
            <p:ph type="dt" sz="half" idx="10"/>
          </p:nvPr>
        </p:nvSpPr>
        <p:spPr/>
        <p:txBody>
          <a:bodyPr/>
          <a:lstStyle/>
          <a:p>
            <a:fld id="{0C171B52-18C1-4278-96DE-FBBEE6C35570}" type="datetime1">
              <a:rPr lang="en-US" smtClean="0"/>
              <a:t>4/4/2023</a:t>
            </a:fld>
            <a:endParaRPr lang="en-US"/>
          </a:p>
        </p:txBody>
      </p:sp>
      <p:sp>
        <p:nvSpPr>
          <p:cNvPr id="8" name="Footer Placeholder 7">
            <a:extLst>
              <a:ext uri="{FF2B5EF4-FFF2-40B4-BE49-F238E27FC236}">
                <a16:creationId xmlns:a16="http://schemas.microsoft.com/office/drawing/2014/main" id="{EDA5E872-74F5-EC9F-0AB1-8686BB80F8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641E77-7B81-F54F-E2E1-BD9F74A13C5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942265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AE41-9D8A-2A56-9E1F-B93FD39A2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1075A-E612-D96D-A4BD-1A1B950AF761}"/>
              </a:ext>
            </a:extLst>
          </p:cNvPr>
          <p:cNvSpPr>
            <a:spLocks noGrp="1"/>
          </p:cNvSpPr>
          <p:nvPr>
            <p:ph type="dt" sz="half" idx="10"/>
          </p:nvPr>
        </p:nvSpPr>
        <p:spPr/>
        <p:txBody>
          <a:bodyPr/>
          <a:lstStyle/>
          <a:p>
            <a:fld id="{BD265C95-7901-49F2-B87F-C40462A86908}" type="datetime1">
              <a:rPr lang="en-US" smtClean="0"/>
              <a:t>4/4/2023</a:t>
            </a:fld>
            <a:endParaRPr lang="en-US"/>
          </a:p>
        </p:txBody>
      </p:sp>
      <p:sp>
        <p:nvSpPr>
          <p:cNvPr id="4" name="Footer Placeholder 3">
            <a:extLst>
              <a:ext uri="{FF2B5EF4-FFF2-40B4-BE49-F238E27FC236}">
                <a16:creationId xmlns:a16="http://schemas.microsoft.com/office/drawing/2014/main" id="{A468CB45-5B2A-765B-1165-5EAAB3C4F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E27AF-B2B8-1596-77D4-D120428F9E6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8945191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6A08ED-88C2-7C58-2C8B-5160AF4A6200}"/>
              </a:ext>
            </a:extLst>
          </p:cNvPr>
          <p:cNvSpPr>
            <a:spLocks noGrp="1"/>
          </p:cNvSpPr>
          <p:nvPr>
            <p:ph type="dt" sz="half" idx="10"/>
          </p:nvPr>
        </p:nvSpPr>
        <p:spPr/>
        <p:txBody>
          <a:bodyPr/>
          <a:lstStyle/>
          <a:p>
            <a:fld id="{FED3D8DA-B894-4980-9423-53D5AF29A948}" type="datetime1">
              <a:rPr lang="en-US" smtClean="0"/>
              <a:t>4/4/2023</a:t>
            </a:fld>
            <a:endParaRPr lang="en-US"/>
          </a:p>
        </p:txBody>
      </p:sp>
      <p:sp>
        <p:nvSpPr>
          <p:cNvPr id="3" name="Footer Placeholder 2">
            <a:extLst>
              <a:ext uri="{FF2B5EF4-FFF2-40B4-BE49-F238E27FC236}">
                <a16:creationId xmlns:a16="http://schemas.microsoft.com/office/drawing/2014/main" id="{687AF8C5-1E6F-C6ED-BDC1-2786F168D9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DC390-EA40-565D-3EC6-A273111ADCEA}"/>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674089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60A571E6-CE05-46D5-935A-B7F462F58EE8}" type="datetimeFigureOut">
              <a:rPr lang="en-US" smtClean="0"/>
              <a:t>4/4/2023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6104-E695-9745-BACE-FBB371627E8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64F63F-19C4-7820-EE8D-BBE4826FEB3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06B523-D641-4FAE-22DC-60506A30F8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26D6185-C78C-5B4A-4B54-3F918E3E7B68}"/>
              </a:ext>
            </a:extLst>
          </p:cNvPr>
          <p:cNvSpPr>
            <a:spLocks noGrp="1"/>
          </p:cNvSpPr>
          <p:nvPr>
            <p:ph type="dt" sz="half" idx="10"/>
          </p:nvPr>
        </p:nvSpPr>
        <p:spPr/>
        <p:txBody>
          <a:bodyPr/>
          <a:lstStyle/>
          <a:p>
            <a:fld id="{8BDCE7C3-A295-476C-84AE-C758BCFAE16D}" type="datetime1">
              <a:rPr lang="en-US" smtClean="0"/>
              <a:t>4/4/2023</a:t>
            </a:fld>
            <a:endParaRPr lang="en-US"/>
          </a:p>
        </p:txBody>
      </p:sp>
      <p:sp>
        <p:nvSpPr>
          <p:cNvPr id="6" name="Footer Placeholder 5">
            <a:extLst>
              <a:ext uri="{FF2B5EF4-FFF2-40B4-BE49-F238E27FC236}">
                <a16:creationId xmlns:a16="http://schemas.microsoft.com/office/drawing/2014/main" id="{1DA76FC3-5C7D-AE50-0EFD-6BCE7B848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F4815-0EA7-B53E-26B5-53FF9DD2DBE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2957327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F65C-5FA8-95F7-C88B-2CC53651863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1158C5-9FF3-195C-3A07-EFF865D4274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2930614-F172-BB23-2B5A-B806156250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E64C2E0-4C20-724A-8DDA-9A570BF7FC28}"/>
              </a:ext>
            </a:extLst>
          </p:cNvPr>
          <p:cNvSpPr>
            <a:spLocks noGrp="1"/>
          </p:cNvSpPr>
          <p:nvPr>
            <p:ph type="dt" sz="half" idx="10"/>
          </p:nvPr>
        </p:nvSpPr>
        <p:spPr/>
        <p:txBody>
          <a:bodyPr/>
          <a:lstStyle/>
          <a:p>
            <a:fld id="{102BE73A-2C76-4F1A-A6EA-E30CEFFB99E3}" type="datetime1">
              <a:rPr lang="en-US" smtClean="0"/>
              <a:t>4/4/2023</a:t>
            </a:fld>
            <a:endParaRPr lang="en-US"/>
          </a:p>
        </p:txBody>
      </p:sp>
      <p:sp>
        <p:nvSpPr>
          <p:cNvPr id="6" name="Footer Placeholder 5">
            <a:extLst>
              <a:ext uri="{FF2B5EF4-FFF2-40B4-BE49-F238E27FC236}">
                <a16:creationId xmlns:a16="http://schemas.microsoft.com/office/drawing/2014/main" id="{53908834-167F-6A6A-FEA4-1D976F3B0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4991F8-13C0-6121-250D-7F57380009B6}"/>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4468484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13F9F-970A-2464-E095-72AE67CFE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9F703-587A-14CC-4082-4E36652CB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A51DB-21E4-478E-8FE7-343619D6A327}"/>
              </a:ext>
            </a:extLst>
          </p:cNvPr>
          <p:cNvSpPr>
            <a:spLocks noGrp="1"/>
          </p:cNvSpPr>
          <p:nvPr>
            <p:ph type="dt" sz="half" idx="10"/>
          </p:nvPr>
        </p:nvSpPr>
        <p:spPr/>
        <p:txBody>
          <a:bodyPr/>
          <a:lstStyle/>
          <a:p>
            <a:fld id="{1636BC51-B5DB-4BB7-BA4F-4C6353933594}" type="datetime1">
              <a:rPr lang="en-US" smtClean="0"/>
              <a:t>4/4/2023</a:t>
            </a:fld>
            <a:endParaRPr lang="en-US"/>
          </a:p>
        </p:txBody>
      </p:sp>
      <p:sp>
        <p:nvSpPr>
          <p:cNvPr id="5" name="Footer Placeholder 4">
            <a:extLst>
              <a:ext uri="{FF2B5EF4-FFF2-40B4-BE49-F238E27FC236}">
                <a16:creationId xmlns:a16="http://schemas.microsoft.com/office/drawing/2014/main" id="{3DCAAA9A-0B26-6DB1-FA63-EF583E597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E1BDF-AA46-C922-88A8-1097A850D0B0}"/>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8458402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E52964-6DA5-7DE2-A8B6-27FDCF7037A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D59DE3-4833-2D78-915C-B302F84A3A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A69B50-F2A4-318A-40A1-1156E2467794}"/>
              </a:ext>
            </a:extLst>
          </p:cNvPr>
          <p:cNvSpPr>
            <a:spLocks noGrp="1"/>
          </p:cNvSpPr>
          <p:nvPr>
            <p:ph type="dt" sz="half" idx="10"/>
          </p:nvPr>
        </p:nvSpPr>
        <p:spPr/>
        <p:txBody>
          <a:bodyPr/>
          <a:lstStyle/>
          <a:p>
            <a:fld id="{403F0C85-C7E4-4BC5-889D-FDF9966ED7EC}" type="datetime1">
              <a:rPr lang="en-US" smtClean="0"/>
              <a:t>4/4/2023</a:t>
            </a:fld>
            <a:endParaRPr lang="en-US"/>
          </a:p>
        </p:txBody>
      </p:sp>
      <p:sp>
        <p:nvSpPr>
          <p:cNvPr id="5" name="Footer Placeholder 4">
            <a:extLst>
              <a:ext uri="{FF2B5EF4-FFF2-40B4-BE49-F238E27FC236}">
                <a16:creationId xmlns:a16="http://schemas.microsoft.com/office/drawing/2014/main" id="{E2FA9B4D-3C52-C219-69FC-A0533374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836B5-7DD2-E4F4-4050-5BC567959A72}"/>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7661583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AD0FA37C-F046-4C7E-8F9F-A2BAABCCB29E}" type="datetimeFigureOut">
              <a:rPr lang="en-US" smtClean="0"/>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D463453F-C5C2-46C8-9782-47925B2F79F6}" type="datetimeFigureOut">
              <a:rPr lang="en-US" smtClean="0"/>
              <a:t>4/4/2023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75769046-6901-4AD5-8C8E-A45BF974E2A2}" type="datetimeFigureOut">
              <a:rPr lang="en-US" smtClean="0"/>
              <a:t>4/4/2023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695A4C1-EFA7-4A93-AE56-C01ED70EE525}" type="datetimeFigureOut">
              <a:rPr lang="en-US" smtClean="0"/>
              <a:t>4/4/2023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0E5B14FD-AC08-4F95-B197-A46DE69AAABC}" type="datetimeFigureOut">
              <a:rPr lang="en-US" smtClean="0"/>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86A1B9E2-4C0A-4D2F-9232-84175A9D6EE1}" type="datetimeFigureOut">
              <a:rPr lang="en-US" smtClean="0"/>
              <a:t>4/4/2023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lvl="0">
              <a:defRPr lang="en-US"/>
            </a:defPPr>
            <a:lvl1pPr marL="0" lvl="0" algn="l"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2613C924-6359-49B9-9C33-86D2C3D15BE7}" type="datetime1">
              <a:rPr lang="en-IN" smtClean="0"/>
              <a:t>04-04-2023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lvl="0">
              <a:defRPr lang="en-US"/>
            </a:defPPr>
            <a:lvl1pPr marL="0" lvl="0" algn="ct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lvl="0">
              <a:defRPr lang="en-US"/>
            </a:defPPr>
            <a:lvl1pPr marL="0" lvl="0" algn="r" defTabSz="457200" rtl="0" eaLnBrk="1" latinLnBrk="0" hangingPunct="1">
              <a:defRPr sz="1200" kern="1200">
                <a:solidFill>
                  <a:schemeClr val="tx1">
                    <a:tint val="75000"/>
                  </a:schemeClr>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23C436-058A-6633-9F7B-B1A0EA0CB3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F12CC-B86F-893D-B99F-5785E9A368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E36045-F3B8-C723-01BD-0AB2F1DEB9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8E5E4C8-2A0C-4739-A6DF-1E548F3979AD}" type="datetime1">
              <a:rPr lang="en-US" smtClean="0"/>
              <a:t>4/4/2023</a:t>
            </a:fld>
            <a:endParaRPr lang="en-US"/>
          </a:p>
        </p:txBody>
      </p:sp>
      <p:sp>
        <p:nvSpPr>
          <p:cNvPr id="5" name="Footer Placeholder 4">
            <a:extLst>
              <a:ext uri="{FF2B5EF4-FFF2-40B4-BE49-F238E27FC236}">
                <a16:creationId xmlns:a16="http://schemas.microsoft.com/office/drawing/2014/main" id="{1C9962B8-F65A-7381-2B50-101BE85A24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516A8B8A-C579-42CD-2DAF-C888F541B80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82415779"/>
      </p:ext>
    </p:extLst>
  </p:cSld>
  <p:clrMap bg1="lt1" tx1="dk1" bg2="lt2" tx2="dk2" accent1="accent1" accent2="accent2" accent3="accent3" accent4="accent4" accent5="accent5" accent6="accent6" hlink="hlink" folHlink="folHlink"/>
  <p:sldLayoutIdLst>
    <p:sldLayoutId id="2147483673"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Ls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560885" y="2023313"/>
            <a:ext cx="6285766" cy="430887"/>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200" b="1">
                <a:solidFill>
                  <a:srgbClr val="C00000"/>
                </a:solidFill>
                <a:latin typeface="Times New Roman" panose="02020603050405020304" pitchFamily="18" charset="0"/>
              </a:rPr>
              <a:t>Department of Computer Science and Engineering </a:t>
            </a:r>
            <a:endParaRPr lang="en-IN" sz="2200" b="1">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524041" y="2548627"/>
            <a:ext cx="6395492" cy="830997"/>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just"/>
            <a:r>
              <a:rPr lang="en-US" sz="24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Detecting Humans in Search and Rescue Operations Based on EfficientDet Architecture</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761347" y="5229200"/>
            <a:ext cx="3960440"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Guide Name &amp; Designation</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Dr.N.PUGHAZENDI,M.E.,Ph.D.,</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85395" y="3529098"/>
            <a:ext cx="5173210" cy="1661993"/>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Team Members Name / Register Number</a:t>
            </a:r>
          </a:p>
          <a:p>
            <a:pPr algn="ctr"/>
            <a:endParaRPr lang="en-US" b="1" dirty="0">
              <a:latin typeface="Times New Roman" panose="02020603050405020304" pitchFamily="18" charset="0"/>
              <a:cs typeface="Times New Roman" panose="02020603050405020304" pitchFamily="18" charset="0"/>
            </a:endParaRPr>
          </a:p>
          <a:p>
            <a:pPr algn="ct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Aakash A			               [211419104001]</a:t>
            </a:r>
          </a:p>
          <a:p>
            <a:pPr algn="ct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Arun Kumar G                        [211419104023]</a:t>
            </a:r>
          </a:p>
          <a:p>
            <a:pPr algn="ctr">
              <a:buNone/>
            </a:pPr>
            <a:r>
              <a:rPr lang="en-US" sz="16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Benson Joseph R 		      [211419104040]</a:t>
            </a:r>
          </a:p>
          <a:p>
            <a:pPr algn="ctr">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04048" y="5229200"/>
            <a:ext cx="3554026" cy="923330"/>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Coordinator Name &amp; Designation</a:t>
            </a:r>
          </a:p>
          <a:p>
            <a:endParaRPr lang="en-US"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Dr.N.PUGHAZENDI,M.E.,Ph.D.,</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02514" y="117418"/>
            <a:ext cx="6285765" cy="1905895"/>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04-04-2023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218507" cy="365125"/>
          </a:xfrm>
        </p:spPr>
        <p:txBody>
          <a:bodyPr/>
          <a:lstStyle/>
          <a:p>
            <a:fld id="{9D3FF152-60F5-4862-82F9-1190556AA56F}" type="slidenum">
              <a:rPr lang="en-IN" sz="900" smtClean="0">
                <a:solidFill>
                  <a:schemeClr val="tx1"/>
                </a:solidFill>
                <a:latin typeface="Times New Roman" panose="02020603050405020304" pitchFamily="18" charset="0"/>
                <a:cs typeface="Times New Roman" panose="02020603050405020304" pitchFamily="18" charset="0"/>
              </a:rPr>
              <a:t>1</a:t>
            </a:fld>
            <a:endParaRPr lang="en-IN" sz="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289" y="609600"/>
            <a:ext cx="8001000" cy="659160"/>
          </a:xfrm>
        </p:spPr>
        <p:txBody>
          <a:bodyPr>
            <a:normAutofit fontScale="90000"/>
          </a:bodyPr>
          <a:lstStyle/>
          <a:p>
            <a:pPr algn="ctr"/>
            <a:r>
              <a:rPr lang="en-US" sz="3600" b="1" dirty="0">
                <a:solidFill>
                  <a:schemeClr val="accent1"/>
                </a:solidFill>
                <a:latin typeface="Century Schoolbook" panose="02040604050505020304" pitchFamily="18" charset="0"/>
                <a:cs typeface="Times New Roman" panose="02020603050405020304" pitchFamily="18" charset="0"/>
              </a:rPr>
              <a:t>  </a:t>
            </a:r>
            <a:r>
              <a:rPr lang="en-US" sz="3600" b="1" dirty="0">
                <a:solidFill>
                  <a:schemeClr val="accent1"/>
                </a:solidFill>
                <a:latin typeface="Times New Roman" panose="02020603050405020304" pitchFamily="18" charset="0"/>
                <a:cs typeface="Times New Roman" panose="02020603050405020304" pitchFamily="18" charset="0"/>
              </a:rPr>
              <a:t>System Architecture</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DCBEA4-4056-8B70-027C-62422FE69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66800" y="1676400"/>
            <a:ext cx="7848600" cy="4572000"/>
          </a:xfrm>
          <a:prstGeom prst="rect">
            <a:avLst/>
          </a:prstGeom>
          <a:noFill/>
          <a:ln>
            <a:noFill/>
          </a:ln>
        </p:spPr>
      </p:pic>
      <p:sp>
        <p:nvSpPr>
          <p:cNvPr id="3" name="Date Placeholder 2">
            <a:extLst>
              <a:ext uri="{FF2B5EF4-FFF2-40B4-BE49-F238E27FC236}">
                <a16:creationId xmlns:a16="http://schemas.microsoft.com/office/drawing/2014/main" id="{FFCA6D1B-43F9-287B-B48F-C2D0C4419D95}"/>
              </a:ext>
            </a:extLst>
          </p:cNvPr>
          <p:cNvSpPr>
            <a:spLocks noGrp="1"/>
          </p:cNvSpPr>
          <p:nvPr>
            <p:ph type="dt" sz="half" idx="10"/>
          </p:nvPr>
        </p:nvSpPr>
        <p:spPr/>
        <p:txBody>
          <a:bodyPr/>
          <a:lstStyle/>
          <a:p>
            <a:fld id="{B51C405E-C11B-4461-9032-2CF764358E5C}" type="datetime1">
              <a:rPr lang="en-US" smtClean="0"/>
              <a:t>4/4/2023</a:t>
            </a:fld>
            <a:endParaRPr lang="en-US"/>
          </a:p>
        </p:txBody>
      </p:sp>
      <p:sp>
        <p:nvSpPr>
          <p:cNvPr id="5" name="Slide Number Placeholder 4">
            <a:extLst>
              <a:ext uri="{FF2B5EF4-FFF2-40B4-BE49-F238E27FC236}">
                <a16:creationId xmlns:a16="http://schemas.microsoft.com/office/drawing/2014/main" id="{39E8B425-8495-BBE1-F192-D7B9C4BD609B}"/>
              </a:ext>
            </a:extLst>
          </p:cNvPr>
          <p:cNvSpPr>
            <a:spLocks noGrp="1"/>
          </p:cNvSpPr>
          <p:nvPr>
            <p:ph type="sldNum" sz="quarter" idx="12"/>
          </p:nvPr>
        </p:nvSpPr>
        <p:spPr/>
        <p:txBody>
          <a:bodyPr/>
          <a:lstStyle/>
          <a:p>
            <a:fld id="{B6F15528-21DE-4FAA-801E-634DDDAF4B2B}" type="slidenum">
              <a:rPr lang="en-US" smtClean="0"/>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4D09-8E1A-E37A-FA5A-C75E218B7D90}"/>
              </a:ext>
            </a:extLst>
          </p:cNvPr>
          <p:cNvSpPr>
            <a:spLocks noGrp="1"/>
          </p:cNvSpPr>
          <p:nvPr>
            <p:ph type="title"/>
          </p:nvPr>
        </p:nvSpPr>
        <p:spPr>
          <a:xfrm>
            <a:off x="1220682" y="1052736"/>
            <a:ext cx="7086600" cy="72008"/>
          </a:xfrm>
        </p:spPr>
        <p:txBody>
          <a:bodyPr>
            <a:normAutofit fontScale="90000"/>
          </a:bodyPr>
          <a:lstStyle/>
          <a:p>
            <a:r>
              <a:rPr lang="en-IN" sz="3200" b="1" dirty="0">
                <a:solidFill>
                  <a:schemeClr val="accent1"/>
                </a:solidFill>
                <a:latin typeface="Century Schoolbook" panose="020406040505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UML/ER</a:t>
            </a:r>
            <a:r>
              <a:rPr lang="en-IN" sz="3600" b="1" dirty="0">
                <a:solidFill>
                  <a:schemeClr val="accent1"/>
                </a:solidFill>
                <a:latin typeface="Times New Roman" panose="02020603050405020304" pitchFamily="18" charset="0"/>
                <a:cs typeface="Times New Roman" panose="02020603050405020304" pitchFamily="18" charset="0"/>
              </a:rPr>
              <a:t> </a:t>
            </a:r>
            <a:r>
              <a:rPr lang="en-IN" sz="3100" b="1" dirty="0">
                <a:solidFill>
                  <a:schemeClr val="accent1"/>
                </a:solidFill>
                <a:latin typeface="Times New Roman" panose="02020603050405020304" pitchFamily="18" charset="0"/>
                <a:cs typeface="Times New Roman" panose="02020603050405020304" pitchFamily="18" charset="0"/>
              </a:rPr>
              <a:t>DIAGRAMS</a:t>
            </a:r>
            <a:br>
              <a:rPr lang="en-IN" sz="3200" b="1" dirty="0">
                <a:solidFill>
                  <a:schemeClr val="accent1"/>
                </a:solidFill>
                <a:latin typeface="Century Schoolbook" panose="02040604050505020304" pitchFamily="18" charset="0"/>
                <a:cs typeface="Times New Roman" panose="02020603050405020304" pitchFamily="18" charset="0"/>
              </a:rPr>
            </a:br>
            <a:br>
              <a:rPr lang="en-IN" sz="3200" b="1" dirty="0">
                <a:solidFill>
                  <a:schemeClr val="accent1"/>
                </a:solidFill>
                <a:latin typeface="Century Schoolbook" panose="02040604050505020304" pitchFamily="18" charset="0"/>
                <a:cs typeface="Times New Roman" panose="02020603050405020304" pitchFamily="18" charset="0"/>
              </a:rPr>
            </a:br>
            <a:r>
              <a:rPr lang="en-IN"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t>Use Case Diagram </a:t>
            </a:r>
          </a:p>
        </p:txBody>
      </p:sp>
      <p:pic>
        <p:nvPicPr>
          <p:cNvPr id="7" name="Content Placeholder 6">
            <a:extLst>
              <a:ext uri="{FF2B5EF4-FFF2-40B4-BE49-F238E27FC236}">
                <a16:creationId xmlns:a16="http://schemas.microsoft.com/office/drawing/2014/main" id="{2DEA8E5E-FA43-89BD-658F-0B73FAF2551F}"/>
              </a:ext>
            </a:extLst>
          </p:cNvPr>
          <p:cNvPicPr>
            <a:picLocks noGrp="1" noChangeAspect="1"/>
          </p:cNvPicPr>
          <p:nvPr>
            <p:ph idx="1"/>
          </p:nvPr>
        </p:nvPicPr>
        <p:blipFill>
          <a:blip r:embed="rId2"/>
          <a:stretch>
            <a:fillRect/>
          </a:stretch>
        </p:blipFill>
        <p:spPr>
          <a:xfrm>
            <a:off x="1371600" y="1713794"/>
            <a:ext cx="7189665" cy="4612429"/>
          </a:xfrm>
        </p:spPr>
      </p:pic>
      <p:sp>
        <p:nvSpPr>
          <p:cNvPr id="3" name="Date Placeholder 2">
            <a:extLst>
              <a:ext uri="{FF2B5EF4-FFF2-40B4-BE49-F238E27FC236}">
                <a16:creationId xmlns:a16="http://schemas.microsoft.com/office/drawing/2014/main" id="{42CB202E-382E-BF38-535B-D462E83B2C68}"/>
              </a:ext>
            </a:extLst>
          </p:cNvPr>
          <p:cNvSpPr>
            <a:spLocks noGrp="1"/>
          </p:cNvSpPr>
          <p:nvPr>
            <p:ph type="dt" sz="half" idx="10"/>
          </p:nvPr>
        </p:nvSpPr>
        <p:spPr/>
        <p:txBody>
          <a:bodyPr/>
          <a:lstStyle/>
          <a:p>
            <a:fld id="{6246B6CC-BBA0-41C2-88AA-82FBBEF84F05}" type="datetime1">
              <a:rPr lang="en-US" smtClean="0"/>
              <a:t>4/4/2023</a:t>
            </a:fld>
            <a:endParaRPr lang="en-US"/>
          </a:p>
        </p:txBody>
      </p:sp>
      <p:sp>
        <p:nvSpPr>
          <p:cNvPr id="4" name="Slide Number Placeholder 3">
            <a:extLst>
              <a:ext uri="{FF2B5EF4-FFF2-40B4-BE49-F238E27FC236}">
                <a16:creationId xmlns:a16="http://schemas.microsoft.com/office/drawing/2014/main" id="{168E2E43-7F8A-0B25-D0A0-806F4F204A09}"/>
              </a:ext>
            </a:extLst>
          </p:cNvPr>
          <p:cNvSpPr>
            <a:spLocks noGrp="1"/>
          </p:cNvSpPr>
          <p:nvPr>
            <p:ph type="sldNum" sz="quarter" idx="12"/>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409661325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AE1ED9-8640-AEBC-8E54-298692ED36DA}"/>
              </a:ext>
            </a:extLst>
          </p:cNvPr>
          <p:cNvSpPr>
            <a:spLocks noGrp="1"/>
          </p:cNvSpPr>
          <p:nvPr>
            <p:ph idx="1"/>
          </p:nvPr>
        </p:nvSpPr>
        <p:spPr>
          <a:xfrm>
            <a:off x="1371600" y="298515"/>
            <a:ext cx="7010400" cy="5606422"/>
          </a:xfrm>
        </p:spPr>
        <p:txBody>
          <a:bodyPr/>
          <a:lstStyle/>
          <a:p>
            <a:pPr marL="0" indent="0">
              <a:buNone/>
            </a:pPr>
            <a:r>
              <a:rPr lang="en-US" b="1" dirty="0">
                <a:latin typeface="Times New Roman" panose="02020603050405020304" pitchFamily="18" charset="0"/>
                <a:cs typeface="Times New Roman" panose="02020603050405020304" pitchFamily="18" charset="0"/>
              </a:rPr>
              <a:t>Class Diagram </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E021352-E7D3-6E7C-A3B5-A168C8F5CEBB}"/>
              </a:ext>
            </a:extLst>
          </p:cNvPr>
          <p:cNvPicPr>
            <a:picLocks noChangeAspect="1"/>
          </p:cNvPicPr>
          <p:nvPr/>
        </p:nvPicPr>
        <p:blipFill>
          <a:blip r:embed="rId2"/>
          <a:stretch>
            <a:fillRect/>
          </a:stretch>
        </p:blipFill>
        <p:spPr>
          <a:xfrm>
            <a:off x="1219200" y="762000"/>
            <a:ext cx="7694540" cy="4995118"/>
          </a:xfrm>
          <a:prstGeom prst="rect">
            <a:avLst/>
          </a:prstGeom>
        </p:spPr>
      </p:pic>
      <p:cxnSp>
        <p:nvCxnSpPr>
          <p:cNvPr id="10" name="Straight Connector 9">
            <a:extLst>
              <a:ext uri="{FF2B5EF4-FFF2-40B4-BE49-F238E27FC236}">
                <a16:creationId xmlns:a16="http://schemas.microsoft.com/office/drawing/2014/main" id="{906B8F25-567F-A359-EE4D-9A20739639BD}"/>
              </a:ext>
            </a:extLst>
          </p:cNvPr>
          <p:cNvCxnSpPr/>
          <p:nvPr/>
        </p:nvCxnSpPr>
        <p:spPr>
          <a:xfrm flipH="1">
            <a:off x="8913740" y="990600"/>
            <a:ext cx="0" cy="12954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F2D92CF-3F77-D5BA-A9EA-C968C19E120C}"/>
              </a:ext>
            </a:extLst>
          </p:cNvPr>
          <p:cNvCxnSpPr/>
          <p:nvPr/>
        </p:nvCxnSpPr>
        <p:spPr>
          <a:xfrm flipH="1">
            <a:off x="8913740" y="2743200"/>
            <a:ext cx="0" cy="685800"/>
          </a:xfrm>
          <a:prstGeom prst="line">
            <a:avLst/>
          </a:prstGeom>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4CD94F5-6823-2CF7-C1C2-40B2C885B6A8}"/>
              </a:ext>
            </a:extLst>
          </p:cNvPr>
          <p:cNvSpPr>
            <a:spLocks noGrp="1"/>
          </p:cNvSpPr>
          <p:nvPr>
            <p:ph type="dt" sz="half" idx="10"/>
          </p:nvPr>
        </p:nvSpPr>
        <p:spPr/>
        <p:txBody>
          <a:bodyPr/>
          <a:lstStyle/>
          <a:p>
            <a:fld id="{6D048FA0-1D5D-45D2-8A23-87E6E9723F23}" type="datetime1">
              <a:rPr lang="en-US" smtClean="0"/>
              <a:t>4/4/2023</a:t>
            </a:fld>
            <a:endParaRPr lang="en-US"/>
          </a:p>
        </p:txBody>
      </p:sp>
      <p:sp>
        <p:nvSpPr>
          <p:cNvPr id="4" name="Slide Number Placeholder 3">
            <a:extLst>
              <a:ext uri="{FF2B5EF4-FFF2-40B4-BE49-F238E27FC236}">
                <a16:creationId xmlns:a16="http://schemas.microsoft.com/office/drawing/2014/main" id="{43E71FA0-37D9-0D10-E242-5A439DC4E196}"/>
              </a:ext>
            </a:extLst>
          </p:cNvPr>
          <p:cNvSpPr>
            <a:spLocks noGrp="1"/>
          </p:cNvSpPr>
          <p:nvPr>
            <p:ph type="sldNum" sz="quarter" idx="12"/>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13013630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63182-2C4B-2615-E41D-FD5EC93E555A}"/>
              </a:ext>
            </a:extLst>
          </p:cNvPr>
          <p:cNvSpPr>
            <a:spLocks noGrp="1"/>
          </p:cNvSpPr>
          <p:nvPr>
            <p:ph idx="1"/>
          </p:nvPr>
        </p:nvSpPr>
        <p:spPr>
          <a:xfrm>
            <a:off x="1485630" y="685800"/>
            <a:ext cx="6934200" cy="5149222"/>
          </a:xfrm>
        </p:spPr>
        <p:txBody>
          <a:bodyPr/>
          <a:lstStyle/>
          <a:p>
            <a:pPr marL="0" indent="0">
              <a:buNone/>
            </a:pPr>
            <a:r>
              <a:rPr lang="en-US" b="1" dirty="0">
                <a:latin typeface="Times New Roman" panose="02020603050405020304" pitchFamily="18" charset="0"/>
                <a:cs typeface="Times New Roman" panose="02020603050405020304" pitchFamily="18" charset="0"/>
              </a:rPr>
              <a:t>Sequence Diagram</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19FF3B7-704B-DB7F-BB9C-4992FA1C1D3B}"/>
              </a:ext>
            </a:extLst>
          </p:cNvPr>
          <p:cNvPicPr>
            <a:picLocks noChangeAspect="1"/>
          </p:cNvPicPr>
          <p:nvPr/>
        </p:nvPicPr>
        <p:blipFill>
          <a:blip r:embed="rId2"/>
          <a:stretch>
            <a:fillRect/>
          </a:stretch>
        </p:blipFill>
        <p:spPr>
          <a:xfrm>
            <a:off x="1496628" y="1295399"/>
            <a:ext cx="7113972" cy="4636987"/>
          </a:xfrm>
          <a:prstGeom prst="rect">
            <a:avLst/>
          </a:prstGeom>
        </p:spPr>
      </p:pic>
      <p:sp>
        <p:nvSpPr>
          <p:cNvPr id="2" name="Date Placeholder 1">
            <a:extLst>
              <a:ext uri="{FF2B5EF4-FFF2-40B4-BE49-F238E27FC236}">
                <a16:creationId xmlns:a16="http://schemas.microsoft.com/office/drawing/2014/main" id="{2913D1FC-49D2-1774-B9FE-FC6331F3EB4C}"/>
              </a:ext>
            </a:extLst>
          </p:cNvPr>
          <p:cNvSpPr>
            <a:spLocks noGrp="1"/>
          </p:cNvSpPr>
          <p:nvPr>
            <p:ph type="dt" sz="half" idx="10"/>
          </p:nvPr>
        </p:nvSpPr>
        <p:spPr/>
        <p:txBody>
          <a:bodyPr/>
          <a:lstStyle/>
          <a:p>
            <a:fld id="{D86F048D-611D-4A59-9D8C-207410DA385F}" type="datetime1">
              <a:rPr lang="en-US" smtClean="0"/>
              <a:t>4/4/2023</a:t>
            </a:fld>
            <a:endParaRPr lang="en-US"/>
          </a:p>
        </p:txBody>
      </p:sp>
      <p:sp>
        <p:nvSpPr>
          <p:cNvPr id="5" name="Slide Number Placeholder 4">
            <a:extLst>
              <a:ext uri="{FF2B5EF4-FFF2-40B4-BE49-F238E27FC236}">
                <a16:creationId xmlns:a16="http://schemas.microsoft.com/office/drawing/2014/main" id="{8164E13E-9E82-1563-CB4D-20B6D77D5A4B}"/>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21967055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6E9E1-D0E9-3E62-3360-0FEEDA081D24}"/>
              </a:ext>
            </a:extLst>
          </p:cNvPr>
          <p:cNvSpPr>
            <a:spLocks noGrp="1"/>
          </p:cNvSpPr>
          <p:nvPr>
            <p:ph idx="1"/>
          </p:nvPr>
        </p:nvSpPr>
        <p:spPr>
          <a:xfrm>
            <a:off x="1259632" y="228600"/>
            <a:ext cx="7350969" cy="5682622"/>
          </a:xfrm>
        </p:spPr>
        <p:txBody>
          <a:bodyPr/>
          <a:lstStyle/>
          <a:p>
            <a:pPr marL="0" indent="0">
              <a:buNone/>
            </a:pPr>
            <a:r>
              <a:rPr lang="en-US" b="1" dirty="0">
                <a:latin typeface="Times New Roman" panose="02020603050405020304" pitchFamily="18" charset="0"/>
                <a:cs typeface="Times New Roman" panose="02020603050405020304" pitchFamily="18" charset="0"/>
              </a:rPr>
              <a:t>ER Diagram</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51D116E-4FB4-6957-CD45-633A3BE46AE9}"/>
              </a:ext>
            </a:extLst>
          </p:cNvPr>
          <p:cNvSpPr>
            <a:spLocks noGrp="1"/>
          </p:cNvSpPr>
          <p:nvPr>
            <p:ph type="dt" sz="half" idx="10"/>
          </p:nvPr>
        </p:nvSpPr>
        <p:spPr/>
        <p:txBody>
          <a:bodyPr/>
          <a:lstStyle/>
          <a:p>
            <a:fld id="{30C2E94B-DAC9-4A20-8748-80C76D7C213A}" type="datetime1">
              <a:rPr lang="en-US" smtClean="0"/>
              <a:t>4/4/2023</a:t>
            </a:fld>
            <a:endParaRPr lang="en-US"/>
          </a:p>
        </p:txBody>
      </p:sp>
      <p:sp>
        <p:nvSpPr>
          <p:cNvPr id="4" name="Slide Number Placeholder 3">
            <a:extLst>
              <a:ext uri="{FF2B5EF4-FFF2-40B4-BE49-F238E27FC236}">
                <a16:creationId xmlns:a16="http://schemas.microsoft.com/office/drawing/2014/main" id="{F5C9B55B-116E-E895-3F2C-6CE08E43CD7E}"/>
              </a:ext>
            </a:extLst>
          </p:cNvPr>
          <p:cNvSpPr>
            <a:spLocks noGrp="1"/>
          </p:cNvSpPr>
          <p:nvPr>
            <p:ph type="sldNum" sz="quarter" idx="12"/>
          </p:nvPr>
        </p:nvSpPr>
        <p:spPr/>
        <p:txBody>
          <a:bodyPr/>
          <a:lstStyle/>
          <a:p>
            <a:fld id="{B6F15528-21DE-4FAA-801E-634DDDAF4B2B}" type="slidenum">
              <a:rPr lang="en-US" smtClean="0"/>
              <a:t>14</a:t>
            </a:fld>
            <a:endParaRPr lang="en-US"/>
          </a:p>
        </p:txBody>
      </p:sp>
      <p:pic>
        <p:nvPicPr>
          <p:cNvPr id="7" name="Picture 6">
            <a:extLst>
              <a:ext uri="{FF2B5EF4-FFF2-40B4-BE49-F238E27FC236}">
                <a16:creationId xmlns:a16="http://schemas.microsoft.com/office/drawing/2014/main" id="{CDE2B7D3-0008-4C5C-6C0F-7373903F41C2}"/>
              </a:ext>
            </a:extLst>
          </p:cNvPr>
          <p:cNvPicPr>
            <a:picLocks noChangeAspect="1"/>
          </p:cNvPicPr>
          <p:nvPr/>
        </p:nvPicPr>
        <p:blipFill>
          <a:blip r:embed="rId2"/>
          <a:stretch>
            <a:fillRect/>
          </a:stretch>
        </p:blipFill>
        <p:spPr>
          <a:xfrm>
            <a:off x="1547664" y="1081836"/>
            <a:ext cx="6480720" cy="5011460"/>
          </a:xfrm>
          <a:prstGeom prst="rect">
            <a:avLst/>
          </a:prstGeom>
        </p:spPr>
      </p:pic>
    </p:spTree>
    <p:extLst>
      <p:ext uri="{BB962C8B-B14F-4D97-AF65-F5344CB8AC3E}">
        <p14:creationId xmlns:p14="http://schemas.microsoft.com/office/powerpoint/2010/main" val="5824355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2AED7-25A3-65B8-2399-B47AD1761EC4}"/>
              </a:ext>
            </a:extLst>
          </p:cNvPr>
          <p:cNvSpPr>
            <a:spLocks noGrp="1"/>
          </p:cNvSpPr>
          <p:nvPr>
            <p:ph type="title"/>
          </p:nvPr>
        </p:nvSpPr>
        <p:spPr>
          <a:xfrm>
            <a:off x="1945201" y="624110"/>
            <a:ext cx="5795151" cy="82369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B99F088C-789E-EC63-E366-C5297410FDC7}"/>
              </a:ext>
            </a:extLst>
          </p:cNvPr>
          <p:cNvSpPr>
            <a:spLocks noGrp="1"/>
          </p:cNvSpPr>
          <p:nvPr>
            <p:ph idx="1"/>
          </p:nvPr>
        </p:nvSpPr>
        <p:spPr>
          <a:xfrm>
            <a:off x="2077500" y="1600200"/>
            <a:ext cx="6324600" cy="4463422"/>
          </a:xfrm>
        </p:spPr>
        <p:txBody>
          <a:bodyPr/>
          <a:lstStyle/>
          <a:p>
            <a:endParaRPr lang="en-IN" dirty="0"/>
          </a:p>
          <a:p>
            <a:pPr marL="0" indent="0">
              <a:buNone/>
            </a:pPr>
            <a:r>
              <a:rPr lang="en-IN" sz="2000" b="1" dirty="0">
                <a:latin typeface="Times New Roman" panose="02020603050405020304" pitchFamily="18" charset="0"/>
                <a:cs typeface="Times New Roman" panose="02020603050405020304" pitchFamily="18" charset="0"/>
              </a:rPr>
              <a:t>List Of Modules</a:t>
            </a:r>
          </a:p>
          <a:p>
            <a:pPr marL="0" indent="0">
              <a:buNone/>
            </a:pPr>
            <a:endParaRPr lang="en-IN"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Dataset Collection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Algorithm Implementation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FA7ECE2-B35E-DDFC-2193-9B4FF91C3AA8}"/>
              </a:ext>
            </a:extLst>
          </p:cNvPr>
          <p:cNvSpPr>
            <a:spLocks noGrp="1"/>
          </p:cNvSpPr>
          <p:nvPr>
            <p:ph type="dt" sz="half" idx="10"/>
          </p:nvPr>
        </p:nvSpPr>
        <p:spPr/>
        <p:txBody>
          <a:bodyPr/>
          <a:lstStyle/>
          <a:p>
            <a:fld id="{E33CE74B-1E4D-4A81-8140-0CF7421E1229}" type="datetime1">
              <a:rPr lang="en-US" smtClean="0"/>
              <a:t>4/4/2023</a:t>
            </a:fld>
            <a:endParaRPr lang="en-US"/>
          </a:p>
        </p:txBody>
      </p:sp>
      <p:sp>
        <p:nvSpPr>
          <p:cNvPr id="5" name="Slide Number Placeholder 4">
            <a:extLst>
              <a:ext uri="{FF2B5EF4-FFF2-40B4-BE49-F238E27FC236}">
                <a16:creationId xmlns:a16="http://schemas.microsoft.com/office/drawing/2014/main" id="{821EAD39-9AF4-7D96-9D25-D4BE9102CACF}"/>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72559448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BCEE7F9-EA08-7237-589B-34B8553D193B}"/>
              </a:ext>
            </a:extLst>
          </p:cNvPr>
          <p:cNvSpPr>
            <a:spLocks noGrp="1"/>
          </p:cNvSpPr>
          <p:nvPr>
            <p:ph idx="1"/>
          </p:nvPr>
        </p:nvSpPr>
        <p:spPr>
          <a:xfrm>
            <a:off x="1115616" y="404664"/>
            <a:ext cx="7380684" cy="5599261"/>
          </a:xfrm>
        </p:spPr>
        <p:txBody>
          <a:bodyPr>
            <a:normAutofit fontScale="97500"/>
          </a:bodyPr>
          <a:lstStyle/>
          <a:p>
            <a:pPr marL="0" indent="0">
              <a:buNone/>
            </a:pPr>
            <a:r>
              <a:rPr lang="en-US" b="1" dirty="0">
                <a:effectLst/>
                <a:latin typeface="Times New Roman" panose="02020603050405020304" pitchFamily="18" charset="0"/>
                <a:ea typeface="Times New Roman" panose="02020603050405020304" pitchFamily="18" charset="0"/>
              </a:rPr>
              <a:t>MODULE EXPLANATION:</a:t>
            </a:r>
          </a:p>
          <a:p>
            <a:pPr marL="0" indent="0">
              <a:buNone/>
            </a:pPr>
            <a:endParaRPr lang="en-US" sz="2500" b="1" dirty="0">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1. DATASET COLLECTION </a:t>
            </a:r>
          </a:p>
          <a:p>
            <a:pPr marL="0" indent="0">
              <a:buNone/>
            </a:pPr>
            <a:endParaRPr lang="en-US" sz="1600" dirty="0">
              <a:effectLst/>
              <a:latin typeface="Times New Roman" panose="02020603050405020304" pitchFamily="18" charset="0"/>
              <a:ea typeface="Times New Roman" panose="02020603050405020304" pitchFamily="18" charset="0"/>
            </a:endParaRPr>
          </a:p>
          <a:p>
            <a:pPr algn="just">
              <a:lnSpc>
                <a:spcPct val="100000"/>
              </a:lnSpc>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There are several open-sourced datasets available for ground to-ground images but to find a well-annotated aerial dataset for the suitable application is difficult. However, a few aerial image datasets have recently been captured in diverse scenarios, e.g., for crowded places, playgrounds, mountains, urban and non-urban areas.</a:t>
            </a:r>
          </a:p>
          <a:p>
            <a:pPr algn="just">
              <a:lnSpc>
                <a:spcPct val="100000"/>
              </a:lnSpc>
              <a:buFont typeface="Wingdings" panose="05000000000000000000" pitchFamily="2" charset="2"/>
              <a:buChar char="Ø"/>
            </a:pPr>
            <a:r>
              <a:rPr lang="en-US" sz="1800" dirty="0">
                <a:latin typeface="Times New Roman" panose="02020603050405020304" pitchFamily="18" charset="0"/>
                <a:ea typeface="Times New Roman" panose="02020603050405020304" pitchFamily="18" charset="0"/>
              </a:rPr>
              <a:t>Finding an authentic and reliable aerial dataset for search and rescue operations is considered crucial as the testing results are dependent on the selection of the training dataset. After the PASCAL VOC dataset has been publicly open-sourced, there have been many challenging and well labelled open-sourced object detection datasets available from different researchers and organizations.</a:t>
            </a:r>
          </a:p>
          <a:p>
            <a:pPr marL="0" indent="0">
              <a:buNone/>
            </a:pPr>
            <a:endParaRPr lang="en-US" b="1" dirty="0">
              <a:latin typeface="Times New Roman" panose="02020603050405020304" pitchFamily="18" charset="0"/>
              <a:ea typeface="Times New Roman" panose="02020603050405020304" pitchFamily="18" charset="0"/>
            </a:endParaRPr>
          </a:p>
          <a:p>
            <a:pPr marL="0" indent="0" algn="just">
              <a:buNone/>
            </a:pPr>
            <a:endParaRPr lang="en-IN" sz="2100" dirty="0">
              <a:effectLst/>
              <a:latin typeface="Calibri" panose="020F0502020204030204" pitchFamily="34" charset="0"/>
              <a:ea typeface="Times New Roman" panose="02020603050405020304" pitchFamily="18" charset="0"/>
            </a:endParaRPr>
          </a:p>
          <a:p>
            <a:pPr marL="0" indent="0">
              <a:buNone/>
            </a:pPr>
            <a:endParaRPr lang="en-IN" sz="1800" dirty="0">
              <a:effectLst/>
              <a:latin typeface="Calibri" panose="020F0502020204030204" pitchFamily="34" charset="0"/>
              <a:ea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EE71F277-BD39-BC76-691B-41E450E1D9BF}"/>
              </a:ext>
            </a:extLst>
          </p:cNvPr>
          <p:cNvSpPr>
            <a:spLocks noGrp="1"/>
          </p:cNvSpPr>
          <p:nvPr>
            <p:ph type="dt" sz="half" idx="10"/>
          </p:nvPr>
        </p:nvSpPr>
        <p:spPr/>
        <p:txBody>
          <a:bodyPr/>
          <a:lstStyle/>
          <a:p>
            <a:fld id="{54C7262C-0968-459E-8FCA-5F33EEFB713D}" type="datetime1">
              <a:rPr lang="en-US" smtClean="0"/>
              <a:t>4/4/2023</a:t>
            </a:fld>
            <a:endParaRPr lang="en-US" dirty="0"/>
          </a:p>
        </p:txBody>
      </p:sp>
      <p:sp>
        <p:nvSpPr>
          <p:cNvPr id="3" name="Slide Number Placeholder 2">
            <a:extLst>
              <a:ext uri="{FF2B5EF4-FFF2-40B4-BE49-F238E27FC236}">
                <a16:creationId xmlns:a16="http://schemas.microsoft.com/office/drawing/2014/main" id="{E3A78653-B2D5-86C8-13FE-D856B07D0ACF}"/>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324406051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F1B7B0-2B47-0000-0897-88E6D927CDA3}"/>
              </a:ext>
            </a:extLst>
          </p:cNvPr>
          <p:cNvSpPr>
            <a:spLocks noGrp="1"/>
          </p:cNvSpPr>
          <p:nvPr>
            <p:ph idx="1"/>
          </p:nvPr>
        </p:nvSpPr>
        <p:spPr>
          <a:xfrm>
            <a:off x="971600" y="548680"/>
            <a:ext cx="7673593" cy="5531131"/>
          </a:xfrm>
        </p:spPr>
        <p:txBody>
          <a:bodyPr>
            <a:normAutofit lnSpcReduction="10000"/>
          </a:bodyPr>
          <a:lstStyle/>
          <a:p>
            <a:pPr marL="0" indent="0">
              <a:lnSpc>
                <a:spcPct val="80000"/>
              </a:lnSpc>
              <a:buNone/>
            </a:pPr>
            <a:r>
              <a:rPr lang="en-IN" sz="2000" b="1" dirty="0">
                <a:latin typeface="Times New Roman" panose="02020603050405020304" pitchFamily="18" charset="0"/>
              </a:rPr>
              <a:t>2. PREPROCESSING </a:t>
            </a:r>
          </a:p>
          <a:p>
            <a:pPr marL="0" indent="0">
              <a:lnSpc>
                <a:spcPct val="80000"/>
              </a:lnSpc>
              <a:buNone/>
            </a:pPr>
            <a:endParaRPr lang="en-IN" sz="1800"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latin typeface="Times New Roman" panose="02020603050405020304" pitchFamily="18" charset="0"/>
              </a:rPr>
              <a:t>Due to the drawback of high-resolution aerial images, most published research on aerial detection using deep-learning methods lacks accuracy and computation time. Even for our research and selection of the aerial dataset section, we have found that the HERIDAL database has an image pixel size of 4000 × 3000.</a:t>
            </a:r>
          </a:p>
          <a:p>
            <a:pPr algn="just">
              <a:lnSpc>
                <a:spcPct val="100000"/>
              </a:lnSpc>
              <a:buFont typeface="Wingdings" panose="05000000000000000000" pitchFamily="2" charset="2"/>
              <a:buChar char="Ø"/>
            </a:pPr>
            <a:r>
              <a:rPr lang="en-US" sz="1800" dirty="0">
                <a:latin typeface="Times New Roman" panose="02020603050405020304" pitchFamily="18" charset="0"/>
              </a:rPr>
              <a:t>Deep-learning models will require a large amount of RAM for the Graphical Processing Unit(GPU) and enormous amount of time to train 1500 well-labelled training database. To overcome this drawback, we have proposed a pre processing step, where we have proposed two different scenarios for the generation of new HERIDAL database into various image sizes such as 512,640, and 1024.</a:t>
            </a:r>
          </a:p>
          <a:p>
            <a:pPr algn="just">
              <a:lnSpc>
                <a:spcPct val="100000"/>
              </a:lnSpc>
              <a:buFont typeface="Wingdings" panose="05000000000000000000" pitchFamily="2" charset="2"/>
              <a:buChar char="Ø"/>
            </a:pPr>
            <a:r>
              <a:rPr lang="en-US" sz="1800" dirty="0">
                <a:latin typeface="Times New Roman" panose="02020603050405020304" pitchFamily="18" charset="0"/>
              </a:rPr>
              <a:t>At scenario, we will consider and include all existing humans in the defined picture window varying from 512 to 1024 image resolution. In the second scenario, when there are single or more humans for the defined image window we will generate them as two or more images. One of the main reason to include this pre-processing step is to decrease the HERIDAL dataset image resolution by neglecting the image area where there is no presence of humans.</a:t>
            </a:r>
            <a:endParaRPr lang="en-IN" sz="1800" dirty="0">
              <a:latin typeface="Times New Roman" panose="02020603050405020304" pitchFamily="18" charset="0"/>
            </a:endParaRPr>
          </a:p>
        </p:txBody>
      </p:sp>
      <p:sp>
        <p:nvSpPr>
          <p:cNvPr id="2" name="Date Placeholder 1">
            <a:extLst>
              <a:ext uri="{FF2B5EF4-FFF2-40B4-BE49-F238E27FC236}">
                <a16:creationId xmlns:a16="http://schemas.microsoft.com/office/drawing/2014/main" id="{6B7A3782-F717-1288-1ED3-3374CE57BC50}"/>
              </a:ext>
            </a:extLst>
          </p:cNvPr>
          <p:cNvSpPr>
            <a:spLocks noGrp="1"/>
          </p:cNvSpPr>
          <p:nvPr>
            <p:ph type="dt" sz="half" idx="10"/>
          </p:nvPr>
        </p:nvSpPr>
        <p:spPr/>
        <p:txBody>
          <a:bodyPr/>
          <a:lstStyle/>
          <a:p>
            <a:fld id="{4CBED9DA-8F58-46D9-B58B-DE080072DB19}" type="datetime1">
              <a:rPr lang="en-US" smtClean="0"/>
              <a:t>4/4/2023</a:t>
            </a:fld>
            <a:endParaRPr lang="en-US"/>
          </a:p>
        </p:txBody>
      </p:sp>
      <p:sp>
        <p:nvSpPr>
          <p:cNvPr id="4" name="Slide Number Placeholder 3">
            <a:extLst>
              <a:ext uri="{FF2B5EF4-FFF2-40B4-BE49-F238E27FC236}">
                <a16:creationId xmlns:a16="http://schemas.microsoft.com/office/drawing/2014/main" id="{C1E7051B-C67F-77DE-36A7-B19DF55C5A82}"/>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59731001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31B7D-651A-82E3-A16C-6A4F5E3FF5C3}"/>
              </a:ext>
            </a:extLst>
          </p:cNvPr>
          <p:cNvSpPr>
            <a:spLocks noGrp="1"/>
          </p:cNvSpPr>
          <p:nvPr>
            <p:ph idx="1"/>
          </p:nvPr>
        </p:nvSpPr>
        <p:spPr>
          <a:xfrm>
            <a:off x="971600" y="404664"/>
            <a:ext cx="7814692" cy="5844307"/>
          </a:xfrm>
        </p:spPr>
        <p:txBody>
          <a:bodyPr/>
          <a:lstStyle/>
          <a:p>
            <a:pPr marL="0" indent="0">
              <a:lnSpc>
                <a:spcPct val="80000"/>
              </a:lnSpc>
              <a:buNone/>
            </a:pPr>
            <a:r>
              <a:rPr lang="en-IN" sz="2000" b="1" dirty="0">
                <a:latin typeface="Times New Roman" panose="02020603050405020304" pitchFamily="18" charset="0"/>
              </a:rPr>
              <a:t>3. ALGORITHM IMPLEMENTATION :</a:t>
            </a:r>
          </a:p>
          <a:p>
            <a:pPr marL="0" indent="0">
              <a:lnSpc>
                <a:spcPct val="80000"/>
              </a:lnSpc>
              <a:buNone/>
            </a:pPr>
            <a:endParaRPr lang="en-IN" sz="2000"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latin typeface="Times New Roman" panose="02020603050405020304" pitchFamily="18" charset="0"/>
              </a:rPr>
              <a:t>We propose the implementation of EfficientDET architecture and ensemble learning based on Bidirectional Feature Pyramid Network (Bi-FPN) and Fully Connected Feature Pyramid Network (FC-FPN).</a:t>
            </a:r>
          </a:p>
          <a:p>
            <a:pPr algn="just">
              <a:lnSpc>
                <a:spcPct val="100000"/>
              </a:lnSpc>
              <a:buFont typeface="Wingdings" panose="05000000000000000000" pitchFamily="2" charset="2"/>
              <a:buChar char="Ø"/>
            </a:pPr>
            <a:r>
              <a:rPr lang="en-US" sz="1800" dirty="0">
                <a:latin typeface="Times New Roman" panose="02020603050405020304" pitchFamily="18" charset="0"/>
              </a:rPr>
              <a:t>One of the main idea of selecting and implementing the EfficientDET architecture for our research is due to its better accuracy compared to FasterRCNN, YOLOv3 and the other existing object detectors. From the EfficientDET we can observe that the method can overcome the drawback of the multi-scale feature fusion problem.</a:t>
            </a:r>
          </a:p>
          <a:p>
            <a:pPr algn="just">
              <a:lnSpc>
                <a:spcPct val="100000"/>
              </a:lnSpc>
              <a:buFont typeface="Wingdings" panose="05000000000000000000" pitchFamily="2" charset="2"/>
              <a:buChar char="Ø"/>
            </a:pPr>
            <a:r>
              <a:rPr lang="en-US" sz="1800" dirty="0">
                <a:latin typeface="Times New Roman" panose="02020603050405020304" pitchFamily="18" charset="0"/>
              </a:rPr>
              <a:t>EfficientDET can be explained into two steps: imagenet-based pre-trained EfficientNETs and repeated feature extraction networks. It is difficult to scale the network uniformly based on depth, width, and resolution for most other well-known object detectors.</a:t>
            </a:r>
          </a:p>
          <a:p>
            <a:pPr algn="just">
              <a:lnSpc>
                <a:spcPct val="100000"/>
              </a:lnSpc>
              <a:buFont typeface="Wingdings" panose="05000000000000000000" pitchFamily="2" charset="2"/>
              <a:buChar char="Ø"/>
            </a:pPr>
            <a:r>
              <a:rPr lang="en-US" sz="1800" dirty="0">
                <a:latin typeface="Times New Roman" panose="02020603050405020304" pitchFamily="18" charset="0"/>
              </a:rPr>
              <a:t>We propose to implement ensemble learning based on BiFPN and FC-FPN. One of the main reasons to choose Bi-FPN and FC-FPN over the other existing feature fusion models is due to better performance and accuracy of the modules.</a:t>
            </a:r>
          </a:p>
          <a:p>
            <a:pPr marL="0" indent="0">
              <a:lnSpc>
                <a:spcPct val="80000"/>
              </a:lnSpc>
              <a:buNone/>
            </a:pPr>
            <a:endParaRPr lang="en-IN"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60AD2AE4-509B-421A-2DD7-7E8D6212C4DD}"/>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Slide Number Placeholder 4">
            <a:extLst>
              <a:ext uri="{FF2B5EF4-FFF2-40B4-BE49-F238E27FC236}">
                <a16:creationId xmlns:a16="http://schemas.microsoft.com/office/drawing/2014/main" id="{F3091756-1038-37D9-3D02-3A365441DE0F}"/>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203980826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31E7D2-8F58-65F5-215C-FCBCB8169E70}"/>
              </a:ext>
            </a:extLst>
          </p:cNvPr>
          <p:cNvSpPr>
            <a:spLocks noGrp="1"/>
          </p:cNvSpPr>
          <p:nvPr>
            <p:ph idx="1"/>
          </p:nvPr>
        </p:nvSpPr>
        <p:spPr>
          <a:xfrm>
            <a:off x="1115616" y="476672"/>
            <a:ext cx="7543750" cy="5628283"/>
          </a:xfrm>
        </p:spPr>
        <p:txBody>
          <a:bodyPr/>
          <a:lstStyle/>
          <a:p>
            <a:pPr marL="0" indent="0">
              <a:buNone/>
            </a:pPr>
            <a:r>
              <a:rPr lang="en-IN" sz="2000" b="1" dirty="0">
                <a:latin typeface="Times New Roman" panose="02020603050405020304" pitchFamily="18" charset="0"/>
              </a:rPr>
              <a:t>4. PREDICTION :</a:t>
            </a:r>
          </a:p>
          <a:p>
            <a:pPr marL="0" indent="0">
              <a:buNone/>
            </a:pPr>
            <a:endParaRPr lang="en-IN" sz="2000" dirty="0">
              <a:latin typeface="Times New Roman" panose="02020603050405020304" pitchFamily="18" charset="0"/>
            </a:endParaRPr>
          </a:p>
          <a:p>
            <a:pPr algn="just">
              <a:lnSpc>
                <a:spcPct val="100000"/>
              </a:lnSpc>
              <a:buFont typeface="Wingdings" panose="05000000000000000000" pitchFamily="2" charset="2"/>
              <a:buChar char="Ø"/>
            </a:pPr>
            <a:r>
              <a:rPr lang="en-US" sz="1800" dirty="0">
                <a:latin typeface="Times New Roman" panose="02020603050405020304" pitchFamily="18" charset="0"/>
              </a:rPr>
              <a:t>In most object detector models, mAP (mean Average Precision) is the popular metric to evaluate the results. </a:t>
            </a:r>
          </a:p>
          <a:p>
            <a:pPr algn="just">
              <a:lnSpc>
                <a:spcPct val="100000"/>
              </a:lnSpc>
              <a:buFont typeface="Wingdings" panose="05000000000000000000" pitchFamily="2" charset="2"/>
              <a:buChar char="Ø"/>
            </a:pPr>
            <a:r>
              <a:rPr lang="en-US" sz="1800" dirty="0">
                <a:latin typeface="Times New Roman" panose="02020603050405020304" pitchFamily="18" charset="0"/>
              </a:rPr>
              <a:t>The mAP computes the score by comparing the ground-truth bounding box to the detected bounding box.</a:t>
            </a:r>
          </a:p>
          <a:p>
            <a:pPr algn="just">
              <a:lnSpc>
                <a:spcPct val="100000"/>
              </a:lnSpc>
              <a:buFont typeface="Wingdings" panose="05000000000000000000" pitchFamily="2" charset="2"/>
              <a:buChar char="Ø"/>
            </a:pPr>
            <a:r>
              <a:rPr lang="en-US" sz="1800" dirty="0">
                <a:latin typeface="Times New Roman" panose="02020603050405020304" pitchFamily="18" charset="0"/>
              </a:rPr>
              <a:t>The higher the score, the better the model detection. The mAP is the AP mean, it is computed for each class and averaged to obtain the mAP. In SAR operations, we must detect only humans as a class.</a:t>
            </a:r>
          </a:p>
          <a:p>
            <a:pPr algn="just">
              <a:lnSpc>
                <a:spcPct val="100000"/>
              </a:lnSpc>
              <a:buFont typeface="Wingdings" panose="05000000000000000000" pitchFamily="2" charset="2"/>
              <a:buChar char="Ø"/>
            </a:pPr>
            <a:r>
              <a:rPr lang="en-US" sz="1800" dirty="0">
                <a:latin typeface="Times New Roman" panose="02020603050405020304" pitchFamily="18" charset="0"/>
              </a:rPr>
              <a:t>As mentioned in the equations , average precision computes the precision value for recall values ranging from 0 to 1. </a:t>
            </a:r>
          </a:p>
          <a:p>
            <a:pPr algn="just">
              <a:lnSpc>
                <a:spcPct val="100000"/>
              </a:lnSpc>
              <a:buFont typeface="Wingdings" panose="05000000000000000000" pitchFamily="2" charset="2"/>
              <a:buChar char="Ø"/>
            </a:pPr>
            <a:r>
              <a:rPr lang="en-US" sz="1800" dirty="0">
                <a:latin typeface="Times New Roman" panose="02020603050405020304" pitchFamily="18" charset="0"/>
              </a:rPr>
              <a:t>The precision score is a measure of how accurate your predictions are i.e., the percentage of predictions are exactly correct, whereas recall evaluates how well you can locate all of the models positives.</a:t>
            </a:r>
            <a:endParaRPr lang="en-IN" sz="1800" dirty="0">
              <a:latin typeface="Times New Roman" panose="02020603050405020304" pitchFamily="18" charset="0"/>
            </a:endParaRPr>
          </a:p>
          <a:p>
            <a:pPr marL="0" indent="0">
              <a:buNone/>
            </a:pPr>
            <a:endParaRPr lang="en-IN" sz="2000" dirty="0">
              <a:latin typeface="Times New Roman" panose="02020603050405020304" pitchFamily="18" charset="0"/>
            </a:endParaRPr>
          </a:p>
          <a:p>
            <a:pPr marL="0" indent="0">
              <a:buNone/>
            </a:pPr>
            <a:endParaRPr lang="en-IN" sz="2000" dirty="0">
              <a:latin typeface="Times New Roman" panose="02020603050405020304" pitchFamily="18" charset="0"/>
            </a:endParaRPr>
          </a:p>
        </p:txBody>
      </p:sp>
      <p:sp>
        <p:nvSpPr>
          <p:cNvPr id="4" name="Date Placeholder 3">
            <a:extLst>
              <a:ext uri="{FF2B5EF4-FFF2-40B4-BE49-F238E27FC236}">
                <a16:creationId xmlns:a16="http://schemas.microsoft.com/office/drawing/2014/main" id="{6BEEB1E0-C1C5-4AD0-2B5B-B14C5D34F3FE}"/>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Slide Number Placeholder 4">
            <a:extLst>
              <a:ext uri="{FF2B5EF4-FFF2-40B4-BE49-F238E27FC236}">
                <a16:creationId xmlns:a16="http://schemas.microsoft.com/office/drawing/2014/main" id="{69FB012D-7CA9-AC17-D43A-094B380EA6BB}"/>
              </a:ext>
            </a:extLst>
          </p:cNvPr>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42836935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055380" cy="838200"/>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71600" y="1628800"/>
            <a:ext cx="7715200" cy="4467200"/>
          </a:xfrm>
        </p:spPr>
        <p:txBody>
          <a:bodyPr>
            <a:normAutofit/>
          </a:bodyPr>
          <a:lstStyle/>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Detecting humans in aerial images remains a tedious task for the application     based on  Search And Rescue operation[SAR].</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prime goal of SAR is to detect and assist people who were met accident in mountain or other hazardous environment. </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detecting people in SAR application, aerial image of mountain landscapes is utilized.</a:t>
            </a: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model, we propose a novel method for the detection of humans in aerial images based on Deep learning architecture. </a:t>
            </a: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US" sz="3200" b="1" dirty="0">
              <a:solidFill>
                <a:schemeClr val="accent1">
                  <a:lumMod val="75000"/>
                </a:schemeClr>
              </a:solidFill>
              <a:latin typeface="Century Schoolbook" panose="020406040505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07C027-74A8-A150-B8D2-FBCE0D488F6D}"/>
              </a:ext>
            </a:extLst>
          </p:cNvPr>
          <p:cNvSpPr>
            <a:spLocks noGrp="1"/>
          </p:cNvSpPr>
          <p:nvPr>
            <p:ph type="dt" sz="half" idx="10"/>
          </p:nvPr>
        </p:nvSpPr>
        <p:spPr/>
        <p:txBody>
          <a:bodyPr/>
          <a:lstStyle/>
          <a:p>
            <a:fld id="{8043858C-7E67-4C91-A4B0-838C434C87E1}" type="datetime1">
              <a:rPr lang="en-US" smtClean="0"/>
              <a:t>4/4/2023</a:t>
            </a:fld>
            <a:endParaRPr lang="en-US"/>
          </a:p>
        </p:txBody>
      </p:sp>
      <p:sp>
        <p:nvSpPr>
          <p:cNvPr id="5" name="Slide Number Placeholder 4">
            <a:extLst>
              <a:ext uri="{FF2B5EF4-FFF2-40B4-BE49-F238E27FC236}">
                <a16:creationId xmlns:a16="http://schemas.microsoft.com/office/drawing/2014/main" id="{00DC7374-5227-308E-A95D-2F6CB3E23FBC}"/>
              </a:ext>
            </a:extLst>
          </p:cNvPr>
          <p:cNvSpPr>
            <a:spLocks noGrp="1"/>
          </p:cNvSpPr>
          <p:nvPr>
            <p:ph type="sldNum" sz="quarter" idx="12"/>
          </p:nvPr>
        </p:nvSpPr>
        <p:spPr/>
        <p:txBody>
          <a:bodyPr/>
          <a:lstStyle/>
          <a:p>
            <a:fld id="{B6F15528-21DE-4FAA-801E-634DDDAF4B2B}"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CD51-E777-72BF-A734-D7395B41746A}"/>
              </a:ext>
            </a:extLst>
          </p:cNvPr>
          <p:cNvSpPr>
            <a:spLocks noGrp="1"/>
          </p:cNvSpPr>
          <p:nvPr>
            <p:ph type="title"/>
          </p:nvPr>
        </p:nvSpPr>
        <p:spPr>
          <a:xfrm>
            <a:off x="1115617" y="624110"/>
            <a:ext cx="6696744" cy="500634"/>
          </a:xfrm>
        </p:spPr>
        <p:txBody>
          <a:bodyPr>
            <a:no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Testing</a:t>
            </a:r>
          </a:p>
        </p:txBody>
      </p:sp>
      <p:sp>
        <p:nvSpPr>
          <p:cNvPr id="3" name="Date Placeholder 2">
            <a:extLst>
              <a:ext uri="{FF2B5EF4-FFF2-40B4-BE49-F238E27FC236}">
                <a16:creationId xmlns:a16="http://schemas.microsoft.com/office/drawing/2014/main" id="{CF17622E-6B1C-9501-1BF5-49457334FF3A}"/>
              </a:ext>
            </a:extLst>
          </p:cNvPr>
          <p:cNvSpPr>
            <a:spLocks noGrp="1"/>
          </p:cNvSpPr>
          <p:nvPr>
            <p:ph type="dt" sz="half" idx="10"/>
          </p:nvPr>
        </p:nvSpPr>
        <p:spPr/>
        <p:txBody>
          <a:bodyPr/>
          <a:lstStyle/>
          <a:p>
            <a:fld id="{D4E0E19F-E53B-41E6-8604-5640FDE8CAFE}" type="datetime1">
              <a:rPr lang="en-US" smtClean="0"/>
              <a:t>4/4/2023</a:t>
            </a:fld>
            <a:endParaRPr lang="en-US"/>
          </a:p>
        </p:txBody>
      </p:sp>
      <p:sp>
        <p:nvSpPr>
          <p:cNvPr id="4" name="Slide Number Placeholder 3">
            <a:extLst>
              <a:ext uri="{FF2B5EF4-FFF2-40B4-BE49-F238E27FC236}">
                <a16:creationId xmlns:a16="http://schemas.microsoft.com/office/drawing/2014/main" id="{2BC36176-AE14-D506-5A1C-37B520807A84}"/>
              </a:ext>
            </a:extLst>
          </p:cNvPr>
          <p:cNvSpPr>
            <a:spLocks noGrp="1"/>
          </p:cNvSpPr>
          <p:nvPr>
            <p:ph type="sldNum" sz="quarter" idx="12"/>
          </p:nvPr>
        </p:nvSpPr>
        <p:spPr/>
        <p:txBody>
          <a:bodyPr/>
          <a:lstStyle/>
          <a:p>
            <a:fld id="{B6F15528-21DE-4FAA-801E-634DDDAF4B2B}" type="slidenum">
              <a:rPr lang="en-US" smtClean="0"/>
              <a:t>20</a:t>
            </a:fld>
            <a:endParaRPr lang="en-US"/>
          </a:p>
        </p:txBody>
      </p:sp>
      <p:pic>
        <p:nvPicPr>
          <p:cNvPr id="13" name="Content Placeholder 12">
            <a:extLst>
              <a:ext uri="{FF2B5EF4-FFF2-40B4-BE49-F238E27FC236}">
                <a16:creationId xmlns:a16="http://schemas.microsoft.com/office/drawing/2014/main" id="{763A9513-DBB8-D301-DA84-D8D9AC2478DA}"/>
              </a:ext>
            </a:extLst>
          </p:cNvPr>
          <p:cNvPicPr>
            <a:picLocks noGrp="1" noChangeAspect="1"/>
          </p:cNvPicPr>
          <p:nvPr>
            <p:ph idx="1"/>
          </p:nvPr>
        </p:nvPicPr>
        <p:blipFill>
          <a:blip r:embed="rId2"/>
          <a:stretch>
            <a:fillRect/>
          </a:stretch>
        </p:blipFill>
        <p:spPr>
          <a:xfrm>
            <a:off x="899592" y="1510464"/>
            <a:ext cx="7992888" cy="4582832"/>
          </a:xfrm>
        </p:spPr>
      </p:pic>
    </p:spTree>
    <p:extLst>
      <p:ext uri="{BB962C8B-B14F-4D97-AF65-F5344CB8AC3E}">
        <p14:creationId xmlns:p14="http://schemas.microsoft.com/office/powerpoint/2010/main" val="18004644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9E2B-2A38-E223-DC83-56EB7F45C28C}"/>
              </a:ext>
            </a:extLst>
          </p:cNvPr>
          <p:cNvSpPr>
            <a:spLocks noGrp="1"/>
          </p:cNvSpPr>
          <p:nvPr>
            <p:ph type="title"/>
          </p:nvPr>
        </p:nvSpPr>
        <p:spPr>
          <a:xfrm>
            <a:off x="1691681" y="624110"/>
            <a:ext cx="6048672" cy="595090"/>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Screenshots</a:t>
            </a:r>
          </a:p>
        </p:txBody>
      </p:sp>
      <p:sp>
        <p:nvSpPr>
          <p:cNvPr id="3" name="Date Placeholder 2">
            <a:extLst>
              <a:ext uri="{FF2B5EF4-FFF2-40B4-BE49-F238E27FC236}">
                <a16:creationId xmlns:a16="http://schemas.microsoft.com/office/drawing/2014/main" id="{BA19CC12-A3B3-9E1E-15A2-FA2D757996CB}"/>
              </a:ext>
            </a:extLst>
          </p:cNvPr>
          <p:cNvSpPr>
            <a:spLocks noGrp="1"/>
          </p:cNvSpPr>
          <p:nvPr>
            <p:ph type="dt" sz="half" idx="10"/>
          </p:nvPr>
        </p:nvSpPr>
        <p:spPr/>
        <p:txBody>
          <a:bodyPr/>
          <a:lstStyle/>
          <a:p>
            <a:fld id="{5839389C-32F9-463A-B3A1-8338C5F5DE4E}" type="datetime1">
              <a:rPr lang="en-US" smtClean="0"/>
              <a:t>4/4/2023</a:t>
            </a:fld>
            <a:endParaRPr lang="en-US"/>
          </a:p>
        </p:txBody>
      </p:sp>
      <p:sp>
        <p:nvSpPr>
          <p:cNvPr id="4" name="Slide Number Placeholder 3">
            <a:extLst>
              <a:ext uri="{FF2B5EF4-FFF2-40B4-BE49-F238E27FC236}">
                <a16:creationId xmlns:a16="http://schemas.microsoft.com/office/drawing/2014/main" id="{72963908-9973-8F40-BB60-C9C604ABF9FF}"/>
              </a:ext>
            </a:extLst>
          </p:cNvPr>
          <p:cNvSpPr>
            <a:spLocks noGrp="1"/>
          </p:cNvSpPr>
          <p:nvPr>
            <p:ph type="sldNum" sz="quarter" idx="12"/>
          </p:nvPr>
        </p:nvSpPr>
        <p:spPr/>
        <p:txBody>
          <a:bodyPr/>
          <a:lstStyle/>
          <a:p>
            <a:fld id="{B6F15528-21DE-4FAA-801E-634DDDAF4B2B}" type="slidenum">
              <a:rPr lang="en-US" smtClean="0"/>
              <a:t>21</a:t>
            </a:fld>
            <a:endParaRPr lang="en-US"/>
          </a:p>
        </p:txBody>
      </p:sp>
      <p:pic>
        <p:nvPicPr>
          <p:cNvPr id="9" name="Content Placeholder 8">
            <a:extLst>
              <a:ext uri="{FF2B5EF4-FFF2-40B4-BE49-F238E27FC236}">
                <a16:creationId xmlns:a16="http://schemas.microsoft.com/office/drawing/2014/main" id="{1607740B-8BB4-1948-8D13-5A33441D17DC}"/>
              </a:ext>
            </a:extLst>
          </p:cNvPr>
          <p:cNvPicPr>
            <a:picLocks noGrp="1" noChangeAspect="1"/>
          </p:cNvPicPr>
          <p:nvPr>
            <p:ph idx="1"/>
          </p:nvPr>
        </p:nvPicPr>
        <p:blipFill>
          <a:blip r:embed="rId2"/>
          <a:stretch>
            <a:fillRect/>
          </a:stretch>
        </p:blipFill>
        <p:spPr>
          <a:xfrm>
            <a:off x="1115616" y="1412776"/>
            <a:ext cx="7344816" cy="4943575"/>
          </a:xfrm>
        </p:spPr>
      </p:pic>
    </p:spTree>
    <p:extLst>
      <p:ext uri="{BB962C8B-B14F-4D97-AF65-F5344CB8AC3E}">
        <p14:creationId xmlns:p14="http://schemas.microsoft.com/office/powerpoint/2010/main" val="266928763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22C4E-5ED6-0BCE-F48C-7F9A78A0537F}"/>
              </a:ext>
            </a:extLst>
          </p:cNvPr>
          <p:cNvSpPr>
            <a:spLocks noGrp="1"/>
          </p:cNvSpPr>
          <p:nvPr>
            <p:ph type="dt" sz="half" idx="10"/>
          </p:nvPr>
        </p:nvSpPr>
        <p:spPr/>
        <p:txBody>
          <a:bodyPr/>
          <a:lstStyle/>
          <a:p>
            <a:fld id="{4D8D5B4C-6A82-40AE-ACC2-953B6EF8C3CF}" type="datetime1">
              <a:rPr lang="en-US" smtClean="0"/>
              <a:t>4/4/2023</a:t>
            </a:fld>
            <a:endParaRPr lang="en-US"/>
          </a:p>
        </p:txBody>
      </p:sp>
      <p:sp>
        <p:nvSpPr>
          <p:cNvPr id="3" name="Slide Number Placeholder 2">
            <a:extLst>
              <a:ext uri="{FF2B5EF4-FFF2-40B4-BE49-F238E27FC236}">
                <a16:creationId xmlns:a16="http://schemas.microsoft.com/office/drawing/2014/main" id="{5D959C80-07F3-A340-C7EE-82ABDEBB33D5}"/>
              </a:ext>
            </a:extLst>
          </p:cNvPr>
          <p:cNvSpPr>
            <a:spLocks noGrp="1"/>
          </p:cNvSpPr>
          <p:nvPr>
            <p:ph type="sldNum" sz="quarter" idx="12"/>
          </p:nvPr>
        </p:nvSpPr>
        <p:spPr/>
        <p:txBody>
          <a:bodyPr/>
          <a:lstStyle/>
          <a:p>
            <a:fld id="{B6F15528-21DE-4FAA-801E-634DDDAF4B2B}" type="slidenum">
              <a:rPr lang="en-US" smtClean="0"/>
              <a:t>22</a:t>
            </a:fld>
            <a:endParaRPr lang="en-US"/>
          </a:p>
        </p:txBody>
      </p:sp>
      <p:pic>
        <p:nvPicPr>
          <p:cNvPr id="8" name="Content Placeholder 7">
            <a:extLst>
              <a:ext uri="{FF2B5EF4-FFF2-40B4-BE49-F238E27FC236}">
                <a16:creationId xmlns:a16="http://schemas.microsoft.com/office/drawing/2014/main" id="{A972BCEC-A472-2577-D5AC-362658AAC789}"/>
              </a:ext>
            </a:extLst>
          </p:cNvPr>
          <p:cNvPicPr>
            <a:picLocks noGrp="1" noChangeAspect="1"/>
          </p:cNvPicPr>
          <p:nvPr>
            <p:ph idx="1"/>
          </p:nvPr>
        </p:nvPicPr>
        <p:blipFill>
          <a:blip r:embed="rId2"/>
          <a:stretch>
            <a:fillRect/>
          </a:stretch>
        </p:blipFill>
        <p:spPr>
          <a:xfrm>
            <a:off x="971600" y="548679"/>
            <a:ext cx="7416824" cy="5807671"/>
          </a:xfrm>
        </p:spPr>
      </p:pic>
    </p:spTree>
    <p:extLst>
      <p:ext uri="{BB962C8B-B14F-4D97-AF65-F5344CB8AC3E}">
        <p14:creationId xmlns:p14="http://schemas.microsoft.com/office/powerpoint/2010/main" val="26801995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3C08CA-A7D0-6088-1773-B2CC686B9E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616" y="685800"/>
            <a:ext cx="7418784" cy="5486400"/>
          </a:xfrm>
        </p:spPr>
      </p:pic>
      <p:sp>
        <p:nvSpPr>
          <p:cNvPr id="2" name="Date Placeholder 1">
            <a:extLst>
              <a:ext uri="{FF2B5EF4-FFF2-40B4-BE49-F238E27FC236}">
                <a16:creationId xmlns:a16="http://schemas.microsoft.com/office/drawing/2014/main" id="{F4393062-76BA-BB44-0AC5-44FE97625BF4}"/>
              </a:ext>
            </a:extLst>
          </p:cNvPr>
          <p:cNvSpPr>
            <a:spLocks noGrp="1"/>
          </p:cNvSpPr>
          <p:nvPr>
            <p:ph type="dt" sz="half" idx="10"/>
          </p:nvPr>
        </p:nvSpPr>
        <p:spPr/>
        <p:txBody>
          <a:bodyPr/>
          <a:lstStyle/>
          <a:p>
            <a:fld id="{0997A69D-9761-4F68-BF41-0B5F2380F1DD}" type="datetime1">
              <a:rPr lang="en-US" smtClean="0"/>
              <a:t>4/4/2023</a:t>
            </a:fld>
            <a:endParaRPr lang="en-US"/>
          </a:p>
        </p:txBody>
      </p:sp>
      <p:sp>
        <p:nvSpPr>
          <p:cNvPr id="3" name="Slide Number Placeholder 2">
            <a:extLst>
              <a:ext uri="{FF2B5EF4-FFF2-40B4-BE49-F238E27FC236}">
                <a16:creationId xmlns:a16="http://schemas.microsoft.com/office/drawing/2014/main" id="{A4B3E060-55BF-5CB2-870B-2FC0A372FCB2}"/>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35043557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BCEE-23C0-8E5C-48A1-C625E426BA44}"/>
              </a:ext>
            </a:extLst>
          </p:cNvPr>
          <p:cNvSpPr>
            <a:spLocks noGrp="1"/>
          </p:cNvSpPr>
          <p:nvPr>
            <p:ph type="title"/>
          </p:nvPr>
        </p:nvSpPr>
        <p:spPr>
          <a:xfrm>
            <a:off x="971600" y="457200"/>
            <a:ext cx="7370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B18216-4DE2-74AC-7DBB-1B86D7217615}"/>
              </a:ext>
            </a:extLst>
          </p:cNvPr>
          <p:cNvSpPr>
            <a:spLocks noGrp="1"/>
          </p:cNvSpPr>
          <p:nvPr>
            <p:ph idx="1"/>
          </p:nvPr>
        </p:nvSpPr>
        <p:spPr>
          <a:xfrm>
            <a:off x="827584" y="1295400"/>
            <a:ext cx="7706817" cy="4615822"/>
          </a:xfrm>
        </p:spPr>
        <p:txBody>
          <a:bodyPr>
            <a:normAutofit/>
          </a:bodyPr>
          <a:lstStyle/>
          <a:p>
            <a:pPr marL="571500" indent="-4000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can save many individuals who are involved in mountain accidents by detecting humans in SAR missions. We can minimize the cost and time involved in traditional SAR operations by using drones. </a:t>
            </a:r>
          </a:p>
          <a:p>
            <a:pPr marL="571500" indent="-4000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have examined the state-of-the-art person detectors implemented on the HERIDAL dataset and proposed an ensemble learning-based method for detecting humans for our research.</a:t>
            </a:r>
          </a:p>
          <a:p>
            <a:pPr marL="571500" indent="-4000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Following the preprocessing step, we proposed an ensemble learning method in which we adopted EfficientDET architecture with BiFPN as one branch and EfficientDET architecture with FC-FPN as the other.</a:t>
            </a:r>
          </a:p>
          <a:p>
            <a:pPr marL="571500" indent="-4000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Both the steps are concatenated with the best features to follow up with the class and bounding box networks to detect humans in SAR operations. All of the experimental results are discussed and presented in the paper with various figures and plotted tables.</a:t>
            </a:r>
          </a:p>
          <a:p>
            <a:pPr marL="571500" indent="-4000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proposed model in the paper has implemented on the HERIDAL dataset, which is specifically created for SAR operations.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43F16D0-94D4-849D-7B29-EB041525663F}"/>
              </a:ext>
            </a:extLst>
          </p:cNvPr>
          <p:cNvSpPr>
            <a:spLocks noGrp="1"/>
          </p:cNvSpPr>
          <p:nvPr>
            <p:ph type="dt" sz="half" idx="10"/>
          </p:nvPr>
        </p:nvSpPr>
        <p:spPr/>
        <p:txBody>
          <a:bodyPr/>
          <a:lstStyle/>
          <a:p>
            <a:fld id="{57B73395-EF27-4B50-8940-3872B56891DD}" type="datetime1">
              <a:rPr lang="en-US" smtClean="0"/>
              <a:t>4/4/2023</a:t>
            </a:fld>
            <a:endParaRPr lang="en-US"/>
          </a:p>
        </p:txBody>
      </p:sp>
      <p:sp>
        <p:nvSpPr>
          <p:cNvPr id="5" name="Slide Number Placeholder 4">
            <a:extLst>
              <a:ext uri="{FF2B5EF4-FFF2-40B4-BE49-F238E27FC236}">
                <a16:creationId xmlns:a16="http://schemas.microsoft.com/office/drawing/2014/main" id="{D1FE5883-8EF2-EA51-316D-57B88F275303}"/>
              </a:ext>
            </a:extLst>
          </p:cNvPr>
          <p:cNvSpPr>
            <a:spLocks noGrp="1"/>
          </p:cNvSpPr>
          <p:nvPr>
            <p:ph type="sldNum" sz="quarter" idx="12"/>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78429962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748D-9490-5AFD-663C-307D362F6958}"/>
              </a:ext>
            </a:extLst>
          </p:cNvPr>
          <p:cNvSpPr>
            <a:spLocks noGrp="1"/>
          </p:cNvSpPr>
          <p:nvPr>
            <p:ph type="title"/>
          </p:nvPr>
        </p:nvSpPr>
        <p:spPr>
          <a:xfrm>
            <a:off x="628650" y="365127"/>
            <a:ext cx="7886700" cy="543593"/>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58CF9026-025F-9633-E367-22E1A46A36FD}"/>
              </a:ext>
            </a:extLst>
          </p:cNvPr>
          <p:cNvSpPr>
            <a:spLocks noGrp="1"/>
          </p:cNvSpPr>
          <p:nvPr>
            <p:ph idx="1"/>
          </p:nvPr>
        </p:nvSpPr>
        <p:spPr>
          <a:xfrm>
            <a:off x="1043608" y="1124744"/>
            <a:ext cx="7471742" cy="5052219"/>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There are several potential future enhancements to human search and rescue operations. Here are a few examples: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 of Drones: Drones can be used for search and rescue operations in hard-to-reach areas. Drones equipped with cameras and other sensors can quickly cover large areas and provide real-time data to rescuers on the ground. They can also be equipped with thermal imaging cameras to detect body heat and help locate missing persons in the dark. </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Augmented Reality: Augmented reality (AR) can be used to enhance search and rescue operations by overlaying digital information on the real world. Rescuers can wear AR glasses or use a handheld device to view digital maps, GPS coordinates, and other important data. This can help them navigate to the location of the missing person more quickly and accurately.</a:t>
            </a:r>
          </a:p>
          <a:p>
            <a:pPr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Robotics: Robots can be used in search and rescue operations to access areas that are too dangerous for humans. For example, robots can be used to explore collapsed buildings, mines, and other hazardous areas. They can also be used to deliver supplies and equipment to rescuers on the ground.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5B99D7D-770A-EF01-A017-0C3F91F42813}"/>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Slide Number Placeholder 4">
            <a:extLst>
              <a:ext uri="{FF2B5EF4-FFF2-40B4-BE49-F238E27FC236}">
                <a16:creationId xmlns:a16="http://schemas.microsoft.com/office/drawing/2014/main" id="{F692D867-59EB-DCDF-CCDF-C8E5BA09D2FC}"/>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32121801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644D-26F8-DE88-FA44-135D6F6D5FDE}"/>
              </a:ext>
            </a:extLst>
          </p:cNvPr>
          <p:cNvSpPr>
            <a:spLocks noGrp="1"/>
          </p:cNvSpPr>
          <p:nvPr>
            <p:ph type="title"/>
          </p:nvPr>
        </p:nvSpPr>
        <p:spPr>
          <a:xfrm>
            <a:off x="1331640" y="507371"/>
            <a:ext cx="6589199" cy="685800"/>
          </a:xfrm>
        </p:spPr>
        <p:txBody>
          <a:bodyPr/>
          <a:lstStyle/>
          <a:p>
            <a:pPr algn="ctr"/>
            <a:r>
              <a:rPr lang="en-IN" sz="3200" b="1" dirty="0">
                <a:solidFill>
                  <a:schemeClr val="accent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0FB78D6-6BB5-6C7C-37E4-70CF9F358DBA}"/>
              </a:ext>
            </a:extLst>
          </p:cNvPr>
          <p:cNvSpPr>
            <a:spLocks noGrp="1"/>
          </p:cNvSpPr>
          <p:nvPr>
            <p:ph idx="1"/>
          </p:nvPr>
        </p:nvSpPr>
        <p:spPr>
          <a:xfrm>
            <a:off x="1115617" y="1295400"/>
            <a:ext cx="7418784" cy="5229944"/>
          </a:xfrm>
        </p:spPr>
        <p:txBody>
          <a:bodyPr>
            <a:normAutofit lnSpcReduction="10000"/>
          </a:bodyPr>
          <a:lstStyle/>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X. Wang, ``Deep learning in object recognition, detection, and segmentation,‘’ Found. Trends Signal Process., vol. 8, no. 4, pp. 217_382, 2016.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Z. Sun, G.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Bebis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R. Miller, ``On-road vehicle detection: A review,'' IEEE Trans. Pattern Anal. Mach. Intel., vol. 28, no. 5, pp. 694_711,May 2006.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P. Dollar, C.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Wojek</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 Schiele, and P.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Perona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``Pedestrian detection: An evaluation of the state of the art,'' IEEE Trans. Pattern Anal. Mach.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Intell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vol. 34, no. 4, pp. 743_761, Apr. 2012.</a:t>
            </a:r>
          </a:p>
          <a:p>
            <a:pPr marL="0" indent="0" algn="just">
              <a:lnSpc>
                <a:spcPct val="100000"/>
              </a:lnSpc>
              <a:spcAft>
                <a:spcPts val="1000"/>
              </a:spcAft>
              <a:buNone/>
            </a:pPr>
            <a:r>
              <a:rPr lang="en-IN" sz="1800" dirty="0">
                <a:latin typeface="Times New Roman" panose="02020603050405020304" pitchFamily="18" charset="0"/>
                <a:cs typeface="Times New Roman" panose="02020603050405020304" pitchFamily="18" charset="0"/>
              </a:rPr>
              <a:t>[4]I.Martinez-Alpiste,G.Golcarenarenji,Q.Wang,andJ.M.Alcaraz-Calero, ‘‘Search and rescue operation using UAVs: A case study,’’ Expert Syst. Appl., vol. 178, Sep. 2021, Art. no. 114937. </a:t>
            </a:r>
          </a:p>
          <a:p>
            <a:pPr marL="0" indent="0" algn="just">
              <a:lnSpc>
                <a:spcPct val="100000"/>
              </a:lnSpc>
              <a:spcAft>
                <a:spcPts val="1000"/>
              </a:spcAft>
              <a:buNone/>
            </a:pPr>
            <a:r>
              <a:rPr lang="en-IN" sz="1800" dirty="0">
                <a:latin typeface="Times New Roman" panose="02020603050405020304" pitchFamily="18" charset="0"/>
                <a:cs typeface="Times New Roman" panose="02020603050405020304" pitchFamily="18" charset="0"/>
              </a:rPr>
              <a:t>[5] M. </a:t>
            </a:r>
            <a:r>
              <a:rPr lang="en-IN" sz="1800" dirty="0" err="1">
                <a:latin typeface="Times New Roman" panose="02020603050405020304" pitchFamily="18" charset="0"/>
                <a:cs typeface="Times New Roman" panose="02020603050405020304" pitchFamily="18" charset="0"/>
              </a:rPr>
              <a:t>Kampouraki</a:t>
            </a:r>
            <a:r>
              <a:rPr lang="en-IN" sz="1800" dirty="0">
                <a:latin typeface="Times New Roman" panose="02020603050405020304" pitchFamily="18" charset="0"/>
                <a:cs typeface="Times New Roman" panose="02020603050405020304" pitchFamily="18" charset="0"/>
              </a:rPr>
              <a:t>, G. A. Wood, and T. R. Brewer, ‘‘Opportunities and limitations of object based image analysis for detecting urban impervious and vegetated surfaces using </a:t>
            </a:r>
            <a:r>
              <a:rPr lang="en-IN" sz="1800" dirty="0" err="1">
                <a:latin typeface="Times New Roman" panose="02020603050405020304" pitchFamily="18" charset="0"/>
                <a:cs typeface="Times New Roman" panose="02020603050405020304" pitchFamily="18" charset="0"/>
              </a:rPr>
              <a:t>truecolour</a:t>
            </a:r>
            <a:r>
              <a:rPr lang="en-IN" sz="1800" dirty="0">
                <a:latin typeface="Times New Roman" panose="02020603050405020304" pitchFamily="18" charset="0"/>
                <a:cs typeface="Times New Roman" panose="02020603050405020304" pitchFamily="18" charset="0"/>
              </a:rPr>
              <a:t> aerial photography,’’ in </a:t>
            </a:r>
            <a:r>
              <a:rPr lang="en-IN" sz="1800" dirty="0" err="1">
                <a:latin typeface="Times New Roman" panose="02020603050405020304" pitchFamily="18" charset="0"/>
                <a:cs typeface="Times New Roman" panose="02020603050405020304" pitchFamily="18" charset="0"/>
              </a:rPr>
              <a:t>ObjectBased</a:t>
            </a:r>
            <a:r>
              <a:rPr lang="en-IN" sz="1800" dirty="0">
                <a:latin typeface="Times New Roman" panose="02020603050405020304" pitchFamily="18" charset="0"/>
                <a:cs typeface="Times New Roman" panose="02020603050405020304" pitchFamily="18" charset="0"/>
              </a:rPr>
              <a:t> Image Analysis. Berlin, Germany: Springer, 2008, pp. 555–569.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586C8DAD-C9C9-B15A-ECCB-8064EA00363B}"/>
              </a:ext>
            </a:extLst>
          </p:cNvPr>
          <p:cNvSpPr>
            <a:spLocks noGrp="1"/>
          </p:cNvSpPr>
          <p:nvPr>
            <p:ph type="dt" sz="half" idx="10"/>
          </p:nvPr>
        </p:nvSpPr>
        <p:spPr/>
        <p:txBody>
          <a:bodyPr/>
          <a:lstStyle/>
          <a:p>
            <a:fld id="{4D8BB369-36BD-4AC7-B0EC-04A202B53B43}" type="datetime1">
              <a:rPr lang="en-US" smtClean="0"/>
              <a:t>4/4/2023</a:t>
            </a:fld>
            <a:endParaRPr lang="en-US"/>
          </a:p>
        </p:txBody>
      </p:sp>
      <p:sp>
        <p:nvSpPr>
          <p:cNvPr id="5" name="Slide Number Placeholder 4">
            <a:extLst>
              <a:ext uri="{FF2B5EF4-FFF2-40B4-BE49-F238E27FC236}">
                <a16:creationId xmlns:a16="http://schemas.microsoft.com/office/drawing/2014/main" id="{ABAC0BF4-E44E-7256-A676-6385603C9940}"/>
              </a:ext>
            </a:extLst>
          </p:cNvPr>
          <p:cNvSpPr>
            <a:spLocks noGrp="1"/>
          </p:cNvSpPr>
          <p:nvPr>
            <p:ph type="sldNum" sz="quarter" idx="12"/>
          </p:nvPr>
        </p:nvSpPr>
        <p:spPr/>
        <p:txBody>
          <a:bodyPr/>
          <a:lstStyle/>
          <a:p>
            <a:fld id="{B6F15528-21DE-4FAA-801E-634DDDAF4B2B}" type="slidenum">
              <a:rPr lang="en-US" smtClean="0"/>
              <a:t>26</a:t>
            </a:fld>
            <a:endParaRPr lang="en-US"/>
          </a:p>
        </p:txBody>
      </p:sp>
    </p:spTree>
    <p:extLst>
      <p:ext uri="{BB962C8B-B14F-4D97-AF65-F5344CB8AC3E}">
        <p14:creationId xmlns:p14="http://schemas.microsoft.com/office/powerpoint/2010/main" val="134049832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C4D6FF-583C-3FFB-439B-8453BE17BCA6}"/>
              </a:ext>
            </a:extLst>
          </p:cNvPr>
          <p:cNvSpPr>
            <a:spLocks noGrp="1"/>
          </p:cNvSpPr>
          <p:nvPr>
            <p:ph idx="1"/>
          </p:nvPr>
        </p:nvSpPr>
        <p:spPr>
          <a:xfrm>
            <a:off x="971600" y="457200"/>
            <a:ext cx="7562801" cy="5454022"/>
          </a:xfrm>
        </p:spPr>
        <p:txBody>
          <a:bodyPr>
            <a:normAutofit lnSpcReduction="10000"/>
          </a:bodyPr>
          <a:lstStyle/>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M. Paul, S. M. E. Haque, and S. Chakraborty, ``Human detection in surveillance videos and its applications review,'' EURASIP J. Adv. Signal Process., vol. 2013, no. 1, pp. 1_16, Dec. 2013.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[7] G.-S. Xia, X. Bai, J. Ding, Z. Zhu, S.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Belongie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 Luo,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Datcu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Pelillo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L. Zhang, ``DOTA: A large-scale dataset for object detection in aerial images,'' in Proc. IEEE/CVF Conf.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Vis. Pattern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Recognit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Jun. 2018, pp. 3974_3983.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0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 H. Majesty's, ``Inspectorate of constabulary and _re and rescue services. Planes, drones and helicopters: An independent study of police air support,'' HMICFRS, London, U.K., 2017, pp. 1_97.</a:t>
            </a:r>
          </a:p>
          <a:p>
            <a:pPr marL="0" indent="0" algn="just">
              <a:lnSpc>
                <a:spcPct val="100000"/>
              </a:lnSpc>
              <a:spcAft>
                <a:spcPts val="1000"/>
              </a:spcAft>
              <a:buNone/>
            </a:pPr>
            <a:r>
              <a:rPr lang="en-US" sz="1800" dirty="0">
                <a:latin typeface="Times New Roman" panose="02020603050405020304" pitchFamily="18" charset="0"/>
                <a:cs typeface="Times New Roman" panose="02020603050405020304" pitchFamily="18" charset="0"/>
              </a:rPr>
              <a:t>[9] P. </a:t>
            </a:r>
            <a:r>
              <a:rPr lang="en-US" sz="1800" dirty="0" err="1">
                <a:latin typeface="Times New Roman" panose="02020603050405020304" pitchFamily="18" charset="0"/>
                <a:cs typeface="Times New Roman" panose="02020603050405020304" pitchFamily="18" charset="0"/>
              </a:rPr>
              <a:t>Rudol</a:t>
            </a:r>
            <a:r>
              <a:rPr lang="en-US" sz="1800" dirty="0">
                <a:latin typeface="Times New Roman" panose="02020603050405020304" pitchFamily="18" charset="0"/>
                <a:cs typeface="Times New Roman" panose="02020603050405020304" pitchFamily="18" charset="0"/>
              </a:rPr>
              <a:t> and P. Doherty, ‘‘Human body detection and </a:t>
            </a:r>
            <a:r>
              <a:rPr lang="en-US" sz="1800" dirty="0" err="1">
                <a:latin typeface="Times New Roman" panose="02020603050405020304" pitchFamily="18" charset="0"/>
                <a:cs typeface="Times New Roman" panose="02020603050405020304" pitchFamily="18" charset="0"/>
              </a:rPr>
              <a:t>geolocalization</a:t>
            </a:r>
            <a:r>
              <a:rPr lang="en-US" sz="1800" dirty="0">
                <a:latin typeface="Times New Roman" panose="02020603050405020304" pitchFamily="18" charset="0"/>
                <a:cs typeface="Times New Roman" panose="02020603050405020304" pitchFamily="18" charset="0"/>
              </a:rPr>
              <a:t> for UAV search and rescue missions using color and thermal imagery,’’ in Proc. IEEE </a:t>
            </a:r>
            <a:r>
              <a:rPr lang="en-US" sz="1800" dirty="0" err="1">
                <a:latin typeface="Times New Roman" panose="02020603050405020304" pitchFamily="18" charset="0"/>
                <a:cs typeface="Times New Roman" panose="02020603050405020304" pitchFamily="18" charset="0"/>
              </a:rPr>
              <a:t>Aerosp</a:t>
            </a:r>
            <a:r>
              <a:rPr lang="en-US" sz="1800" dirty="0">
                <a:latin typeface="Times New Roman" panose="02020603050405020304" pitchFamily="18" charset="0"/>
                <a:cs typeface="Times New Roman" panose="02020603050405020304" pitchFamily="18" charset="0"/>
              </a:rPr>
              <a:t>. Conf., Mar. 2008, pp. 1–8.</a:t>
            </a:r>
          </a:p>
          <a:p>
            <a:pPr marL="0" indent="0" algn="just">
              <a:lnSpc>
                <a:spcPct val="100000"/>
              </a:lnSpc>
              <a:spcAft>
                <a:spcPts val="1000"/>
              </a:spcAft>
              <a:buNone/>
            </a:pPr>
            <a:r>
              <a:rPr lang="en-US" sz="1800" dirty="0">
                <a:latin typeface="Times New Roman" panose="02020603050405020304" pitchFamily="18" charset="0"/>
                <a:cs typeface="Times New Roman" panose="02020603050405020304" pitchFamily="18" charset="0"/>
              </a:rPr>
              <a:t>[10] C. Burke, P. R. McWhirter, J. Veitch-Michaelis, O. McAree, H. A. G. Pointon, S. Wich, and S. Longmore, ‘‘Requirements and limitations of thermal drones for effective search and rescue in marine and coastal areas,’’ Drones, vol. 3, no. 4, p. 78, Oct. 2019.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
        <p:nvSpPr>
          <p:cNvPr id="2" name="Date Placeholder 1">
            <a:extLst>
              <a:ext uri="{FF2B5EF4-FFF2-40B4-BE49-F238E27FC236}">
                <a16:creationId xmlns:a16="http://schemas.microsoft.com/office/drawing/2014/main" id="{1DBD3904-3E4E-BE31-2078-C43558D7B7B6}"/>
              </a:ext>
            </a:extLst>
          </p:cNvPr>
          <p:cNvSpPr>
            <a:spLocks noGrp="1"/>
          </p:cNvSpPr>
          <p:nvPr>
            <p:ph type="dt" sz="half" idx="10"/>
          </p:nvPr>
        </p:nvSpPr>
        <p:spPr/>
        <p:txBody>
          <a:bodyPr/>
          <a:lstStyle/>
          <a:p>
            <a:fld id="{EB106E27-F7F4-46FA-AD19-151340FBDCF1}" type="datetime1">
              <a:rPr lang="en-US" smtClean="0"/>
              <a:t>4/4/2023</a:t>
            </a:fld>
            <a:endParaRPr lang="en-US"/>
          </a:p>
        </p:txBody>
      </p:sp>
      <p:sp>
        <p:nvSpPr>
          <p:cNvPr id="4" name="Slide Number Placeholder 3">
            <a:extLst>
              <a:ext uri="{FF2B5EF4-FFF2-40B4-BE49-F238E27FC236}">
                <a16:creationId xmlns:a16="http://schemas.microsoft.com/office/drawing/2014/main" id="{4600D2FC-C56E-AE69-0DE3-DB4A401B295E}"/>
              </a:ext>
            </a:extLst>
          </p:cNvPr>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27079807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8504-2BAC-7A63-6843-8F8B0B923E5A}"/>
              </a:ext>
            </a:extLst>
          </p:cNvPr>
          <p:cNvSpPr>
            <a:spLocks noGrp="1"/>
          </p:cNvSpPr>
          <p:nvPr>
            <p:ph type="title"/>
          </p:nvPr>
        </p:nvSpPr>
        <p:spPr>
          <a:xfrm>
            <a:off x="1295400" y="2348880"/>
            <a:ext cx="7055380" cy="1947250"/>
          </a:xfrm>
        </p:spPr>
        <p:txBody>
          <a:bodyPr>
            <a:normAutofit/>
          </a:bodyPr>
          <a:lstStyle/>
          <a:p>
            <a:pPr algn="ctr"/>
            <a:r>
              <a:rPr lang="en-US" sz="4400" b="1" dirty="0">
                <a:solidFill>
                  <a:schemeClr val="accent1"/>
                </a:solidFill>
                <a:latin typeface="Times New Roman" panose="02020603050405020304" pitchFamily="18" charset="0"/>
                <a:cs typeface="Times New Roman" panose="02020603050405020304" pitchFamily="18" charset="0"/>
              </a:rPr>
              <a:t>THANK YOU!</a:t>
            </a:r>
            <a:endParaRPr lang="en-IN" sz="4400" b="1" dirty="0">
              <a:solidFill>
                <a:schemeClr val="accent1"/>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8E8C497-9D12-7AE6-035C-E9679472B938}"/>
              </a:ext>
            </a:extLst>
          </p:cNvPr>
          <p:cNvSpPr>
            <a:spLocks noGrp="1"/>
          </p:cNvSpPr>
          <p:nvPr>
            <p:ph type="dt" sz="half" idx="10"/>
          </p:nvPr>
        </p:nvSpPr>
        <p:spPr/>
        <p:txBody>
          <a:bodyPr/>
          <a:lstStyle/>
          <a:p>
            <a:fld id="{05611C39-370D-467C-817E-1DEF30AA7ACF}" type="datetime1">
              <a:rPr lang="en-US" smtClean="0"/>
              <a:t>4/4/2023</a:t>
            </a:fld>
            <a:endParaRPr lang="en-US"/>
          </a:p>
        </p:txBody>
      </p:sp>
      <p:sp>
        <p:nvSpPr>
          <p:cNvPr id="4" name="Slide Number Placeholder 3">
            <a:extLst>
              <a:ext uri="{FF2B5EF4-FFF2-40B4-BE49-F238E27FC236}">
                <a16:creationId xmlns:a16="http://schemas.microsoft.com/office/drawing/2014/main" id="{9C69EAEF-2907-A590-BDAC-7A918629D712}"/>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9989820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F386-EF1D-3444-6B21-0C97FCFBA91D}"/>
              </a:ext>
            </a:extLst>
          </p:cNvPr>
          <p:cNvSpPr>
            <a:spLocks noGrp="1"/>
          </p:cNvSpPr>
          <p:nvPr>
            <p:ph type="title"/>
          </p:nvPr>
        </p:nvSpPr>
        <p:spPr>
          <a:xfrm>
            <a:off x="755576" y="289015"/>
            <a:ext cx="7886700" cy="619705"/>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D165E6-8ABB-E8E8-46DA-32564C9658CF}"/>
              </a:ext>
            </a:extLst>
          </p:cNvPr>
          <p:cNvSpPr>
            <a:spLocks noGrp="1"/>
          </p:cNvSpPr>
          <p:nvPr>
            <p:ph idx="1"/>
          </p:nvPr>
        </p:nvSpPr>
        <p:spPr>
          <a:xfrm>
            <a:off x="1043608" y="1268760"/>
            <a:ext cx="7471742" cy="4908204"/>
          </a:xfrm>
        </p:spPr>
        <p:txBody>
          <a:bodyPr>
            <a:normAutofit/>
          </a:bodyPr>
          <a:lstStyle/>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objective of using YOLO5 and ensemble learning for human detection in search and rescue operations with input video is to develop an accurate and efficient system that can quickly detect human presence in various environments, including difficult-to-reach or hazardous areas.</a:t>
            </a:r>
          </a:p>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To improve the performance of the system, ensemble learning will be employed. This involves combining multiple YOLO5 models trained on different subsets of the data to produce a final model with higher accuracy and robustness.</a:t>
            </a:r>
            <a:endParaRPr lang="en-US" sz="1800" dirty="0">
              <a:solidFill>
                <a:srgbClr val="22222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input video will be processed in real-time by the YOLO5 ensemble model to detect human presence. The system will output the location of detected humans on the video and alert the rescue team to their presence, enabling them to respond quickly and efficiently.</a:t>
            </a:r>
          </a:p>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main objective of this system is to improve the efficiency and effectiveness of search and rescue operations by quickly detecting human presence in hazardous environments, thus saving lives and reducing the risk to rescue teams.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CAF1A33-D6CB-EBA7-1444-8544CF2BDFFD}"/>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Slide Number Placeholder 4">
            <a:extLst>
              <a:ext uri="{FF2B5EF4-FFF2-40B4-BE49-F238E27FC236}">
                <a16:creationId xmlns:a16="http://schemas.microsoft.com/office/drawing/2014/main" id="{5E6A87C4-C956-6389-537F-553C4DBBA5C6}"/>
              </a:ext>
            </a:extLst>
          </p:cNvPr>
          <p:cNvSpPr>
            <a:spLocks noGrp="1"/>
          </p:cNvSpPr>
          <p:nvPr>
            <p:ph type="sldNum" sz="quarter" idx="12"/>
          </p:nvPr>
        </p:nvSpPr>
        <p:spPr>
          <a:xfrm>
            <a:off x="6457950" y="6356351"/>
            <a:ext cx="2057400" cy="365125"/>
          </a:xfrm>
        </p:spPr>
        <p:txBody>
          <a:bodyPr/>
          <a:lstStyle/>
          <a:p>
            <a:fld id="{B6F15528-21DE-4FAA-801E-634DDDAF4B2B}"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8512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101A-0544-10EE-2CF2-B1B26A44DCE7}"/>
              </a:ext>
            </a:extLst>
          </p:cNvPr>
          <p:cNvSpPr>
            <a:spLocks noGrp="1"/>
          </p:cNvSpPr>
          <p:nvPr>
            <p:ph type="title"/>
          </p:nvPr>
        </p:nvSpPr>
        <p:spPr>
          <a:xfrm>
            <a:off x="1676400" y="381000"/>
            <a:ext cx="6324601" cy="609600"/>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200" b="1" dirty="0">
                <a:solidFill>
                  <a:schemeClr val="accent1"/>
                </a:solidFill>
                <a:latin typeface="Times New Roman" panose="02020603050405020304" pitchFamily="18" charset="0"/>
                <a:cs typeface="Times New Roman" panose="02020603050405020304" pitchFamily="18" charset="0"/>
              </a:rPr>
              <a:t>Literature Review</a:t>
            </a:r>
          </a:p>
        </p:txBody>
      </p:sp>
      <p:graphicFrame>
        <p:nvGraphicFramePr>
          <p:cNvPr id="12" name="Table 12">
            <a:extLst>
              <a:ext uri="{FF2B5EF4-FFF2-40B4-BE49-F238E27FC236}">
                <a16:creationId xmlns:a16="http://schemas.microsoft.com/office/drawing/2014/main" id="{9795CA69-DFDF-FE87-4A85-C14BD110288F}"/>
              </a:ext>
            </a:extLst>
          </p:cNvPr>
          <p:cNvGraphicFramePr>
            <a:graphicFrameLocks noGrp="1"/>
          </p:cNvGraphicFramePr>
          <p:nvPr>
            <p:ph idx="1"/>
            <p:extLst>
              <p:ext uri="{D42A27DB-BD31-4B8C-83A1-F6EECF244321}">
                <p14:modId xmlns:p14="http://schemas.microsoft.com/office/powerpoint/2010/main" val="808222700"/>
              </p:ext>
            </p:extLst>
          </p:nvPr>
        </p:nvGraphicFramePr>
        <p:xfrm>
          <a:off x="827584" y="1268760"/>
          <a:ext cx="7848872" cy="5005605"/>
        </p:xfrm>
        <a:graphic>
          <a:graphicData uri="http://schemas.openxmlformats.org/drawingml/2006/table">
            <a:tbl>
              <a:tblPr firstRow="1" bandRow="1">
                <a:tableStyleId>{5940675A-B579-460E-94D1-54222C63F5DA}</a:tableStyleId>
              </a:tblPr>
              <a:tblGrid>
                <a:gridCol w="708941">
                  <a:extLst>
                    <a:ext uri="{9D8B030D-6E8A-4147-A177-3AD203B41FA5}">
                      <a16:colId xmlns:a16="http://schemas.microsoft.com/office/drawing/2014/main" val="2237002328"/>
                    </a:ext>
                  </a:extLst>
                </a:gridCol>
                <a:gridCol w="2244541">
                  <a:extLst>
                    <a:ext uri="{9D8B030D-6E8A-4147-A177-3AD203B41FA5}">
                      <a16:colId xmlns:a16="http://schemas.microsoft.com/office/drawing/2014/main" val="4012551749"/>
                    </a:ext>
                  </a:extLst>
                </a:gridCol>
                <a:gridCol w="1772789">
                  <a:extLst>
                    <a:ext uri="{9D8B030D-6E8A-4147-A177-3AD203B41FA5}">
                      <a16:colId xmlns:a16="http://schemas.microsoft.com/office/drawing/2014/main" val="2509922366"/>
                    </a:ext>
                  </a:extLst>
                </a:gridCol>
                <a:gridCol w="1457646">
                  <a:extLst>
                    <a:ext uri="{9D8B030D-6E8A-4147-A177-3AD203B41FA5}">
                      <a16:colId xmlns:a16="http://schemas.microsoft.com/office/drawing/2014/main" val="2744587841"/>
                    </a:ext>
                  </a:extLst>
                </a:gridCol>
                <a:gridCol w="1664955">
                  <a:extLst>
                    <a:ext uri="{9D8B030D-6E8A-4147-A177-3AD203B41FA5}">
                      <a16:colId xmlns:a16="http://schemas.microsoft.com/office/drawing/2014/main" val="706650809"/>
                    </a:ext>
                  </a:extLst>
                </a:gridCol>
              </a:tblGrid>
              <a:tr h="647042">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TITLE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PUBLISHERS</a:t>
                      </a:r>
                    </a:p>
                  </a:txBody>
                  <a:tcPr/>
                </a:tc>
                <a:extLst>
                  <a:ext uri="{0D108BD9-81ED-4DB2-BD59-A6C34878D82A}">
                    <a16:rowId xmlns:a16="http://schemas.microsoft.com/office/drawing/2014/main" val="3041056224"/>
                  </a:ext>
                </a:extLst>
              </a:tr>
              <a:tr h="1681149">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Deep Learning for Object Detection and Segmentation in Videos.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err="1">
                          <a:latin typeface="Times New Roman" panose="02020603050405020304" pitchFamily="18" charset="0"/>
                          <a:cs typeface="Times New Roman" panose="02020603050405020304" pitchFamily="18" charset="0"/>
                        </a:rPr>
                        <a:t>Athina Ilioudi, Azita Dabiri, Ben J. Wolf, Bart De Schutter</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April 4, 2022</a:t>
                      </a:r>
                    </a:p>
                  </a:txBody>
                  <a:tcPr/>
                </a:tc>
                <a:tc>
                  <a:txBody>
                    <a:bodyPr/>
                    <a:lstStyle/>
                    <a:p>
                      <a:r>
                        <a:rPr lang="en-IN" sz="16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2813015770"/>
                  </a:ext>
                </a:extLst>
              </a:tr>
              <a:tr h="1719283">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Detection of humans in drone images for search and rescue operations.</a:t>
                      </a:r>
                      <a:endParaRPr lang="en-IN" sz="160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N. M. K. Dousai and S. Loncaric</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January, 2021</a:t>
                      </a:r>
                    </a:p>
                  </a:txBody>
                  <a:tcPr/>
                </a:tc>
                <a:tc>
                  <a:txBody>
                    <a:bodyPr/>
                    <a:lstStyle/>
                    <a:p>
                      <a:r>
                        <a:rPr lang="en-IN" sz="1600" dirty="0">
                          <a:latin typeface="Times New Roman" panose="02020603050405020304" pitchFamily="18" charset="0"/>
                          <a:cs typeface="Times New Roman" panose="02020603050405020304" pitchFamily="18" charset="0"/>
                        </a:rPr>
                        <a:t>ACT Digital Library Board</a:t>
                      </a:r>
                    </a:p>
                  </a:txBody>
                  <a:tcPr/>
                </a:tc>
                <a:extLst>
                  <a:ext uri="{0D108BD9-81ED-4DB2-BD59-A6C34878D82A}">
                    <a16:rowId xmlns:a16="http://schemas.microsoft.com/office/drawing/2014/main" val="2751787470"/>
                  </a:ext>
                </a:extLst>
              </a:tr>
              <a:tr h="958131">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a:latin typeface="Times New Roman" panose="02020603050405020304" pitchFamily="18" charset="0"/>
                          <a:cs typeface="Times New Roman" panose="02020603050405020304" pitchFamily="18" charset="0"/>
                        </a:rPr>
                        <a:t>Search and rescue operation using UAVs.</a:t>
                      </a:r>
                      <a:endParaRPr lang="en-IN" sz="1600">
                        <a:latin typeface="Times New Roman" panose="02020603050405020304" pitchFamily="18" charset="0"/>
                        <a:cs typeface="Times New Roman" panose="02020603050405020304" pitchFamily="18" charset="0"/>
                      </a:endParaRPr>
                    </a:p>
                  </a:txBody>
                  <a:tcPr/>
                </a:tc>
                <a:tc>
                  <a:txBody>
                    <a:bodyPr/>
                    <a:lstStyle/>
                    <a:p>
                      <a:r>
                        <a:rPr lang="en-IN" sz="1600">
                          <a:latin typeface="Times New Roman" panose="02020603050405020304" pitchFamily="18" charset="0"/>
                          <a:cs typeface="Times New Roman" panose="02020603050405020304" pitchFamily="18" charset="0"/>
                        </a:rPr>
                        <a:t>Martinez-Alpiste, G. Golcarenarenji, Q. Wang</a:t>
                      </a:r>
                    </a:p>
                  </a:txBody>
                  <a:tcPr/>
                </a:tc>
                <a:tc>
                  <a:txBody>
                    <a:bodyPr/>
                    <a:lstStyle/>
                    <a:p>
                      <a:r>
                        <a:rPr lang="en-IN" sz="1600">
                          <a:latin typeface="Times New Roman" panose="02020603050405020304" pitchFamily="18" charset="0"/>
                          <a:cs typeface="Times New Roman" panose="02020603050405020304" pitchFamily="18" charset="0"/>
                        </a:rPr>
                        <a:t>September, 2021</a:t>
                      </a:r>
                    </a:p>
                  </a:txBody>
                  <a:tcPr/>
                </a:tc>
                <a:tc>
                  <a:txBody>
                    <a:bodyPr/>
                    <a:lstStyle/>
                    <a:p>
                      <a:r>
                        <a:rPr lang="en-IN" sz="1600" dirty="0">
                          <a:latin typeface="Times New Roman" panose="02020603050405020304" pitchFamily="18" charset="0"/>
                          <a:cs typeface="Times New Roman" panose="02020603050405020304" pitchFamily="18" charset="0"/>
                        </a:rPr>
                        <a:t>ResearchGate</a:t>
                      </a:r>
                    </a:p>
                  </a:txBody>
                  <a:tcPr/>
                </a:tc>
                <a:extLst>
                  <a:ext uri="{0D108BD9-81ED-4DB2-BD59-A6C34878D82A}">
                    <a16:rowId xmlns:a16="http://schemas.microsoft.com/office/drawing/2014/main" val="3841867505"/>
                  </a:ext>
                </a:extLst>
              </a:tr>
            </a:tbl>
          </a:graphicData>
        </a:graphic>
      </p:graphicFrame>
      <p:sp>
        <p:nvSpPr>
          <p:cNvPr id="3" name="Date Placeholder 2">
            <a:extLst>
              <a:ext uri="{FF2B5EF4-FFF2-40B4-BE49-F238E27FC236}">
                <a16:creationId xmlns:a16="http://schemas.microsoft.com/office/drawing/2014/main" id="{056855A5-8845-92DE-EF15-B0BF49CC9B91}"/>
              </a:ext>
            </a:extLst>
          </p:cNvPr>
          <p:cNvSpPr>
            <a:spLocks noGrp="1"/>
          </p:cNvSpPr>
          <p:nvPr>
            <p:ph type="dt" sz="half" idx="10"/>
          </p:nvPr>
        </p:nvSpPr>
        <p:spPr/>
        <p:txBody>
          <a:bodyPr/>
          <a:lstStyle/>
          <a:p>
            <a:fld id="{CC7CBDC5-9EB6-456A-B9E6-EB51688C8BF0}" type="datetime1">
              <a:rPr lang="en-US" smtClean="0"/>
              <a:t>4/4/2023</a:t>
            </a:fld>
            <a:endParaRPr lang="en-US"/>
          </a:p>
        </p:txBody>
      </p:sp>
      <p:sp>
        <p:nvSpPr>
          <p:cNvPr id="4" name="Slide Number Placeholder 3">
            <a:extLst>
              <a:ext uri="{FF2B5EF4-FFF2-40B4-BE49-F238E27FC236}">
                <a16:creationId xmlns:a16="http://schemas.microsoft.com/office/drawing/2014/main" id="{51037815-3D19-77E6-EC4F-951AA61B7E28}"/>
              </a:ext>
            </a:extLst>
          </p:cNvPr>
          <p:cNvSpPr>
            <a:spLocks noGrp="1"/>
          </p:cNvSpPr>
          <p:nvPr>
            <p:ph type="sldNum" sz="quarter" idx="12"/>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3233050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6BB00A-5EB6-22F1-4229-97392029197E}"/>
              </a:ext>
            </a:extLst>
          </p:cNvPr>
          <p:cNvSpPr>
            <a:spLocks noGrp="1"/>
          </p:cNvSpPr>
          <p:nvPr>
            <p:ph type="dt" sz="half" idx="10"/>
          </p:nvPr>
        </p:nvSpPr>
        <p:spPr/>
        <p:txBody>
          <a:bodyPr/>
          <a:lstStyle/>
          <a:p>
            <a:fld id="{54759935-1ACC-4818-B342-C0D089FB6903}" type="datetime1">
              <a:rPr lang="en-US" smtClean="0"/>
              <a:t>4/4/2023</a:t>
            </a:fld>
            <a:endParaRPr lang="en-US"/>
          </a:p>
        </p:txBody>
      </p:sp>
      <p:sp>
        <p:nvSpPr>
          <p:cNvPr id="5" name="Slide Number Placeholder 4">
            <a:extLst>
              <a:ext uri="{FF2B5EF4-FFF2-40B4-BE49-F238E27FC236}">
                <a16:creationId xmlns:a16="http://schemas.microsoft.com/office/drawing/2014/main" id="{4FC43D76-AEB3-4C21-9F88-90CAC7694380}"/>
              </a:ext>
            </a:extLst>
          </p:cNvPr>
          <p:cNvSpPr>
            <a:spLocks noGrp="1"/>
          </p:cNvSpPr>
          <p:nvPr>
            <p:ph type="sldNum" sz="quarter" idx="12"/>
          </p:nvPr>
        </p:nvSpPr>
        <p:spPr/>
        <p:txBody>
          <a:bodyPr/>
          <a:lstStyle/>
          <a:p>
            <a:fld id="{B6F15528-21DE-4FAA-801E-634DDDAF4B2B}" type="slidenum">
              <a:rPr lang="en-US" smtClean="0"/>
              <a:t>5</a:t>
            </a:fld>
            <a:endParaRPr lang="en-US"/>
          </a:p>
        </p:txBody>
      </p:sp>
      <p:graphicFrame>
        <p:nvGraphicFramePr>
          <p:cNvPr id="11" name="Table 11">
            <a:extLst>
              <a:ext uri="{FF2B5EF4-FFF2-40B4-BE49-F238E27FC236}">
                <a16:creationId xmlns:a16="http://schemas.microsoft.com/office/drawing/2014/main" id="{6AB8613B-325B-8320-D511-83A35D2B8A4B}"/>
              </a:ext>
            </a:extLst>
          </p:cNvPr>
          <p:cNvGraphicFramePr>
            <a:graphicFrameLocks noGrp="1"/>
          </p:cNvGraphicFramePr>
          <p:nvPr>
            <p:ph idx="1"/>
            <p:extLst>
              <p:ext uri="{D42A27DB-BD31-4B8C-83A1-F6EECF244321}">
                <p14:modId xmlns:p14="http://schemas.microsoft.com/office/powerpoint/2010/main" val="1371611732"/>
              </p:ext>
            </p:extLst>
          </p:nvPr>
        </p:nvGraphicFramePr>
        <p:xfrm>
          <a:off x="827584" y="764704"/>
          <a:ext cx="7776864" cy="5184577"/>
        </p:xfrm>
        <a:graphic>
          <a:graphicData uri="http://schemas.openxmlformats.org/drawingml/2006/table">
            <a:tbl>
              <a:tblPr firstRow="1" bandRow="1">
                <a:tableStyleId>{5940675A-B579-460E-94D1-54222C63F5DA}</a:tableStyleId>
              </a:tblPr>
              <a:tblGrid>
                <a:gridCol w="839254">
                  <a:extLst>
                    <a:ext uri="{9D8B030D-6E8A-4147-A177-3AD203B41FA5}">
                      <a16:colId xmlns:a16="http://schemas.microsoft.com/office/drawing/2014/main" val="3885264226"/>
                    </a:ext>
                  </a:extLst>
                </a:gridCol>
                <a:gridCol w="2281630">
                  <a:extLst>
                    <a:ext uri="{9D8B030D-6E8A-4147-A177-3AD203B41FA5}">
                      <a16:colId xmlns:a16="http://schemas.microsoft.com/office/drawing/2014/main" val="664350587"/>
                    </a:ext>
                  </a:extLst>
                </a:gridCol>
                <a:gridCol w="1685750">
                  <a:extLst>
                    <a:ext uri="{9D8B030D-6E8A-4147-A177-3AD203B41FA5}">
                      <a16:colId xmlns:a16="http://schemas.microsoft.com/office/drawing/2014/main" val="607982625"/>
                    </a:ext>
                  </a:extLst>
                </a:gridCol>
                <a:gridCol w="1089808">
                  <a:extLst>
                    <a:ext uri="{9D8B030D-6E8A-4147-A177-3AD203B41FA5}">
                      <a16:colId xmlns:a16="http://schemas.microsoft.com/office/drawing/2014/main" val="3445353859"/>
                    </a:ext>
                  </a:extLst>
                </a:gridCol>
                <a:gridCol w="1880422">
                  <a:extLst>
                    <a:ext uri="{9D8B030D-6E8A-4147-A177-3AD203B41FA5}">
                      <a16:colId xmlns:a16="http://schemas.microsoft.com/office/drawing/2014/main" val="501557125"/>
                    </a:ext>
                  </a:extLst>
                </a:gridCol>
              </a:tblGrid>
              <a:tr h="763875">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S.no</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TITLE</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AUTHOR </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YEAR</a:t>
                      </a:r>
                    </a:p>
                  </a:txBody>
                  <a:tcPr/>
                </a:tc>
                <a:tc>
                  <a:txBody>
                    <a:bodyPr/>
                    <a:lstStyle/>
                    <a:p>
                      <a:pPr marL="0" algn="l" defTabSz="685800" rtl="0" eaLnBrk="1" latinLnBrk="0" hangingPunct="1"/>
                      <a:r>
                        <a:rPr lang="en-IN" sz="1600" kern="1200" dirty="0">
                          <a:solidFill>
                            <a:schemeClr val="tx1"/>
                          </a:solidFill>
                          <a:latin typeface="Times New Roman" panose="02020603050405020304" pitchFamily="18" charset="0"/>
                          <a:ea typeface="+mn-ea"/>
                          <a:cs typeface="Times New Roman" panose="02020603050405020304" pitchFamily="18" charset="0"/>
                        </a:rPr>
                        <a:t>PUBLISHERS</a:t>
                      </a:r>
                    </a:p>
                  </a:txBody>
                  <a:tcPr/>
                </a:tc>
                <a:extLst>
                  <a:ext uri="{0D108BD9-81ED-4DB2-BD59-A6C34878D82A}">
                    <a16:rowId xmlns:a16="http://schemas.microsoft.com/office/drawing/2014/main" val="821972246"/>
                  </a:ext>
                </a:extLst>
              </a:tr>
              <a:tr h="1132480">
                <a:tc>
                  <a:txBody>
                    <a:bodyPr/>
                    <a:lstStyle/>
                    <a:p>
                      <a:r>
                        <a:rPr lang="en-IN" sz="1800" dirty="0">
                          <a:latin typeface="Times New Roman" panose="02020603050405020304" pitchFamily="18" charset="0"/>
                          <a:cs typeface="Times New Roman" panose="02020603050405020304" pitchFamily="18" charset="0"/>
                        </a:rPr>
                        <a:t>4</a:t>
                      </a:r>
                    </a:p>
                  </a:txBody>
                  <a:tcPr/>
                </a:tc>
                <a:tc>
                  <a:txBody>
                    <a:bodyPr/>
                    <a:lstStyle/>
                    <a:p>
                      <a:r>
                        <a:rPr lang="en-IN" sz="1600" dirty="0">
                          <a:latin typeface="Times New Roman" panose="02020603050405020304" pitchFamily="18" charset="0"/>
                          <a:cs typeface="Times New Roman" panose="02020603050405020304" pitchFamily="18" charset="0"/>
                        </a:rPr>
                        <a:t>EfficientDet: Scalable and Efficient Object Detection</a:t>
                      </a:r>
                    </a:p>
                  </a:txBody>
                  <a:tcPr/>
                </a:tc>
                <a:tc>
                  <a:txBody>
                    <a:bodyPr/>
                    <a:lstStyle/>
                    <a:p>
                      <a:r>
                        <a:rPr lang="nn-NO" sz="1600" dirty="0">
                          <a:latin typeface="Times New Roman" panose="02020603050405020304" pitchFamily="18" charset="0"/>
                          <a:cs typeface="Times New Roman" panose="02020603050405020304" pitchFamily="18" charset="0"/>
                        </a:rPr>
                        <a:t>Mingxing Tan Ruoming Pang Quoc V. 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June, 2020</a:t>
                      </a:r>
                    </a:p>
                  </a:txBody>
                  <a:tcPr/>
                </a:tc>
                <a:tc>
                  <a:txBody>
                    <a:bodyPr/>
                    <a:lstStyle/>
                    <a:p>
                      <a:r>
                        <a:rPr lang="en-IN" sz="1600" dirty="0">
                          <a:latin typeface="Times New Roman" panose="02020603050405020304" pitchFamily="18" charset="0"/>
                          <a:cs typeface="Times New Roman" panose="02020603050405020304" pitchFamily="18" charset="0"/>
                        </a:rPr>
                        <a:t>Cornell University</a:t>
                      </a:r>
                    </a:p>
                  </a:txBody>
                  <a:tcPr/>
                </a:tc>
                <a:extLst>
                  <a:ext uri="{0D108BD9-81ED-4DB2-BD59-A6C34878D82A}">
                    <a16:rowId xmlns:a16="http://schemas.microsoft.com/office/drawing/2014/main" val="2927515119"/>
                  </a:ext>
                </a:extLst>
              </a:tr>
              <a:tr h="1132480">
                <a:tc>
                  <a:txBody>
                    <a:bodyPr/>
                    <a:lstStyle/>
                    <a:p>
                      <a:r>
                        <a:rPr lang="en-IN" sz="1800" dirty="0">
                          <a:latin typeface="Times New Roman" panose="02020603050405020304" pitchFamily="18" charset="0"/>
                          <a:cs typeface="Times New Roman" panose="02020603050405020304" pitchFamily="18" charset="0"/>
                        </a:rPr>
                        <a:t>5</a:t>
                      </a:r>
                    </a:p>
                  </a:txBody>
                  <a:tcPr/>
                </a:tc>
                <a:tc>
                  <a:txBody>
                    <a:bodyPr/>
                    <a:lstStyle/>
                    <a:p>
                      <a:r>
                        <a:rPr lang="en-US" sz="1600" dirty="0">
                          <a:latin typeface="Times New Roman" panose="02020603050405020304" pitchFamily="18" charset="0"/>
                          <a:cs typeface="Times New Roman" panose="02020603050405020304" pitchFamily="18" charset="0"/>
                        </a:rPr>
                        <a:t>YOLOv4: Optimal Speed and Accuracy of Object Detection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A.Bochkovskiy, C.-Y. Wang, and H.-Y. Mark Liao,</a:t>
                      </a:r>
                    </a:p>
                  </a:txBody>
                  <a:tcPr/>
                </a:tc>
                <a:tc>
                  <a:txBody>
                    <a:bodyPr/>
                    <a:lstStyle/>
                    <a:p>
                      <a:r>
                        <a:rPr lang="en-IN" sz="1600" dirty="0">
                          <a:latin typeface="Times New Roman" panose="02020603050405020304" pitchFamily="18" charset="0"/>
                          <a:cs typeface="Times New Roman" panose="02020603050405020304" pitchFamily="18" charset="0"/>
                        </a:rPr>
                        <a:t>2020</a:t>
                      </a:r>
                    </a:p>
                  </a:txBody>
                  <a:tcPr/>
                </a:tc>
                <a:tc>
                  <a:txBody>
                    <a:bodyPr/>
                    <a:lstStyle/>
                    <a:p>
                      <a:r>
                        <a:rPr lang="en-IN" sz="1600" dirty="0">
                          <a:latin typeface="Times New Roman" panose="02020603050405020304" pitchFamily="18" charset="0"/>
                          <a:cs typeface="Times New Roman" panose="02020603050405020304" pitchFamily="18" charset="0"/>
                        </a:rPr>
                        <a:t>ResearchGate</a:t>
                      </a:r>
                    </a:p>
                  </a:txBody>
                  <a:tcPr/>
                </a:tc>
                <a:extLst>
                  <a:ext uri="{0D108BD9-81ED-4DB2-BD59-A6C34878D82A}">
                    <a16:rowId xmlns:a16="http://schemas.microsoft.com/office/drawing/2014/main" val="3807649988"/>
                  </a:ext>
                </a:extLst>
              </a:tr>
              <a:tr h="938791">
                <a:tc>
                  <a:txBody>
                    <a:bodyPr/>
                    <a:lstStyle/>
                    <a:p>
                      <a:r>
                        <a:rPr lang="en-IN" sz="1800" dirty="0">
                          <a:latin typeface="Times New Roman" panose="02020603050405020304" pitchFamily="18" charset="0"/>
                          <a:cs typeface="Times New Roman" panose="02020603050405020304" pitchFamily="18" charset="0"/>
                        </a:rPr>
                        <a:t>6</a:t>
                      </a:r>
                    </a:p>
                  </a:txBody>
                  <a:tcPr/>
                </a:tc>
                <a:tc>
                  <a:txBody>
                    <a:bodyPr/>
                    <a:lstStyle/>
                    <a:p>
                      <a:r>
                        <a:rPr lang="en-US" sz="1600" dirty="0">
                          <a:latin typeface="Times New Roman" panose="02020603050405020304" pitchFamily="18" charset="0"/>
                          <a:cs typeface="Times New Roman" panose="02020603050405020304" pitchFamily="18" charset="0"/>
                        </a:rPr>
                        <a:t>Delving into high quality object detection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Zhaowei</a:t>
                      </a:r>
                      <a:r>
                        <a:rPr lang="en-IN" sz="1600" dirty="0">
                          <a:latin typeface="Times New Roman" panose="02020603050405020304" pitchFamily="18" charset="0"/>
                          <a:cs typeface="Times New Roman" panose="02020603050405020304" pitchFamily="18" charset="0"/>
                        </a:rPr>
                        <a:t> Cai and Nuno Vasconcelos</a:t>
                      </a:r>
                    </a:p>
                  </a:txBody>
                  <a:tcPr/>
                </a:tc>
                <a:tc>
                  <a:txBody>
                    <a:bodyPr/>
                    <a:lstStyle/>
                    <a:p>
                      <a:r>
                        <a:rPr lang="en-IN" sz="1600" dirty="0">
                          <a:latin typeface="Times New Roman" panose="02020603050405020304" pitchFamily="18" charset="0"/>
                          <a:cs typeface="Times New Roman" panose="02020603050405020304" pitchFamily="18" charset="0"/>
                        </a:rPr>
                        <a:t>2018</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Cornell University</a:t>
                      </a:r>
                    </a:p>
                    <a:p>
                      <a:endParaRPr lang="en-IN" dirty="0"/>
                    </a:p>
                  </a:txBody>
                  <a:tcPr/>
                </a:tc>
                <a:extLst>
                  <a:ext uri="{0D108BD9-81ED-4DB2-BD59-A6C34878D82A}">
                    <a16:rowId xmlns:a16="http://schemas.microsoft.com/office/drawing/2014/main" val="1349100904"/>
                  </a:ext>
                </a:extLst>
              </a:tr>
              <a:tr h="1216951">
                <a:tc>
                  <a:txBody>
                    <a:bodyPr/>
                    <a:lstStyle/>
                    <a:p>
                      <a:r>
                        <a:rPr lang="en-IN" sz="1800" dirty="0">
                          <a:latin typeface="Times New Roman" panose="02020603050405020304" pitchFamily="18" charset="0"/>
                          <a:cs typeface="Times New Roman" panose="02020603050405020304" pitchFamily="18" charset="0"/>
                        </a:rPr>
                        <a:t>7</a:t>
                      </a:r>
                    </a:p>
                  </a:txBody>
                  <a:tcPr/>
                </a:tc>
                <a:tc>
                  <a:txBody>
                    <a:bodyPr/>
                    <a:lstStyle/>
                    <a:p>
                      <a:pPr algn="l"/>
                      <a:r>
                        <a:rPr lang="en-US" sz="1600" dirty="0">
                          <a:latin typeface="Times New Roman" panose="02020603050405020304" pitchFamily="18" charset="0"/>
                          <a:cs typeface="Times New Roman" panose="02020603050405020304" pitchFamily="18" charset="0"/>
                        </a:rPr>
                        <a:t>Automatic person detection in search and rescue operations using deep CNN detectors.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S. </a:t>
                      </a:r>
                      <a:r>
                        <a:rPr lang="en-IN" sz="1600" dirty="0" err="1">
                          <a:latin typeface="Times New Roman" panose="02020603050405020304" pitchFamily="18" charset="0"/>
                          <a:cs typeface="Times New Roman" panose="02020603050405020304" pitchFamily="18" charset="0"/>
                        </a:rPr>
                        <a:t>Sambolek</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Ivasic</a:t>
                      </a:r>
                      <a:r>
                        <a:rPr lang="en-IN" sz="1600" dirty="0">
                          <a:latin typeface="Times New Roman" panose="02020603050405020304" pitchFamily="18" charset="0"/>
                          <a:cs typeface="Times New Roman" panose="02020603050405020304" pitchFamily="18" charset="0"/>
                        </a:rPr>
                        <a:t>-Kos</a:t>
                      </a:r>
                    </a:p>
                  </a:txBody>
                  <a:tcPr/>
                </a:tc>
                <a:tc>
                  <a:txBody>
                    <a:bodyPr/>
                    <a:lstStyle/>
                    <a:p>
                      <a:r>
                        <a:rPr lang="en-IN" sz="1600" dirty="0">
                          <a:latin typeface="Times New Roman" panose="02020603050405020304" pitchFamily="18" charset="0"/>
                          <a:cs typeface="Times New Roman" panose="02020603050405020304" pitchFamily="18" charset="0"/>
                        </a:rPr>
                        <a:t>October, 2017</a:t>
                      </a:r>
                    </a:p>
                  </a:txBody>
                  <a:tcPr/>
                </a:tc>
                <a:tc>
                  <a:txBody>
                    <a:bodyPr/>
                    <a:lstStyle/>
                    <a:p>
                      <a:r>
                        <a:rPr lang="en-IN" sz="1600" dirty="0">
                          <a:latin typeface="Times New Roman" panose="02020603050405020304" pitchFamily="18" charset="0"/>
                          <a:cs typeface="Times New Roman" panose="02020603050405020304" pitchFamily="18" charset="0"/>
                        </a:rPr>
                        <a:t>IEEE</a:t>
                      </a:r>
                    </a:p>
                  </a:txBody>
                  <a:tcPr/>
                </a:tc>
                <a:extLst>
                  <a:ext uri="{0D108BD9-81ED-4DB2-BD59-A6C34878D82A}">
                    <a16:rowId xmlns:a16="http://schemas.microsoft.com/office/drawing/2014/main" val="2550712808"/>
                  </a:ext>
                </a:extLst>
              </a:tr>
            </a:tbl>
          </a:graphicData>
        </a:graphic>
      </p:graphicFrame>
    </p:spTree>
    <p:extLst>
      <p:ext uri="{BB962C8B-B14F-4D97-AF65-F5344CB8AC3E}">
        <p14:creationId xmlns:p14="http://schemas.microsoft.com/office/powerpoint/2010/main" val="42926944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75C-7532-B01F-23D0-3377ED6F083E}"/>
              </a:ext>
            </a:extLst>
          </p:cNvPr>
          <p:cNvSpPr>
            <a:spLocks noGrp="1"/>
          </p:cNvSpPr>
          <p:nvPr>
            <p:ph type="title"/>
          </p:nvPr>
        </p:nvSpPr>
        <p:spPr>
          <a:xfrm>
            <a:off x="971600" y="332656"/>
            <a:ext cx="7562801" cy="576064"/>
          </a:xfrm>
        </p:spPr>
        <p:txBody>
          <a:bodyPr>
            <a:norm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7C608F3-51E8-090D-A24E-9110B1875CAB}"/>
              </a:ext>
            </a:extLst>
          </p:cNvPr>
          <p:cNvSpPr>
            <a:spLocks noGrp="1"/>
          </p:cNvSpPr>
          <p:nvPr>
            <p:ph idx="1"/>
          </p:nvPr>
        </p:nvSpPr>
        <p:spPr>
          <a:xfrm>
            <a:off x="1115616" y="1052737"/>
            <a:ext cx="7274769" cy="5303614"/>
          </a:xfrm>
        </p:spPr>
        <p:txBody>
          <a:bodyPr>
            <a:noAutofit/>
          </a:bodyPr>
          <a:lstStyle/>
          <a:p>
            <a:pPr algn="just">
              <a:lnSpc>
                <a:spcPct val="110000"/>
              </a:lnSpc>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task at hand is to develop an effective system for the detection of humans in search and rescue operations, using YOLOv5 and ensemble learning. The system must be capable of accurately identifying humans in real-time, in a range of environmental conditions and situations.</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Search and rescue operations are often carried out in challenging conditions, where time is of the essence and every second counts. The use of machine learning models can significantly aid in the detection of humans, allowing rescue teams to quickly locate and extract individuals in need of assistance.</a:t>
            </a:r>
          </a:p>
          <a:p>
            <a:pPr algn="just">
              <a:lnSpc>
                <a:spcPct val="11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system must be trained on a diverse set of images and videos, including a variety of environmental conditions, camera angles, and distances from the target. Additionally, the system must be optimized for speed and accuracy, with minimal false positives and false negatives.</a:t>
            </a:r>
          </a:p>
          <a:p>
            <a:pPr algn="just">
              <a:lnSpc>
                <a:spcPct val="110000"/>
              </a:lnSpc>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ultimate goal is to create a reliable and effective system that can aid search and rescue teams in locating and extracting individuals in need of assistance, potentially saving life's in emergency situations.</a:t>
            </a:r>
            <a:endParaRPr lang="en-US" sz="1800" dirty="0">
              <a:latin typeface="Times New Roman" panose="02020603050405020304" pitchFamily="18" charset="0"/>
              <a:cs typeface="Times New Roman" panose="02020603050405020304" pitchFamily="18" charset="0"/>
            </a:endParaRPr>
          </a:p>
          <a:p>
            <a:pPr marL="0" indent="0" algn="just">
              <a:buNone/>
            </a:pPr>
            <a:br>
              <a:rPr lang="en-US" sz="18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C8372D2-0442-E55C-A4A4-DFD0AC50E22F}"/>
              </a:ext>
            </a:extLst>
          </p:cNvPr>
          <p:cNvSpPr>
            <a:spLocks noGrp="1"/>
          </p:cNvSpPr>
          <p:nvPr>
            <p:ph type="dt" sz="half" idx="10"/>
          </p:nvPr>
        </p:nvSpPr>
        <p:spPr/>
        <p:txBody>
          <a:bodyPr/>
          <a:lstStyle/>
          <a:p>
            <a:fld id="{733085BE-3538-4FC5-92EB-6CA1D5C65547}" type="datetime1">
              <a:rPr lang="en-US" smtClean="0"/>
              <a:t>4/4/2023</a:t>
            </a:fld>
            <a:endParaRPr lang="en-US"/>
          </a:p>
        </p:txBody>
      </p:sp>
      <p:sp>
        <p:nvSpPr>
          <p:cNvPr id="5" name="Slide Number Placeholder 4">
            <a:extLst>
              <a:ext uri="{FF2B5EF4-FFF2-40B4-BE49-F238E27FC236}">
                <a16:creationId xmlns:a16="http://schemas.microsoft.com/office/drawing/2014/main" id="{AA0177E9-79C6-69C7-294B-778CA6F76773}"/>
              </a:ext>
            </a:extLst>
          </p:cNvPr>
          <p:cNvSpPr>
            <a:spLocks noGrp="1"/>
          </p:cNvSpPr>
          <p:nvPr>
            <p:ph type="sldNum" sz="quarter" idx="12"/>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75205403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589199" cy="587152"/>
          </a:xfrm>
        </p:spPr>
        <p:txBody>
          <a:bodyPr>
            <a:norm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219200" y="1340768"/>
            <a:ext cx="7296150" cy="5212432"/>
          </a:xfrm>
        </p:spPr>
        <p:txBody>
          <a:bodyPr>
            <a:noAutofit/>
          </a:bodyPr>
          <a:lstStyle/>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 detection is one of the most researched areas in computer vision.</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 detection refers to finding different types of objects in the scene such as peoples, cars, animals or other existing objects present in the scene. </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Detecting objects in aerial imagery is still considered a difficult task.</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 detection in aerial images depends on several factors such as low visibility due to varying altitudes, the object-of-interest, variations in pose and scale, camouflaged environment with rocks and trees, and high-resolution aerial images.</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Due to imaging from high altitudes, only 0.1 to 0.2 percentage of the image represents humans.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649BCDD-BC10-FA9B-A668-C3F903B8C7F3}"/>
              </a:ext>
            </a:extLst>
          </p:cNvPr>
          <p:cNvSpPr>
            <a:spLocks noGrp="1"/>
          </p:cNvSpPr>
          <p:nvPr>
            <p:ph type="dt" sz="half" idx="10"/>
          </p:nvPr>
        </p:nvSpPr>
        <p:spPr/>
        <p:txBody>
          <a:bodyPr/>
          <a:lstStyle/>
          <a:p>
            <a:fld id="{652D7C21-DC57-41B3-A3F3-1B9EE4D5A894}" type="datetime1">
              <a:rPr lang="en-US" smtClean="0"/>
              <a:t>4/4/2023</a:t>
            </a:fld>
            <a:endParaRPr lang="en-US"/>
          </a:p>
        </p:txBody>
      </p:sp>
      <p:sp>
        <p:nvSpPr>
          <p:cNvPr id="5" name="Slide Number Placeholder 4">
            <a:extLst>
              <a:ext uri="{FF2B5EF4-FFF2-40B4-BE49-F238E27FC236}">
                <a16:creationId xmlns:a16="http://schemas.microsoft.com/office/drawing/2014/main" id="{81A840E5-5AD1-E46D-4059-0D3A78B7843A}"/>
              </a:ext>
            </a:extLst>
          </p:cNvPr>
          <p:cNvSpPr>
            <a:spLocks noGrp="1"/>
          </p:cNvSpPr>
          <p:nvPr>
            <p:ph type="sldNum" sz="quarter" idx="12"/>
          </p:nvPr>
        </p:nvSpPr>
        <p:spPr/>
        <p:txBody>
          <a:bodyPr/>
          <a:lstStyle/>
          <a:p>
            <a:fld id="{B6F15528-21DE-4FAA-801E-634DDDAF4B2B}" type="slidenum">
              <a:rPr lang="en-US" smtClean="0"/>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624110"/>
            <a:ext cx="7696199" cy="671290"/>
          </a:xfrm>
        </p:spPr>
        <p:txBody>
          <a:bodyPr/>
          <a:lstStyle/>
          <a:p>
            <a:pPr algn="ctr"/>
            <a:r>
              <a:rPr lang="en-US" sz="3200" b="1" dirty="0">
                <a:solidFill>
                  <a:schemeClr val="accent1"/>
                </a:solidFill>
                <a:latin typeface="Times New Roman" panose="02020603050405020304" pitchFamily="18" charset="0"/>
                <a:cs typeface="Times New Roman" panose="02020603050405020304" pitchFamily="18" charset="0"/>
              </a:rPr>
              <a:t>Proposed System</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7624" y="1700809"/>
            <a:ext cx="7194376" cy="3023592"/>
          </a:xfrm>
        </p:spPr>
        <p:txBody>
          <a:bodyPr>
            <a:normAutofit/>
          </a:bodyPr>
          <a:lstStyle/>
          <a:p>
            <a:pPr marL="0" indent="0" algn="just">
              <a:buNone/>
            </a:pPr>
            <a:endParaRPr lang="en-US" dirty="0"/>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proposed system, Data augmentation step is applied on dataset after preprocessing to generate well labeled training database. </a:t>
            </a:r>
          </a:p>
          <a:p>
            <a:pPr algn="just">
              <a:lnSpc>
                <a:spcPct val="10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Second, train deep learning architecture with newly created dataset to identify human in aerial image </a:t>
            </a:r>
          </a:p>
          <a:p>
            <a:pPr algn="just">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propose the implementation of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EffcientDET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architecture and ensemble learning based on Bidirectional Feature Pyramid Network (Bi-FPN) and Fully Connected Feature Pyramid Network (FC-FPN).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buNone/>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6492C7-9DE9-42F9-D863-8D6DE1E1EEDC}"/>
              </a:ext>
            </a:extLst>
          </p:cNvPr>
          <p:cNvSpPr>
            <a:spLocks noGrp="1"/>
          </p:cNvSpPr>
          <p:nvPr>
            <p:ph type="dt" sz="half" idx="10"/>
          </p:nvPr>
        </p:nvSpPr>
        <p:spPr/>
        <p:txBody>
          <a:bodyPr/>
          <a:lstStyle/>
          <a:p>
            <a:fld id="{659412D7-CB01-437D-821C-8E7EE1B217A8}" type="datetime1">
              <a:rPr lang="en-US" smtClean="0"/>
              <a:t>4/4/2023</a:t>
            </a:fld>
            <a:endParaRPr lang="en-US"/>
          </a:p>
        </p:txBody>
      </p:sp>
      <p:sp>
        <p:nvSpPr>
          <p:cNvPr id="5" name="Slide Number Placeholder 4">
            <a:extLst>
              <a:ext uri="{FF2B5EF4-FFF2-40B4-BE49-F238E27FC236}">
                <a16:creationId xmlns:a16="http://schemas.microsoft.com/office/drawing/2014/main" id="{7160B95D-2D1B-94D5-D322-FF484DD6422D}"/>
              </a:ext>
            </a:extLst>
          </p:cNvPr>
          <p:cNvSpPr>
            <a:spLocks noGrp="1"/>
          </p:cNvSpPr>
          <p:nvPr>
            <p:ph type="sldNum" sz="quarter" idx="12"/>
          </p:nvPr>
        </p:nvSpPr>
        <p:spPr/>
        <p:txBody>
          <a:bodyPr/>
          <a:lstStyle/>
          <a:p>
            <a:fld id="{B6F15528-21DE-4FAA-801E-634DDDAF4B2B}" type="slidenum">
              <a:rPr lang="en-US" smtClean="0"/>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609600"/>
            <a:ext cx="7428935" cy="515144"/>
          </a:xfrm>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Development Environment</a:t>
            </a:r>
          </a:p>
        </p:txBody>
      </p:sp>
      <p:sp>
        <p:nvSpPr>
          <p:cNvPr id="3" name="Content Placeholder 2"/>
          <p:cNvSpPr>
            <a:spLocks noGrp="1"/>
          </p:cNvSpPr>
          <p:nvPr>
            <p:ph idx="1"/>
          </p:nvPr>
        </p:nvSpPr>
        <p:spPr>
          <a:xfrm>
            <a:off x="971600" y="1447801"/>
            <a:ext cx="7344816" cy="4800599"/>
          </a:xfrm>
        </p:spPr>
        <p:txBody>
          <a:bodyPr>
            <a:normAutofit/>
          </a:bodyPr>
          <a:lstStyle/>
          <a:p>
            <a:pPr marL="0" lvl="0" indent="0">
              <a:buNone/>
            </a:pPr>
            <a:r>
              <a:rPr lang="en-US" sz="1800" b="1" dirty="0">
                <a:latin typeface="Times New Roman" panose="02020603050405020304" pitchFamily="18" charset="0"/>
                <a:cs typeface="Times New Roman" panose="02020603050405020304" pitchFamily="18" charset="0"/>
              </a:rPr>
              <a:t>HARDWARE REQUIREMENTS</a:t>
            </a:r>
          </a:p>
          <a:p>
            <a:pPr marL="0" lvl="0" indent="0">
              <a:buNone/>
            </a:pPr>
            <a:endParaRPr lang="en-US" sz="20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Hard Disk	           :	500GB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RAM	           : 	8GB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Processor	           :	I5 and Above</a:t>
            </a:r>
          </a:p>
          <a:p>
            <a:pPr lvl="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GPU</a:t>
            </a:r>
          </a:p>
          <a:p>
            <a:endParaRPr lang="en-US" sz="20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SOFTWARE REQUIREMENTS</a:t>
            </a:r>
          </a:p>
          <a:p>
            <a:pPr marL="0" indent="0">
              <a:buNone/>
            </a:pPr>
            <a:endParaRPr lang="en-US" sz="2000"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Operating System     :	Windows 10 (64 bit)</a:t>
            </a:r>
            <a:endParaRPr lang="en-IN" sz="18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Software		 : 	Python</a:t>
            </a:r>
          </a:p>
          <a:p>
            <a:pPr>
              <a:lnSpc>
                <a:spcPct val="100000"/>
              </a:lnSpc>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 Tools 		 :	Anaconda</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A5A45CA-52B8-69A1-C4C3-A321FFE63436}"/>
              </a:ext>
            </a:extLst>
          </p:cNvPr>
          <p:cNvSpPr>
            <a:spLocks noGrp="1"/>
          </p:cNvSpPr>
          <p:nvPr>
            <p:ph type="dt" sz="half" idx="10"/>
          </p:nvPr>
        </p:nvSpPr>
        <p:spPr/>
        <p:txBody>
          <a:bodyPr/>
          <a:lstStyle/>
          <a:p>
            <a:fld id="{44E1630B-14B3-4D33-A321-1DCA546A274D}" type="datetime1">
              <a:rPr lang="en-US" smtClean="0"/>
              <a:t>4/4/2023</a:t>
            </a:fld>
            <a:endParaRPr lang="en-US"/>
          </a:p>
        </p:txBody>
      </p:sp>
      <p:sp>
        <p:nvSpPr>
          <p:cNvPr id="5" name="Slide Number Placeholder 4">
            <a:extLst>
              <a:ext uri="{FF2B5EF4-FFF2-40B4-BE49-F238E27FC236}">
                <a16:creationId xmlns:a16="http://schemas.microsoft.com/office/drawing/2014/main" id="{E6B1AAE3-F43E-0D2D-9C72-71384DBF24D4}"/>
              </a:ext>
            </a:extLst>
          </p:cNvPr>
          <p:cNvSpPr>
            <a:spLocks noGrp="1"/>
          </p:cNvSpPr>
          <p:nvPr>
            <p:ph type="sldNum" sz="quarter" idx="12"/>
          </p:nvPr>
        </p:nvSpPr>
        <p:spPr/>
        <p:txBody>
          <a:bodyPr/>
          <a:lstStyle/>
          <a:p>
            <a:fld id="{B6F15528-21DE-4FAA-801E-634DDDAF4B2B}" type="slidenum">
              <a:rPr lang="en-US" smtClean="0"/>
              <a:t>9</a:t>
            </a:fld>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5"/>
  <p:tag name="AS_OS" val="Unix 5.15.0.1033"/>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2599</Words>
  <Application>Microsoft Office PowerPoint</Application>
  <PresentationFormat>On-screen Show (4:3)</PresentationFormat>
  <Paragraphs>221</Paragraphs>
  <Slides>28</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Arial</vt:lpstr>
      <vt:lpstr>Calibri</vt:lpstr>
      <vt:lpstr>Calibri Light</vt:lpstr>
      <vt:lpstr>Century Schoolbook</vt:lpstr>
      <vt:lpstr>Times New Roman</vt:lpstr>
      <vt:lpstr>Wingdings</vt:lpstr>
      <vt:lpstr>Office Theme</vt:lpstr>
      <vt:lpstr>Office Theme</vt:lpstr>
      <vt:lpstr>Office Theme</vt:lpstr>
      <vt:lpstr>PowerPoint Presentation</vt:lpstr>
      <vt:lpstr>Introduction</vt:lpstr>
      <vt:lpstr>Objectives</vt:lpstr>
      <vt:lpstr>           Literature Review</vt:lpstr>
      <vt:lpstr>PowerPoint Presentation</vt:lpstr>
      <vt:lpstr>Problem Statement</vt:lpstr>
      <vt:lpstr>Existing System</vt:lpstr>
      <vt:lpstr>Proposed System</vt:lpstr>
      <vt:lpstr>Development Environment</vt:lpstr>
      <vt:lpstr>  System Architecture </vt:lpstr>
      <vt:lpstr>                   UML/ER DIAGRAMS  Use Case Diagram </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Testing</vt:lpstr>
      <vt:lpstr>Screenshots</vt:lpstr>
      <vt:lpstr>PowerPoint Presentation</vt:lpstr>
      <vt:lpstr>PowerPoint Presentation</vt:lpstr>
      <vt:lpstr>Conclusion</vt:lpstr>
      <vt:lpstr>Future Enhancement</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Benson</dc:creator>
  <cp:lastModifiedBy>Aakashmom _</cp:lastModifiedBy>
  <cp:revision>12</cp:revision>
  <cp:lastPrinted>2023-04-03T07:11:04Z</cp:lastPrinted>
  <dcterms:created xsi:type="dcterms:W3CDTF">2023-04-03T07:11:04Z</dcterms:created>
  <dcterms:modified xsi:type="dcterms:W3CDTF">2023-04-04T14:26:53Z</dcterms:modified>
</cp:coreProperties>
</file>