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61" r:id="rId9"/>
    <p:sldId id="263" r:id="rId10"/>
    <p:sldId id="267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7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2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15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6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5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0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74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7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6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2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7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6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6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6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22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emag.com/?s=&amp;drink_type=wine" TargetMode="External"/><Relationship Id="rId2" Type="http://schemas.openxmlformats.org/officeDocument/2006/relationships/hyperlink" Target="https://www.kaggle.com/zynicide/wine-revi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zynicide/wine-review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E3AB-225A-45C8-8042-945D505F3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 The wonderful world of wine (reviews)</a:t>
            </a:r>
          </a:p>
        </p:txBody>
      </p:sp>
    </p:spTree>
    <p:extLst>
      <p:ext uri="{BB962C8B-B14F-4D97-AF65-F5344CB8AC3E}">
        <p14:creationId xmlns:p14="http://schemas.microsoft.com/office/powerpoint/2010/main" val="14067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D90C-A159-4254-B4EE-0022C9BF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California has the best rated wines – Partly Done-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41DA-1E6A-47C5-9285-C850D44A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61147"/>
            <a:ext cx="9613861" cy="4752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1. Does spending more get you better wine?</a:t>
            </a:r>
          </a:p>
          <a:p>
            <a:pPr marL="0" indent="0">
              <a:buNone/>
            </a:pPr>
            <a:r>
              <a:rPr lang="en-US" sz="1600" dirty="0"/>
              <a:t>  ANSWER:</a:t>
            </a:r>
          </a:p>
          <a:p>
            <a:pPr marL="0" indent="0">
              <a:buNone/>
            </a:pPr>
            <a:r>
              <a:rPr lang="en-US" sz="1600" dirty="0"/>
              <a:t>    Viz: </a:t>
            </a:r>
            <a:r>
              <a:rPr lang="en-US" sz="1600" b="1" dirty="0">
                <a:solidFill>
                  <a:schemeClr val="bg1"/>
                </a:solidFill>
              </a:rPr>
              <a:t>2 Scatter Plots </a:t>
            </a:r>
            <a:r>
              <a:rPr lang="en-US" sz="1600" dirty="0"/>
              <a:t>(one with the regression line/one without)</a:t>
            </a:r>
          </a:p>
          <a:p>
            <a:pPr marL="0" indent="0">
              <a:buNone/>
            </a:pPr>
            <a:r>
              <a:rPr lang="en-US" sz="1600" dirty="0"/>
              <a:t>    Title : 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x_axis</a:t>
            </a:r>
            <a:r>
              <a:rPr lang="en-US" sz="1600" dirty="0"/>
              <a:t> : point value</a:t>
            </a:r>
          </a:p>
          <a:p>
            <a:pPr marL="0" indent="0">
              <a:buNone/>
            </a:pPr>
            <a:r>
              <a:rPr lang="en-US" sz="1600" dirty="0"/>
              <a:t>    y-axis : price</a:t>
            </a:r>
          </a:p>
          <a:p>
            <a:pPr marL="0" indent="0">
              <a:buNone/>
            </a:pPr>
            <a:r>
              <a:rPr lang="en-US" sz="1600" dirty="0"/>
              <a:t>  Notes: IQR for this to be added</a:t>
            </a:r>
          </a:p>
          <a:p>
            <a:pPr marL="0" indent="0">
              <a:buNone/>
            </a:pPr>
            <a:r>
              <a:rPr lang="en-US" sz="1400" dirty="0"/>
              <a:t>2. Does spending more get you better wine?</a:t>
            </a:r>
          </a:p>
          <a:p>
            <a:pPr marL="0" indent="0">
              <a:buNone/>
            </a:pPr>
            <a:r>
              <a:rPr lang="en-US" sz="1400" dirty="0"/>
              <a:t>  ANSWER:</a:t>
            </a:r>
          </a:p>
          <a:p>
            <a:pPr marL="0" indent="0">
              <a:buNone/>
            </a:pPr>
            <a:r>
              <a:rPr lang="en-US" sz="1400" dirty="0"/>
              <a:t>    Viz: </a:t>
            </a:r>
            <a:r>
              <a:rPr lang="en-US" sz="1400" b="1" dirty="0">
                <a:solidFill>
                  <a:schemeClr val="bg1"/>
                </a:solidFill>
              </a:rPr>
              <a:t>3 pies</a:t>
            </a:r>
          </a:p>
          <a:p>
            <a:pPr marL="0" indent="0">
              <a:buNone/>
            </a:pPr>
            <a:r>
              <a:rPr lang="en-US" sz="1400" dirty="0"/>
              <a:t>    Title :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x_axis</a:t>
            </a:r>
            <a:r>
              <a:rPr lang="en-US" sz="1400" dirty="0"/>
              <a:t> : </a:t>
            </a:r>
          </a:p>
          <a:p>
            <a:pPr marL="0" indent="0">
              <a:buNone/>
            </a:pPr>
            <a:r>
              <a:rPr lang="en-US" sz="1400" dirty="0"/>
              <a:t>    y-axis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7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6194-EE90-4EBE-8672-E4796D7D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California has the best rated wines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E732-C45D-4099-BF29-F8F825A6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7242"/>
            <a:ext cx="9613861" cy="4632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3. Do they have the best rated because they have higher diversity of wines?</a:t>
            </a:r>
          </a:p>
          <a:p>
            <a:pPr marL="0" indent="0">
              <a:buNone/>
            </a:pPr>
            <a:r>
              <a:rPr lang="en-US" sz="1600" dirty="0"/>
              <a:t>  ANSWER:</a:t>
            </a:r>
          </a:p>
          <a:p>
            <a:pPr marL="0" indent="0">
              <a:buNone/>
            </a:pPr>
            <a:r>
              <a:rPr lang="en-US" sz="1600" dirty="0"/>
              <a:t>    Viz: Bar</a:t>
            </a:r>
          </a:p>
          <a:p>
            <a:pPr marL="0" indent="0">
              <a:buNone/>
            </a:pPr>
            <a:r>
              <a:rPr lang="en-US" sz="1600" dirty="0"/>
              <a:t>    Title : Top 10 Provinces by variety count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y_axis</a:t>
            </a:r>
            <a:r>
              <a:rPr lang="en-US" sz="1600" dirty="0"/>
              <a:t> : # varieties</a:t>
            </a:r>
          </a:p>
          <a:p>
            <a:pPr marL="0" indent="0">
              <a:buNone/>
            </a:pPr>
            <a:r>
              <a:rPr lang="en-US" sz="1600" dirty="0"/>
              <a:t>     x-axis : province (only show top 10)</a:t>
            </a:r>
          </a:p>
          <a:p>
            <a:pPr marL="0" indent="0">
              <a:buNone/>
            </a:pPr>
            <a:r>
              <a:rPr lang="en-US" sz="1600" dirty="0"/>
              <a:t>4. Do have the best rated because their wineries fall top 20 wineries by points.</a:t>
            </a:r>
          </a:p>
          <a:p>
            <a:pPr marL="0" indent="0">
              <a:buNone/>
            </a:pPr>
            <a:r>
              <a:rPr lang="en-US" sz="1600" dirty="0"/>
              <a:t> Answer:</a:t>
            </a:r>
          </a:p>
          <a:p>
            <a:pPr marL="0" indent="0">
              <a:buNone/>
            </a:pPr>
            <a:r>
              <a:rPr lang="en-US" sz="1600" dirty="0"/>
              <a:t>    Viz:  Bar</a:t>
            </a:r>
          </a:p>
          <a:p>
            <a:pPr marL="0" indent="0">
              <a:buNone/>
            </a:pPr>
            <a:r>
              <a:rPr lang="en-US" sz="1600" dirty="0"/>
              <a:t>    Title: Top 20 wineries by Average point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x_axis</a:t>
            </a:r>
            <a:r>
              <a:rPr lang="en-US" sz="1600" dirty="0"/>
              <a:t>: most reviewed wineries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y_axis</a:t>
            </a:r>
            <a:r>
              <a:rPr lang="en-US" sz="1600" dirty="0"/>
              <a:t>: average review</a:t>
            </a:r>
          </a:p>
          <a:p>
            <a:pPr marL="0" indent="0">
              <a:buNone/>
            </a:pPr>
            <a:r>
              <a:rPr lang="en-US" sz="1600" dirty="0"/>
              <a:t>    Implication: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091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42CF-C4E5-4E4B-9F95-04278354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California has the best rated wines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508C-1926-4044-8536-6B69FFD7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5. Do have the best rated because they have a high number of distributions of reviews by year.</a:t>
            </a:r>
          </a:p>
          <a:p>
            <a:pPr marL="0" indent="0">
              <a:buNone/>
            </a:pPr>
            <a:r>
              <a:rPr lang="en-US" sz="1600" dirty="0"/>
              <a:t> Answer:</a:t>
            </a:r>
          </a:p>
          <a:p>
            <a:pPr marL="0" indent="0">
              <a:buNone/>
            </a:pPr>
            <a:r>
              <a:rPr lang="en-US" sz="1600" dirty="0"/>
              <a:t>    Viz:  line</a:t>
            </a:r>
          </a:p>
          <a:p>
            <a:pPr marL="0" indent="0">
              <a:buNone/>
            </a:pPr>
            <a:r>
              <a:rPr lang="en-US" sz="1600" dirty="0"/>
              <a:t>    Title: Distribution of reviews by year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x_axis</a:t>
            </a:r>
            <a:r>
              <a:rPr lang="en-US" sz="1600" dirty="0"/>
              <a:t>: Year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y_axis</a:t>
            </a:r>
            <a:r>
              <a:rPr lang="en-US" sz="1600" dirty="0"/>
              <a:t>: Count of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4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9449-215C-4802-959F-FE62F24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8BDA-F269-487E-B24A-110BB7BD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6 to 8 visualizations</a:t>
            </a:r>
          </a:p>
          <a:p>
            <a:r>
              <a:rPr lang="en-US" dirty="0"/>
              <a:t>API – Optional</a:t>
            </a:r>
          </a:p>
          <a:p>
            <a:r>
              <a:rPr lang="en-US" dirty="0"/>
              <a:t>Coding – </a:t>
            </a:r>
            <a:r>
              <a:rPr lang="en-US" dirty="0" err="1"/>
              <a:t>matplotlib,pandas</a:t>
            </a:r>
            <a:endParaRPr lang="en-US" dirty="0"/>
          </a:p>
          <a:p>
            <a:r>
              <a:rPr lang="en-US" dirty="0"/>
              <a:t>Implications of our finding/story</a:t>
            </a:r>
          </a:p>
        </p:txBody>
      </p:sp>
    </p:spTree>
    <p:extLst>
      <p:ext uri="{BB962C8B-B14F-4D97-AF65-F5344CB8AC3E}">
        <p14:creationId xmlns:p14="http://schemas.microsoft.com/office/powerpoint/2010/main" val="31616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3CB4-8AF3-4ED6-AD35-FBD83814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Group  2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D5FA-3950-402A-9509-6DF674D9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Chris Armstrong</a:t>
            </a:r>
          </a:p>
          <a:p>
            <a:r>
              <a:rPr lang="en-US" sz="4000" dirty="0"/>
              <a:t>Cole Travers</a:t>
            </a:r>
          </a:p>
          <a:p>
            <a:r>
              <a:rPr lang="en-US" sz="4000" dirty="0"/>
              <a:t>Adelia Torres</a:t>
            </a:r>
          </a:p>
          <a:p>
            <a:r>
              <a:rPr lang="en-US" sz="4000" dirty="0"/>
              <a:t>Andy Shi</a:t>
            </a:r>
          </a:p>
          <a:p>
            <a:r>
              <a:rPr lang="en-US" sz="4000" dirty="0" err="1"/>
              <a:t>Nyarai</a:t>
            </a:r>
            <a:r>
              <a:rPr lang="en-US" sz="4000" dirty="0"/>
              <a:t> </a:t>
            </a:r>
            <a:r>
              <a:rPr lang="en-US" sz="4000" dirty="0" err="1"/>
              <a:t>Nhamoinesu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386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CD77-3BF7-49D7-AC7F-AC2CF4EF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3532-0E9A-4A69-90A3-B9D2354F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0725"/>
            <a:ext cx="9613861" cy="4305300"/>
          </a:xfrm>
        </p:spPr>
        <p:txBody>
          <a:bodyPr/>
          <a:lstStyle/>
          <a:p>
            <a:r>
              <a:rPr lang="en-US" dirty="0"/>
              <a:t>Initial data collected from </a:t>
            </a:r>
            <a:r>
              <a:rPr lang="en-US" dirty="0">
                <a:hlinkClick r:id="rId2"/>
              </a:rPr>
              <a:t>https://www.kaggle.com/zynicide/wine-reviews</a:t>
            </a:r>
            <a:endParaRPr lang="en-US" dirty="0"/>
          </a:p>
          <a:p>
            <a:r>
              <a:rPr lang="en-US" dirty="0"/>
              <a:t>Our original dataset contained 129971 records of wine reviews scrapped data was scraped from </a:t>
            </a:r>
            <a:r>
              <a:rPr lang="en-US" dirty="0" err="1">
                <a:hlinkClick r:id="rId3"/>
              </a:rPr>
              <a:t>WineEnthusiast</a:t>
            </a:r>
            <a:r>
              <a:rPr lang="en-US" dirty="0"/>
              <a:t> on November 22nd, 2017</a:t>
            </a:r>
          </a:p>
          <a:p>
            <a:r>
              <a:rPr lang="en-US" dirty="0"/>
              <a:t>We pulled the year info from the title column and dropped any incomplete records leaving us with 66096 records for comparison.</a:t>
            </a:r>
          </a:p>
          <a:p>
            <a:r>
              <a:rPr lang="en-US" dirty="0"/>
              <a:t>We wanted to look at the where, what type, who, and how much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634C-9A67-4724-ABC1-C507D6708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655" y="5186090"/>
            <a:ext cx="8568647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2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25B-E5BB-4F69-B478-E17A5A56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Questions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83920-7C5E-4E68-865A-B2EDEA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47874"/>
            <a:ext cx="9613861" cy="43148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California is known for wines but do they produce the highest quality (professionally rated) wine compared others?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California have the best (top rated) wineries compared to the rest of the world?</a:t>
            </a:r>
          </a:p>
          <a:p>
            <a:endParaRPr lang="en-US" dirty="0"/>
          </a:p>
          <a:p>
            <a:r>
              <a:rPr lang="en-US" dirty="0"/>
              <a:t>How does California wine reviews compare to the rest of the world when it comes to the variety of wines reviewed?</a:t>
            </a:r>
          </a:p>
          <a:p>
            <a:endParaRPr lang="en-US" dirty="0"/>
          </a:p>
          <a:p>
            <a:r>
              <a:rPr lang="en-US" dirty="0"/>
              <a:t>Are California wines a better value (price vs review rating) than other wines reviewed?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2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C37DDB7-CF1E-4923-8356-966F5F2A0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362D9DAF-241E-4594-BDF6-641F6D6A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D5F7A6CC-E753-44F2-9C9E-1B80D8190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14FBEB-BF35-436A-9DBE-87BF4C1E9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9"/>
          <a:stretch/>
        </p:blipFill>
        <p:spPr bwMode="auto">
          <a:xfrm>
            <a:off x="4636008" y="10284"/>
            <a:ext cx="7552815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E1E1EAB6-C066-436F-B97B-506A3CAD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975E6-2F6D-4D55-AFFB-C513FB04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Breakdown of Reviews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4A0584A2-7157-4FF9-BDF0-792791AE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B134-59BE-4672-A776-090D4C54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1997826"/>
            <a:ext cx="3955685" cy="3599316"/>
          </a:xfrm>
        </p:spPr>
        <p:txBody>
          <a:bodyPr>
            <a:normAutofit/>
          </a:bodyPr>
          <a:lstStyle/>
          <a:p>
            <a:r>
              <a:rPr lang="en-US" sz="1600" dirty="0"/>
              <a:t>Of the 66K reviews remaining, there were 61 distinct state/provinces.</a:t>
            </a:r>
          </a:p>
          <a:p>
            <a:r>
              <a:rPr lang="en-US" sz="1600" dirty="0"/>
              <a:t>Of the top 20 state/provinces of origin (tot=59,433 reviews), California comprised 29% of the reviews (17,242 reviews) and 26.08% of total reviews while the US as a whole made up 48.8% of the total review.</a:t>
            </a:r>
          </a:p>
          <a:p>
            <a:endParaRPr lang="en-US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BCEDD16-61D9-46DB-9EC3-24CF13DA1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4" y="3998953"/>
            <a:ext cx="36861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80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0441AD-53B8-48DC-9C97-97E278137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7" y="1754257"/>
            <a:ext cx="5582292" cy="527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FB699C7-D113-43DE-A645-E2B6C272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vs the world by type of wine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AB338CB-18CA-48AB-8E17-FCF35F9C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82" y="1764749"/>
            <a:ext cx="5829461" cy="52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7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B0DD-9E32-41F0-A0D2-B7F6862D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vs the world by price of wine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26BF1F-C29E-4B08-9F31-5B1CFF3CE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9" y="2044556"/>
            <a:ext cx="4700427" cy="470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745C21B-A935-4524-9255-FDE9F9B5A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63" y="2044556"/>
            <a:ext cx="4700428" cy="470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8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D0CE7-B49F-47B5-AB1D-9F6DD9B8A2FB}"/>
              </a:ext>
            </a:extLst>
          </p:cNvPr>
          <p:cNvSpPr txBox="1"/>
          <p:nvPr/>
        </p:nvSpPr>
        <p:spPr>
          <a:xfrm>
            <a:off x="104775" y="66675"/>
            <a:ext cx="1177290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Project Description/Outline:</a:t>
            </a:r>
            <a:endParaRPr lang="en-US" sz="1600" dirty="0"/>
          </a:p>
          <a:p>
            <a:r>
              <a:rPr lang="en-US" sz="1600" dirty="0"/>
              <a:t>Wine Data Analysis</a:t>
            </a:r>
          </a:p>
          <a:p>
            <a:endParaRPr lang="en-US" sz="1600" dirty="0"/>
          </a:p>
          <a:p>
            <a:r>
              <a:rPr lang="en-US" sz="1600" b="1" dirty="0"/>
              <a:t>Hypothesis of our project:</a:t>
            </a:r>
          </a:p>
          <a:p>
            <a:r>
              <a:rPr lang="en-US" sz="1600" dirty="0"/>
              <a:t>USA has the highest average rating of wines.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r>
              <a:rPr lang="en-US" sz="1600" b="1" dirty="0"/>
              <a:t>Research Questions to Answer: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Top 10 wineries based on the points scale?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Top 10 bottles by price?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Comparison of country of origin vs rating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Countries by winery (top 10 shown in our bar graph)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Winery  by location (heat map)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Comparison by price and rating.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Show USA regions with wineries by percentage (pie chart)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i="1" dirty="0"/>
              <a:t>Implications of our data</a:t>
            </a:r>
            <a:r>
              <a:rPr lang="en-US" sz="16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Our data supports  our hypothesis.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Datasets to be Used: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Wine Reviews : </a:t>
            </a:r>
            <a:r>
              <a:rPr lang="en-US" sz="1600" dirty="0">
                <a:hlinkClick r:id="rId2"/>
              </a:rPr>
              <a:t>https://www.kaggle.com/zynicide/wine-reviews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r>
              <a:rPr lang="en-US" sz="1600" b="1" dirty="0"/>
              <a:t>Rough Breakdown of Tasks: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Review the datasets for enough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Total of 6 to 8 visualizations (at least 2 visualizations per questions)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Begin PPT presentation outline.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1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F036-2D65-49E0-AB7C-7F5B2049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-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BEF5-7EF3-455D-9F4E-133A6A6E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Research Questions to Answer vs Visualizations: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Some data Cleanup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CA, Global including CA, Global excluding 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Pie charts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Scatter Plots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Linear Regressions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369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717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</vt:lpstr>
      <vt:lpstr>Berlin</vt:lpstr>
      <vt:lpstr>Project 1: The wonderful world of wine (reviews)</vt:lpstr>
      <vt:lpstr>Group  2 Team Members</vt:lpstr>
      <vt:lpstr>About the data</vt:lpstr>
      <vt:lpstr>Bigger Questions from the data</vt:lpstr>
      <vt:lpstr>Breakdown of Reviews</vt:lpstr>
      <vt:lpstr>California vs the world by type of wine</vt:lpstr>
      <vt:lpstr>California vs the world by price of wine</vt:lpstr>
      <vt:lpstr>PowerPoint Presentation</vt:lpstr>
      <vt:lpstr>Research Questions - Completed</vt:lpstr>
      <vt:lpstr>Hypothesis: California has the best rated wines – Partly Done- Complete</vt:lpstr>
      <vt:lpstr>Hypothesis: California has the best rated wines</vt:lpstr>
      <vt:lpstr>Hypothesis: California has the best rated wines</vt:lpstr>
      <vt:lpstr>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The wonderful world of wine (reviews)</dc:title>
  <dc:creator>Armstrong</dc:creator>
  <cp:lastModifiedBy>Armstrong</cp:lastModifiedBy>
  <cp:revision>4</cp:revision>
  <dcterms:created xsi:type="dcterms:W3CDTF">2020-01-27T19:43:24Z</dcterms:created>
  <dcterms:modified xsi:type="dcterms:W3CDTF">2020-01-27T20:13:02Z</dcterms:modified>
</cp:coreProperties>
</file>