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6"/>
  </p:notesMasterIdLst>
  <p:sldIdLst>
    <p:sldId id="256" r:id="rId2"/>
    <p:sldId id="258" r:id="rId3"/>
    <p:sldId id="269" r:id="rId4"/>
    <p:sldId id="270" r:id="rId5"/>
    <p:sldId id="271" r:id="rId6"/>
    <p:sldId id="285" r:id="rId7"/>
    <p:sldId id="274" r:id="rId8"/>
    <p:sldId id="282" r:id="rId9"/>
    <p:sldId id="283" r:id="rId10"/>
    <p:sldId id="284" r:id="rId11"/>
    <p:sldId id="280" r:id="rId12"/>
    <p:sldId id="262"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D3F91C12-072F-41FA-9775-D3E8AF0D8689}">
          <p14:sldIdLst>
            <p14:sldId id="256"/>
          </p14:sldIdLst>
        </p14:section>
        <p14:section name="Motivation &amp; Summary" id="{EB1AC145-4E59-438A-A903-9DF60FA7FEEF}">
          <p14:sldIdLst>
            <p14:sldId id="258"/>
          </p14:sldIdLst>
        </p14:section>
        <p14:section name="Questions &amp; Data" id="{71CC7010-D531-4ACB-93F9-023ECAEE58C4}">
          <p14:sldIdLst>
            <p14:sldId id="269"/>
          </p14:sldIdLst>
        </p14:section>
        <p14:section name="Data Cleanup &amp; Exploration" id="{C9EE01AE-D8B3-49FB-AD7E-FF50C2536D17}">
          <p14:sldIdLst>
            <p14:sldId id="270"/>
            <p14:sldId id="271"/>
            <p14:sldId id="285"/>
          </p14:sldIdLst>
        </p14:section>
        <p14:section name="Data Analysis" id="{FEDE4B47-ABCC-427A-A850-3DC5B0983207}">
          <p14:sldIdLst>
            <p14:sldId id="274"/>
            <p14:sldId id="282"/>
            <p14:sldId id="283"/>
            <p14:sldId id="284"/>
            <p14:sldId id="280"/>
          </p14:sldIdLst>
        </p14:section>
        <p14:section name="Discussion" id="{20EF2691-CCA5-4E3E-8C2D-3C9DFEE454D3}">
          <p14:sldIdLst>
            <p14:sldId id="262"/>
          </p14:sldIdLst>
        </p14:section>
        <p14:section name="Post Mortem" id="{A72FD2C6-6FB2-4DE4-B62F-2E29AF5D56D8}">
          <p14:sldIdLst>
            <p14:sldId id="263"/>
          </p14:sldIdLst>
        </p14:section>
        <p14:section name="Questions" id="{D02FC7A5-3CE5-4579-BDA6-9C391E65DF46}">
          <p14:sldIdLst>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186" autoAdjust="0"/>
  </p:normalViewPr>
  <p:slideViewPr>
    <p:cSldViewPr snapToGrid="0">
      <p:cViewPr varScale="1">
        <p:scale>
          <a:sx n="103" d="100"/>
          <a:sy n="103" d="100"/>
        </p:scale>
        <p:origin x="13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7.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1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FD2DF6-81E8-46BF-BBDF-B1B0FB7C6C1E}" type="doc">
      <dgm:prSet loTypeId="urn:microsoft.com/office/officeart/2005/8/layout/hierarchy1" loCatId="hierarchy" qsTypeId="urn:microsoft.com/office/officeart/2005/8/quickstyle/simple5" qsCatId="simple" csTypeId="urn:microsoft.com/office/officeart/2005/8/colors/accent0_3" csCatId="mainScheme" phldr="1"/>
      <dgm:spPr/>
      <dgm:t>
        <a:bodyPr/>
        <a:lstStyle/>
        <a:p>
          <a:endParaRPr lang="en-US"/>
        </a:p>
      </dgm:t>
    </dgm:pt>
    <dgm:pt modelId="{7EC223C9-D8CE-4D05-8AA8-22BFDE05E4ED}">
      <dgm:prSet/>
      <dgm:spPr/>
      <dgm:t>
        <a:bodyPr/>
        <a:lstStyle/>
        <a:p>
          <a:r>
            <a:rPr lang="en-US" dirty="0"/>
            <a:t>Christopher Armstrong</a:t>
          </a:r>
        </a:p>
      </dgm:t>
    </dgm:pt>
    <dgm:pt modelId="{ADC31BB8-F0D3-4262-8845-769FC83E6588}" type="parTrans" cxnId="{FB7835C9-A646-4BEF-BE12-B569B2F7F41A}">
      <dgm:prSet/>
      <dgm:spPr/>
      <dgm:t>
        <a:bodyPr/>
        <a:lstStyle/>
        <a:p>
          <a:endParaRPr lang="en-US"/>
        </a:p>
      </dgm:t>
    </dgm:pt>
    <dgm:pt modelId="{EC88CE91-5B9C-4AE3-9C92-C6BE0762C4FB}" type="sibTrans" cxnId="{FB7835C9-A646-4BEF-BE12-B569B2F7F41A}">
      <dgm:prSet/>
      <dgm:spPr/>
      <dgm:t>
        <a:bodyPr/>
        <a:lstStyle/>
        <a:p>
          <a:endParaRPr lang="en-US"/>
        </a:p>
      </dgm:t>
    </dgm:pt>
    <dgm:pt modelId="{4D6D2438-CA88-4770-A453-200D073B25E1}">
      <dgm:prSet/>
      <dgm:spPr/>
      <dgm:t>
        <a:bodyPr/>
        <a:lstStyle/>
        <a:p>
          <a:r>
            <a:rPr lang="en-US" dirty="0" err="1"/>
            <a:t>Audelia</a:t>
          </a:r>
          <a:r>
            <a:rPr lang="en-US" dirty="0"/>
            <a:t> Torres</a:t>
          </a:r>
        </a:p>
      </dgm:t>
    </dgm:pt>
    <dgm:pt modelId="{4A49EB9A-19A4-4A64-A70F-875BDCFC928F}" type="parTrans" cxnId="{A574245B-4A01-495A-A8E1-597686DEF8AE}">
      <dgm:prSet/>
      <dgm:spPr/>
      <dgm:t>
        <a:bodyPr/>
        <a:lstStyle/>
        <a:p>
          <a:endParaRPr lang="en-US"/>
        </a:p>
      </dgm:t>
    </dgm:pt>
    <dgm:pt modelId="{68F475A2-8CEC-4FFC-86FA-FD1EE86C74FD}" type="sibTrans" cxnId="{A574245B-4A01-495A-A8E1-597686DEF8AE}">
      <dgm:prSet/>
      <dgm:spPr/>
      <dgm:t>
        <a:bodyPr/>
        <a:lstStyle/>
        <a:p>
          <a:endParaRPr lang="en-US"/>
        </a:p>
      </dgm:t>
    </dgm:pt>
    <dgm:pt modelId="{41C37386-3013-42B7-857A-2043B86263D2}">
      <dgm:prSet/>
      <dgm:spPr/>
      <dgm:t>
        <a:bodyPr/>
        <a:lstStyle/>
        <a:p>
          <a:r>
            <a:rPr lang="en-US"/>
            <a:t>Andy Shi</a:t>
          </a:r>
        </a:p>
      </dgm:t>
    </dgm:pt>
    <dgm:pt modelId="{44D837DF-ADEA-4DC1-B1AF-CA6E92DBBDEB}" type="parTrans" cxnId="{9A6BB58D-C337-400C-91FD-A4F9DEF0CCF4}">
      <dgm:prSet/>
      <dgm:spPr/>
      <dgm:t>
        <a:bodyPr/>
        <a:lstStyle/>
        <a:p>
          <a:endParaRPr lang="en-US"/>
        </a:p>
      </dgm:t>
    </dgm:pt>
    <dgm:pt modelId="{ABCD2B94-8873-45BA-8668-EE8B98F18619}" type="sibTrans" cxnId="{9A6BB58D-C337-400C-91FD-A4F9DEF0CCF4}">
      <dgm:prSet/>
      <dgm:spPr/>
      <dgm:t>
        <a:bodyPr/>
        <a:lstStyle/>
        <a:p>
          <a:endParaRPr lang="en-US"/>
        </a:p>
      </dgm:t>
    </dgm:pt>
    <dgm:pt modelId="{76313137-B278-4530-A622-165A43B974C3}">
      <dgm:prSet/>
      <dgm:spPr/>
      <dgm:t>
        <a:bodyPr/>
        <a:lstStyle/>
        <a:p>
          <a:r>
            <a:rPr lang="en-US"/>
            <a:t>Nyarai Nhamoinesu</a:t>
          </a:r>
        </a:p>
      </dgm:t>
    </dgm:pt>
    <dgm:pt modelId="{83DB9A1E-1E14-48CC-99B9-A93D821966D9}" type="parTrans" cxnId="{DA5A48CE-F3E2-4CBD-AC0F-8BD8A0E6F1C3}">
      <dgm:prSet/>
      <dgm:spPr/>
      <dgm:t>
        <a:bodyPr/>
        <a:lstStyle/>
        <a:p>
          <a:endParaRPr lang="en-US"/>
        </a:p>
      </dgm:t>
    </dgm:pt>
    <dgm:pt modelId="{6CE29311-47A9-4F1F-B84F-DDDF05CA8AC1}" type="sibTrans" cxnId="{DA5A48CE-F3E2-4CBD-AC0F-8BD8A0E6F1C3}">
      <dgm:prSet/>
      <dgm:spPr/>
      <dgm:t>
        <a:bodyPr/>
        <a:lstStyle/>
        <a:p>
          <a:endParaRPr lang="en-US"/>
        </a:p>
      </dgm:t>
    </dgm:pt>
    <dgm:pt modelId="{0D731292-BEBA-4235-874C-9CFDEFD178AA}" type="pres">
      <dgm:prSet presAssocID="{FFFD2DF6-81E8-46BF-BBDF-B1B0FB7C6C1E}" presName="hierChild1" presStyleCnt="0">
        <dgm:presLayoutVars>
          <dgm:chPref val="1"/>
          <dgm:dir/>
          <dgm:animOne val="branch"/>
          <dgm:animLvl val="lvl"/>
          <dgm:resizeHandles/>
        </dgm:presLayoutVars>
      </dgm:prSet>
      <dgm:spPr/>
    </dgm:pt>
    <dgm:pt modelId="{8FAFD507-426C-4A15-8BC1-CEA8DB9E8325}" type="pres">
      <dgm:prSet presAssocID="{7EC223C9-D8CE-4D05-8AA8-22BFDE05E4ED}" presName="hierRoot1" presStyleCnt="0"/>
      <dgm:spPr/>
    </dgm:pt>
    <dgm:pt modelId="{4812F183-B675-4D94-A9C1-FD33E9531ECC}" type="pres">
      <dgm:prSet presAssocID="{7EC223C9-D8CE-4D05-8AA8-22BFDE05E4ED}" presName="composite" presStyleCnt="0"/>
      <dgm:spPr/>
    </dgm:pt>
    <dgm:pt modelId="{4BF13F75-4C12-4E7A-8DD7-6FD02D1CC75E}" type="pres">
      <dgm:prSet presAssocID="{7EC223C9-D8CE-4D05-8AA8-22BFDE05E4ED}" presName="background" presStyleLbl="node0" presStyleIdx="0" presStyleCnt="4"/>
      <dgm:spPr/>
    </dgm:pt>
    <dgm:pt modelId="{625619F5-4DBF-42B1-9BB9-75E51DD43A7D}" type="pres">
      <dgm:prSet presAssocID="{7EC223C9-D8CE-4D05-8AA8-22BFDE05E4ED}" presName="text" presStyleLbl="fgAcc0" presStyleIdx="0" presStyleCnt="4">
        <dgm:presLayoutVars>
          <dgm:chPref val="3"/>
        </dgm:presLayoutVars>
      </dgm:prSet>
      <dgm:spPr/>
    </dgm:pt>
    <dgm:pt modelId="{C4BDF0D8-FFF1-4D2C-A293-E9FA9A894176}" type="pres">
      <dgm:prSet presAssocID="{7EC223C9-D8CE-4D05-8AA8-22BFDE05E4ED}" presName="hierChild2" presStyleCnt="0"/>
      <dgm:spPr/>
    </dgm:pt>
    <dgm:pt modelId="{9FCB4F39-02C4-460A-B7BF-212AF01C9DE6}" type="pres">
      <dgm:prSet presAssocID="{4D6D2438-CA88-4770-A453-200D073B25E1}" presName="hierRoot1" presStyleCnt="0"/>
      <dgm:spPr/>
    </dgm:pt>
    <dgm:pt modelId="{54C7A8A3-E871-4E93-9A1F-29163C3BB7DE}" type="pres">
      <dgm:prSet presAssocID="{4D6D2438-CA88-4770-A453-200D073B25E1}" presName="composite" presStyleCnt="0"/>
      <dgm:spPr/>
    </dgm:pt>
    <dgm:pt modelId="{069CE23B-95E9-4ACB-81BF-0975384A9CEE}" type="pres">
      <dgm:prSet presAssocID="{4D6D2438-CA88-4770-A453-200D073B25E1}" presName="background" presStyleLbl="node0" presStyleIdx="1" presStyleCnt="4"/>
      <dgm:spPr/>
    </dgm:pt>
    <dgm:pt modelId="{357B60EF-FF31-4CB4-8C25-DA63166280DB}" type="pres">
      <dgm:prSet presAssocID="{4D6D2438-CA88-4770-A453-200D073B25E1}" presName="text" presStyleLbl="fgAcc0" presStyleIdx="1" presStyleCnt="4">
        <dgm:presLayoutVars>
          <dgm:chPref val="3"/>
        </dgm:presLayoutVars>
      </dgm:prSet>
      <dgm:spPr/>
    </dgm:pt>
    <dgm:pt modelId="{350C9319-BA31-4D0D-B08A-7C398C33956B}" type="pres">
      <dgm:prSet presAssocID="{4D6D2438-CA88-4770-A453-200D073B25E1}" presName="hierChild2" presStyleCnt="0"/>
      <dgm:spPr/>
    </dgm:pt>
    <dgm:pt modelId="{E7EA48A2-EA9B-4BA0-8487-BB55C2B96272}" type="pres">
      <dgm:prSet presAssocID="{41C37386-3013-42B7-857A-2043B86263D2}" presName="hierRoot1" presStyleCnt="0"/>
      <dgm:spPr/>
    </dgm:pt>
    <dgm:pt modelId="{42BD6142-C8FB-4113-9393-07B2C483273B}" type="pres">
      <dgm:prSet presAssocID="{41C37386-3013-42B7-857A-2043B86263D2}" presName="composite" presStyleCnt="0"/>
      <dgm:spPr/>
    </dgm:pt>
    <dgm:pt modelId="{C6E68EEF-EE24-469F-9285-BFBEB1155891}" type="pres">
      <dgm:prSet presAssocID="{41C37386-3013-42B7-857A-2043B86263D2}" presName="background" presStyleLbl="node0" presStyleIdx="2" presStyleCnt="4"/>
      <dgm:spPr/>
    </dgm:pt>
    <dgm:pt modelId="{E3F17E8C-3BE1-43BE-9CC3-99FFBCFA4FF6}" type="pres">
      <dgm:prSet presAssocID="{41C37386-3013-42B7-857A-2043B86263D2}" presName="text" presStyleLbl="fgAcc0" presStyleIdx="2" presStyleCnt="4">
        <dgm:presLayoutVars>
          <dgm:chPref val="3"/>
        </dgm:presLayoutVars>
      </dgm:prSet>
      <dgm:spPr/>
    </dgm:pt>
    <dgm:pt modelId="{AB15C70E-6EA7-4712-9515-015CF8E2D454}" type="pres">
      <dgm:prSet presAssocID="{41C37386-3013-42B7-857A-2043B86263D2}" presName="hierChild2" presStyleCnt="0"/>
      <dgm:spPr/>
    </dgm:pt>
    <dgm:pt modelId="{A396CE09-B339-4E64-8D59-D10AEF380085}" type="pres">
      <dgm:prSet presAssocID="{76313137-B278-4530-A622-165A43B974C3}" presName="hierRoot1" presStyleCnt="0"/>
      <dgm:spPr/>
    </dgm:pt>
    <dgm:pt modelId="{0A18CD0E-DC8A-4F9B-91E8-D9F918F6945F}" type="pres">
      <dgm:prSet presAssocID="{76313137-B278-4530-A622-165A43B974C3}" presName="composite" presStyleCnt="0"/>
      <dgm:spPr/>
    </dgm:pt>
    <dgm:pt modelId="{71AE7DD5-40F6-4810-9694-B5E1940998C0}" type="pres">
      <dgm:prSet presAssocID="{76313137-B278-4530-A622-165A43B974C3}" presName="background" presStyleLbl="node0" presStyleIdx="3" presStyleCnt="4"/>
      <dgm:spPr/>
    </dgm:pt>
    <dgm:pt modelId="{EACC1B05-FD3E-4C68-A5E1-D31C28A0E43B}" type="pres">
      <dgm:prSet presAssocID="{76313137-B278-4530-A622-165A43B974C3}" presName="text" presStyleLbl="fgAcc0" presStyleIdx="3" presStyleCnt="4">
        <dgm:presLayoutVars>
          <dgm:chPref val="3"/>
        </dgm:presLayoutVars>
      </dgm:prSet>
      <dgm:spPr/>
    </dgm:pt>
    <dgm:pt modelId="{1C56FAFC-A5EA-4C95-9B31-15269052FC14}" type="pres">
      <dgm:prSet presAssocID="{76313137-B278-4530-A622-165A43B974C3}" presName="hierChild2" presStyleCnt="0"/>
      <dgm:spPr/>
    </dgm:pt>
  </dgm:ptLst>
  <dgm:cxnLst>
    <dgm:cxn modelId="{B5B2332E-91F4-4B4A-88E6-F484E273A4D4}" type="presOf" srcId="{41C37386-3013-42B7-857A-2043B86263D2}" destId="{E3F17E8C-3BE1-43BE-9CC3-99FFBCFA4FF6}" srcOrd="0" destOrd="0" presId="urn:microsoft.com/office/officeart/2005/8/layout/hierarchy1"/>
    <dgm:cxn modelId="{3C81E636-1EAE-419B-BD6A-73B06C875CB0}" type="presOf" srcId="{7EC223C9-D8CE-4D05-8AA8-22BFDE05E4ED}" destId="{625619F5-4DBF-42B1-9BB9-75E51DD43A7D}" srcOrd="0" destOrd="0" presId="urn:microsoft.com/office/officeart/2005/8/layout/hierarchy1"/>
    <dgm:cxn modelId="{A574245B-4A01-495A-A8E1-597686DEF8AE}" srcId="{FFFD2DF6-81E8-46BF-BBDF-B1B0FB7C6C1E}" destId="{4D6D2438-CA88-4770-A453-200D073B25E1}" srcOrd="1" destOrd="0" parTransId="{4A49EB9A-19A4-4A64-A70F-875BDCFC928F}" sibTransId="{68F475A2-8CEC-4FFC-86FA-FD1EE86C74FD}"/>
    <dgm:cxn modelId="{17B51C54-1741-42FF-9923-FD9AB52F6954}" type="presOf" srcId="{76313137-B278-4530-A622-165A43B974C3}" destId="{EACC1B05-FD3E-4C68-A5E1-D31C28A0E43B}" srcOrd="0" destOrd="0" presId="urn:microsoft.com/office/officeart/2005/8/layout/hierarchy1"/>
    <dgm:cxn modelId="{9A6BB58D-C337-400C-91FD-A4F9DEF0CCF4}" srcId="{FFFD2DF6-81E8-46BF-BBDF-B1B0FB7C6C1E}" destId="{41C37386-3013-42B7-857A-2043B86263D2}" srcOrd="2" destOrd="0" parTransId="{44D837DF-ADEA-4DC1-B1AF-CA6E92DBBDEB}" sibTransId="{ABCD2B94-8873-45BA-8668-EE8B98F18619}"/>
    <dgm:cxn modelId="{6E5C9DC4-B339-4F46-BBBF-391E0387C0B5}" type="presOf" srcId="{FFFD2DF6-81E8-46BF-BBDF-B1B0FB7C6C1E}" destId="{0D731292-BEBA-4235-874C-9CFDEFD178AA}" srcOrd="0" destOrd="0" presId="urn:microsoft.com/office/officeart/2005/8/layout/hierarchy1"/>
    <dgm:cxn modelId="{FB7835C9-A646-4BEF-BE12-B569B2F7F41A}" srcId="{FFFD2DF6-81E8-46BF-BBDF-B1B0FB7C6C1E}" destId="{7EC223C9-D8CE-4D05-8AA8-22BFDE05E4ED}" srcOrd="0" destOrd="0" parTransId="{ADC31BB8-F0D3-4262-8845-769FC83E6588}" sibTransId="{EC88CE91-5B9C-4AE3-9C92-C6BE0762C4FB}"/>
    <dgm:cxn modelId="{DA5A48CE-F3E2-4CBD-AC0F-8BD8A0E6F1C3}" srcId="{FFFD2DF6-81E8-46BF-BBDF-B1B0FB7C6C1E}" destId="{76313137-B278-4530-A622-165A43B974C3}" srcOrd="3" destOrd="0" parTransId="{83DB9A1E-1E14-48CC-99B9-A93D821966D9}" sibTransId="{6CE29311-47A9-4F1F-B84F-DDDF05CA8AC1}"/>
    <dgm:cxn modelId="{CE5C82E1-245A-417D-B62A-86DFB7653CA5}" type="presOf" srcId="{4D6D2438-CA88-4770-A453-200D073B25E1}" destId="{357B60EF-FF31-4CB4-8C25-DA63166280DB}" srcOrd="0" destOrd="0" presId="urn:microsoft.com/office/officeart/2005/8/layout/hierarchy1"/>
    <dgm:cxn modelId="{FA946D68-C53D-49C9-AE01-3A0BA14F9245}" type="presParOf" srcId="{0D731292-BEBA-4235-874C-9CFDEFD178AA}" destId="{8FAFD507-426C-4A15-8BC1-CEA8DB9E8325}" srcOrd="0" destOrd="0" presId="urn:microsoft.com/office/officeart/2005/8/layout/hierarchy1"/>
    <dgm:cxn modelId="{E11A9CC6-FFC1-4E98-92D8-E6DEA3530E97}" type="presParOf" srcId="{8FAFD507-426C-4A15-8BC1-CEA8DB9E8325}" destId="{4812F183-B675-4D94-A9C1-FD33E9531ECC}" srcOrd="0" destOrd="0" presId="urn:microsoft.com/office/officeart/2005/8/layout/hierarchy1"/>
    <dgm:cxn modelId="{B93953A4-8ACD-402A-BDED-1B7AAB7B2683}" type="presParOf" srcId="{4812F183-B675-4D94-A9C1-FD33E9531ECC}" destId="{4BF13F75-4C12-4E7A-8DD7-6FD02D1CC75E}" srcOrd="0" destOrd="0" presId="urn:microsoft.com/office/officeart/2005/8/layout/hierarchy1"/>
    <dgm:cxn modelId="{F47B609D-E82A-47FA-9371-7DDE93F67123}" type="presParOf" srcId="{4812F183-B675-4D94-A9C1-FD33E9531ECC}" destId="{625619F5-4DBF-42B1-9BB9-75E51DD43A7D}" srcOrd="1" destOrd="0" presId="urn:microsoft.com/office/officeart/2005/8/layout/hierarchy1"/>
    <dgm:cxn modelId="{75F1C048-43FD-467B-97AF-FC3772371787}" type="presParOf" srcId="{8FAFD507-426C-4A15-8BC1-CEA8DB9E8325}" destId="{C4BDF0D8-FFF1-4D2C-A293-E9FA9A894176}" srcOrd="1" destOrd="0" presId="urn:microsoft.com/office/officeart/2005/8/layout/hierarchy1"/>
    <dgm:cxn modelId="{959152C9-7387-4BA1-8A97-E5A3E0AA3E82}" type="presParOf" srcId="{0D731292-BEBA-4235-874C-9CFDEFD178AA}" destId="{9FCB4F39-02C4-460A-B7BF-212AF01C9DE6}" srcOrd="1" destOrd="0" presId="urn:microsoft.com/office/officeart/2005/8/layout/hierarchy1"/>
    <dgm:cxn modelId="{0311E363-B938-4512-8E6A-B4CA09689BD7}" type="presParOf" srcId="{9FCB4F39-02C4-460A-B7BF-212AF01C9DE6}" destId="{54C7A8A3-E871-4E93-9A1F-29163C3BB7DE}" srcOrd="0" destOrd="0" presId="urn:microsoft.com/office/officeart/2005/8/layout/hierarchy1"/>
    <dgm:cxn modelId="{7E1AEB85-4C05-42DF-8469-44CA2AB8AB59}" type="presParOf" srcId="{54C7A8A3-E871-4E93-9A1F-29163C3BB7DE}" destId="{069CE23B-95E9-4ACB-81BF-0975384A9CEE}" srcOrd="0" destOrd="0" presId="urn:microsoft.com/office/officeart/2005/8/layout/hierarchy1"/>
    <dgm:cxn modelId="{6AEDD65D-EB62-4E01-BCCB-C43C9555CFC8}" type="presParOf" srcId="{54C7A8A3-E871-4E93-9A1F-29163C3BB7DE}" destId="{357B60EF-FF31-4CB4-8C25-DA63166280DB}" srcOrd="1" destOrd="0" presId="urn:microsoft.com/office/officeart/2005/8/layout/hierarchy1"/>
    <dgm:cxn modelId="{2588707C-706F-46C9-BAD4-64198C5058AB}" type="presParOf" srcId="{9FCB4F39-02C4-460A-B7BF-212AF01C9DE6}" destId="{350C9319-BA31-4D0D-B08A-7C398C33956B}" srcOrd="1" destOrd="0" presId="urn:microsoft.com/office/officeart/2005/8/layout/hierarchy1"/>
    <dgm:cxn modelId="{3282B737-5907-4837-84DD-2D5BE639801A}" type="presParOf" srcId="{0D731292-BEBA-4235-874C-9CFDEFD178AA}" destId="{E7EA48A2-EA9B-4BA0-8487-BB55C2B96272}" srcOrd="2" destOrd="0" presId="urn:microsoft.com/office/officeart/2005/8/layout/hierarchy1"/>
    <dgm:cxn modelId="{A8528EB9-3F5B-4FF1-80FE-5435A4855FC2}" type="presParOf" srcId="{E7EA48A2-EA9B-4BA0-8487-BB55C2B96272}" destId="{42BD6142-C8FB-4113-9393-07B2C483273B}" srcOrd="0" destOrd="0" presId="urn:microsoft.com/office/officeart/2005/8/layout/hierarchy1"/>
    <dgm:cxn modelId="{52714C6B-A208-44FE-BEC9-0819E29C097F}" type="presParOf" srcId="{42BD6142-C8FB-4113-9393-07B2C483273B}" destId="{C6E68EEF-EE24-469F-9285-BFBEB1155891}" srcOrd="0" destOrd="0" presId="urn:microsoft.com/office/officeart/2005/8/layout/hierarchy1"/>
    <dgm:cxn modelId="{752FABD3-4DDD-4867-A621-0AE49DCDAE7E}" type="presParOf" srcId="{42BD6142-C8FB-4113-9393-07B2C483273B}" destId="{E3F17E8C-3BE1-43BE-9CC3-99FFBCFA4FF6}" srcOrd="1" destOrd="0" presId="urn:microsoft.com/office/officeart/2005/8/layout/hierarchy1"/>
    <dgm:cxn modelId="{13152C97-CE58-4FD8-8D59-612B8329C4C6}" type="presParOf" srcId="{E7EA48A2-EA9B-4BA0-8487-BB55C2B96272}" destId="{AB15C70E-6EA7-4712-9515-015CF8E2D454}" srcOrd="1" destOrd="0" presId="urn:microsoft.com/office/officeart/2005/8/layout/hierarchy1"/>
    <dgm:cxn modelId="{0BA0D83A-6EF3-46EA-A139-1181C6231775}" type="presParOf" srcId="{0D731292-BEBA-4235-874C-9CFDEFD178AA}" destId="{A396CE09-B339-4E64-8D59-D10AEF380085}" srcOrd="3" destOrd="0" presId="urn:microsoft.com/office/officeart/2005/8/layout/hierarchy1"/>
    <dgm:cxn modelId="{330B6720-BE70-429E-9870-E61462C52955}" type="presParOf" srcId="{A396CE09-B339-4E64-8D59-D10AEF380085}" destId="{0A18CD0E-DC8A-4F9B-91E8-D9F918F6945F}" srcOrd="0" destOrd="0" presId="urn:microsoft.com/office/officeart/2005/8/layout/hierarchy1"/>
    <dgm:cxn modelId="{B820D601-ACDE-4F21-92F4-FF2B193034A2}" type="presParOf" srcId="{0A18CD0E-DC8A-4F9B-91E8-D9F918F6945F}" destId="{71AE7DD5-40F6-4810-9694-B5E1940998C0}" srcOrd="0" destOrd="0" presId="urn:microsoft.com/office/officeart/2005/8/layout/hierarchy1"/>
    <dgm:cxn modelId="{791E4DA0-92BC-499C-96FA-AF1D577A61EE}" type="presParOf" srcId="{0A18CD0E-DC8A-4F9B-91E8-D9F918F6945F}" destId="{EACC1B05-FD3E-4C68-A5E1-D31C28A0E43B}" srcOrd="1" destOrd="0" presId="urn:microsoft.com/office/officeart/2005/8/layout/hierarchy1"/>
    <dgm:cxn modelId="{47935186-FA46-485C-A63C-62EBA2DA8606}" type="presParOf" srcId="{A396CE09-B339-4E64-8D59-D10AEF380085}" destId="{1C56FAFC-A5EA-4C95-9B31-15269052FC14}"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948E0F-DF7A-4F79-AF96-25DE6D74C13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49EDD4-3061-4C98-92AB-81FA2E2EC4DD}">
      <dgm:prSet/>
      <dgm:spPr/>
      <dgm:t>
        <a:bodyPr/>
        <a:lstStyle/>
        <a:p>
          <a:pPr>
            <a:lnSpc>
              <a:spcPct val="100000"/>
            </a:lnSpc>
          </a:pPr>
          <a:r>
            <a:rPr lang="en-US"/>
            <a:t>Imported downloaded CSV as “starter data”</a:t>
          </a:r>
        </a:p>
      </dgm:t>
    </dgm:pt>
    <dgm:pt modelId="{154E0D05-00EA-41E8-B81A-B8A974514EFC}" type="parTrans" cxnId="{7EB19D81-5312-4588-A4E7-28754EE4662D}">
      <dgm:prSet/>
      <dgm:spPr/>
      <dgm:t>
        <a:bodyPr/>
        <a:lstStyle/>
        <a:p>
          <a:endParaRPr lang="en-US"/>
        </a:p>
      </dgm:t>
    </dgm:pt>
    <dgm:pt modelId="{B56D091D-2017-4F56-BE5E-F3F86BE3F938}" type="sibTrans" cxnId="{7EB19D81-5312-4588-A4E7-28754EE4662D}">
      <dgm:prSet/>
      <dgm:spPr/>
      <dgm:t>
        <a:bodyPr/>
        <a:lstStyle/>
        <a:p>
          <a:endParaRPr lang="en-US"/>
        </a:p>
      </dgm:t>
    </dgm:pt>
    <dgm:pt modelId="{18058482-A36A-4A58-82BB-4872F544F092}">
      <dgm:prSet/>
      <dgm:spPr/>
      <dgm:t>
        <a:bodyPr/>
        <a:lstStyle/>
        <a:p>
          <a:pPr>
            <a:lnSpc>
              <a:spcPct val="100000"/>
            </a:lnSpc>
          </a:pPr>
          <a:r>
            <a:rPr lang="en-US" dirty="0"/>
            <a:t>Removed duplicate entries in data, Dropped unneeded columns, Dropped any </a:t>
          </a:r>
          <a:r>
            <a:rPr lang="en-US" dirty="0" err="1"/>
            <a:t>NaN</a:t>
          </a:r>
          <a:r>
            <a:rPr lang="en-US" dirty="0"/>
            <a:t> records in data</a:t>
          </a:r>
        </a:p>
      </dgm:t>
    </dgm:pt>
    <dgm:pt modelId="{9DF89B58-3AEE-4CCA-ABA5-69C2E4127580}" type="parTrans" cxnId="{AE81658C-DF27-49A5-80C2-AF2E04328A0D}">
      <dgm:prSet/>
      <dgm:spPr/>
      <dgm:t>
        <a:bodyPr/>
        <a:lstStyle/>
        <a:p>
          <a:endParaRPr lang="en-US"/>
        </a:p>
      </dgm:t>
    </dgm:pt>
    <dgm:pt modelId="{84BB135D-DA88-4387-8FBB-9ECFD4BA9755}" type="sibTrans" cxnId="{AE81658C-DF27-49A5-80C2-AF2E04328A0D}">
      <dgm:prSet/>
      <dgm:spPr/>
      <dgm:t>
        <a:bodyPr/>
        <a:lstStyle/>
        <a:p>
          <a:endParaRPr lang="en-US"/>
        </a:p>
      </dgm:t>
    </dgm:pt>
    <dgm:pt modelId="{CA5B9196-068E-4EBB-86C4-B326AA545DF2}">
      <dgm:prSet/>
      <dgm:spPr/>
      <dgm:t>
        <a:bodyPr/>
        <a:lstStyle/>
        <a:p>
          <a:pPr>
            <a:lnSpc>
              <a:spcPct val="100000"/>
            </a:lnSpc>
          </a:pPr>
          <a:r>
            <a:rPr lang="en-US" dirty="0"/>
            <a:t>Began probative exploration with summarizations and groupings to see what data would be available.</a:t>
          </a:r>
        </a:p>
      </dgm:t>
    </dgm:pt>
    <dgm:pt modelId="{3A1827AE-3A71-4F91-9A8D-4DAA77434E26}" type="parTrans" cxnId="{2D7BE7ED-3642-4750-8062-58B24ECA2349}">
      <dgm:prSet/>
      <dgm:spPr/>
      <dgm:t>
        <a:bodyPr/>
        <a:lstStyle/>
        <a:p>
          <a:endParaRPr lang="en-US"/>
        </a:p>
      </dgm:t>
    </dgm:pt>
    <dgm:pt modelId="{98040D03-2D25-4199-BBE5-E8C347DE8BA4}" type="sibTrans" cxnId="{2D7BE7ED-3642-4750-8062-58B24ECA2349}">
      <dgm:prSet/>
      <dgm:spPr/>
      <dgm:t>
        <a:bodyPr/>
        <a:lstStyle/>
        <a:p>
          <a:endParaRPr lang="en-US"/>
        </a:p>
      </dgm:t>
    </dgm:pt>
    <dgm:pt modelId="{723A2994-F01E-4243-BDEE-5BC49739C733}">
      <dgm:prSet/>
      <dgm:spPr/>
      <dgm:t>
        <a:bodyPr/>
        <a:lstStyle/>
        <a:p>
          <a:pPr>
            <a:lnSpc>
              <a:spcPct val="100000"/>
            </a:lnSpc>
          </a:pPr>
          <a:r>
            <a:rPr lang="en-US" dirty="0"/>
            <a:t>Made a copy of refined data for others to work with</a:t>
          </a:r>
        </a:p>
      </dgm:t>
    </dgm:pt>
    <dgm:pt modelId="{B71775CD-87DD-4CC0-81C5-4A4203B669AD}" type="parTrans" cxnId="{7CF08ED1-90A8-4880-BD13-BB77D3EC6855}">
      <dgm:prSet/>
      <dgm:spPr/>
      <dgm:t>
        <a:bodyPr/>
        <a:lstStyle/>
        <a:p>
          <a:endParaRPr lang="en-US"/>
        </a:p>
      </dgm:t>
    </dgm:pt>
    <dgm:pt modelId="{C3F2D11E-5953-4542-8A8B-700D8EA9351F}" type="sibTrans" cxnId="{7CF08ED1-90A8-4880-BD13-BB77D3EC6855}">
      <dgm:prSet/>
      <dgm:spPr/>
      <dgm:t>
        <a:bodyPr/>
        <a:lstStyle/>
        <a:p>
          <a:endParaRPr lang="en-US"/>
        </a:p>
      </dgm:t>
    </dgm:pt>
    <dgm:pt modelId="{DE7A70B0-23B5-4E1A-88EB-F98CA37F2622}">
      <dgm:prSet/>
      <dgm:spPr/>
      <dgm:t>
        <a:bodyPr/>
        <a:lstStyle/>
        <a:p>
          <a:pPr>
            <a:lnSpc>
              <a:spcPct val="100000"/>
            </a:lnSpc>
          </a:pPr>
          <a:r>
            <a:rPr lang="en-US" dirty="0"/>
            <a:t>Refined questions from initial data insight and began summarizing what data we had to work with.</a:t>
          </a:r>
        </a:p>
      </dgm:t>
    </dgm:pt>
    <dgm:pt modelId="{87B93416-49A4-4B6C-A292-770C8BEB029E}" type="parTrans" cxnId="{F56C5890-1B81-4D0F-9D8F-EAE912576C23}">
      <dgm:prSet/>
      <dgm:spPr/>
      <dgm:t>
        <a:bodyPr/>
        <a:lstStyle/>
        <a:p>
          <a:endParaRPr lang="en-US"/>
        </a:p>
      </dgm:t>
    </dgm:pt>
    <dgm:pt modelId="{65D70C85-89CD-4435-BC0F-BA787DEDEC25}" type="sibTrans" cxnId="{F56C5890-1B81-4D0F-9D8F-EAE912576C23}">
      <dgm:prSet/>
      <dgm:spPr/>
      <dgm:t>
        <a:bodyPr/>
        <a:lstStyle/>
        <a:p>
          <a:endParaRPr lang="en-US"/>
        </a:p>
      </dgm:t>
    </dgm:pt>
    <dgm:pt modelId="{30EA4C6A-40F8-4442-80F3-DC413405D91F}" type="pres">
      <dgm:prSet presAssocID="{6D948E0F-DF7A-4F79-AF96-25DE6D74C138}" presName="root" presStyleCnt="0">
        <dgm:presLayoutVars>
          <dgm:dir/>
          <dgm:resizeHandles val="exact"/>
        </dgm:presLayoutVars>
      </dgm:prSet>
      <dgm:spPr/>
    </dgm:pt>
    <dgm:pt modelId="{172789B0-261E-4751-ABB0-329E9C98E640}" type="pres">
      <dgm:prSet presAssocID="{8B49EDD4-3061-4C98-92AB-81FA2E2EC4DD}" presName="compNode" presStyleCnt="0"/>
      <dgm:spPr/>
    </dgm:pt>
    <dgm:pt modelId="{AF714324-1CF3-4A1E-9DA4-9415A25D7FE6}" type="pres">
      <dgm:prSet presAssocID="{8B49EDD4-3061-4C98-92AB-81FA2E2EC4DD}" presName="bgRect" presStyleLbl="bgShp" presStyleIdx="0" presStyleCnt="5"/>
      <dgm:spPr/>
    </dgm:pt>
    <dgm:pt modelId="{2D1FCCA8-A846-4D5A-A10F-C79586C825C5}" type="pres">
      <dgm:prSet presAssocID="{8B49EDD4-3061-4C98-92AB-81FA2E2EC4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df"/>
        </a:ext>
      </dgm:extLst>
    </dgm:pt>
    <dgm:pt modelId="{F37571A7-5F6E-4457-BA16-AD7A57F2E84B}" type="pres">
      <dgm:prSet presAssocID="{8B49EDD4-3061-4C98-92AB-81FA2E2EC4DD}" presName="spaceRect" presStyleCnt="0"/>
      <dgm:spPr/>
    </dgm:pt>
    <dgm:pt modelId="{08EA8055-3FEB-4BCC-8B02-AE252BD3B4E9}" type="pres">
      <dgm:prSet presAssocID="{8B49EDD4-3061-4C98-92AB-81FA2E2EC4DD}" presName="parTx" presStyleLbl="revTx" presStyleIdx="0" presStyleCnt="5">
        <dgm:presLayoutVars>
          <dgm:chMax val="0"/>
          <dgm:chPref val="0"/>
        </dgm:presLayoutVars>
      </dgm:prSet>
      <dgm:spPr/>
    </dgm:pt>
    <dgm:pt modelId="{A47D7BE2-8AE4-4A13-BA3B-FC013833A5B1}" type="pres">
      <dgm:prSet presAssocID="{B56D091D-2017-4F56-BE5E-F3F86BE3F938}" presName="sibTrans" presStyleCnt="0"/>
      <dgm:spPr/>
    </dgm:pt>
    <dgm:pt modelId="{208D955B-26D8-428E-9477-FBCE7D35193E}" type="pres">
      <dgm:prSet presAssocID="{18058482-A36A-4A58-82BB-4872F544F092}" presName="compNode" presStyleCnt="0"/>
      <dgm:spPr/>
    </dgm:pt>
    <dgm:pt modelId="{90E7D989-07CE-4B4D-96B1-88FF1AFAD8B2}" type="pres">
      <dgm:prSet presAssocID="{18058482-A36A-4A58-82BB-4872F544F092}" presName="bgRect" presStyleLbl="bgShp" presStyleIdx="1" presStyleCnt="5"/>
      <dgm:spPr/>
    </dgm:pt>
    <dgm:pt modelId="{A7794408-1683-466F-87F4-85B0A92953E4}" type="pres">
      <dgm:prSet presAssocID="{18058482-A36A-4A58-82BB-4872F544F0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py"/>
        </a:ext>
      </dgm:extLst>
    </dgm:pt>
    <dgm:pt modelId="{BEBA4DBD-F72B-4589-8E07-5455D41D34F4}" type="pres">
      <dgm:prSet presAssocID="{18058482-A36A-4A58-82BB-4872F544F092}" presName="spaceRect" presStyleCnt="0"/>
      <dgm:spPr/>
    </dgm:pt>
    <dgm:pt modelId="{7FF3B985-3CB7-4E8E-AB37-29AC0AE6FA52}" type="pres">
      <dgm:prSet presAssocID="{18058482-A36A-4A58-82BB-4872F544F092}" presName="parTx" presStyleLbl="revTx" presStyleIdx="1" presStyleCnt="5">
        <dgm:presLayoutVars>
          <dgm:chMax val="0"/>
          <dgm:chPref val="0"/>
        </dgm:presLayoutVars>
      </dgm:prSet>
      <dgm:spPr/>
    </dgm:pt>
    <dgm:pt modelId="{C42066AC-369C-49AF-BE8B-7825A2EAF420}" type="pres">
      <dgm:prSet presAssocID="{84BB135D-DA88-4387-8FBB-9ECFD4BA9755}" presName="sibTrans" presStyleCnt="0"/>
      <dgm:spPr/>
    </dgm:pt>
    <dgm:pt modelId="{893BFB54-E63E-4C40-86C8-E3D7FE8DF705}" type="pres">
      <dgm:prSet presAssocID="{CA5B9196-068E-4EBB-86C4-B326AA545DF2}" presName="compNode" presStyleCnt="0"/>
      <dgm:spPr/>
    </dgm:pt>
    <dgm:pt modelId="{A00AF71A-5126-45A3-96E5-4C6A25D981C8}" type="pres">
      <dgm:prSet presAssocID="{CA5B9196-068E-4EBB-86C4-B326AA545DF2}" presName="bgRect" presStyleLbl="bgShp" presStyleIdx="2" presStyleCnt="5"/>
      <dgm:spPr/>
    </dgm:pt>
    <dgm:pt modelId="{CCB35DFC-96FC-4024-80E4-0E81B7380E15}" type="pres">
      <dgm:prSet presAssocID="{CA5B9196-068E-4EBB-86C4-B326AA545D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2223C13-CE21-424C-A215-1604F3C20063}" type="pres">
      <dgm:prSet presAssocID="{CA5B9196-068E-4EBB-86C4-B326AA545DF2}" presName="spaceRect" presStyleCnt="0"/>
      <dgm:spPr/>
    </dgm:pt>
    <dgm:pt modelId="{D1C06BA0-07C5-4B0C-AA83-9755178D965E}" type="pres">
      <dgm:prSet presAssocID="{CA5B9196-068E-4EBB-86C4-B326AA545DF2}" presName="parTx" presStyleLbl="revTx" presStyleIdx="2" presStyleCnt="5">
        <dgm:presLayoutVars>
          <dgm:chMax val="0"/>
          <dgm:chPref val="0"/>
        </dgm:presLayoutVars>
      </dgm:prSet>
      <dgm:spPr/>
    </dgm:pt>
    <dgm:pt modelId="{89BE16D3-3474-4F6E-A222-9B44AE9227E0}" type="pres">
      <dgm:prSet presAssocID="{98040D03-2D25-4199-BBE5-E8C347DE8BA4}" presName="sibTrans" presStyleCnt="0"/>
      <dgm:spPr/>
    </dgm:pt>
    <dgm:pt modelId="{A2615F11-972F-47EE-A2DC-B3AF7C9D305B}" type="pres">
      <dgm:prSet presAssocID="{DE7A70B0-23B5-4E1A-88EB-F98CA37F2622}" presName="compNode" presStyleCnt="0"/>
      <dgm:spPr/>
    </dgm:pt>
    <dgm:pt modelId="{AD2F913C-1072-406C-870C-22AEC0AC953A}" type="pres">
      <dgm:prSet presAssocID="{DE7A70B0-23B5-4E1A-88EB-F98CA37F2622}" presName="bgRect" presStyleLbl="bgShp" presStyleIdx="3" presStyleCnt="5"/>
      <dgm:spPr/>
    </dgm:pt>
    <dgm:pt modelId="{28A1BA4D-DB82-4146-8697-5EFDBC7CF93E}" type="pres">
      <dgm:prSet presAssocID="{DE7A70B0-23B5-4E1A-88EB-F98CA37F2622}"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Target"/>
        </a:ext>
      </dgm:extLst>
    </dgm:pt>
    <dgm:pt modelId="{7A18CCE9-E1DD-43CE-B6B8-16BCA40E0048}" type="pres">
      <dgm:prSet presAssocID="{DE7A70B0-23B5-4E1A-88EB-F98CA37F2622}" presName="spaceRect" presStyleCnt="0"/>
      <dgm:spPr/>
    </dgm:pt>
    <dgm:pt modelId="{64A6FCF0-F1C6-4C3D-8FE2-EE8C9CAC2313}" type="pres">
      <dgm:prSet presAssocID="{DE7A70B0-23B5-4E1A-88EB-F98CA37F2622}" presName="parTx" presStyleLbl="revTx" presStyleIdx="3" presStyleCnt="5">
        <dgm:presLayoutVars>
          <dgm:chMax val="0"/>
          <dgm:chPref val="0"/>
        </dgm:presLayoutVars>
      </dgm:prSet>
      <dgm:spPr/>
    </dgm:pt>
    <dgm:pt modelId="{8BF3B71D-3CA8-4352-A968-26461EA56FF0}" type="pres">
      <dgm:prSet presAssocID="{65D70C85-89CD-4435-BC0F-BA787DEDEC25}" presName="sibTrans" presStyleCnt="0"/>
      <dgm:spPr/>
    </dgm:pt>
    <dgm:pt modelId="{DEB101F3-3942-4997-A30A-50613FCAD8A5}" type="pres">
      <dgm:prSet presAssocID="{723A2994-F01E-4243-BDEE-5BC49739C733}" presName="compNode" presStyleCnt="0"/>
      <dgm:spPr/>
    </dgm:pt>
    <dgm:pt modelId="{A52E4BA1-0A5A-435A-BA68-E346FBAD1221}" type="pres">
      <dgm:prSet presAssocID="{723A2994-F01E-4243-BDEE-5BC49739C733}" presName="bgRect" presStyleLbl="bgShp" presStyleIdx="4" presStyleCnt="5"/>
      <dgm:spPr/>
    </dgm:pt>
    <dgm:pt modelId="{1398DAF7-D514-431A-8F9B-CDACA7534D77}" type="pres">
      <dgm:prSet presAssocID="{723A2994-F01E-4243-BDEE-5BC49739C73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ackage"/>
        </a:ext>
      </dgm:extLst>
    </dgm:pt>
    <dgm:pt modelId="{B5C7AD8D-44CD-4455-8081-D3C6108AFA87}" type="pres">
      <dgm:prSet presAssocID="{723A2994-F01E-4243-BDEE-5BC49739C733}" presName="spaceRect" presStyleCnt="0"/>
      <dgm:spPr/>
    </dgm:pt>
    <dgm:pt modelId="{6A90CFB7-CD95-4615-8E8C-44BCBF916048}" type="pres">
      <dgm:prSet presAssocID="{723A2994-F01E-4243-BDEE-5BC49739C733}" presName="parTx" presStyleLbl="revTx" presStyleIdx="4" presStyleCnt="5">
        <dgm:presLayoutVars>
          <dgm:chMax val="0"/>
          <dgm:chPref val="0"/>
        </dgm:presLayoutVars>
      </dgm:prSet>
      <dgm:spPr/>
    </dgm:pt>
  </dgm:ptLst>
  <dgm:cxnLst>
    <dgm:cxn modelId="{015B620A-19F8-4E6D-9C75-AF26780F341A}" type="presOf" srcId="{18058482-A36A-4A58-82BB-4872F544F092}" destId="{7FF3B985-3CB7-4E8E-AB37-29AC0AE6FA52}" srcOrd="0" destOrd="0" presId="urn:microsoft.com/office/officeart/2018/2/layout/IconVerticalSolidList"/>
    <dgm:cxn modelId="{6726DD2D-6197-4839-BF3E-F0361AA7D40F}" type="presOf" srcId="{DE7A70B0-23B5-4E1A-88EB-F98CA37F2622}" destId="{64A6FCF0-F1C6-4C3D-8FE2-EE8C9CAC2313}" srcOrd="0" destOrd="0" presId="urn:microsoft.com/office/officeart/2018/2/layout/IconVerticalSolidList"/>
    <dgm:cxn modelId="{F2332240-563E-4783-B62D-F59B7D576478}" type="presOf" srcId="{6D948E0F-DF7A-4F79-AF96-25DE6D74C138}" destId="{30EA4C6A-40F8-4442-80F3-DC413405D91F}" srcOrd="0" destOrd="0" presId="urn:microsoft.com/office/officeart/2018/2/layout/IconVerticalSolidList"/>
    <dgm:cxn modelId="{A97A2654-A834-4173-82AC-444E44BEEF4F}" type="presOf" srcId="{CA5B9196-068E-4EBB-86C4-B326AA545DF2}" destId="{D1C06BA0-07C5-4B0C-AA83-9755178D965E}" srcOrd="0" destOrd="0" presId="urn:microsoft.com/office/officeart/2018/2/layout/IconVerticalSolidList"/>
    <dgm:cxn modelId="{41396278-C33E-4226-BA14-87DE129DB1C2}" type="presOf" srcId="{8B49EDD4-3061-4C98-92AB-81FA2E2EC4DD}" destId="{08EA8055-3FEB-4BCC-8B02-AE252BD3B4E9}" srcOrd="0" destOrd="0" presId="urn:microsoft.com/office/officeart/2018/2/layout/IconVerticalSolidList"/>
    <dgm:cxn modelId="{7EB19D81-5312-4588-A4E7-28754EE4662D}" srcId="{6D948E0F-DF7A-4F79-AF96-25DE6D74C138}" destId="{8B49EDD4-3061-4C98-92AB-81FA2E2EC4DD}" srcOrd="0" destOrd="0" parTransId="{154E0D05-00EA-41E8-B81A-B8A974514EFC}" sibTransId="{B56D091D-2017-4F56-BE5E-F3F86BE3F938}"/>
    <dgm:cxn modelId="{AE81658C-DF27-49A5-80C2-AF2E04328A0D}" srcId="{6D948E0F-DF7A-4F79-AF96-25DE6D74C138}" destId="{18058482-A36A-4A58-82BB-4872F544F092}" srcOrd="1" destOrd="0" parTransId="{9DF89B58-3AEE-4CCA-ABA5-69C2E4127580}" sibTransId="{84BB135D-DA88-4387-8FBB-9ECFD4BA9755}"/>
    <dgm:cxn modelId="{F56C5890-1B81-4D0F-9D8F-EAE912576C23}" srcId="{6D948E0F-DF7A-4F79-AF96-25DE6D74C138}" destId="{DE7A70B0-23B5-4E1A-88EB-F98CA37F2622}" srcOrd="3" destOrd="0" parTransId="{87B93416-49A4-4B6C-A292-770C8BEB029E}" sibTransId="{65D70C85-89CD-4435-BC0F-BA787DEDEC25}"/>
    <dgm:cxn modelId="{4B601FB7-6A59-4E7F-B1A1-5B7A45F22047}" type="presOf" srcId="{723A2994-F01E-4243-BDEE-5BC49739C733}" destId="{6A90CFB7-CD95-4615-8E8C-44BCBF916048}" srcOrd="0" destOrd="0" presId="urn:microsoft.com/office/officeart/2018/2/layout/IconVerticalSolidList"/>
    <dgm:cxn modelId="{7CF08ED1-90A8-4880-BD13-BB77D3EC6855}" srcId="{6D948E0F-DF7A-4F79-AF96-25DE6D74C138}" destId="{723A2994-F01E-4243-BDEE-5BC49739C733}" srcOrd="4" destOrd="0" parTransId="{B71775CD-87DD-4CC0-81C5-4A4203B669AD}" sibTransId="{C3F2D11E-5953-4542-8A8B-700D8EA9351F}"/>
    <dgm:cxn modelId="{2D7BE7ED-3642-4750-8062-58B24ECA2349}" srcId="{6D948E0F-DF7A-4F79-AF96-25DE6D74C138}" destId="{CA5B9196-068E-4EBB-86C4-B326AA545DF2}" srcOrd="2" destOrd="0" parTransId="{3A1827AE-3A71-4F91-9A8D-4DAA77434E26}" sibTransId="{98040D03-2D25-4199-BBE5-E8C347DE8BA4}"/>
    <dgm:cxn modelId="{5244930A-C249-4BBF-AC66-DB2C19FFFA57}" type="presParOf" srcId="{30EA4C6A-40F8-4442-80F3-DC413405D91F}" destId="{172789B0-261E-4751-ABB0-329E9C98E640}" srcOrd="0" destOrd="0" presId="urn:microsoft.com/office/officeart/2018/2/layout/IconVerticalSolidList"/>
    <dgm:cxn modelId="{95E9C6B4-7FC2-42B1-B954-E543A2D112A3}" type="presParOf" srcId="{172789B0-261E-4751-ABB0-329E9C98E640}" destId="{AF714324-1CF3-4A1E-9DA4-9415A25D7FE6}" srcOrd="0" destOrd="0" presId="urn:microsoft.com/office/officeart/2018/2/layout/IconVerticalSolidList"/>
    <dgm:cxn modelId="{B3462CA7-C6E9-4FC8-B749-6C398E4E9BDC}" type="presParOf" srcId="{172789B0-261E-4751-ABB0-329E9C98E640}" destId="{2D1FCCA8-A846-4D5A-A10F-C79586C825C5}" srcOrd="1" destOrd="0" presId="urn:microsoft.com/office/officeart/2018/2/layout/IconVerticalSolidList"/>
    <dgm:cxn modelId="{D170227F-0007-4789-A680-8F47FE574DAB}" type="presParOf" srcId="{172789B0-261E-4751-ABB0-329E9C98E640}" destId="{F37571A7-5F6E-4457-BA16-AD7A57F2E84B}" srcOrd="2" destOrd="0" presId="urn:microsoft.com/office/officeart/2018/2/layout/IconVerticalSolidList"/>
    <dgm:cxn modelId="{FEB1F714-9FE2-488A-9265-5737AC42F7F6}" type="presParOf" srcId="{172789B0-261E-4751-ABB0-329E9C98E640}" destId="{08EA8055-3FEB-4BCC-8B02-AE252BD3B4E9}" srcOrd="3" destOrd="0" presId="urn:microsoft.com/office/officeart/2018/2/layout/IconVerticalSolidList"/>
    <dgm:cxn modelId="{BFA3B421-31FF-4885-B84C-B985CF9BD903}" type="presParOf" srcId="{30EA4C6A-40F8-4442-80F3-DC413405D91F}" destId="{A47D7BE2-8AE4-4A13-BA3B-FC013833A5B1}" srcOrd="1" destOrd="0" presId="urn:microsoft.com/office/officeart/2018/2/layout/IconVerticalSolidList"/>
    <dgm:cxn modelId="{204A61E9-5297-4061-B0E9-52D0FBFC463C}" type="presParOf" srcId="{30EA4C6A-40F8-4442-80F3-DC413405D91F}" destId="{208D955B-26D8-428E-9477-FBCE7D35193E}" srcOrd="2" destOrd="0" presId="urn:microsoft.com/office/officeart/2018/2/layout/IconVerticalSolidList"/>
    <dgm:cxn modelId="{5B7232D4-D151-4CA4-B769-AAC6124873EF}" type="presParOf" srcId="{208D955B-26D8-428E-9477-FBCE7D35193E}" destId="{90E7D989-07CE-4B4D-96B1-88FF1AFAD8B2}" srcOrd="0" destOrd="0" presId="urn:microsoft.com/office/officeart/2018/2/layout/IconVerticalSolidList"/>
    <dgm:cxn modelId="{A66A5339-3796-4147-9270-F90156387F50}" type="presParOf" srcId="{208D955B-26D8-428E-9477-FBCE7D35193E}" destId="{A7794408-1683-466F-87F4-85B0A92953E4}" srcOrd="1" destOrd="0" presId="urn:microsoft.com/office/officeart/2018/2/layout/IconVerticalSolidList"/>
    <dgm:cxn modelId="{DC3CA29E-47A3-4F83-8D4C-463B56FC8D46}" type="presParOf" srcId="{208D955B-26D8-428E-9477-FBCE7D35193E}" destId="{BEBA4DBD-F72B-4589-8E07-5455D41D34F4}" srcOrd="2" destOrd="0" presId="urn:microsoft.com/office/officeart/2018/2/layout/IconVerticalSolidList"/>
    <dgm:cxn modelId="{97BA855F-F09E-4A9E-AA8F-B8AEAE15E7F9}" type="presParOf" srcId="{208D955B-26D8-428E-9477-FBCE7D35193E}" destId="{7FF3B985-3CB7-4E8E-AB37-29AC0AE6FA52}" srcOrd="3" destOrd="0" presId="urn:microsoft.com/office/officeart/2018/2/layout/IconVerticalSolidList"/>
    <dgm:cxn modelId="{60038955-259B-44B5-BFD2-20045B147BF8}" type="presParOf" srcId="{30EA4C6A-40F8-4442-80F3-DC413405D91F}" destId="{C42066AC-369C-49AF-BE8B-7825A2EAF420}" srcOrd="3" destOrd="0" presId="urn:microsoft.com/office/officeart/2018/2/layout/IconVerticalSolidList"/>
    <dgm:cxn modelId="{A2F9BB5A-EC18-4242-A821-BB063E604388}" type="presParOf" srcId="{30EA4C6A-40F8-4442-80F3-DC413405D91F}" destId="{893BFB54-E63E-4C40-86C8-E3D7FE8DF705}" srcOrd="4" destOrd="0" presId="urn:microsoft.com/office/officeart/2018/2/layout/IconVerticalSolidList"/>
    <dgm:cxn modelId="{3DA8AF6F-8D01-4E32-8009-68264AAB3282}" type="presParOf" srcId="{893BFB54-E63E-4C40-86C8-E3D7FE8DF705}" destId="{A00AF71A-5126-45A3-96E5-4C6A25D981C8}" srcOrd="0" destOrd="0" presId="urn:microsoft.com/office/officeart/2018/2/layout/IconVerticalSolidList"/>
    <dgm:cxn modelId="{ED50BADC-282A-486B-AB3D-C8E920EAD8F3}" type="presParOf" srcId="{893BFB54-E63E-4C40-86C8-E3D7FE8DF705}" destId="{CCB35DFC-96FC-4024-80E4-0E81B7380E15}" srcOrd="1" destOrd="0" presId="urn:microsoft.com/office/officeart/2018/2/layout/IconVerticalSolidList"/>
    <dgm:cxn modelId="{5E5A8BFA-8CF2-4E32-BE7E-07D2547B891D}" type="presParOf" srcId="{893BFB54-E63E-4C40-86C8-E3D7FE8DF705}" destId="{C2223C13-CE21-424C-A215-1604F3C20063}" srcOrd="2" destOrd="0" presId="urn:microsoft.com/office/officeart/2018/2/layout/IconVerticalSolidList"/>
    <dgm:cxn modelId="{B8F9C765-083D-48BE-8358-B56CFACD9FBA}" type="presParOf" srcId="{893BFB54-E63E-4C40-86C8-E3D7FE8DF705}" destId="{D1C06BA0-07C5-4B0C-AA83-9755178D965E}" srcOrd="3" destOrd="0" presId="urn:microsoft.com/office/officeart/2018/2/layout/IconVerticalSolidList"/>
    <dgm:cxn modelId="{E03FFC48-0A57-488C-9A0C-1F5A2EE15C46}" type="presParOf" srcId="{30EA4C6A-40F8-4442-80F3-DC413405D91F}" destId="{89BE16D3-3474-4F6E-A222-9B44AE9227E0}" srcOrd="5" destOrd="0" presId="urn:microsoft.com/office/officeart/2018/2/layout/IconVerticalSolidList"/>
    <dgm:cxn modelId="{32779969-E2B9-48BB-83E4-C61B12521103}" type="presParOf" srcId="{30EA4C6A-40F8-4442-80F3-DC413405D91F}" destId="{A2615F11-972F-47EE-A2DC-B3AF7C9D305B}" srcOrd="6" destOrd="0" presId="urn:microsoft.com/office/officeart/2018/2/layout/IconVerticalSolidList"/>
    <dgm:cxn modelId="{E25C504F-C8B7-4062-8D31-7795889814BE}" type="presParOf" srcId="{A2615F11-972F-47EE-A2DC-B3AF7C9D305B}" destId="{AD2F913C-1072-406C-870C-22AEC0AC953A}" srcOrd="0" destOrd="0" presId="urn:microsoft.com/office/officeart/2018/2/layout/IconVerticalSolidList"/>
    <dgm:cxn modelId="{0990CDAD-5354-4724-9F55-F332AD4C3C06}" type="presParOf" srcId="{A2615F11-972F-47EE-A2DC-B3AF7C9D305B}" destId="{28A1BA4D-DB82-4146-8697-5EFDBC7CF93E}" srcOrd="1" destOrd="0" presId="urn:microsoft.com/office/officeart/2018/2/layout/IconVerticalSolidList"/>
    <dgm:cxn modelId="{7F1CC12F-220E-491A-A4D7-7A188AF7C8DB}" type="presParOf" srcId="{A2615F11-972F-47EE-A2DC-B3AF7C9D305B}" destId="{7A18CCE9-E1DD-43CE-B6B8-16BCA40E0048}" srcOrd="2" destOrd="0" presId="urn:microsoft.com/office/officeart/2018/2/layout/IconVerticalSolidList"/>
    <dgm:cxn modelId="{5C852E89-1CA4-4991-B5BF-6118A5582F13}" type="presParOf" srcId="{A2615F11-972F-47EE-A2DC-B3AF7C9D305B}" destId="{64A6FCF0-F1C6-4C3D-8FE2-EE8C9CAC2313}" srcOrd="3" destOrd="0" presId="urn:microsoft.com/office/officeart/2018/2/layout/IconVerticalSolidList"/>
    <dgm:cxn modelId="{5DAB6DD7-5209-408D-B4C6-CE45833E6A2A}" type="presParOf" srcId="{30EA4C6A-40F8-4442-80F3-DC413405D91F}" destId="{8BF3B71D-3CA8-4352-A968-26461EA56FF0}" srcOrd="7" destOrd="0" presId="urn:microsoft.com/office/officeart/2018/2/layout/IconVerticalSolidList"/>
    <dgm:cxn modelId="{72A0F005-F7C3-491A-868D-DF7F2D045F27}" type="presParOf" srcId="{30EA4C6A-40F8-4442-80F3-DC413405D91F}" destId="{DEB101F3-3942-4997-A30A-50613FCAD8A5}" srcOrd="8" destOrd="0" presId="urn:microsoft.com/office/officeart/2018/2/layout/IconVerticalSolidList"/>
    <dgm:cxn modelId="{FF0C9860-C401-4D57-8E81-EE67C1EC8C29}" type="presParOf" srcId="{DEB101F3-3942-4997-A30A-50613FCAD8A5}" destId="{A52E4BA1-0A5A-435A-BA68-E346FBAD1221}" srcOrd="0" destOrd="0" presId="urn:microsoft.com/office/officeart/2018/2/layout/IconVerticalSolidList"/>
    <dgm:cxn modelId="{5EE75C7C-8231-406B-BA35-00680F29F513}" type="presParOf" srcId="{DEB101F3-3942-4997-A30A-50613FCAD8A5}" destId="{1398DAF7-D514-431A-8F9B-CDACA7534D77}" srcOrd="1" destOrd="0" presId="urn:microsoft.com/office/officeart/2018/2/layout/IconVerticalSolidList"/>
    <dgm:cxn modelId="{A170736A-2F10-44E1-BDB8-DDE08D3BC563}" type="presParOf" srcId="{DEB101F3-3942-4997-A30A-50613FCAD8A5}" destId="{B5C7AD8D-44CD-4455-8081-D3C6108AFA87}" srcOrd="2" destOrd="0" presId="urn:microsoft.com/office/officeart/2018/2/layout/IconVerticalSolidList"/>
    <dgm:cxn modelId="{5AD2D528-7297-4C84-992B-47AD4C7FAB5B}" type="presParOf" srcId="{DEB101F3-3942-4997-A30A-50613FCAD8A5}" destId="{6A90CFB7-CD95-4615-8E8C-44BCBF916048}"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13F75-4C12-4E7A-8DD7-6FD02D1CC75E}">
      <dsp:nvSpPr>
        <dsp:cNvPr id="0" name=""/>
        <dsp:cNvSpPr/>
      </dsp:nvSpPr>
      <dsp:spPr>
        <a:xfrm>
          <a:off x="1761"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25619F5-4DBF-42B1-9BB9-75E51DD43A7D}">
      <dsp:nvSpPr>
        <dsp:cNvPr id="0" name=""/>
        <dsp:cNvSpPr/>
      </dsp:nvSpPr>
      <dsp:spPr>
        <a:xfrm>
          <a:off x="141534"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Christopher Armstrong</a:t>
          </a:r>
        </a:p>
      </dsp:txBody>
      <dsp:txXfrm>
        <a:off x="164930" y="703110"/>
        <a:ext cx="1211165" cy="752011"/>
      </dsp:txXfrm>
    </dsp:sp>
    <dsp:sp modelId="{069CE23B-95E9-4ACB-81BF-0975384A9CEE}">
      <dsp:nvSpPr>
        <dsp:cNvPr id="0" name=""/>
        <dsp:cNvSpPr/>
      </dsp:nvSpPr>
      <dsp:spPr>
        <a:xfrm>
          <a:off x="1539265"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7B60EF-FF31-4CB4-8C25-DA63166280DB}">
      <dsp:nvSpPr>
        <dsp:cNvPr id="0" name=""/>
        <dsp:cNvSpPr/>
      </dsp:nvSpPr>
      <dsp:spPr>
        <a:xfrm>
          <a:off x="1679039"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Audelia</a:t>
          </a:r>
          <a:r>
            <a:rPr lang="en-US" sz="1500" kern="1200" dirty="0"/>
            <a:t> Torres</a:t>
          </a:r>
        </a:p>
      </dsp:txBody>
      <dsp:txXfrm>
        <a:off x="1702435" y="703110"/>
        <a:ext cx="1211165" cy="752011"/>
      </dsp:txXfrm>
    </dsp:sp>
    <dsp:sp modelId="{C6E68EEF-EE24-469F-9285-BFBEB1155891}">
      <dsp:nvSpPr>
        <dsp:cNvPr id="0" name=""/>
        <dsp:cNvSpPr/>
      </dsp:nvSpPr>
      <dsp:spPr>
        <a:xfrm>
          <a:off x="3076770"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3F17E8C-3BE1-43BE-9CC3-99FFBCFA4FF6}">
      <dsp:nvSpPr>
        <dsp:cNvPr id="0" name=""/>
        <dsp:cNvSpPr/>
      </dsp:nvSpPr>
      <dsp:spPr>
        <a:xfrm>
          <a:off x="3216543"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Andy Shi</a:t>
          </a:r>
        </a:p>
      </dsp:txBody>
      <dsp:txXfrm>
        <a:off x="3239939" y="703110"/>
        <a:ext cx="1211165" cy="752011"/>
      </dsp:txXfrm>
    </dsp:sp>
    <dsp:sp modelId="{71AE7DD5-40F6-4810-9694-B5E1940998C0}">
      <dsp:nvSpPr>
        <dsp:cNvPr id="0" name=""/>
        <dsp:cNvSpPr/>
      </dsp:nvSpPr>
      <dsp:spPr>
        <a:xfrm>
          <a:off x="4614274" y="546930"/>
          <a:ext cx="1257957" cy="798803"/>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ACC1B05-FD3E-4C68-A5E1-D31C28A0E43B}">
      <dsp:nvSpPr>
        <dsp:cNvPr id="0" name=""/>
        <dsp:cNvSpPr/>
      </dsp:nvSpPr>
      <dsp:spPr>
        <a:xfrm>
          <a:off x="4754047" y="679714"/>
          <a:ext cx="1257957" cy="79880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Nyarai Nhamoinesu</a:t>
          </a:r>
        </a:p>
      </dsp:txBody>
      <dsp:txXfrm>
        <a:off x="4777443" y="703110"/>
        <a:ext cx="1211165" cy="7520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14324-1CF3-4A1E-9DA4-9415A25D7FE6}">
      <dsp:nvSpPr>
        <dsp:cNvPr id="0" name=""/>
        <dsp:cNvSpPr/>
      </dsp:nvSpPr>
      <dsp:spPr>
        <a:xfrm>
          <a:off x="0" y="4358"/>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FCCA8-A846-4D5A-A10F-C79586C825C5}">
      <dsp:nvSpPr>
        <dsp:cNvPr id="0" name=""/>
        <dsp:cNvSpPr/>
      </dsp:nvSpPr>
      <dsp:spPr>
        <a:xfrm>
          <a:off x="280808" y="213224"/>
          <a:ext cx="510561" cy="510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EA8055-3FEB-4BCC-8B02-AE252BD3B4E9}">
      <dsp:nvSpPr>
        <dsp:cNvPr id="0" name=""/>
        <dsp:cNvSpPr/>
      </dsp:nvSpPr>
      <dsp:spPr>
        <a:xfrm>
          <a:off x="1072178" y="4358"/>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a:t>Imported downloaded CSV as “starter data”</a:t>
          </a:r>
        </a:p>
      </dsp:txBody>
      <dsp:txXfrm>
        <a:off x="1072178" y="4358"/>
        <a:ext cx="5188921" cy="928293"/>
      </dsp:txXfrm>
    </dsp:sp>
    <dsp:sp modelId="{90E7D989-07CE-4B4D-96B1-88FF1AFAD8B2}">
      <dsp:nvSpPr>
        <dsp:cNvPr id="0" name=""/>
        <dsp:cNvSpPr/>
      </dsp:nvSpPr>
      <dsp:spPr>
        <a:xfrm>
          <a:off x="0" y="1164724"/>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94408-1683-466F-87F4-85B0A92953E4}">
      <dsp:nvSpPr>
        <dsp:cNvPr id="0" name=""/>
        <dsp:cNvSpPr/>
      </dsp:nvSpPr>
      <dsp:spPr>
        <a:xfrm>
          <a:off x="280808" y="1373590"/>
          <a:ext cx="510561" cy="510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3B985-3CB7-4E8E-AB37-29AC0AE6FA52}">
      <dsp:nvSpPr>
        <dsp:cNvPr id="0" name=""/>
        <dsp:cNvSpPr/>
      </dsp:nvSpPr>
      <dsp:spPr>
        <a:xfrm>
          <a:off x="1072178" y="1164724"/>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dirty="0"/>
            <a:t>Removed duplicate entries in data, Dropped unneeded columns, Dropped any </a:t>
          </a:r>
          <a:r>
            <a:rPr lang="en-US" sz="1600" kern="1200" dirty="0" err="1"/>
            <a:t>NaN</a:t>
          </a:r>
          <a:r>
            <a:rPr lang="en-US" sz="1600" kern="1200" dirty="0"/>
            <a:t> records in data</a:t>
          </a:r>
        </a:p>
      </dsp:txBody>
      <dsp:txXfrm>
        <a:off x="1072178" y="1164724"/>
        <a:ext cx="5188921" cy="928293"/>
      </dsp:txXfrm>
    </dsp:sp>
    <dsp:sp modelId="{A00AF71A-5126-45A3-96E5-4C6A25D981C8}">
      <dsp:nvSpPr>
        <dsp:cNvPr id="0" name=""/>
        <dsp:cNvSpPr/>
      </dsp:nvSpPr>
      <dsp:spPr>
        <a:xfrm>
          <a:off x="0" y="2325090"/>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B35DFC-96FC-4024-80E4-0E81B7380E15}">
      <dsp:nvSpPr>
        <dsp:cNvPr id="0" name=""/>
        <dsp:cNvSpPr/>
      </dsp:nvSpPr>
      <dsp:spPr>
        <a:xfrm>
          <a:off x="280808" y="2533956"/>
          <a:ext cx="510561" cy="510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C06BA0-07C5-4B0C-AA83-9755178D965E}">
      <dsp:nvSpPr>
        <dsp:cNvPr id="0" name=""/>
        <dsp:cNvSpPr/>
      </dsp:nvSpPr>
      <dsp:spPr>
        <a:xfrm>
          <a:off x="1072178" y="2325090"/>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dirty="0"/>
            <a:t>Began probative exploration with summarizations and groupings to see what data would be available.</a:t>
          </a:r>
        </a:p>
      </dsp:txBody>
      <dsp:txXfrm>
        <a:off x="1072178" y="2325090"/>
        <a:ext cx="5188921" cy="928293"/>
      </dsp:txXfrm>
    </dsp:sp>
    <dsp:sp modelId="{AD2F913C-1072-406C-870C-22AEC0AC953A}">
      <dsp:nvSpPr>
        <dsp:cNvPr id="0" name=""/>
        <dsp:cNvSpPr/>
      </dsp:nvSpPr>
      <dsp:spPr>
        <a:xfrm>
          <a:off x="0" y="3485457"/>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1BA4D-DB82-4146-8697-5EFDBC7CF93E}">
      <dsp:nvSpPr>
        <dsp:cNvPr id="0" name=""/>
        <dsp:cNvSpPr/>
      </dsp:nvSpPr>
      <dsp:spPr>
        <a:xfrm>
          <a:off x="280808" y="3694323"/>
          <a:ext cx="510561" cy="51056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A6FCF0-F1C6-4C3D-8FE2-EE8C9CAC2313}">
      <dsp:nvSpPr>
        <dsp:cNvPr id="0" name=""/>
        <dsp:cNvSpPr/>
      </dsp:nvSpPr>
      <dsp:spPr>
        <a:xfrm>
          <a:off x="1072178" y="3485457"/>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dirty="0"/>
            <a:t>Refined questions from initial data insight and began summarizing what data we had to work with.</a:t>
          </a:r>
        </a:p>
      </dsp:txBody>
      <dsp:txXfrm>
        <a:off x="1072178" y="3485457"/>
        <a:ext cx="5188921" cy="928293"/>
      </dsp:txXfrm>
    </dsp:sp>
    <dsp:sp modelId="{A52E4BA1-0A5A-435A-BA68-E346FBAD1221}">
      <dsp:nvSpPr>
        <dsp:cNvPr id="0" name=""/>
        <dsp:cNvSpPr/>
      </dsp:nvSpPr>
      <dsp:spPr>
        <a:xfrm>
          <a:off x="0" y="4645823"/>
          <a:ext cx="6261100" cy="9282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98DAF7-D514-431A-8F9B-CDACA7534D77}">
      <dsp:nvSpPr>
        <dsp:cNvPr id="0" name=""/>
        <dsp:cNvSpPr/>
      </dsp:nvSpPr>
      <dsp:spPr>
        <a:xfrm>
          <a:off x="280808" y="4854689"/>
          <a:ext cx="510561" cy="51056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90CFB7-CD95-4615-8E8C-44BCBF916048}">
      <dsp:nvSpPr>
        <dsp:cNvPr id="0" name=""/>
        <dsp:cNvSpPr/>
      </dsp:nvSpPr>
      <dsp:spPr>
        <a:xfrm>
          <a:off x="1072178" y="4645823"/>
          <a:ext cx="5188921" cy="928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244" tIns="98244" rIns="98244" bIns="98244" numCol="1" spcCol="1270" anchor="ctr" anchorCtr="0">
          <a:noAutofit/>
        </a:bodyPr>
        <a:lstStyle/>
        <a:p>
          <a:pPr marL="0" lvl="0" indent="0" algn="l" defTabSz="711200">
            <a:lnSpc>
              <a:spcPct val="100000"/>
            </a:lnSpc>
            <a:spcBef>
              <a:spcPct val="0"/>
            </a:spcBef>
            <a:spcAft>
              <a:spcPct val="35000"/>
            </a:spcAft>
            <a:buNone/>
          </a:pPr>
          <a:r>
            <a:rPr lang="en-US" sz="1600" kern="1200" dirty="0"/>
            <a:t>Made a copy of refined data for others to work with</a:t>
          </a:r>
        </a:p>
      </dsp:txBody>
      <dsp:txXfrm>
        <a:off x="1072178" y="4645823"/>
        <a:ext cx="5188921" cy="9282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B12E40-0808-42D7-B0B9-F6FC505832A3}" type="datetimeFigureOut">
              <a:rPr lang="en-US" smtClean="0"/>
              <a:t>1/31/2020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621AC-7F6D-4100-88E3-7B288E0B79A4}" type="slidenum">
              <a:rPr lang="en-US" smtClean="0"/>
              <a:t>‹#›</a:t>
            </a:fld>
            <a:endParaRPr lang="en-US"/>
          </a:p>
        </p:txBody>
      </p:sp>
    </p:spTree>
    <p:extLst>
      <p:ext uri="{BB962C8B-B14F-4D97-AF65-F5344CB8AC3E}">
        <p14:creationId xmlns:p14="http://schemas.microsoft.com/office/powerpoint/2010/main" val="122478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Requirements:</a:t>
            </a:r>
            <a:br>
              <a:rPr lang="en-US" dirty="0"/>
            </a:br>
            <a:r>
              <a:rPr lang="en-US" sz="1200" b="0" kern="1200" dirty="0">
                <a:solidFill>
                  <a:schemeClr val="tx1"/>
                </a:solidFill>
                <a:effectLst/>
                <a:latin typeface="+mn-lt"/>
                <a:ea typeface="+mn-ea"/>
                <a:cs typeface="+mn-cs"/>
              </a:rPr>
              <a:t>* Title Slide</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 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a:t>
            </a:fld>
            <a:endParaRPr lang="en-US"/>
          </a:p>
        </p:txBody>
      </p:sp>
    </p:spTree>
    <p:extLst>
      <p:ext uri="{BB962C8B-B14F-4D97-AF65-F5344CB8AC3E}">
        <p14:creationId xmlns:p14="http://schemas.microsoft.com/office/powerpoint/2010/main" val="38592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Motivation &amp; Summary Slide Requirements</a:t>
            </a:r>
          </a:p>
          <a:p>
            <a:r>
              <a:rPr lang="en-US" sz="1200" b="0" kern="1200" dirty="0">
                <a:solidFill>
                  <a:schemeClr val="tx1"/>
                </a:solidFill>
                <a:effectLst/>
                <a:latin typeface="+mn-lt"/>
                <a:ea typeface="+mn-ea"/>
                <a:cs typeface="+mn-cs"/>
              </a:rPr>
              <a:t>  * Define the core message or hypothesis of your project.</a:t>
            </a:r>
          </a:p>
          <a:p>
            <a:r>
              <a:rPr lang="en-US" sz="1200" b="0" kern="1200" dirty="0">
                <a:solidFill>
                  <a:schemeClr val="tx1"/>
                </a:solidFill>
                <a:effectLst/>
                <a:latin typeface="+mn-lt"/>
                <a:ea typeface="+mn-ea"/>
                <a:cs typeface="+mn-cs"/>
              </a:rPr>
              <a:t>  * Describe the questions you asked, and </a:t>
            </a:r>
            <a:r>
              <a:rPr lang="en-US" sz="1200" b="0" i="1" kern="1200" dirty="0">
                <a:solidFill>
                  <a:schemeClr val="tx1"/>
                </a:solidFill>
                <a:effectLst/>
                <a:latin typeface="+mn-lt"/>
                <a:ea typeface="+mn-ea"/>
                <a:cs typeface="+mn-cs"/>
              </a:rPr>
              <a:t>_why_</a:t>
            </a:r>
            <a:r>
              <a:rPr lang="en-US" sz="1200" b="0" kern="1200" dirty="0">
                <a:solidFill>
                  <a:schemeClr val="tx1"/>
                </a:solidFill>
                <a:effectLst/>
                <a:latin typeface="+mn-lt"/>
                <a:ea typeface="+mn-ea"/>
                <a:cs typeface="+mn-cs"/>
              </a:rPr>
              <a:t> you asked them</a:t>
            </a:r>
          </a:p>
          <a:p>
            <a:r>
              <a:rPr lang="en-US" sz="1200" b="0" kern="1200" dirty="0">
                <a:solidFill>
                  <a:schemeClr val="tx1"/>
                </a:solidFill>
                <a:effectLst/>
                <a:latin typeface="+mn-lt"/>
                <a:ea typeface="+mn-ea"/>
                <a:cs typeface="+mn-cs"/>
              </a:rPr>
              <a:t>  * Describe whether you were able to answer these questions to your satisfaction, and briefly summarize your findings</a:t>
            </a:r>
          </a:p>
          <a:p>
            <a:endParaRPr lang="en-US" dirty="0"/>
          </a:p>
          <a:p>
            <a:r>
              <a:rPr lang="en-US" dirty="0"/>
              <a:t>This hypothesis still needs work. Dan said it didn’t make sense.</a:t>
            </a:r>
          </a:p>
          <a:p>
            <a:r>
              <a:rPr lang="en-US" dirty="0"/>
              <a:t>*Presentation tip: We need to explain in this slide what exactly our purpose for choosing this hypothesis we’re questioning. Overall from what we’ve talked about we’re doing it to just figure out what is a good wine and where we can get it from. </a:t>
            </a:r>
          </a:p>
        </p:txBody>
      </p:sp>
      <p:sp>
        <p:nvSpPr>
          <p:cNvPr id="4" name="Slide Number Placeholder 3"/>
          <p:cNvSpPr>
            <a:spLocks noGrp="1"/>
          </p:cNvSpPr>
          <p:nvPr>
            <p:ph type="sldNum" sz="quarter" idx="5"/>
          </p:nvPr>
        </p:nvSpPr>
        <p:spPr/>
        <p:txBody>
          <a:bodyPr/>
          <a:lstStyle/>
          <a:p>
            <a:fld id="{BAB621AC-7F6D-4100-88E3-7B288E0B79A4}" type="slidenum">
              <a:rPr lang="en-US" smtClean="0"/>
              <a:t>2</a:t>
            </a:fld>
            <a:endParaRPr lang="en-US"/>
          </a:p>
        </p:txBody>
      </p:sp>
    </p:spTree>
    <p:extLst>
      <p:ext uri="{BB962C8B-B14F-4D97-AF65-F5344CB8AC3E}">
        <p14:creationId xmlns:p14="http://schemas.microsoft.com/office/powerpoint/2010/main" val="60973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Other Questions Asked</a:t>
            </a:r>
            <a:r>
              <a:rPr lang="en-US" dirty="0"/>
              <a:t>:</a:t>
            </a:r>
          </a:p>
          <a:p>
            <a:pPr lvl="1"/>
            <a:r>
              <a:rPr lang="en-US" dirty="0"/>
              <a:t>Does California produce the highest quality (professionally rated) wine compared others?  </a:t>
            </a:r>
          </a:p>
          <a:p>
            <a:pPr lvl="2"/>
            <a:r>
              <a:rPr lang="en-US" sz="1500" dirty="0"/>
              <a:t>Histogram- will show you the average professional rating of reviews of California wines vs all other wines</a:t>
            </a:r>
            <a:endParaRPr lang="en-US" sz="1500" b="1" dirty="0"/>
          </a:p>
          <a:p>
            <a:pPr lvl="1"/>
            <a:r>
              <a:rPr lang="en-US" dirty="0"/>
              <a:t>How does California wine reviews compare to the rest of the world when it comes to the variety of wines reviewed? </a:t>
            </a:r>
          </a:p>
          <a:p>
            <a:pPr lvl="2"/>
            <a:r>
              <a:rPr lang="en-US" sz="1500" dirty="0"/>
              <a:t>Bar graph showing Top 10 provinces by variety and  Pie  chart showing the breakdown of top 20 varieties of wine globally (excluding CA) by review count.</a:t>
            </a:r>
          </a:p>
          <a:p>
            <a:pPr lvl="2"/>
            <a:r>
              <a:rPr lang="en-US" sz="1500" dirty="0"/>
              <a:t>Both show higher variety count found in California</a:t>
            </a:r>
            <a:endParaRPr lang="en-US" sz="1500" b="1" dirty="0"/>
          </a:p>
          <a:p>
            <a:pPr lvl="1"/>
            <a:r>
              <a:rPr lang="en-US" dirty="0"/>
              <a:t>Does spending more get you better wine?</a:t>
            </a:r>
          </a:p>
          <a:p>
            <a:pPr lvl="2"/>
            <a:r>
              <a:rPr lang="en-US" sz="1500" dirty="0"/>
              <a:t>Scatter plots showing moderately positive correlation coefficients </a:t>
            </a:r>
          </a:p>
          <a:p>
            <a:pPr lvl="2"/>
            <a:r>
              <a:rPr lang="en-US" sz="1500" dirty="0"/>
              <a:t>Generally, the more expensive the wine, the higher the review rating.</a:t>
            </a:r>
          </a:p>
          <a:p>
            <a:pPr lvl="1"/>
            <a:r>
              <a:rPr lang="en-US" sz="2100" dirty="0"/>
              <a:t>Can we show statistically that wines from California were quantitatively better based on a combination of price and review?</a:t>
            </a:r>
          </a:p>
          <a:p>
            <a:pPr lvl="2"/>
            <a:r>
              <a:rPr lang="en-US" sz="1400" dirty="0"/>
              <a:t>New wine metric was calculated to better evaluate “best” wine</a:t>
            </a:r>
          </a:p>
          <a:p>
            <a:pPr lvl="2"/>
            <a:r>
              <a:rPr lang="en-US" sz="1400" dirty="0"/>
              <a:t>Chi-Square test was performed using average new wine metric for California and Non-California wines</a:t>
            </a:r>
            <a:endParaRPr lang="en-US" dirty="0"/>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Elaborate on the questions you asked, describing what kinds of data you needed to answer them, and where you found it</a:t>
            </a:r>
          </a:p>
          <a:p>
            <a:r>
              <a:rPr lang="en-US" sz="1200" kern="1200" dirty="0">
                <a:solidFill>
                  <a:schemeClr val="tx1"/>
                </a:solidFill>
                <a:effectLst/>
                <a:latin typeface="+mn-lt"/>
                <a:ea typeface="+mn-ea"/>
                <a:cs typeface="+mn-cs"/>
              </a:rPr>
              <a:t>-These are the more narrowed down questions we asked to help answer the broader questions within motivation and summary. </a:t>
            </a:r>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3</a:t>
            </a:fld>
            <a:endParaRPr lang="en-US"/>
          </a:p>
        </p:txBody>
      </p:sp>
    </p:spTree>
    <p:extLst>
      <p:ext uri="{BB962C8B-B14F-4D97-AF65-F5344CB8AC3E}">
        <p14:creationId xmlns:p14="http://schemas.microsoft.com/office/powerpoint/2010/main" val="3065568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*Describe the exploration and cleanup process</a:t>
            </a:r>
          </a:p>
          <a:p>
            <a:r>
              <a:rPr lang="en-US" i="1" dirty="0"/>
              <a:t>*Discuss insights you had while exploring the data that you didn't anticipate</a:t>
            </a:r>
          </a:p>
          <a:p>
            <a:r>
              <a:rPr lang="en-US" i="1" dirty="0"/>
              <a:t>*Discuss any problems that arose after exploring the data, and how you resolved them</a:t>
            </a:r>
          </a:p>
          <a:p>
            <a:r>
              <a:rPr lang="en-US" i="1" dirty="0"/>
              <a:t>*Present and discuss interesting figures developed during exploration, ideally with the help of </a:t>
            </a:r>
            <a:r>
              <a:rPr lang="en-US" i="1" dirty="0" err="1"/>
              <a:t>Jupyter</a:t>
            </a:r>
            <a:r>
              <a:rPr lang="en-US" i="1" dirty="0"/>
              <a:t> Notebook</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4</a:t>
            </a:fld>
            <a:endParaRPr lang="en-US"/>
          </a:p>
        </p:txBody>
      </p:sp>
    </p:spTree>
    <p:extLst>
      <p:ext uri="{BB962C8B-B14F-4D97-AF65-F5344CB8AC3E}">
        <p14:creationId xmlns:p14="http://schemas.microsoft.com/office/powerpoint/2010/main" val="259229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Original data had to be manipulated to be able to upload “starter” to GitHub.</a:t>
            </a:r>
          </a:p>
          <a:p>
            <a:r>
              <a:rPr lang="en-US" sz="1200" dirty="0"/>
              <a:t>Description and Designation columns dropped from the original 130k csv to create “dropped_wine_data.csv”</a:t>
            </a:r>
          </a:p>
          <a:p>
            <a:r>
              <a:rPr lang="en-US" sz="1200" dirty="0"/>
              <a:t>Got the counts of rows in each column.</a:t>
            </a:r>
          </a:p>
          <a:p>
            <a:r>
              <a:rPr lang="en-US" sz="1200" dirty="0"/>
              <a:t>Dropped unneeded columns.</a:t>
            </a:r>
          </a:p>
          <a:p>
            <a:r>
              <a:rPr lang="en-US" sz="1200" dirty="0"/>
              <a:t>Dropped any </a:t>
            </a:r>
            <a:r>
              <a:rPr lang="en-US" sz="1200" dirty="0" err="1"/>
              <a:t>NaN</a:t>
            </a:r>
            <a:r>
              <a:rPr lang="en-US" sz="1200" dirty="0"/>
              <a:t> records in the data.</a:t>
            </a:r>
          </a:p>
          <a:p>
            <a:r>
              <a:rPr lang="en-US" sz="1200" dirty="0"/>
              <a:t>Extracted ‘year’ from column title then recleaned the data for any new </a:t>
            </a:r>
            <a:r>
              <a:rPr lang="en-US" sz="1200" dirty="0" err="1"/>
              <a:t>NaN</a:t>
            </a:r>
            <a:r>
              <a:rPr lang="en-US" sz="1200" dirty="0"/>
              <a:t> values and dropped duplicate values</a:t>
            </a:r>
          </a:p>
          <a:p>
            <a:r>
              <a:rPr lang="en-US" sz="1200" dirty="0"/>
              <a:t>Renamed and deleted unneeded columns before exporting csv to other people working on the data.</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5</a:t>
            </a:fld>
            <a:endParaRPr lang="en-US"/>
          </a:p>
        </p:txBody>
      </p:sp>
    </p:spTree>
    <p:extLst>
      <p:ext uri="{BB962C8B-B14F-4D97-AF65-F5344CB8AC3E}">
        <p14:creationId xmlns:p14="http://schemas.microsoft.com/office/powerpoint/2010/main" val="827229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8</a:t>
            </a:fld>
            <a:endParaRPr lang="en-US"/>
          </a:p>
        </p:txBody>
      </p:sp>
    </p:spTree>
    <p:extLst>
      <p:ext uri="{BB962C8B-B14F-4D97-AF65-F5344CB8AC3E}">
        <p14:creationId xmlns:p14="http://schemas.microsoft.com/office/powerpoint/2010/main" val="326368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10</a:t>
            </a:fld>
            <a:endParaRPr lang="en-US"/>
          </a:p>
        </p:txBody>
      </p:sp>
    </p:spTree>
    <p:extLst>
      <p:ext uri="{BB962C8B-B14F-4D97-AF65-F5344CB8AC3E}">
        <p14:creationId xmlns:p14="http://schemas.microsoft.com/office/powerpoint/2010/main" val="2054630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*Discuss your findings. Did you find what you expected to find? If not, why not? What inferences or general conclusions can you draw from your analysis?</a:t>
            </a:r>
          </a:p>
          <a:p>
            <a:r>
              <a:rPr lang="en-US" sz="1200" kern="1200" dirty="0">
                <a:solidFill>
                  <a:schemeClr val="tx1"/>
                </a:solidFill>
                <a:effectLst/>
                <a:latin typeface="+mn-lt"/>
                <a:ea typeface="+mn-ea"/>
                <a:cs typeface="+mn-cs"/>
              </a:rPr>
              <a:t>-what was the country of origin---found it interesting it was mainly in the us</a:t>
            </a:r>
          </a:p>
          <a:p>
            <a:r>
              <a:rPr lang="en-US" sz="1200" kern="1200" dirty="0">
                <a:solidFill>
                  <a:schemeClr val="tx1"/>
                </a:solidFill>
                <a:effectLst/>
                <a:latin typeface="+mn-lt"/>
                <a:ea typeface="+mn-ea"/>
                <a:cs typeface="+mn-cs"/>
              </a:rPr>
              <a:t>if there was a certain wine that was reviewed more than another—pinot noir is second chardonnay</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california</a:t>
            </a:r>
            <a:r>
              <a:rPr lang="en-US" sz="1200" kern="1200" dirty="0">
                <a:solidFill>
                  <a:schemeClr val="tx1"/>
                </a:solidFill>
                <a:effectLst/>
                <a:latin typeface="+mn-lt"/>
                <a:ea typeface="+mn-ea"/>
                <a:cs typeface="+mn-cs"/>
              </a:rPr>
              <a:t> and globally were the same</a:t>
            </a:r>
          </a:p>
          <a:p>
            <a:r>
              <a:rPr lang="en-US" sz="1200" kern="1200" dirty="0">
                <a:solidFill>
                  <a:schemeClr val="tx1"/>
                </a:solidFill>
                <a:effectLst/>
                <a:latin typeface="+mn-lt"/>
                <a:ea typeface="+mn-ea"/>
                <a:cs typeface="+mn-cs"/>
              </a:rPr>
              <a:t>California is know for it’s zinfandel (#5)…but it’s not important to the rest of the world</a:t>
            </a:r>
          </a:p>
          <a:p>
            <a:r>
              <a:rPr lang="en-US" sz="1200" kern="1200" dirty="0">
                <a:solidFill>
                  <a:schemeClr val="tx1"/>
                </a:solidFill>
                <a:effectLst/>
                <a:latin typeface="+mn-lt"/>
                <a:ea typeface="+mn-ea"/>
                <a:cs typeface="+mn-cs"/>
              </a:rPr>
              <a:t>Variety looking at top 20 wines reviewed vs. </a:t>
            </a:r>
          </a:p>
          <a:p>
            <a:r>
              <a:rPr lang="en-US" sz="1200" kern="1200" dirty="0">
                <a:solidFill>
                  <a:schemeClr val="tx1"/>
                </a:solidFill>
                <a:effectLst/>
                <a:latin typeface="+mn-lt"/>
                <a:ea typeface="+mn-ea"/>
                <a:cs typeface="+mn-cs"/>
              </a:rPr>
              <a:t>Most wines fell under $250 per dollar</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12</a:t>
            </a:fld>
            <a:endParaRPr lang="en-US"/>
          </a:p>
        </p:txBody>
      </p:sp>
    </p:spTree>
    <p:extLst>
      <p:ext uri="{BB962C8B-B14F-4D97-AF65-F5344CB8AC3E}">
        <p14:creationId xmlns:p14="http://schemas.microsoft.com/office/powerpoint/2010/main" val="150521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*Discuss any difficulties that arose, and how you dealt with them</a:t>
            </a:r>
          </a:p>
          <a:p>
            <a:r>
              <a:rPr lang="en-US" i="1" dirty="0"/>
              <a:t>-We struggled finding a good data source that was both free and had a good range of data to manage. On the 2</a:t>
            </a:r>
            <a:r>
              <a:rPr lang="en-US" i="1" baseline="30000" dirty="0"/>
              <a:t>nd</a:t>
            </a:r>
            <a:r>
              <a:rPr lang="en-US" i="1" dirty="0"/>
              <a:t> day we had to change our project from beer to wine. </a:t>
            </a:r>
          </a:p>
          <a:p>
            <a:r>
              <a:rPr lang="en-US" i="1" dirty="0"/>
              <a:t>-Git branch was difficult for quite a few of us. </a:t>
            </a:r>
          </a:p>
          <a:p>
            <a:r>
              <a:rPr lang="en-US" i="1" dirty="0"/>
              <a:t>-Personal group wise difficulties…distribution of the project. So broad we didn’t know how to tackle it. </a:t>
            </a:r>
          </a:p>
          <a:p>
            <a:r>
              <a:rPr lang="en-US" i="1" dirty="0"/>
              <a:t>*Discuss any additional questions that came up, but which you didn't have time to answer: What would you research next, if you had two more weeks?</a:t>
            </a:r>
          </a:p>
          <a:p>
            <a:r>
              <a:rPr lang="en-US" i="1" dirty="0"/>
              <a:t>-We did think about doing a heat map of wineries in case if any enthusiasts ever wanted to go on a winery tour. However our data did not include coordinates so to actually get them all in a map it would’ve been a lengthy process we could not go through. </a:t>
            </a:r>
          </a:p>
          <a:p>
            <a:r>
              <a:rPr lang="en-US" i="1" dirty="0"/>
              <a:t>-Maybe grab more datasets. </a:t>
            </a:r>
          </a:p>
          <a:p>
            <a:endParaRPr lang="en-US" dirty="0"/>
          </a:p>
        </p:txBody>
      </p:sp>
      <p:sp>
        <p:nvSpPr>
          <p:cNvPr id="4" name="Slide Number Placeholder 3"/>
          <p:cNvSpPr>
            <a:spLocks noGrp="1"/>
          </p:cNvSpPr>
          <p:nvPr>
            <p:ph type="sldNum" sz="quarter" idx="5"/>
          </p:nvPr>
        </p:nvSpPr>
        <p:spPr/>
        <p:txBody>
          <a:bodyPr/>
          <a:lstStyle/>
          <a:p>
            <a:fld id="{BAB621AC-7F6D-4100-88E3-7B288E0B79A4}" type="slidenum">
              <a:rPr lang="en-US" smtClean="0"/>
              <a:t>13</a:t>
            </a:fld>
            <a:endParaRPr lang="en-US"/>
          </a:p>
        </p:txBody>
      </p:sp>
    </p:spTree>
    <p:extLst>
      <p:ext uri="{BB962C8B-B14F-4D97-AF65-F5344CB8AC3E}">
        <p14:creationId xmlns:p14="http://schemas.microsoft.com/office/powerpoint/2010/main" val="40821110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80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922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5322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208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4399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48623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7404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4748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1/31/2020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2601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509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1/31/2020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692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499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1/31/2020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60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1/31/2020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618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1/31/2020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3065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71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1/31/2020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1374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1/31/2020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979334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4.png"/><Relationship Id="rId4" Type="http://schemas.openxmlformats.org/officeDocument/2006/relationships/image" Target="../media/image2.png"/><Relationship Id="rId9" Type="http://schemas.microsoft.com/office/2007/relationships/diagramDrawing" Target="../diagrams/drawing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creativecommons.org/licenses/by-sa/3.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lfgss.com/thread14463-37.html" TargetMode="Externa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www.cruxcatalyst.com/2013/08/22/taming-the-argument-as-war-beast/calvin-susie/" TargetMode="External"/><Relationship Id="rId5" Type="http://schemas.openxmlformats.org/officeDocument/2006/relationships/image" Target="../media/image30.gif"/><Relationship Id="rId4" Type="http://schemas.openxmlformats.org/officeDocument/2006/relationships/hyperlink" Target="http://blesstheirheartsmom.blogspot.com/2012/05/computer-malfunctions.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7" Type="http://schemas.openxmlformats.org/officeDocument/2006/relationships/hyperlink" Target="https://www.teachingvillage.org/2014/05/31/english-only-in-english-clas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2.png"/><Relationship Id="rId4" Type="http://schemas.openxmlformats.org/officeDocument/2006/relationships/hyperlink" Target="https://www.publicdomainpictures.net/en/view-image.php?image=240102&amp;picture=questions"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zynicide/wine-review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zynicide/wine-reviews"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hyperlink" Target="http://www.winemag.com/?s=&amp;drink_type=wine" TargetMode="Externa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1831F9E-2437-4CA8-A111-06A92E091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0C50DF0-8DA6-4440-9A6E-955DB12E01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8207"/>
            <a:ext cx="12192000" cy="6858000"/>
          </a:xfrm>
          <a:prstGeom prst="rect">
            <a:avLst/>
          </a:prstGeom>
        </p:spPr>
      </p:pic>
      <p:sp>
        <p:nvSpPr>
          <p:cNvPr id="12" name="Rectangle 11">
            <a:extLst>
              <a:ext uri="{FF2B5EF4-FFF2-40B4-BE49-F238E27FC236}">
                <a16:creationId xmlns:a16="http://schemas.microsoft.com/office/drawing/2014/main" id="{DE76BD0F-5755-4E53-84A9-50318DA73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AD4354C-0532-4E5F-A2DF-EB8049AAB7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16" name="Rectangle 15">
            <a:extLst>
              <a:ext uri="{FF2B5EF4-FFF2-40B4-BE49-F238E27FC236}">
                <a16:creationId xmlns:a16="http://schemas.microsoft.com/office/drawing/2014/main" id="{D53BD352-D802-4575-942F-8A415BA3E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6A88458-6E8D-400C-8E96-C10FBB96CC6E}"/>
              </a:ext>
            </a:extLst>
          </p:cNvPr>
          <p:cNvSpPr>
            <a:spLocks noGrp="1"/>
          </p:cNvSpPr>
          <p:nvPr>
            <p:ph type="ctrTitle"/>
          </p:nvPr>
        </p:nvSpPr>
        <p:spPr>
          <a:xfrm>
            <a:off x="368473" y="2403231"/>
            <a:ext cx="5839822" cy="2133600"/>
          </a:xfrm>
        </p:spPr>
        <p:txBody>
          <a:bodyPr>
            <a:noAutofit/>
          </a:bodyPr>
          <a:lstStyle/>
          <a:p>
            <a:r>
              <a:rPr lang="en-US" sz="3600" dirty="0"/>
              <a:t> Group 2, Project 1: Wonderful World of Wine (Reviews)</a:t>
            </a:r>
          </a:p>
        </p:txBody>
      </p:sp>
      <p:sp>
        <p:nvSpPr>
          <p:cNvPr id="18" name="Rectangle 17">
            <a:extLst>
              <a:ext uri="{FF2B5EF4-FFF2-40B4-BE49-F238E27FC236}">
                <a16:creationId xmlns:a16="http://schemas.microsoft.com/office/drawing/2014/main" id="{B89DA753-B80A-47B6-9C77-FB895808B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solidFill>
            <a:schemeClr val="tx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CE9BDE-4124-4353-9695-41B3D400F4C9}"/>
              </a:ext>
            </a:extLst>
          </p:cNvPr>
          <p:cNvSpPr txBox="1"/>
          <p:nvPr/>
        </p:nvSpPr>
        <p:spPr>
          <a:xfrm>
            <a:off x="505326" y="4874034"/>
            <a:ext cx="5513543" cy="369332"/>
          </a:xfrm>
          <a:prstGeom prst="rect">
            <a:avLst/>
          </a:prstGeom>
          <a:noFill/>
        </p:spPr>
        <p:txBody>
          <a:bodyPr wrap="square" rtlCol="0">
            <a:spAutoFit/>
          </a:bodyPr>
          <a:lstStyle/>
          <a:p>
            <a:r>
              <a:rPr lang="en-US" dirty="0"/>
              <a:t>Presenters:</a:t>
            </a:r>
          </a:p>
        </p:txBody>
      </p:sp>
      <p:graphicFrame>
        <p:nvGraphicFramePr>
          <p:cNvPr id="11" name="Content Placeholder 2">
            <a:extLst>
              <a:ext uri="{FF2B5EF4-FFF2-40B4-BE49-F238E27FC236}">
                <a16:creationId xmlns:a16="http://schemas.microsoft.com/office/drawing/2014/main" id="{F0323CB3-3607-40BC-AAEC-E14BA6FBCBF6}"/>
              </a:ext>
            </a:extLst>
          </p:cNvPr>
          <p:cNvGraphicFramePr>
            <a:graphicFrameLocks/>
          </p:cNvGraphicFramePr>
          <p:nvPr>
            <p:extLst>
              <p:ext uri="{D42A27DB-BD31-4B8C-83A1-F6EECF244321}">
                <p14:modId xmlns:p14="http://schemas.microsoft.com/office/powerpoint/2010/main" val="435915947"/>
              </p:ext>
            </p:extLst>
          </p:nvPr>
        </p:nvGraphicFramePr>
        <p:xfrm>
          <a:off x="368473" y="4832553"/>
          <a:ext cx="6013767" cy="20254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8" name="Picture 4" descr="Image result for grapes and wine">
            <a:extLst>
              <a:ext uri="{FF2B5EF4-FFF2-40B4-BE49-F238E27FC236}">
                <a16:creationId xmlns:a16="http://schemas.microsoft.com/office/drawing/2014/main" id="{909B3B76-7874-487A-95D2-62B739EACF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25166" y="361071"/>
            <a:ext cx="6010656" cy="621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8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FECC-6DF0-42B6-99E6-A37086DA69DF}"/>
              </a:ext>
            </a:extLst>
          </p:cNvPr>
          <p:cNvSpPr>
            <a:spLocks noGrp="1"/>
          </p:cNvSpPr>
          <p:nvPr>
            <p:ph type="title"/>
          </p:nvPr>
        </p:nvSpPr>
        <p:spPr/>
        <p:txBody>
          <a:bodyPr>
            <a:normAutofit/>
          </a:bodyPr>
          <a:lstStyle/>
          <a:p>
            <a:r>
              <a:rPr lang="en-US" dirty="0"/>
              <a:t>Does spending more get you better wine?  </a:t>
            </a:r>
            <a:endParaRPr lang="en-US" sz="2800" dirty="0"/>
          </a:p>
        </p:txBody>
      </p:sp>
      <p:pic>
        <p:nvPicPr>
          <p:cNvPr id="2050" name="Picture 2">
            <a:extLst>
              <a:ext uri="{FF2B5EF4-FFF2-40B4-BE49-F238E27FC236}">
                <a16:creationId xmlns:a16="http://schemas.microsoft.com/office/drawing/2014/main" id="{0C11C22E-3C2A-4132-94F4-9DF50C55B7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20" r="16152"/>
          <a:stretch/>
        </p:blipFill>
        <p:spPr bwMode="auto">
          <a:xfrm>
            <a:off x="3872200" y="2165684"/>
            <a:ext cx="3546189" cy="4463716"/>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A434170-3422-4B2A-8A48-792AB03AF7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548" r="14624"/>
          <a:stretch/>
        </p:blipFill>
        <p:spPr bwMode="auto">
          <a:xfrm>
            <a:off x="7903923" y="2165685"/>
            <a:ext cx="3546189" cy="4463716"/>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AFC126-B280-4013-95AB-774D8FA9C3C3}"/>
              </a:ext>
            </a:extLst>
          </p:cNvPr>
          <p:cNvSpPr txBox="1"/>
          <p:nvPr/>
        </p:nvSpPr>
        <p:spPr>
          <a:xfrm>
            <a:off x="540362" y="2504716"/>
            <a:ext cx="3188665"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Moderately positive correlation coefficients observed in both plots.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Generally, the more expensive the wine, the higher the review rating.</a:t>
            </a:r>
          </a:p>
        </p:txBody>
      </p:sp>
      <p:sp>
        <p:nvSpPr>
          <p:cNvPr id="5" name="TextBox 4">
            <a:extLst>
              <a:ext uri="{FF2B5EF4-FFF2-40B4-BE49-F238E27FC236}">
                <a16:creationId xmlns:a16="http://schemas.microsoft.com/office/drawing/2014/main" id="{E2856480-E03E-4722-9129-BFFF4FE5D6C6}"/>
              </a:ext>
            </a:extLst>
          </p:cNvPr>
          <p:cNvSpPr txBox="1"/>
          <p:nvPr/>
        </p:nvSpPr>
        <p:spPr>
          <a:xfrm>
            <a:off x="6254044" y="6242756"/>
            <a:ext cx="733778" cy="230832"/>
          </a:xfrm>
          <a:prstGeom prst="rect">
            <a:avLst/>
          </a:prstGeom>
          <a:noFill/>
        </p:spPr>
        <p:txBody>
          <a:bodyPr wrap="square" rtlCol="0">
            <a:spAutoFit/>
          </a:bodyPr>
          <a:lstStyle/>
          <a:p>
            <a:r>
              <a:rPr lang="en-US" sz="900" dirty="0">
                <a:solidFill>
                  <a:schemeClr val="bg1"/>
                </a:solidFill>
              </a:rPr>
              <a:t>r = 0.51</a:t>
            </a:r>
          </a:p>
        </p:txBody>
      </p:sp>
      <p:sp>
        <p:nvSpPr>
          <p:cNvPr id="6" name="TextBox 5">
            <a:extLst>
              <a:ext uri="{FF2B5EF4-FFF2-40B4-BE49-F238E27FC236}">
                <a16:creationId xmlns:a16="http://schemas.microsoft.com/office/drawing/2014/main" id="{C22B1FC5-C0F2-404F-A1C6-82CA8036E987}"/>
              </a:ext>
            </a:extLst>
          </p:cNvPr>
          <p:cNvSpPr txBox="1"/>
          <p:nvPr/>
        </p:nvSpPr>
        <p:spPr>
          <a:xfrm>
            <a:off x="10521244" y="6242756"/>
            <a:ext cx="643467" cy="230832"/>
          </a:xfrm>
          <a:prstGeom prst="rect">
            <a:avLst/>
          </a:prstGeom>
          <a:noFill/>
        </p:spPr>
        <p:txBody>
          <a:bodyPr wrap="square" rtlCol="0">
            <a:spAutoFit/>
          </a:bodyPr>
          <a:lstStyle/>
          <a:p>
            <a:r>
              <a:rPr lang="en-US" sz="900" dirty="0">
                <a:solidFill>
                  <a:schemeClr val="bg1"/>
                </a:solidFill>
              </a:rPr>
              <a:t>r = 0.56</a:t>
            </a:r>
          </a:p>
        </p:txBody>
      </p:sp>
    </p:spTree>
    <p:extLst>
      <p:ext uri="{BB962C8B-B14F-4D97-AF65-F5344CB8AC3E}">
        <p14:creationId xmlns:p14="http://schemas.microsoft.com/office/powerpoint/2010/main" val="4199725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233B-3150-41B3-9378-50223671F10A}"/>
              </a:ext>
            </a:extLst>
          </p:cNvPr>
          <p:cNvSpPr>
            <a:spLocks noGrp="1"/>
          </p:cNvSpPr>
          <p:nvPr>
            <p:ph type="title"/>
          </p:nvPr>
        </p:nvSpPr>
        <p:spPr/>
        <p:txBody>
          <a:bodyPr/>
          <a:lstStyle/>
          <a:p>
            <a:r>
              <a:rPr lang="en-US" dirty="0"/>
              <a:t>Data Analysis: Chi-Square test</a:t>
            </a:r>
          </a:p>
        </p:txBody>
      </p:sp>
      <p:sp>
        <p:nvSpPr>
          <p:cNvPr id="3" name="TextBox 2">
            <a:extLst>
              <a:ext uri="{FF2B5EF4-FFF2-40B4-BE49-F238E27FC236}">
                <a16:creationId xmlns:a16="http://schemas.microsoft.com/office/drawing/2014/main" id="{A49D3EF4-271F-4A4E-AC58-F5ACDBCA80E9}"/>
              </a:ext>
            </a:extLst>
          </p:cNvPr>
          <p:cNvSpPr txBox="1"/>
          <p:nvPr/>
        </p:nvSpPr>
        <p:spPr>
          <a:xfrm>
            <a:off x="913694" y="2154570"/>
            <a:ext cx="9201856"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New Wine Metric was calculated to better evaluate “best” wine</a:t>
            </a:r>
          </a:p>
          <a:p>
            <a:pPr marL="285750" indent="-285750">
              <a:buFont typeface="Arial" panose="020B0604020202020204" pitchFamily="34" charset="0"/>
              <a:buChar char="•"/>
            </a:pPr>
            <a:r>
              <a:rPr lang="en-US" sz="2000" dirty="0"/>
              <a:t>New Wine Metric = price/points - 79 </a:t>
            </a:r>
          </a:p>
          <a:p>
            <a:endParaRPr lang="en-US" sz="2000" dirty="0"/>
          </a:p>
          <a:p>
            <a:pPr marL="285750" indent="-285750">
              <a:buFont typeface="Arial" panose="020B0604020202020204" pitchFamily="34" charset="0"/>
              <a:buChar char="•"/>
            </a:pPr>
            <a:r>
              <a:rPr lang="en-US" sz="2000" dirty="0"/>
              <a:t>Chi-Square test was performed using average new wine metric for California and Non-California wines</a:t>
            </a:r>
          </a:p>
          <a:p>
            <a:endParaRPr lang="en-US" sz="2000" dirty="0"/>
          </a:p>
          <a:p>
            <a:pPr marL="285750" indent="-285750">
              <a:buFont typeface="Arial" panose="020B0604020202020204" pitchFamily="34" charset="0"/>
              <a:buChar char="•"/>
            </a:pPr>
            <a:r>
              <a:rPr lang="en-US" sz="2000" dirty="0"/>
              <a:t>Null hypothesis: There is no significant statistical difference between the observed wine metric values and our expected.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Critical Value = 3.841         X</a:t>
            </a:r>
            <a:r>
              <a:rPr lang="en-US" baseline="30000" dirty="0"/>
              <a:t>2</a:t>
            </a:r>
            <a:r>
              <a:rPr lang="en-US" sz="2000" dirty="0"/>
              <a:t> = 0.128</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would not reject our null hypothesis as X</a:t>
            </a:r>
            <a:r>
              <a:rPr lang="en-US" baseline="30000" dirty="0"/>
              <a:t>2  </a:t>
            </a:r>
            <a:r>
              <a:rPr lang="en-US" sz="2000" dirty="0"/>
              <a:t>is lower than our critical value.</a:t>
            </a:r>
          </a:p>
        </p:txBody>
      </p:sp>
      <p:pic>
        <p:nvPicPr>
          <p:cNvPr id="6" name="Picture 5" descr="A screenshot of a cell phone&#10;&#10;Description automatically generated">
            <a:extLst>
              <a:ext uri="{FF2B5EF4-FFF2-40B4-BE49-F238E27FC236}">
                <a16:creationId xmlns:a16="http://schemas.microsoft.com/office/drawing/2014/main" id="{B4DEE8BF-AABB-47D6-A12F-BCEF339CC3E7}"/>
              </a:ext>
            </a:extLst>
          </p:cNvPr>
          <p:cNvPicPr>
            <a:picLocks noChangeAspect="1"/>
          </p:cNvPicPr>
          <p:nvPr/>
        </p:nvPicPr>
        <p:blipFill>
          <a:blip r:embed="rId2"/>
          <a:stretch>
            <a:fillRect/>
          </a:stretch>
        </p:blipFill>
        <p:spPr>
          <a:xfrm>
            <a:off x="8159593" y="4493672"/>
            <a:ext cx="3795341" cy="1279954"/>
          </a:xfrm>
          <a:prstGeom prst="rect">
            <a:avLst/>
          </a:prstGeom>
        </p:spPr>
      </p:pic>
    </p:spTree>
    <p:extLst>
      <p:ext uri="{BB962C8B-B14F-4D97-AF65-F5344CB8AC3E}">
        <p14:creationId xmlns:p14="http://schemas.microsoft.com/office/powerpoint/2010/main" val="217229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C37DDB7-CF1E-4923-8356-966F5F2A0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9" name="Rectangle 18">
              <a:extLst>
                <a:ext uri="{FF2B5EF4-FFF2-40B4-BE49-F238E27FC236}">
                  <a16:creationId xmlns:a16="http://schemas.microsoft.com/office/drawing/2014/main" id="{362D9DAF-241E-4594-BDF6-641F6D6A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D5F7A6CC-E753-44F2-9C9E-1B80D81908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10" name="Content Placeholder 9" descr="A person wearing a suit and tie&#10;&#10;Description automatically generated">
            <a:extLst>
              <a:ext uri="{FF2B5EF4-FFF2-40B4-BE49-F238E27FC236}">
                <a16:creationId xmlns:a16="http://schemas.microsoft.com/office/drawing/2014/main" id="{D18BC825-47E6-437C-B5FF-88AA1E5C8BBC}"/>
              </a:ext>
            </a:extLst>
          </p:cNvPr>
          <p:cNvPicPr>
            <a:picLocks noChangeAspect="1"/>
          </p:cNvPicPr>
          <p:nvPr/>
        </p:nvPicPr>
        <p:blipFill rotWithShape="1">
          <a:blip r:embed="rId4">
            <a:alphaModFix amt="71000"/>
            <a:extLst>
              <a:ext uri="{837473B0-CC2E-450A-ABE3-18F120FF3D39}">
                <a1611:picAttrSrcUrl xmlns:a1611="http://schemas.microsoft.com/office/drawing/2016/11/main" r:id="rId5"/>
              </a:ext>
            </a:extLst>
          </a:blip>
          <a:srcRect t="22174" r="2" b="5432"/>
          <a:stretch/>
        </p:blipFill>
        <p:spPr>
          <a:xfrm>
            <a:off x="4636008" y="10"/>
            <a:ext cx="7552815" cy="6856310"/>
          </a:xfrm>
          <a:prstGeom prst="rect">
            <a:avLst/>
          </a:prstGeom>
          <a:ln>
            <a:noFill/>
          </a:ln>
          <a:effectLst>
            <a:softEdge rad="0"/>
          </a:effectLst>
        </p:spPr>
      </p:pic>
      <p:sp>
        <p:nvSpPr>
          <p:cNvPr id="22" name="Rectangle 21">
            <a:extLst>
              <a:ext uri="{FF2B5EF4-FFF2-40B4-BE49-F238E27FC236}">
                <a16:creationId xmlns:a16="http://schemas.microsoft.com/office/drawing/2014/main" id="{E1E1EAB6-C066-436F-B97B-506A3CAD0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3844EFC-64EC-41EE-8E8C-5BA4967A77FC}"/>
              </a:ext>
            </a:extLst>
          </p:cNvPr>
          <p:cNvSpPr>
            <a:spLocks noGrp="1"/>
          </p:cNvSpPr>
          <p:nvPr>
            <p:ph type="title"/>
          </p:nvPr>
        </p:nvSpPr>
        <p:spPr>
          <a:xfrm>
            <a:off x="680322" y="753228"/>
            <a:ext cx="3679028" cy="1080938"/>
          </a:xfrm>
        </p:spPr>
        <p:txBody>
          <a:bodyPr>
            <a:normAutofit/>
          </a:bodyPr>
          <a:lstStyle/>
          <a:p>
            <a:r>
              <a:rPr lang="en-US" sz="3000"/>
              <a:t>Discussion/Findings</a:t>
            </a:r>
          </a:p>
        </p:txBody>
      </p:sp>
      <p:pic>
        <p:nvPicPr>
          <p:cNvPr id="24" name="Picture 23">
            <a:extLst>
              <a:ext uri="{FF2B5EF4-FFF2-40B4-BE49-F238E27FC236}">
                <a16:creationId xmlns:a16="http://schemas.microsoft.com/office/drawing/2014/main" id="{4A0584A2-7157-4FF9-BDF0-792791AE67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sp>
        <p:nvSpPr>
          <p:cNvPr id="15" name="Content Placeholder 14">
            <a:extLst>
              <a:ext uri="{FF2B5EF4-FFF2-40B4-BE49-F238E27FC236}">
                <a16:creationId xmlns:a16="http://schemas.microsoft.com/office/drawing/2014/main" id="{1326870E-B000-4218-A942-840E5FD02AD2}"/>
              </a:ext>
            </a:extLst>
          </p:cNvPr>
          <p:cNvSpPr>
            <a:spLocks noGrp="1"/>
          </p:cNvSpPr>
          <p:nvPr>
            <p:ph idx="1"/>
          </p:nvPr>
        </p:nvSpPr>
        <p:spPr>
          <a:xfrm>
            <a:off x="680322" y="2309052"/>
            <a:ext cx="10581236" cy="4120323"/>
          </a:xfrm>
        </p:spPr>
        <p:txBody>
          <a:bodyPr>
            <a:normAutofit fontScale="92500" lnSpcReduction="20000"/>
          </a:bodyPr>
          <a:lstStyle/>
          <a:p>
            <a:pPr>
              <a:lnSpc>
                <a:spcPct val="120000"/>
              </a:lnSpc>
            </a:pPr>
            <a:r>
              <a:rPr lang="en-US" sz="2800" dirty="0"/>
              <a:t>Most reviews were based on wine that came from US. Wine Enthusiast is a US Based Company and likely targets a US audience.</a:t>
            </a:r>
          </a:p>
          <a:p>
            <a:pPr>
              <a:lnSpc>
                <a:spcPct val="120000"/>
              </a:lnSpc>
            </a:pPr>
            <a:r>
              <a:rPr lang="en-US" sz="2800" dirty="0"/>
              <a:t>Pinot Noir was the most frequently reviewed wine type in our dataset but only if we included the California otherwise it fell to 3</a:t>
            </a:r>
            <a:r>
              <a:rPr lang="en-US" sz="2800" baseline="30000" dirty="0"/>
              <a:t>rd</a:t>
            </a:r>
            <a:r>
              <a:rPr lang="en-US" sz="2800" dirty="0"/>
              <a:t>.</a:t>
            </a:r>
          </a:p>
          <a:p>
            <a:pPr>
              <a:lnSpc>
                <a:spcPct val="120000"/>
              </a:lnSpc>
            </a:pPr>
            <a:r>
              <a:rPr lang="en-US" sz="2800" dirty="0"/>
              <a:t>California Zinfandel while in the top 5 most reviewed wine from America wasn’t even in the top 20 worldwide</a:t>
            </a:r>
          </a:p>
          <a:p>
            <a:pPr>
              <a:lnSpc>
                <a:spcPct val="120000"/>
              </a:lnSpc>
            </a:pPr>
            <a:r>
              <a:rPr lang="en-US" sz="2800" dirty="0"/>
              <a:t>There is an ample selection (at least 312 from our data) of “good value” wines where your money will go further.</a:t>
            </a:r>
          </a:p>
        </p:txBody>
      </p:sp>
      <p:sp>
        <p:nvSpPr>
          <p:cNvPr id="11" name="TextBox 10">
            <a:extLst>
              <a:ext uri="{FF2B5EF4-FFF2-40B4-BE49-F238E27FC236}">
                <a16:creationId xmlns:a16="http://schemas.microsoft.com/office/drawing/2014/main" id="{E6BDD787-51D0-4730-A2D2-8C561E2850EC}"/>
              </a:ext>
            </a:extLst>
          </p:cNvPr>
          <p:cNvSpPr txBox="1"/>
          <p:nvPr/>
        </p:nvSpPr>
        <p:spPr>
          <a:xfrm>
            <a:off x="9662169" y="6656265"/>
            <a:ext cx="252665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5" tooltip="http://lfgss.com/thread14463-37.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7"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954058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8F328-7C55-4CFD-8970-F3CE648ACF0F}"/>
              </a:ext>
            </a:extLst>
          </p:cNvPr>
          <p:cNvSpPr>
            <a:spLocks noGrp="1"/>
          </p:cNvSpPr>
          <p:nvPr>
            <p:ph type="title"/>
          </p:nvPr>
        </p:nvSpPr>
        <p:spPr/>
        <p:txBody>
          <a:bodyPr/>
          <a:lstStyle/>
          <a:p>
            <a:r>
              <a:rPr lang="en-US" dirty="0"/>
              <a:t>Postmortem</a:t>
            </a:r>
          </a:p>
        </p:txBody>
      </p:sp>
      <p:pic>
        <p:nvPicPr>
          <p:cNvPr id="7" name="Content Placeholder 6" descr="A picture containing drawing, computer&#10;&#10;Description automatically generated">
            <a:extLst>
              <a:ext uri="{FF2B5EF4-FFF2-40B4-BE49-F238E27FC236}">
                <a16:creationId xmlns:a16="http://schemas.microsoft.com/office/drawing/2014/main" id="{20F040DB-C415-4D22-A97A-248908756788}"/>
              </a:ext>
            </a:extLst>
          </p:cNvPr>
          <p:cNvPicPr>
            <a:picLocks noGrp="1" noChangeAspect="1"/>
          </p:cNvPicPr>
          <p:nvPr>
            <p:ph sz="half" idx="1"/>
          </p:nvPr>
        </p:nvPicPr>
        <p:blipFill>
          <a:blip r:embed="rId3">
            <a:alphaModFix amt="25000"/>
            <a:extLst>
              <a:ext uri="{837473B0-CC2E-450A-ABE3-18F120FF3D39}">
                <a1611:picAttrSrcUrl xmlns:a1611="http://schemas.microsoft.com/office/drawing/2016/11/main" r:id="rId4"/>
              </a:ext>
            </a:extLst>
          </a:blip>
          <a:stretch>
            <a:fillRect/>
          </a:stretch>
        </p:blipFill>
        <p:spPr>
          <a:xfrm>
            <a:off x="1031780" y="2663004"/>
            <a:ext cx="4109180" cy="2946454"/>
          </a:xfrm>
        </p:spPr>
      </p:pic>
      <p:pic>
        <p:nvPicPr>
          <p:cNvPr id="10" name="Content Placeholder 9" descr="A drawing of a cartoon character&#10;&#10;Description automatically generated">
            <a:extLst>
              <a:ext uri="{FF2B5EF4-FFF2-40B4-BE49-F238E27FC236}">
                <a16:creationId xmlns:a16="http://schemas.microsoft.com/office/drawing/2014/main" id="{F9C31799-963B-4AA7-8659-E054013D151A}"/>
              </a:ext>
            </a:extLst>
          </p:cNvPr>
          <p:cNvPicPr>
            <a:picLocks noGrp="1" noChangeAspect="1"/>
          </p:cNvPicPr>
          <p:nvPr>
            <p:ph sz="half" idx="2"/>
          </p:nvPr>
        </p:nvPicPr>
        <p:blipFill>
          <a:blip r:embed="rId5">
            <a:alphaModFix amt="32000"/>
            <a:extLst>
              <a:ext uri="{837473B0-CC2E-450A-ABE3-18F120FF3D39}">
                <a1611:picAttrSrcUrl xmlns:a1611="http://schemas.microsoft.com/office/drawing/2016/11/main" r:id="rId6"/>
              </a:ext>
            </a:extLst>
          </a:blip>
          <a:stretch>
            <a:fillRect/>
          </a:stretch>
        </p:blipFill>
        <p:spPr>
          <a:xfrm>
            <a:off x="7051041" y="2663004"/>
            <a:ext cx="4109179" cy="2972842"/>
          </a:xfrm>
        </p:spPr>
      </p:pic>
      <p:sp>
        <p:nvSpPr>
          <p:cNvPr id="3" name="TextBox 2">
            <a:extLst>
              <a:ext uri="{FF2B5EF4-FFF2-40B4-BE49-F238E27FC236}">
                <a16:creationId xmlns:a16="http://schemas.microsoft.com/office/drawing/2014/main" id="{2DA0D3A0-34E7-4787-B24B-4A5A79B68507}"/>
              </a:ext>
            </a:extLst>
          </p:cNvPr>
          <p:cNvSpPr txBox="1"/>
          <p:nvPr/>
        </p:nvSpPr>
        <p:spPr>
          <a:xfrm>
            <a:off x="617782" y="2165938"/>
            <a:ext cx="10579553"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Difficulties:</a:t>
            </a:r>
          </a:p>
          <a:p>
            <a:pPr marL="742950" lvl="1" indent="-285750">
              <a:buFont typeface="Arial" panose="020B0604020202020204" pitchFamily="34" charset="0"/>
              <a:buChar char="•"/>
            </a:pPr>
            <a:r>
              <a:rPr lang="en-US" sz="2400" dirty="0"/>
              <a:t>Data Sourcing – Finding our Dataset</a:t>
            </a:r>
          </a:p>
          <a:p>
            <a:pPr marL="1200150" lvl="2" indent="-285750">
              <a:buFont typeface="Arial" panose="020B0604020202020204" pitchFamily="34" charset="0"/>
              <a:buChar char="•"/>
            </a:pPr>
            <a:r>
              <a:rPr lang="en-US" sz="2400" dirty="0"/>
              <a:t>Beer API Challenges</a:t>
            </a:r>
          </a:p>
          <a:p>
            <a:pPr marL="742950" lvl="1" indent="-285750">
              <a:buFont typeface="Arial" panose="020B0604020202020204" pitchFamily="34" charset="0"/>
              <a:buChar char="•"/>
            </a:pPr>
            <a:r>
              <a:rPr lang="en-US" sz="2400" dirty="0"/>
              <a:t>Git Challenges with branching merging and resolving code conflicts</a:t>
            </a:r>
          </a:p>
          <a:p>
            <a:pPr marL="742950" lvl="1" indent="-285750">
              <a:buFont typeface="Arial" panose="020B0604020202020204" pitchFamily="34" charset="0"/>
              <a:buChar char="•"/>
            </a:pPr>
            <a:r>
              <a:rPr lang="en-US" sz="2400" dirty="0"/>
              <a:t>Timeline and Project Organizational Challenges</a:t>
            </a:r>
          </a:p>
          <a:p>
            <a:pPr marL="742950" lvl="1" indent="-285750">
              <a:buFont typeface="Arial" panose="020B0604020202020204" pitchFamily="34" charset="0"/>
              <a:buChar char="•"/>
            </a:pPr>
            <a:r>
              <a:rPr lang="en-US" sz="2400" dirty="0"/>
              <a:t>API Challenges – trying to think of creative ways to use the dataset to leverage semi familiar Google API’s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IF we had to do it again what could we do differently:</a:t>
            </a:r>
          </a:p>
          <a:p>
            <a:pPr marL="742950" lvl="1" indent="-285750">
              <a:buFont typeface="Arial" panose="020B0604020202020204" pitchFamily="34" charset="0"/>
              <a:buChar char="•"/>
            </a:pPr>
            <a:r>
              <a:rPr lang="en-US" sz="2400" dirty="0"/>
              <a:t>Additional datasets could have given us a perhaps a different perspective on what questions we could ask about our topic. </a:t>
            </a:r>
          </a:p>
        </p:txBody>
      </p:sp>
    </p:spTree>
    <p:extLst>
      <p:ext uri="{BB962C8B-B14F-4D97-AF65-F5344CB8AC3E}">
        <p14:creationId xmlns:p14="http://schemas.microsoft.com/office/powerpoint/2010/main" val="1793194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C37DDB7-CF1E-4923-8356-966F5F2A07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3" name="Rectangle 12">
              <a:extLst>
                <a:ext uri="{FF2B5EF4-FFF2-40B4-BE49-F238E27FC236}">
                  <a16:creationId xmlns:a16="http://schemas.microsoft.com/office/drawing/2014/main" id="{362D9DAF-241E-4594-BDF6-641F6D6A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D5F7A6CC-E753-44F2-9C9E-1B80D819089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5" name="Content Placeholder 4" descr="A picture containing drawing&#10;&#10;Description automatically generated">
            <a:extLst>
              <a:ext uri="{FF2B5EF4-FFF2-40B4-BE49-F238E27FC236}">
                <a16:creationId xmlns:a16="http://schemas.microsoft.com/office/drawing/2014/main" id="{56154FBB-FC47-4E8B-A109-B9922821B1FC}"/>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7373" r="8908" b="2"/>
          <a:stretch/>
        </p:blipFill>
        <p:spPr>
          <a:xfrm>
            <a:off x="4636008" y="10"/>
            <a:ext cx="7552815" cy="6856310"/>
          </a:xfrm>
          <a:prstGeom prst="rect">
            <a:avLst/>
          </a:prstGeom>
          <a:ln>
            <a:noFill/>
          </a:ln>
          <a:effectLst/>
        </p:spPr>
      </p:pic>
      <p:sp>
        <p:nvSpPr>
          <p:cNvPr id="16" name="Rectangle 15">
            <a:extLst>
              <a:ext uri="{FF2B5EF4-FFF2-40B4-BE49-F238E27FC236}">
                <a16:creationId xmlns:a16="http://schemas.microsoft.com/office/drawing/2014/main" id="{E1E1EAB6-C066-436F-B97B-506A3CAD0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501856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FB48723-06EC-4499-B9E2-CAECDCFF2CEE}"/>
              </a:ext>
            </a:extLst>
          </p:cNvPr>
          <p:cNvSpPr>
            <a:spLocks noGrp="1"/>
          </p:cNvSpPr>
          <p:nvPr>
            <p:ph type="title"/>
          </p:nvPr>
        </p:nvSpPr>
        <p:spPr>
          <a:xfrm>
            <a:off x="680322" y="753228"/>
            <a:ext cx="3679028" cy="1080938"/>
          </a:xfrm>
        </p:spPr>
        <p:txBody>
          <a:bodyPr>
            <a:normAutofit/>
          </a:bodyPr>
          <a:lstStyle/>
          <a:p>
            <a:r>
              <a:rPr lang="en-US" sz="3200"/>
              <a:t>Q&amp;A with Audience </a:t>
            </a:r>
          </a:p>
        </p:txBody>
      </p:sp>
      <p:pic>
        <p:nvPicPr>
          <p:cNvPr id="18" name="Picture 17">
            <a:extLst>
              <a:ext uri="{FF2B5EF4-FFF2-40B4-BE49-F238E27FC236}">
                <a16:creationId xmlns:a16="http://schemas.microsoft.com/office/drawing/2014/main" id="{4A0584A2-7157-4FF9-BDF0-792791AE67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1970240"/>
            <a:ext cx="5029200" cy="202738"/>
          </a:xfrm>
          <a:prstGeom prst="rect">
            <a:avLst/>
          </a:prstGeom>
        </p:spPr>
      </p:pic>
      <p:pic>
        <p:nvPicPr>
          <p:cNvPr id="7" name="Content Placeholder 6" descr="A group of people sitting at a table&#10;&#10;Description automatically generated">
            <a:extLst>
              <a:ext uri="{FF2B5EF4-FFF2-40B4-BE49-F238E27FC236}">
                <a16:creationId xmlns:a16="http://schemas.microsoft.com/office/drawing/2014/main" id="{41C20B1E-C565-42BB-AE4D-993F3C9D8D2E}"/>
              </a:ext>
            </a:extLst>
          </p:cNvPr>
          <p:cNvPicPr>
            <a:picLocks noGrp="1" noChangeAspect="1"/>
          </p:cNvPicPr>
          <p:nvPr>
            <p:ph idx="1"/>
          </p:nvPr>
        </p:nvPicPr>
        <p:blipFill>
          <a:blip r:embed="rId6">
            <a:extLst>
              <a:ext uri="{837473B0-CC2E-450A-ABE3-18F120FF3D39}">
                <a1611:picAttrSrcUrl xmlns:a1611="http://schemas.microsoft.com/office/drawing/2016/11/main" r:id="rId7"/>
              </a:ext>
            </a:extLst>
          </a:blip>
          <a:stretch>
            <a:fillRect/>
          </a:stretch>
        </p:blipFill>
        <p:spPr>
          <a:xfrm>
            <a:off x="68208" y="2830827"/>
            <a:ext cx="4499592" cy="2624762"/>
          </a:xfrm>
        </p:spPr>
      </p:pic>
    </p:spTree>
    <p:extLst>
      <p:ext uri="{BB962C8B-B14F-4D97-AF65-F5344CB8AC3E}">
        <p14:creationId xmlns:p14="http://schemas.microsoft.com/office/powerpoint/2010/main" val="314069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99F5-1615-4117-8A15-EA2659E82918}"/>
              </a:ext>
            </a:extLst>
          </p:cNvPr>
          <p:cNvSpPr>
            <a:spLocks noGrp="1"/>
          </p:cNvSpPr>
          <p:nvPr>
            <p:ph type="title"/>
          </p:nvPr>
        </p:nvSpPr>
        <p:spPr/>
        <p:txBody>
          <a:bodyPr/>
          <a:lstStyle/>
          <a:p>
            <a:r>
              <a:rPr lang="en-US" dirty="0"/>
              <a:t>Motivation and Summary</a:t>
            </a:r>
          </a:p>
        </p:txBody>
      </p:sp>
      <p:sp>
        <p:nvSpPr>
          <p:cNvPr id="3" name="Content Placeholder 2">
            <a:extLst>
              <a:ext uri="{FF2B5EF4-FFF2-40B4-BE49-F238E27FC236}">
                <a16:creationId xmlns:a16="http://schemas.microsoft.com/office/drawing/2014/main" id="{96BF052E-4532-451B-9171-CBB5466279C2}"/>
              </a:ext>
            </a:extLst>
          </p:cNvPr>
          <p:cNvSpPr>
            <a:spLocks noGrp="1"/>
          </p:cNvSpPr>
          <p:nvPr>
            <p:ph idx="1"/>
          </p:nvPr>
        </p:nvSpPr>
        <p:spPr>
          <a:xfrm>
            <a:off x="619592" y="2080727"/>
            <a:ext cx="10952813" cy="4599991"/>
          </a:xfrm>
        </p:spPr>
        <p:txBody>
          <a:bodyPr>
            <a:normAutofit fontScale="62500" lnSpcReduction="20000"/>
          </a:bodyPr>
          <a:lstStyle/>
          <a:p>
            <a:pPr marL="0" indent="0">
              <a:buNone/>
            </a:pPr>
            <a:r>
              <a:rPr lang="en-US" sz="3600" dirty="0"/>
              <a:t>In the US, California is known for their wines, but do they have the “best” wines in the world? How might we go about trying to prove it?</a:t>
            </a:r>
          </a:p>
          <a:p>
            <a:pPr marL="0" indent="0">
              <a:buNone/>
            </a:pPr>
            <a:endParaRPr lang="en-US" sz="3600" dirty="0"/>
          </a:p>
          <a:p>
            <a:pPr marL="0" indent="0">
              <a:buNone/>
            </a:pPr>
            <a:r>
              <a:rPr lang="en-US" sz="3600" b="1" dirty="0"/>
              <a:t>Hypothesis: </a:t>
            </a:r>
            <a:r>
              <a:rPr lang="en-US" sz="3600" dirty="0"/>
              <a:t>If California has the “best” wines in the world, then by our metric, they will have the highest professionally rated wine (relative to overall cost) by reviews when compared to the rest of the world.</a:t>
            </a:r>
          </a:p>
          <a:p>
            <a:pPr marL="0" indent="0">
              <a:buNone/>
            </a:pPr>
            <a:endParaRPr lang="en-US" sz="3600" dirty="0"/>
          </a:p>
          <a:p>
            <a:r>
              <a:rPr lang="en-US" sz="3600" dirty="0"/>
              <a:t>What should we consider when defining the “best” wine?</a:t>
            </a:r>
          </a:p>
          <a:p>
            <a:endParaRPr lang="en-US" sz="3600" dirty="0"/>
          </a:p>
          <a:p>
            <a:r>
              <a:rPr lang="en-US" sz="3600" dirty="0"/>
              <a:t>How to go about defining which properties make the “best” wine quantitatively, based on review data?</a:t>
            </a:r>
          </a:p>
          <a:p>
            <a:endParaRPr lang="en-US" sz="3600" dirty="0"/>
          </a:p>
          <a:p>
            <a:r>
              <a:rPr lang="en-US" sz="3200" dirty="0"/>
              <a:t>To answer the above questions we explored data from Wine Reviews: </a:t>
            </a:r>
            <a:r>
              <a:rPr lang="en-US" sz="3200" dirty="0">
                <a:hlinkClick r:id="rId3"/>
              </a:rPr>
              <a:t>https://www.kaggle.com/zynicide/wine-reviews</a:t>
            </a:r>
            <a:endParaRPr lang="en-US" sz="3200" dirty="0"/>
          </a:p>
          <a:p>
            <a:pPr lvl="1"/>
            <a:endParaRPr lang="en-US" i="1" dirty="0"/>
          </a:p>
          <a:p>
            <a:pPr marL="0" indent="0">
              <a:buNone/>
            </a:pPr>
            <a:endParaRPr lang="en-US" dirty="0"/>
          </a:p>
        </p:txBody>
      </p:sp>
    </p:spTree>
    <p:extLst>
      <p:ext uri="{BB962C8B-B14F-4D97-AF65-F5344CB8AC3E}">
        <p14:creationId xmlns:p14="http://schemas.microsoft.com/office/powerpoint/2010/main" val="372942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6968-D10E-4B36-B76B-EDE341A1A539}"/>
              </a:ext>
            </a:extLst>
          </p:cNvPr>
          <p:cNvSpPr>
            <a:spLocks noGrp="1"/>
          </p:cNvSpPr>
          <p:nvPr>
            <p:ph type="title"/>
          </p:nvPr>
        </p:nvSpPr>
        <p:spPr/>
        <p:txBody>
          <a:bodyPr/>
          <a:lstStyle/>
          <a:p>
            <a:r>
              <a:rPr lang="en-US" dirty="0"/>
              <a:t>Questions and Data</a:t>
            </a:r>
          </a:p>
        </p:txBody>
      </p:sp>
      <p:sp>
        <p:nvSpPr>
          <p:cNvPr id="3" name="Content Placeholder 2">
            <a:extLst>
              <a:ext uri="{FF2B5EF4-FFF2-40B4-BE49-F238E27FC236}">
                <a16:creationId xmlns:a16="http://schemas.microsoft.com/office/drawing/2014/main" id="{8DE115DE-2862-4472-8C10-6D1FCC90F1EB}"/>
              </a:ext>
            </a:extLst>
          </p:cNvPr>
          <p:cNvSpPr>
            <a:spLocks noGrp="1"/>
          </p:cNvSpPr>
          <p:nvPr>
            <p:ph idx="1"/>
          </p:nvPr>
        </p:nvSpPr>
        <p:spPr>
          <a:xfrm>
            <a:off x="499847" y="2149129"/>
            <a:ext cx="10737648" cy="4484936"/>
          </a:xfrm>
        </p:spPr>
        <p:txBody>
          <a:bodyPr>
            <a:normAutofit/>
          </a:bodyPr>
          <a:lstStyle/>
          <a:p>
            <a:r>
              <a:rPr lang="en-US" b="1" dirty="0"/>
              <a:t>Other Questions Asked</a:t>
            </a:r>
            <a:r>
              <a:rPr lang="en-US" dirty="0"/>
              <a:t>:</a:t>
            </a:r>
          </a:p>
          <a:p>
            <a:pPr lvl="1"/>
            <a:r>
              <a:rPr lang="en-US" dirty="0"/>
              <a:t>How would we find which are the top 20 most reviewed states/provinces?</a:t>
            </a:r>
          </a:p>
          <a:p>
            <a:pPr lvl="1"/>
            <a:endParaRPr lang="en-US" dirty="0"/>
          </a:p>
          <a:p>
            <a:pPr lvl="1"/>
            <a:r>
              <a:rPr lang="en-US" dirty="0"/>
              <a:t>Does California produce the highest quality (professionally rated) wine compared others?  </a:t>
            </a:r>
          </a:p>
          <a:p>
            <a:pPr lvl="1"/>
            <a:endParaRPr lang="en-US" dirty="0"/>
          </a:p>
          <a:p>
            <a:pPr lvl="1"/>
            <a:r>
              <a:rPr lang="en-US" dirty="0"/>
              <a:t>How does California wine reviews compare to the rest of the world when it comes to the variety of wines reviewed? </a:t>
            </a:r>
          </a:p>
          <a:p>
            <a:pPr lvl="1"/>
            <a:endParaRPr lang="en-US" dirty="0"/>
          </a:p>
          <a:p>
            <a:pPr lvl="1"/>
            <a:r>
              <a:rPr lang="en-US" dirty="0"/>
              <a:t>Does spending more (a higher price) get you better (higher reviewed) wine?</a:t>
            </a:r>
          </a:p>
          <a:p>
            <a:pPr lvl="1"/>
            <a:endParaRPr lang="en-US" dirty="0"/>
          </a:p>
          <a:p>
            <a:pPr lvl="1"/>
            <a:r>
              <a:rPr lang="en-US" dirty="0"/>
              <a:t>Can we show statistically that wines from California were quantitatively better based on a combination of price and review?</a:t>
            </a:r>
          </a:p>
          <a:p>
            <a:pPr marL="457200" lvl="1" indent="0">
              <a:buNone/>
            </a:pPr>
            <a:endParaRPr lang="en-US" dirty="0"/>
          </a:p>
        </p:txBody>
      </p:sp>
    </p:spTree>
    <p:extLst>
      <p:ext uri="{BB962C8B-B14F-4D97-AF65-F5344CB8AC3E}">
        <p14:creationId xmlns:p14="http://schemas.microsoft.com/office/powerpoint/2010/main" val="337803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3826-70ED-4C19-A21D-C4FD215B4371}"/>
              </a:ext>
            </a:extLst>
          </p:cNvPr>
          <p:cNvSpPr>
            <a:spLocks noGrp="1"/>
          </p:cNvSpPr>
          <p:nvPr>
            <p:ph type="title"/>
          </p:nvPr>
        </p:nvSpPr>
        <p:spPr/>
        <p:txBody>
          <a:bodyPr>
            <a:normAutofit/>
          </a:bodyPr>
          <a:lstStyle/>
          <a:p>
            <a:r>
              <a:rPr lang="en-US" dirty="0"/>
              <a:t>Data Cleanup and Exploration</a:t>
            </a:r>
          </a:p>
        </p:txBody>
      </p:sp>
      <p:sp>
        <p:nvSpPr>
          <p:cNvPr id="3" name="Content Placeholder 2">
            <a:extLst>
              <a:ext uri="{FF2B5EF4-FFF2-40B4-BE49-F238E27FC236}">
                <a16:creationId xmlns:a16="http://schemas.microsoft.com/office/drawing/2014/main" id="{EB3E2852-0E50-4CDE-B0D3-D4864C8F5633}"/>
              </a:ext>
            </a:extLst>
          </p:cNvPr>
          <p:cNvSpPr>
            <a:spLocks noGrp="1"/>
          </p:cNvSpPr>
          <p:nvPr>
            <p:ph idx="4294967295"/>
          </p:nvPr>
        </p:nvSpPr>
        <p:spPr>
          <a:xfrm>
            <a:off x="680321" y="2712873"/>
            <a:ext cx="4285546" cy="3092609"/>
          </a:xfrm>
        </p:spPr>
        <p:txBody>
          <a:bodyPr>
            <a:normAutofit/>
          </a:bodyPr>
          <a:lstStyle/>
          <a:p>
            <a:r>
              <a:rPr lang="en-US" sz="1900" dirty="0"/>
              <a:t>Initial data collected from </a:t>
            </a:r>
            <a:r>
              <a:rPr lang="en-US" sz="1900" dirty="0">
                <a:hlinkClick r:id="rId3"/>
              </a:rPr>
              <a:t>https://www.kaggle.com/zynicide/wine-reviews</a:t>
            </a:r>
            <a:endParaRPr lang="en-US" sz="1900" dirty="0"/>
          </a:p>
          <a:p>
            <a:r>
              <a:rPr lang="en-US" sz="1900" dirty="0"/>
              <a:t>Our original dataset contained 129,971 records of wine reviews scrapped data was scraped from  </a:t>
            </a:r>
            <a:r>
              <a:rPr lang="en-US" sz="1900" dirty="0" err="1">
                <a:hlinkClick r:id="rId4"/>
              </a:rPr>
              <a:t>WineEnthusiast</a:t>
            </a:r>
            <a:r>
              <a:rPr lang="en-US" sz="1900" dirty="0"/>
              <a:t> on November 22nd, 2017</a:t>
            </a:r>
          </a:p>
          <a:p>
            <a:r>
              <a:rPr lang="en-US" sz="1900" dirty="0"/>
              <a:t>We wanted to look at the where, what type, who, and how much?</a:t>
            </a:r>
            <a:endParaRPr lang="en-US" sz="1400" dirty="0"/>
          </a:p>
        </p:txBody>
      </p:sp>
      <p:pic>
        <p:nvPicPr>
          <p:cNvPr id="5" name="Picture 4">
            <a:extLst>
              <a:ext uri="{FF2B5EF4-FFF2-40B4-BE49-F238E27FC236}">
                <a16:creationId xmlns:a16="http://schemas.microsoft.com/office/drawing/2014/main" id="{F31E8753-54F9-4BFA-821F-9F620C38426B}"/>
              </a:ext>
            </a:extLst>
          </p:cNvPr>
          <p:cNvPicPr>
            <a:picLocks noChangeAspect="1"/>
          </p:cNvPicPr>
          <p:nvPr/>
        </p:nvPicPr>
        <p:blipFill>
          <a:blip r:embed="rId5"/>
          <a:stretch>
            <a:fillRect/>
          </a:stretch>
        </p:blipFill>
        <p:spPr>
          <a:xfrm>
            <a:off x="5098686" y="2712874"/>
            <a:ext cx="6872736" cy="3092609"/>
          </a:xfrm>
          <a:prstGeom prst="rect">
            <a:avLst/>
          </a:prstGeom>
        </p:spPr>
      </p:pic>
    </p:spTree>
    <p:extLst>
      <p:ext uri="{BB962C8B-B14F-4D97-AF65-F5344CB8AC3E}">
        <p14:creationId xmlns:p14="http://schemas.microsoft.com/office/powerpoint/2010/main" val="261896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2FA20E-3EEC-4201-BE1D-0563AE403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ED7C419-9BA1-4696-B356-43EFEF1830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7AD29F78-0630-44F9-A0BE-D82D22910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3E2E76B-5713-416F-9E1F-82EBA41BF4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8" name="Rectangle 17">
            <a:extLst>
              <a:ext uri="{FF2B5EF4-FFF2-40B4-BE49-F238E27FC236}">
                <a16:creationId xmlns:a16="http://schemas.microsoft.com/office/drawing/2014/main" id="{2708AD19-3EA5-4EC5-BF8C-37B0A4B19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E3FC660-D007-4A81-9CD3-C8A1436D9E0A}"/>
              </a:ext>
            </a:extLst>
          </p:cNvPr>
          <p:cNvSpPr>
            <a:spLocks noGrp="1"/>
          </p:cNvSpPr>
          <p:nvPr>
            <p:ph type="title"/>
          </p:nvPr>
        </p:nvSpPr>
        <p:spPr>
          <a:xfrm>
            <a:off x="432571" y="2078517"/>
            <a:ext cx="3739279" cy="2661052"/>
          </a:xfrm>
        </p:spPr>
        <p:txBody>
          <a:bodyPr>
            <a:normAutofit/>
          </a:bodyPr>
          <a:lstStyle/>
          <a:p>
            <a:pPr algn="r"/>
            <a:r>
              <a:rPr lang="en-US" sz="4400" dirty="0"/>
              <a:t>Data Cleanup and Exploration</a:t>
            </a:r>
          </a:p>
        </p:txBody>
      </p:sp>
      <p:graphicFrame>
        <p:nvGraphicFramePr>
          <p:cNvPr id="5" name="Content Placeholder 2">
            <a:extLst>
              <a:ext uri="{FF2B5EF4-FFF2-40B4-BE49-F238E27FC236}">
                <a16:creationId xmlns:a16="http://schemas.microsoft.com/office/drawing/2014/main" id="{730F901F-A859-4CBC-960D-7F5603665952}"/>
              </a:ext>
            </a:extLst>
          </p:cNvPr>
          <p:cNvGraphicFramePr>
            <a:graphicFrameLocks noGrp="1"/>
          </p:cNvGraphicFramePr>
          <p:nvPr>
            <p:ph idx="1"/>
            <p:extLst>
              <p:ext uri="{D42A27DB-BD31-4B8C-83A1-F6EECF244321}">
                <p14:modId xmlns:p14="http://schemas.microsoft.com/office/powerpoint/2010/main" val="3342005405"/>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4270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344A-84C5-418F-8E04-BA65866DF107}"/>
              </a:ext>
            </a:extLst>
          </p:cNvPr>
          <p:cNvSpPr>
            <a:spLocks noGrp="1"/>
          </p:cNvSpPr>
          <p:nvPr>
            <p:ph type="title"/>
          </p:nvPr>
        </p:nvSpPr>
        <p:spPr/>
        <p:txBody>
          <a:bodyPr/>
          <a:lstStyle/>
          <a:p>
            <a:r>
              <a:rPr lang="en-US" dirty="0"/>
              <a:t>Data Cleanup and Exploration Summary</a:t>
            </a:r>
          </a:p>
        </p:txBody>
      </p:sp>
      <p:sp>
        <p:nvSpPr>
          <p:cNvPr id="3" name="Content Placeholder 2">
            <a:extLst>
              <a:ext uri="{FF2B5EF4-FFF2-40B4-BE49-F238E27FC236}">
                <a16:creationId xmlns:a16="http://schemas.microsoft.com/office/drawing/2014/main" id="{4AEB7D0B-7223-4FE0-A8F3-F32663544952}"/>
              </a:ext>
            </a:extLst>
          </p:cNvPr>
          <p:cNvSpPr>
            <a:spLocks noGrp="1"/>
          </p:cNvSpPr>
          <p:nvPr>
            <p:ph idx="1"/>
          </p:nvPr>
        </p:nvSpPr>
        <p:spPr>
          <a:xfrm>
            <a:off x="680322" y="2336872"/>
            <a:ext cx="5415678" cy="4172211"/>
          </a:xfrm>
        </p:spPr>
        <p:txBody>
          <a:bodyPr>
            <a:normAutofit/>
          </a:bodyPr>
          <a:lstStyle/>
          <a:p>
            <a:r>
              <a:rPr lang="en-US" dirty="0"/>
              <a:t>In total, we made:</a:t>
            </a:r>
          </a:p>
          <a:p>
            <a:pPr lvl="1"/>
            <a:r>
              <a:rPr lang="en-US" dirty="0"/>
              <a:t>4 distribution plots</a:t>
            </a:r>
          </a:p>
          <a:p>
            <a:pPr lvl="1"/>
            <a:r>
              <a:rPr lang="en-US" dirty="0"/>
              <a:t>5 pie plots</a:t>
            </a:r>
          </a:p>
          <a:p>
            <a:pPr lvl="1"/>
            <a:r>
              <a:rPr lang="en-US" dirty="0"/>
              <a:t>4 bar plots</a:t>
            </a:r>
          </a:p>
          <a:p>
            <a:pPr lvl="1"/>
            <a:r>
              <a:rPr lang="en-US" dirty="0"/>
              <a:t>8 scatter/</a:t>
            </a:r>
            <a:r>
              <a:rPr lang="en-US" dirty="0" err="1"/>
              <a:t>linreg</a:t>
            </a:r>
            <a:r>
              <a:rPr lang="en-US" dirty="0"/>
              <a:t>/swarm plots</a:t>
            </a:r>
          </a:p>
          <a:p>
            <a:pPr lvl="1"/>
            <a:r>
              <a:rPr lang="en-US" dirty="0"/>
              <a:t>1 box and whiskers plot</a:t>
            </a:r>
          </a:p>
          <a:p>
            <a:pPr lvl="1"/>
            <a:r>
              <a:rPr lang="en-US" dirty="0"/>
              <a:t>1 violin plot</a:t>
            </a:r>
          </a:p>
          <a:p>
            <a:pPr lvl="1"/>
            <a:r>
              <a:rPr lang="en-US" dirty="0"/>
              <a:t>An attempt at a logistic regression</a:t>
            </a:r>
          </a:p>
          <a:p>
            <a:pPr lvl="1"/>
            <a:r>
              <a:rPr lang="en-US" dirty="0"/>
              <a:t>Multiple IQR’s, T-Tests, Chi Squared tests, ANOVA, RMSE</a:t>
            </a:r>
          </a:p>
          <a:p>
            <a:pPr lvl="1"/>
            <a:r>
              <a:rPr lang="en-US" dirty="0"/>
              <a:t>And over 500 lines of code</a:t>
            </a:r>
          </a:p>
        </p:txBody>
      </p:sp>
      <p:pic>
        <p:nvPicPr>
          <p:cNvPr id="4" name="Picture 3">
            <a:extLst>
              <a:ext uri="{FF2B5EF4-FFF2-40B4-BE49-F238E27FC236}">
                <a16:creationId xmlns:a16="http://schemas.microsoft.com/office/drawing/2014/main" id="{958FA952-B2DB-463B-A65B-0FB35F60E4BD}"/>
              </a:ext>
            </a:extLst>
          </p:cNvPr>
          <p:cNvPicPr>
            <a:picLocks noChangeAspect="1"/>
          </p:cNvPicPr>
          <p:nvPr/>
        </p:nvPicPr>
        <p:blipFill>
          <a:blip r:embed="rId2"/>
          <a:stretch>
            <a:fillRect/>
          </a:stretch>
        </p:blipFill>
        <p:spPr>
          <a:xfrm>
            <a:off x="6392780" y="2095214"/>
            <a:ext cx="4730993" cy="4616687"/>
          </a:xfrm>
          <a:prstGeom prst="rect">
            <a:avLst/>
          </a:prstGeom>
        </p:spPr>
      </p:pic>
    </p:spTree>
    <p:extLst>
      <p:ext uri="{BB962C8B-B14F-4D97-AF65-F5344CB8AC3E}">
        <p14:creationId xmlns:p14="http://schemas.microsoft.com/office/powerpoint/2010/main" val="1191810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975E6-2F6D-4D55-AFFB-C513FB04E893}"/>
              </a:ext>
            </a:extLst>
          </p:cNvPr>
          <p:cNvSpPr>
            <a:spLocks noGrp="1"/>
          </p:cNvSpPr>
          <p:nvPr>
            <p:ph type="title"/>
          </p:nvPr>
        </p:nvSpPr>
        <p:spPr>
          <a:xfrm>
            <a:off x="680321" y="753228"/>
            <a:ext cx="4950457" cy="1080938"/>
          </a:xfrm>
        </p:spPr>
        <p:txBody>
          <a:bodyPr>
            <a:normAutofit/>
          </a:bodyPr>
          <a:lstStyle/>
          <a:p>
            <a:r>
              <a:rPr lang="en-US" sz="3200" dirty="0"/>
              <a:t>Data Analysis: </a:t>
            </a:r>
            <a:r>
              <a:rPr lang="en-US" sz="2800" dirty="0"/>
              <a:t>Breakdown</a:t>
            </a:r>
            <a:r>
              <a:rPr lang="en-US" sz="3200" dirty="0"/>
              <a:t> of Reviews</a:t>
            </a:r>
          </a:p>
        </p:txBody>
      </p:sp>
      <p:sp>
        <p:nvSpPr>
          <p:cNvPr id="3" name="Content Placeholder 2">
            <a:extLst>
              <a:ext uri="{FF2B5EF4-FFF2-40B4-BE49-F238E27FC236}">
                <a16:creationId xmlns:a16="http://schemas.microsoft.com/office/drawing/2014/main" id="{87D8B134-59BE-4672-A776-090D4C548755}"/>
              </a:ext>
            </a:extLst>
          </p:cNvPr>
          <p:cNvSpPr>
            <a:spLocks noGrp="1"/>
          </p:cNvSpPr>
          <p:nvPr>
            <p:ph idx="1"/>
          </p:nvPr>
        </p:nvSpPr>
        <p:spPr>
          <a:xfrm>
            <a:off x="680322" y="1997826"/>
            <a:ext cx="6161402" cy="3599316"/>
          </a:xfrm>
        </p:spPr>
        <p:txBody>
          <a:bodyPr>
            <a:normAutofit/>
          </a:bodyPr>
          <a:lstStyle/>
          <a:p>
            <a:r>
              <a:rPr lang="en-US" sz="1600" dirty="0"/>
              <a:t>Of the 104,668 reviews remaining, there were 61 distinct state/provinces.</a:t>
            </a:r>
          </a:p>
          <a:p>
            <a:r>
              <a:rPr lang="en-US" sz="1600" dirty="0"/>
              <a:t>Of the top 20 state/provinces of origin (tot=78,193 reviews), California comprised 29% of the reviews (31,140 reviews) and 26.08% of total reviews while the US as a whole made up 48.8% of the total review.</a:t>
            </a:r>
          </a:p>
          <a:p>
            <a:endParaRPr lang="en-US" sz="1600" dirty="0"/>
          </a:p>
        </p:txBody>
      </p:sp>
      <p:grpSp>
        <p:nvGrpSpPr>
          <p:cNvPr id="9" name="Group 8">
            <a:extLst>
              <a:ext uri="{FF2B5EF4-FFF2-40B4-BE49-F238E27FC236}">
                <a16:creationId xmlns:a16="http://schemas.microsoft.com/office/drawing/2014/main" id="{4892EEB5-0F10-441E-90AE-ECF23DB5EAAB}"/>
              </a:ext>
            </a:extLst>
          </p:cNvPr>
          <p:cNvGrpSpPr/>
          <p:nvPr/>
        </p:nvGrpSpPr>
        <p:grpSpPr>
          <a:xfrm>
            <a:off x="7036682" y="2226432"/>
            <a:ext cx="4711942" cy="4292821"/>
            <a:chOff x="7036682" y="1997826"/>
            <a:chExt cx="4711942" cy="4292821"/>
          </a:xfrm>
        </p:grpSpPr>
        <p:pic>
          <p:nvPicPr>
            <p:cNvPr id="8" name="Picture 7">
              <a:extLst>
                <a:ext uri="{FF2B5EF4-FFF2-40B4-BE49-F238E27FC236}">
                  <a16:creationId xmlns:a16="http://schemas.microsoft.com/office/drawing/2014/main" id="{97F1C042-465E-4E02-8164-0843F3407F94}"/>
                </a:ext>
              </a:extLst>
            </p:cNvPr>
            <p:cNvPicPr>
              <a:picLocks noChangeAspect="1"/>
            </p:cNvPicPr>
            <p:nvPr/>
          </p:nvPicPr>
          <p:blipFill>
            <a:blip r:embed="rId2"/>
            <a:stretch>
              <a:fillRect/>
            </a:stretch>
          </p:blipFill>
          <p:spPr>
            <a:xfrm>
              <a:off x="7036682" y="1997826"/>
              <a:ext cx="4711942" cy="4292821"/>
            </a:xfrm>
            <a:prstGeom prst="rect">
              <a:avLst/>
            </a:prstGeom>
          </p:spPr>
        </p:pic>
        <p:sp>
          <p:nvSpPr>
            <p:cNvPr id="4" name="TextBox 3">
              <a:extLst>
                <a:ext uri="{FF2B5EF4-FFF2-40B4-BE49-F238E27FC236}">
                  <a16:creationId xmlns:a16="http://schemas.microsoft.com/office/drawing/2014/main" id="{2D4AA4A7-1565-4F87-AB26-036D7C6F9656}"/>
                </a:ext>
              </a:extLst>
            </p:cNvPr>
            <p:cNvSpPr txBox="1"/>
            <p:nvPr/>
          </p:nvSpPr>
          <p:spPr>
            <a:xfrm>
              <a:off x="7036682" y="6029037"/>
              <a:ext cx="4623340" cy="261610"/>
            </a:xfrm>
            <a:prstGeom prst="rect">
              <a:avLst/>
            </a:prstGeom>
            <a:noFill/>
          </p:spPr>
          <p:txBody>
            <a:bodyPr wrap="square" rtlCol="0">
              <a:spAutoFit/>
            </a:bodyPr>
            <a:lstStyle/>
            <a:p>
              <a:r>
                <a:rPr lang="en-US" sz="1100" dirty="0">
                  <a:solidFill>
                    <a:schemeClr val="bg1"/>
                  </a:solidFill>
                </a:rPr>
                <a:t>- Breakdown of Top 20 most reviewed states/provinces</a:t>
              </a:r>
            </a:p>
          </p:txBody>
        </p:sp>
      </p:grpSp>
      <p:pic>
        <p:nvPicPr>
          <p:cNvPr id="1028" name="Picture 4">
            <a:extLst>
              <a:ext uri="{FF2B5EF4-FFF2-40B4-BE49-F238E27FC236}">
                <a16:creationId xmlns:a16="http://schemas.microsoft.com/office/drawing/2014/main" id="{CC97659E-8083-4ABF-81E3-FA2F6C938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3585410"/>
            <a:ext cx="5850400" cy="2933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80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2ECB-2C17-46EF-A6BF-88FB6DFB497D}"/>
              </a:ext>
            </a:extLst>
          </p:cNvPr>
          <p:cNvSpPr>
            <a:spLocks noGrp="1"/>
          </p:cNvSpPr>
          <p:nvPr>
            <p:ph type="title"/>
          </p:nvPr>
        </p:nvSpPr>
        <p:spPr/>
        <p:txBody>
          <a:bodyPr>
            <a:normAutofit/>
          </a:bodyPr>
          <a:lstStyle/>
          <a:p>
            <a:r>
              <a:rPr lang="en-US" sz="3100" dirty="0"/>
              <a:t>Does California produce the highest quality (professionally rated) wine compared others? </a:t>
            </a:r>
          </a:p>
        </p:txBody>
      </p:sp>
      <p:sp>
        <p:nvSpPr>
          <p:cNvPr id="3" name="Content Placeholder 2">
            <a:extLst>
              <a:ext uri="{FF2B5EF4-FFF2-40B4-BE49-F238E27FC236}">
                <a16:creationId xmlns:a16="http://schemas.microsoft.com/office/drawing/2014/main" id="{28E2CD81-1262-403D-B8FD-3B2F8403AC93}"/>
              </a:ext>
            </a:extLst>
          </p:cNvPr>
          <p:cNvSpPr>
            <a:spLocks noGrp="1"/>
          </p:cNvSpPr>
          <p:nvPr>
            <p:ph idx="4294967295"/>
          </p:nvPr>
        </p:nvSpPr>
        <p:spPr>
          <a:xfrm>
            <a:off x="279918" y="3007736"/>
            <a:ext cx="4338735" cy="2817108"/>
          </a:xfrm>
        </p:spPr>
        <p:txBody>
          <a:bodyPr>
            <a:normAutofit/>
          </a:bodyPr>
          <a:lstStyle/>
          <a:p>
            <a:r>
              <a:rPr lang="en-US" sz="2200" b="1" dirty="0"/>
              <a:t>Average professional rating of 33,526 reviews of Californian wines is 88.619, and 88.325 for all other wines.</a:t>
            </a:r>
          </a:p>
          <a:p>
            <a:pPr marL="0" indent="0">
              <a:buNone/>
            </a:pPr>
            <a:endParaRPr lang="en-US" sz="2200" b="1" dirty="0"/>
          </a:p>
          <a:p>
            <a:r>
              <a:rPr lang="en-US" sz="2200" b="1" dirty="0"/>
              <a:t>Greater variability of ratings among California wine reviews.</a:t>
            </a:r>
          </a:p>
          <a:p>
            <a:endParaRPr lang="en-US" sz="2200" b="1" dirty="0"/>
          </a:p>
          <a:p>
            <a:endParaRPr lang="en-US" sz="2200" b="1" dirty="0"/>
          </a:p>
          <a:p>
            <a:endParaRPr lang="en-US" sz="2200" b="1" dirty="0"/>
          </a:p>
          <a:p>
            <a:endParaRPr lang="en-US" sz="2200" dirty="0"/>
          </a:p>
        </p:txBody>
      </p:sp>
      <p:pic>
        <p:nvPicPr>
          <p:cNvPr id="1032" name="Picture 8">
            <a:extLst>
              <a:ext uri="{FF2B5EF4-FFF2-40B4-BE49-F238E27FC236}">
                <a16:creationId xmlns:a16="http://schemas.microsoft.com/office/drawing/2014/main" id="{758FC18E-ACC7-42BF-8146-1766CBB113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14032" y="2394282"/>
            <a:ext cx="3681704" cy="40440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CC061AA-AA62-4185-B1F7-57B529656B2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579739" y="2394280"/>
            <a:ext cx="3428885" cy="40440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E73887-BE67-46F9-86C9-2CF3359E0676}"/>
              </a:ext>
            </a:extLst>
          </p:cNvPr>
          <p:cNvSpPr txBox="1"/>
          <p:nvPr/>
        </p:nvSpPr>
        <p:spPr>
          <a:xfrm>
            <a:off x="4814032" y="2055728"/>
            <a:ext cx="3681704" cy="338554"/>
          </a:xfrm>
          <a:prstGeom prst="rect">
            <a:avLst/>
          </a:prstGeom>
          <a:noFill/>
        </p:spPr>
        <p:txBody>
          <a:bodyPr wrap="square" rtlCol="0">
            <a:spAutoFit/>
          </a:bodyPr>
          <a:lstStyle/>
          <a:p>
            <a:r>
              <a:rPr lang="en-US" sz="1600" dirty="0"/>
              <a:t>Histogram of California Review Rating</a:t>
            </a:r>
          </a:p>
        </p:txBody>
      </p:sp>
      <p:sp>
        <p:nvSpPr>
          <p:cNvPr id="6" name="TextBox 5">
            <a:extLst>
              <a:ext uri="{FF2B5EF4-FFF2-40B4-BE49-F238E27FC236}">
                <a16:creationId xmlns:a16="http://schemas.microsoft.com/office/drawing/2014/main" id="{783E0668-CCA3-413D-9740-754889DC5846}"/>
              </a:ext>
            </a:extLst>
          </p:cNvPr>
          <p:cNvSpPr txBox="1"/>
          <p:nvPr/>
        </p:nvSpPr>
        <p:spPr>
          <a:xfrm>
            <a:off x="8579739" y="2055726"/>
            <a:ext cx="3428884" cy="338554"/>
          </a:xfrm>
          <a:prstGeom prst="rect">
            <a:avLst/>
          </a:prstGeom>
          <a:noFill/>
        </p:spPr>
        <p:txBody>
          <a:bodyPr wrap="square" rtlCol="0">
            <a:spAutoFit/>
          </a:bodyPr>
          <a:lstStyle/>
          <a:p>
            <a:r>
              <a:rPr lang="en-US" sz="1600" dirty="0"/>
              <a:t>Histogram of Global Review Ratings</a:t>
            </a:r>
          </a:p>
        </p:txBody>
      </p:sp>
    </p:spTree>
    <p:extLst>
      <p:ext uri="{BB962C8B-B14F-4D97-AF65-F5344CB8AC3E}">
        <p14:creationId xmlns:p14="http://schemas.microsoft.com/office/powerpoint/2010/main" val="41191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106000"/>
                <a:satMod val="220000"/>
                <a:lumMod val="140000"/>
              </a:schemeClr>
            </a:gs>
            <a:gs pos="50000">
              <a:schemeClr val="bg2">
                <a:shade val="100000"/>
                <a:hueMod val="100000"/>
                <a:satMod val="110000"/>
                <a:lumMod val="130000"/>
              </a:schemeClr>
            </a:gs>
            <a:gs pos="100000">
              <a:schemeClr val="bg2">
                <a:shade val="69000"/>
                <a:hueMod val="88000"/>
                <a:satMod val="16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0C0F-80C1-4432-ADF2-4FD4A189BEBB}"/>
              </a:ext>
            </a:extLst>
          </p:cNvPr>
          <p:cNvSpPr>
            <a:spLocks noGrp="1"/>
          </p:cNvSpPr>
          <p:nvPr>
            <p:ph type="title"/>
          </p:nvPr>
        </p:nvSpPr>
        <p:spPr>
          <a:xfrm>
            <a:off x="680321" y="753228"/>
            <a:ext cx="9613861" cy="1080938"/>
          </a:xfrm>
        </p:spPr>
        <p:txBody>
          <a:bodyPr>
            <a:normAutofit/>
          </a:bodyPr>
          <a:lstStyle/>
          <a:p>
            <a:r>
              <a:rPr lang="en-US" sz="2800" dirty="0"/>
              <a:t>How does California wine reviews compare to the rest of the world when it comes to the variety of wines reviewed?</a:t>
            </a:r>
          </a:p>
        </p:txBody>
      </p:sp>
      <p:sp>
        <p:nvSpPr>
          <p:cNvPr id="1032" name="Content Placeholder 1031">
            <a:extLst>
              <a:ext uri="{FF2B5EF4-FFF2-40B4-BE49-F238E27FC236}">
                <a16:creationId xmlns:a16="http://schemas.microsoft.com/office/drawing/2014/main" id="{D315F114-2879-441D-A372-ADC006B3B75D}"/>
              </a:ext>
            </a:extLst>
          </p:cNvPr>
          <p:cNvSpPr>
            <a:spLocks noGrp="1"/>
          </p:cNvSpPr>
          <p:nvPr>
            <p:ph idx="1"/>
          </p:nvPr>
        </p:nvSpPr>
        <p:spPr>
          <a:xfrm>
            <a:off x="294453" y="2370350"/>
            <a:ext cx="3091578" cy="3590183"/>
          </a:xfrm>
        </p:spPr>
        <p:txBody>
          <a:bodyPr>
            <a:normAutofit fontScale="92500"/>
          </a:bodyPr>
          <a:lstStyle/>
          <a:p>
            <a:endParaRPr lang="en-US" dirty="0"/>
          </a:p>
          <a:p>
            <a:r>
              <a:rPr lang="en-US" dirty="0"/>
              <a:t>Higher variety count found in California</a:t>
            </a:r>
          </a:p>
          <a:p>
            <a:endParaRPr lang="en-US" dirty="0"/>
          </a:p>
          <a:p>
            <a:r>
              <a:rPr lang="en-US" dirty="0"/>
              <a:t>12 of the top 20 varieties found in CA are found within the top 20 varieties globally (excluding CA)</a:t>
            </a:r>
          </a:p>
          <a:p>
            <a:endParaRPr lang="en-US" dirty="0"/>
          </a:p>
          <a:p>
            <a:pPr marL="0" indent="0">
              <a:buNone/>
            </a:pPr>
            <a:endParaRPr lang="en-US" dirty="0"/>
          </a:p>
        </p:txBody>
      </p:sp>
      <p:pic>
        <p:nvPicPr>
          <p:cNvPr id="1026" name="Picture 2">
            <a:extLst>
              <a:ext uri="{FF2B5EF4-FFF2-40B4-BE49-F238E27FC236}">
                <a16:creationId xmlns:a16="http://schemas.microsoft.com/office/drawing/2014/main" id="{AD16B1AE-B834-4F0E-B75E-37B09C5A85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6" r="17740"/>
          <a:stretch/>
        </p:blipFill>
        <p:spPr bwMode="auto">
          <a:xfrm>
            <a:off x="3492725" y="2286000"/>
            <a:ext cx="3762323" cy="432929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FCB200-52E9-4D10-B10D-F206C66D2C0B}"/>
              </a:ext>
            </a:extLst>
          </p:cNvPr>
          <p:cNvSpPr txBox="1"/>
          <p:nvPr/>
        </p:nvSpPr>
        <p:spPr>
          <a:xfrm>
            <a:off x="7475805" y="2308770"/>
            <a:ext cx="4421742" cy="400110"/>
          </a:xfrm>
          <a:prstGeom prst="rect">
            <a:avLst/>
          </a:prstGeom>
          <a:noFill/>
        </p:spPr>
        <p:txBody>
          <a:bodyPr wrap="square" rtlCol="0">
            <a:spAutoFit/>
          </a:bodyPr>
          <a:lstStyle/>
          <a:p>
            <a:r>
              <a:rPr lang="en-US" sz="1000" b="1" dirty="0"/>
              <a:t>Breakdown of top 20 varieties of wine globally (excluding CA) by review count </a:t>
            </a:r>
            <a:endParaRPr lang="en-US" sz="1000" dirty="0"/>
          </a:p>
        </p:txBody>
      </p:sp>
      <p:pic>
        <p:nvPicPr>
          <p:cNvPr id="1030" name="Picture 6">
            <a:extLst>
              <a:ext uri="{FF2B5EF4-FFF2-40B4-BE49-F238E27FC236}">
                <a16:creationId xmlns:a16="http://schemas.microsoft.com/office/drawing/2014/main" id="{8F549CA4-6651-48D9-B005-3F0A8FAE01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5805" y="2720912"/>
            <a:ext cx="4421742" cy="3894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84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1736</Words>
  <Application>Microsoft Office PowerPoint</Application>
  <PresentationFormat>Widescreen</PresentationFormat>
  <Paragraphs>159</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Trebuchet MS</vt:lpstr>
      <vt:lpstr>Berlin</vt:lpstr>
      <vt:lpstr> Group 2, Project 1: Wonderful World of Wine (Reviews)</vt:lpstr>
      <vt:lpstr>Motivation and Summary</vt:lpstr>
      <vt:lpstr>Questions and Data</vt:lpstr>
      <vt:lpstr>Data Cleanup and Exploration</vt:lpstr>
      <vt:lpstr>Data Cleanup and Exploration</vt:lpstr>
      <vt:lpstr>Data Cleanup and Exploration Summary</vt:lpstr>
      <vt:lpstr>Data Analysis: Breakdown of Reviews</vt:lpstr>
      <vt:lpstr>Does California produce the highest quality (professionally rated) wine compared others? </vt:lpstr>
      <vt:lpstr>How does California wine reviews compare to the rest of the world when it comes to the variety of wines reviewed?</vt:lpstr>
      <vt:lpstr>Does spending more get you better wine?  </vt:lpstr>
      <vt:lpstr>Data Analysis: Chi-Square test</vt:lpstr>
      <vt:lpstr>Discussion/Findings</vt:lpstr>
      <vt:lpstr>Postmortem</vt:lpstr>
      <vt:lpstr>Q&amp;A with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2, Project 1: Wonderful World of Wine (Reviews)</dc:title>
  <dc:creator>Armstrong</dc:creator>
  <cp:lastModifiedBy>Armstrong</cp:lastModifiedBy>
  <cp:revision>17</cp:revision>
  <dcterms:created xsi:type="dcterms:W3CDTF">2020-01-31T20:00:58Z</dcterms:created>
  <dcterms:modified xsi:type="dcterms:W3CDTF">2020-02-01T03:24:28Z</dcterms:modified>
</cp:coreProperties>
</file>