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58" r:id="rId5"/>
    <p:sldId id="257" r:id="rId6"/>
    <p:sldId id="260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7D95"/>
    <a:srgbClr val="F4A6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5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6EC5-735B-4A9D-97FC-D7F3EFD399D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2FE7-64A5-4522-BA7B-EE55939D56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19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6EC5-735B-4A9D-97FC-D7F3EFD399D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2FE7-64A5-4522-BA7B-EE55939D56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88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6EC5-735B-4A9D-97FC-D7F3EFD399D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2FE7-64A5-4522-BA7B-EE55939D56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35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6EC5-735B-4A9D-97FC-D7F3EFD399D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2FE7-64A5-4522-BA7B-EE55939D56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29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6EC5-735B-4A9D-97FC-D7F3EFD399D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2FE7-64A5-4522-BA7B-EE55939D56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94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6EC5-735B-4A9D-97FC-D7F3EFD399D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2FE7-64A5-4522-BA7B-EE55939D56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60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6EC5-735B-4A9D-97FC-D7F3EFD399D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2FE7-64A5-4522-BA7B-EE55939D56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9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6EC5-735B-4A9D-97FC-D7F3EFD399D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2FE7-64A5-4522-BA7B-EE55939D56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6EC5-735B-4A9D-97FC-D7F3EFD399D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2FE7-64A5-4522-BA7B-EE55939D56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66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6EC5-735B-4A9D-97FC-D7F3EFD399D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2FE7-64A5-4522-BA7B-EE55939D56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0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6EC5-735B-4A9D-97FC-D7F3EFD399D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2FE7-64A5-4522-BA7B-EE55939D56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2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E6EC5-735B-4A9D-97FC-D7F3EFD399D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C2FE7-64A5-4522-BA7B-EE55939D56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3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color.adobe.com/es/create/color-contrast-analyze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hyperlink" Target="https://fonts.google.com/" TargetMode="Externa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mssroboto/diseno-para-programadores/blob/master/1-brief/Brief.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Web </a:t>
            </a:r>
            <a:r>
              <a:rPr lang="es-ES" dirty="0" err="1" smtClean="0"/>
              <a:t>Developer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Flujo de Trabajo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42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Teoría del Color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412726" y="1690686"/>
            <a:ext cx="3941074" cy="45777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 smtClean="0"/>
              <a:t>Color para Web</a:t>
            </a:r>
          </a:p>
          <a:p>
            <a:r>
              <a:rPr lang="es-ES" sz="2200" dirty="0" smtClean="0"/>
              <a:t>Utilizar color RGB</a:t>
            </a:r>
          </a:p>
          <a:p>
            <a:r>
              <a:rPr lang="es-ES" sz="2200" dirty="0" smtClean="0"/>
              <a:t>Crear un código de color consistente (variables)</a:t>
            </a:r>
          </a:p>
          <a:p>
            <a:r>
              <a:rPr lang="es-ES" sz="2200" dirty="0" smtClean="0"/>
              <a:t>Menos es más. El exceso de color hace que los usuarios no se puedan enfocar</a:t>
            </a:r>
            <a:endParaRPr lang="en-US" sz="2200" dirty="0"/>
          </a:p>
          <a:p>
            <a:r>
              <a:rPr lang="es-ES" sz="2200" dirty="0" smtClean="0"/>
              <a:t>Asegurar de que el color sea accesible</a:t>
            </a:r>
          </a:p>
          <a:p>
            <a:r>
              <a:rPr lang="es-ES" sz="2200" dirty="0" smtClean="0"/>
              <a:t>Definir una paleta de color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sz="1200" dirty="0" smtClean="0"/>
              <a:t>Para crear paletas de colores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>
                <a:hlinkClick r:id="rId2"/>
              </a:rPr>
              <a:t>https://color.adobe.com/es/create/color-contrast-analyzer</a:t>
            </a:r>
            <a:endParaRPr lang="en-US" sz="12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7"/>
            <a:ext cx="6024352" cy="457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65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9650" y="346075"/>
            <a:ext cx="3939540" cy="1325563"/>
          </a:xfrm>
        </p:spPr>
        <p:txBody>
          <a:bodyPr/>
          <a:lstStyle/>
          <a:p>
            <a:r>
              <a:rPr lang="es-ES" dirty="0" smtClean="0"/>
              <a:t>Tipografía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09650" y="1365736"/>
            <a:ext cx="3939540" cy="3128962"/>
          </a:xfrm>
          <a:solidFill>
            <a:srgbClr val="F4A6B7"/>
          </a:solidFill>
        </p:spPr>
        <p:txBody>
          <a:bodyPr anchor="ctr">
            <a:normAutofit fontScale="55000" lnSpcReduction="20000"/>
          </a:bodyPr>
          <a:lstStyle/>
          <a:p>
            <a:pPr algn="just"/>
            <a:r>
              <a:rPr lang="es-ES" dirty="0" smtClean="0"/>
              <a:t>Mantener el número mínimo de fuentes</a:t>
            </a:r>
          </a:p>
          <a:p>
            <a:pPr algn="just"/>
            <a:r>
              <a:rPr lang="es-ES" dirty="0" smtClean="0"/>
              <a:t>Usar fuentes estándar</a:t>
            </a:r>
          </a:p>
          <a:p>
            <a:pPr algn="just"/>
            <a:r>
              <a:rPr lang="es-ES" dirty="0" smtClean="0"/>
              <a:t>Limitar cantidad de texto</a:t>
            </a:r>
          </a:p>
          <a:p>
            <a:pPr algn="just"/>
            <a:r>
              <a:rPr lang="es-ES" dirty="0" smtClean="0"/>
              <a:t>Elegir tipografías que sean legibles en diferentes tamaños</a:t>
            </a:r>
          </a:p>
          <a:p>
            <a:pPr algn="just"/>
            <a:r>
              <a:rPr lang="es-ES" dirty="0" smtClean="0"/>
              <a:t>Mantener espaciado entre líneas</a:t>
            </a:r>
          </a:p>
          <a:p>
            <a:pPr algn="just"/>
            <a:r>
              <a:rPr lang="es-ES" dirty="0" smtClean="0"/>
              <a:t>Tener suficiente contraste</a:t>
            </a:r>
          </a:p>
          <a:p>
            <a:pPr algn="just"/>
            <a:r>
              <a:rPr lang="es-ES" dirty="0" smtClean="0"/>
              <a:t>Evitar usar animaciones intermitentes</a:t>
            </a:r>
          </a:p>
          <a:p>
            <a:pPr marL="0" indent="0" algn="just">
              <a:buNone/>
            </a:pPr>
            <a:r>
              <a:rPr lang="es-ES" u="sng" dirty="0" smtClean="0"/>
              <a:t>Páginas</a:t>
            </a:r>
            <a:r>
              <a:rPr lang="es-ES" dirty="0" smtClean="0"/>
              <a:t> de fuente:</a:t>
            </a:r>
          </a:p>
          <a:p>
            <a:pPr marL="0" indent="0" algn="just">
              <a:buNone/>
            </a:pPr>
            <a:r>
              <a:rPr lang="es-ES" dirty="0" smtClean="0">
                <a:hlinkClick r:id="rId2"/>
              </a:rPr>
              <a:t>https://fonts.google.com</a:t>
            </a:r>
            <a:r>
              <a:rPr lang="es-ES" dirty="0" smtClean="0">
                <a:hlinkClick r:id="rId2"/>
              </a:rPr>
              <a:t>/</a:t>
            </a:r>
            <a:endParaRPr lang="es-ES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37020" y="0"/>
            <a:ext cx="4373880" cy="226960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79888" y="2246747"/>
            <a:ext cx="4288143" cy="226755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79888" y="4382919"/>
            <a:ext cx="4331012" cy="2423847"/>
          </a:xfrm>
          <a:prstGeom prst="rect">
            <a:avLst/>
          </a:prstGeom>
        </p:spPr>
      </p:pic>
      <p:cxnSp>
        <p:nvCxnSpPr>
          <p:cNvPr id="8" name="Conector curvado 7"/>
          <p:cNvCxnSpPr>
            <a:stCxn id="3" idx="3"/>
            <a:endCxn id="4" idx="1"/>
          </p:cNvCxnSpPr>
          <p:nvPr/>
        </p:nvCxnSpPr>
        <p:spPr>
          <a:xfrm flipV="1">
            <a:off x="4949190" y="1134804"/>
            <a:ext cx="1687830" cy="1795413"/>
          </a:xfrm>
          <a:prstGeom prst="curvedConnector3">
            <a:avLst/>
          </a:prstGeom>
          <a:ln>
            <a:solidFill>
              <a:srgbClr val="EF7D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curvado 8"/>
          <p:cNvCxnSpPr>
            <a:stCxn id="3" idx="3"/>
            <a:endCxn id="5" idx="1"/>
          </p:cNvCxnSpPr>
          <p:nvPr/>
        </p:nvCxnSpPr>
        <p:spPr>
          <a:xfrm>
            <a:off x="4949190" y="2930217"/>
            <a:ext cx="1730698" cy="450306"/>
          </a:xfrm>
          <a:prstGeom prst="curvedConnector3">
            <a:avLst>
              <a:gd name="adj1" fmla="val 50000"/>
            </a:avLst>
          </a:prstGeom>
          <a:ln>
            <a:solidFill>
              <a:srgbClr val="EF7D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curvado 9"/>
          <p:cNvCxnSpPr>
            <a:stCxn id="3" idx="3"/>
            <a:endCxn id="6" idx="1"/>
          </p:cNvCxnSpPr>
          <p:nvPr/>
        </p:nvCxnSpPr>
        <p:spPr>
          <a:xfrm>
            <a:off x="4949190" y="2930217"/>
            <a:ext cx="1730698" cy="2664626"/>
          </a:xfrm>
          <a:prstGeom prst="curvedConnector3">
            <a:avLst/>
          </a:prstGeom>
          <a:ln>
            <a:solidFill>
              <a:srgbClr val="EF7D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contenido 2"/>
          <p:cNvSpPr txBox="1">
            <a:spLocks/>
          </p:cNvSpPr>
          <p:nvPr/>
        </p:nvSpPr>
        <p:spPr>
          <a:xfrm>
            <a:off x="1009650" y="4639101"/>
            <a:ext cx="3939540" cy="2080687"/>
          </a:xfrm>
          <a:prstGeom prst="rect">
            <a:avLst/>
          </a:prstGeom>
          <a:solidFill>
            <a:srgbClr val="F4A6B7"/>
          </a:solidFill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1500" dirty="0" smtClean="0"/>
              <a:t>Variables de fuentes:</a:t>
            </a:r>
          </a:p>
          <a:p>
            <a:pPr marL="0" indent="0" algn="just">
              <a:buNone/>
            </a:pPr>
            <a:r>
              <a:rPr lang="es-ES" sz="1500" dirty="0" smtClean="0"/>
              <a:t>--font-size-small:20px;</a:t>
            </a:r>
          </a:p>
          <a:p>
            <a:pPr marL="0" indent="0" algn="just">
              <a:buNone/>
            </a:pPr>
            <a:r>
              <a:rPr lang="es-ES" sz="1500" dirty="0"/>
              <a:t>--</a:t>
            </a:r>
            <a:r>
              <a:rPr lang="es-ES" sz="1500" dirty="0" smtClean="0"/>
              <a:t>font-size-medium:30px;</a:t>
            </a:r>
          </a:p>
          <a:p>
            <a:pPr marL="0" indent="0" algn="just">
              <a:buNone/>
            </a:pPr>
            <a:r>
              <a:rPr lang="es-ES" sz="1500" dirty="0"/>
              <a:t>--</a:t>
            </a:r>
            <a:r>
              <a:rPr lang="es-ES" sz="1500" dirty="0" smtClean="0"/>
              <a:t>font-size-large:35px</a:t>
            </a:r>
            <a:r>
              <a:rPr lang="es-ES" sz="1500" dirty="0"/>
              <a:t>;</a:t>
            </a:r>
          </a:p>
          <a:p>
            <a:pPr marL="0" indent="0" algn="just">
              <a:buNone/>
            </a:pPr>
            <a:r>
              <a:rPr lang="es-ES" sz="1500" dirty="0"/>
              <a:t>--</a:t>
            </a:r>
            <a:r>
              <a:rPr lang="es-ES" sz="1500" dirty="0" smtClean="0"/>
              <a:t>font-size-extra-large:50px;</a:t>
            </a:r>
            <a:endParaRPr lang="es-ES" sz="1500" dirty="0"/>
          </a:p>
        </p:txBody>
      </p:sp>
    </p:spTree>
    <p:extLst>
      <p:ext uri="{BB962C8B-B14F-4D97-AF65-F5344CB8AC3E}">
        <p14:creationId xmlns:p14="http://schemas.microsoft.com/office/powerpoint/2010/main" val="252690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t="2" b="56432"/>
          <a:stretch/>
        </p:blipFill>
        <p:spPr>
          <a:xfrm>
            <a:off x="837877" y="0"/>
            <a:ext cx="5656655" cy="6858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84" t="44001" r="-284" b="62"/>
          <a:stretch/>
        </p:blipFill>
        <p:spPr>
          <a:xfrm>
            <a:off x="6908477" y="25400"/>
            <a:ext cx="4389437" cy="683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329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054600" cy="1325563"/>
          </a:xfrm>
        </p:spPr>
        <p:txBody>
          <a:bodyPr/>
          <a:lstStyle/>
          <a:p>
            <a:r>
              <a:rPr lang="es-ES" dirty="0" err="1" smtClean="0"/>
              <a:t>Brief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054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Contenido del </a:t>
            </a:r>
            <a:r>
              <a:rPr lang="es-ES" dirty="0" err="1" smtClean="0"/>
              <a:t>Brief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Las secciones más comunes son:</a:t>
            </a:r>
          </a:p>
          <a:p>
            <a:pPr marL="0" indent="0">
              <a:buNone/>
            </a:pPr>
            <a:r>
              <a:rPr lang="es-ES" dirty="0" smtClean="0"/>
              <a:t>- Descripción del Cliente/Empresa</a:t>
            </a:r>
          </a:p>
          <a:p>
            <a:pPr marL="0" indent="0">
              <a:buNone/>
            </a:pPr>
            <a:r>
              <a:rPr lang="es-ES" dirty="0" smtClean="0"/>
              <a:t>- Objetivos o retos</a:t>
            </a:r>
          </a:p>
          <a:p>
            <a:pPr marL="0" indent="0">
              <a:buNone/>
            </a:pPr>
            <a:r>
              <a:rPr lang="es-ES" dirty="0" smtClean="0"/>
              <a:t>- Target o audiencia</a:t>
            </a:r>
          </a:p>
          <a:p>
            <a:pPr>
              <a:buFontTx/>
              <a:buChar char="-"/>
            </a:pPr>
            <a:r>
              <a:rPr lang="es-ES" dirty="0" smtClean="0"/>
              <a:t>Competencia</a:t>
            </a:r>
          </a:p>
          <a:p>
            <a:pPr>
              <a:buFontTx/>
              <a:buChar char="-"/>
            </a:pPr>
            <a:r>
              <a:rPr lang="es-ES" dirty="0" smtClean="0"/>
              <a:t>Distribución</a:t>
            </a:r>
          </a:p>
          <a:p>
            <a:pPr marL="0" indent="0">
              <a:buNone/>
            </a:pPr>
            <a:r>
              <a:rPr lang="en-US" sz="1000" dirty="0" smtClean="0">
                <a:hlinkClick r:id="rId2"/>
              </a:rPr>
              <a:t>https://github.com/</a:t>
            </a:r>
            <a:r>
              <a:rPr lang="en-US" sz="1000" dirty="0" err="1" smtClean="0">
                <a:hlinkClick r:id="rId2"/>
              </a:rPr>
              <a:t>mssroboto</a:t>
            </a:r>
            <a:r>
              <a:rPr lang="en-US" sz="1000" dirty="0" smtClean="0">
                <a:hlinkClick r:id="rId2"/>
              </a:rPr>
              <a:t>/</a:t>
            </a:r>
            <a:r>
              <a:rPr lang="en-US" sz="1000" dirty="0" err="1" smtClean="0">
                <a:hlinkClick r:id="rId2"/>
              </a:rPr>
              <a:t>diseno</a:t>
            </a:r>
            <a:r>
              <a:rPr lang="en-US" sz="1000" dirty="0" smtClean="0">
                <a:hlinkClick r:id="rId2"/>
              </a:rPr>
              <a:t>-para-</a:t>
            </a:r>
            <a:r>
              <a:rPr lang="en-US" sz="1000" dirty="0" err="1" smtClean="0">
                <a:hlinkClick r:id="rId2"/>
              </a:rPr>
              <a:t>programadores</a:t>
            </a:r>
            <a:r>
              <a:rPr lang="en-US" sz="1000" dirty="0" smtClean="0">
                <a:hlinkClick r:id="rId2"/>
              </a:rPr>
              <a:t>/blob/master/1-brief/</a:t>
            </a:r>
            <a:r>
              <a:rPr lang="en-US" sz="1000" dirty="0" err="1" smtClean="0">
                <a:hlinkClick r:id="rId2"/>
              </a:rPr>
              <a:t>Brief..pdf</a:t>
            </a:r>
            <a:r>
              <a:rPr lang="en-US" sz="1000" dirty="0" smtClean="0"/>
              <a:t> </a:t>
            </a:r>
            <a:endParaRPr lang="en-US" sz="1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0" y="365125"/>
            <a:ext cx="5772956" cy="575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24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UX 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374" y="1690688"/>
            <a:ext cx="3772426" cy="397247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38200" y="1969848"/>
            <a:ext cx="61849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Definición </a:t>
            </a:r>
            <a:r>
              <a:rPr lang="es-ES" b="1" dirty="0"/>
              <a:t>de diseño UX</a:t>
            </a:r>
          </a:p>
          <a:p>
            <a:r>
              <a:rPr lang="es-ES" b="1" dirty="0" smtClean="0"/>
              <a:t>Investigación</a:t>
            </a:r>
            <a:r>
              <a:rPr lang="es-ES" dirty="0"/>
              <a:t> ⇒ </a:t>
            </a:r>
            <a:r>
              <a:rPr lang="es-ES" i="1" dirty="0"/>
              <a:t>Recopilar </a:t>
            </a:r>
            <a:r>
              <a:rPr lang="es-ES" i="1" dirty="0" smtClean="0"/>
              <a:t>información </a:t>
            </a:r>
            <a:r>
              <a:rPr lang="es-ES" i="1" dirty="0"/>
              <a:t>para conocer que ocupan los usuarios principalmente. Es bueno apoyarse de aplicaciones ya existentes para crear un buen diseño UX</a:t>
            </a:r>
            <a:endParaRPr lang="es-ES" dirty="0"/>
          </a:p>
          <a:p>
            <a:r>
              <a:rPr lang="es-ES" b="1" dirty="0" smtClean="0"/>
              <a:t>Análisis</a:t>
            </a:r>
            <a:r>
              <a:rPr lang="es-ES" dirty="0"/>
              <a:t> ⇒ </a:t>
            </a:r>
            <a:r>
              <a:rPr lang="es-ES" i="1" dirty="0"/>
              <a:t>Una vez recopilada la </a:t>
            </a:r>
            <a:r>
              <a:rPr lang="es-ES" i="1" dirty="0" smtClean="0"/>
              <a:t>información </a:t>
            </a:r>
            <a:r>
              <a:rPr lang="es-ES" i="1" dirty="0"/>
              <a:t>se analiza y se obtienen los puntos importantes que debemos tener en cuenta al momento de crear el diseño</a:t>
            </a:r>
            <a:endParaRPr lang="es-ES" dirty="0"/>
          </a:p>
          <a:p>
            <a:r>
              <a:rPr lang="es-ES" b="1" dirty="0"/>
              <a:t>Diseño</a:t>
            </a:r>
            <a:r>
              <a:rPr lang="es-ES" dirty="0"/>
              <a:t> ⇒ </a:t>
            </a:r>
            <a:r>
              <a:rPr lang="es-ES" i="1" dirty="0"/>
              <a:t>Se crean prototipos o sketches para visualizar el resultado</a:t>
            </a:r>
            <a:endParaRPr lang="es-ES" dirty="0"/>
          </a:p>
          <a:p>
            <a:r>
              <a:rPr lang="es-ES" b="1" dirty="0"/>
              <a:t>Pruebas de usuario</a:t>
            </a:r>
            <a:r>
              <a:rPr lang="es-ES" dirty="0"/>
              <a:t> ⇒ </a:t>
            </a:r>
            <a:r>
              <a:rPr lang="es-ES" i="1" dirty="0"/>
              <a:t>Por lo general se llevan a cabo en los sketches para poder realizar ajustes antes de llevar el diseño a </a:t>
            </a:r>
            <a:r>
              <a:rPr lang="es-ES" i="1" dirty="0" smtClean="0"/>
              <a:t>código</a:t>
            </a:r>
            <a:endParaRPr lang="es-E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13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Paso 2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s-CO" dirty="0" smtClean="0"/>
              <a:t>Requerimientos</a:t>
            </a:r>
          </a:p>
          <a:p>
            <a:pPr marL="0" indent="0">
              <a:buNone/>
            </a:pPr>
            <a:r>
              <a:rPr lang="es-CO" dirty="0" smtClean="0"/>
              <a:t>Objetivo</a:t>
            </a:r>
          </a:p>
          <a:p>
            <a:pPr>
              <a:buFontTx/>
              <a:buChar char="-"/>
            </a:pPr>
            <a:r>
              <a:rPr lang="es-CO" dirty="0" smtClean="0"/>
              <a:t>Dar a conocer sus productos</a:t>
            </a:r>
          </a:p>
          <a:p>
            <a:pPr>
              <a:buFontTx/>
              <a:buChar char="-"/>
            </a:pPr>
            <a:r>
              <a:rPr lang="es-CO" dirty="0" smtClean="0"/>
              <a:t>Aumentar la presencia en l</a:t>
            </a:r>
            <a:r>
              <a:rPr lang="es-ES" dirty="0" err="1" smtClean="0"/>
              <a:t>ínea</a:t>
            </a:r>
            <a:endParaRPr lang="es-ES" dirty="0" smtClean="0"/>
          </a:p>
          <a:p>
            <a:pPr>
              <a:buFontTx/>
              <a:buChar char="-"/>
            </a:pPr>
            <a:r>
              <a:rPr lang="es-ES" dirty="0" smtClean="0"/>
              <a:t>Hacer pedidos online</a:t>
            </a:r>
          </a:p>
          <a:p>
            <a:pPr>
              <a:buFontTx/>
              <a:buChar char="-"/>
            </a:pPr>
            <a:r>
              <a:rPr lang="es-ES" dirty="0" smtClean="0"/>
              <a:t>Dar a conocer su marca</a:t>
            </a:r>
            <a:endParaRPr lang="en-US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70104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O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s-CO" dirty="0" smtClean="0"/>
              <a:t>Requerimientos</a:t>
            </a:r>
          </a:p>
          <a:p>
            <a:pPr>
              <a:buFontTx/>
              <a:buChar char="-"/>
            </a:pPr>
            <a:r>
              <a:rPr lang="es-CO" dirty="0" smtClean="0"/>
              <a:t>Menú y promociones</a:t>
            </a:r>
          </a:p>
          <a:p>
            <a:pPr>
              <a:buFontTx/>
              <a:buChar char="-"/>
            </a:pPr>
            <a:r>
              <a:rPr lang="es-ES" dirty="0" smtClean="0"/>
              <a:t>Redes sociales</a:t>
            </a:r>
          </a:p>
          <a:p>
            <a:pPr>
              <a:buFontTx/>
              <a:buChar char="-"/>
            </a:pPr>
            <a:r>
              <a:rPr lang="es-ES" dirty="0" smtClean="0"/>
              <a:t>Pedidos</a:t>
            </a:r>
          </a:p>
          <a:p>
            <a:pPr>
              <a:buFontTx/>
              <a:buChar char="-"/>
            </a:pPr>
            <a:r>
              <a:rPr lang="es-ES" dirty="0" smtClean="0"/>
              <a:t>Contacto y sucursales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77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4195616"/>
            <a:ext cx="2070100" cy="1325563"/>
          </a:xfrm>
        </p:spPr>
        <p:txBody>
          <a:bodyPr>
            <a:noAutofit/>
          </a:bodyPr>
          <a:lstStyle/>
          <a:p>
            <a:pPr algn="ctr"/>
            <a:r>
              <a:rPr lang="es-ES" sz="2400" dirty="0" smtClean="0"/>
              <a:t>Páginas que podría tener una web</a:t>
            </a:r>
            <a:endParaRPr lang="en-US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0"/>
            <a:ext cx="9296400" cy="6852935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685800" y="817416"/>
            <a:ext cx="20701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 smtClean="0"/>
              <a:t>Diagrama de Flujo</a:t>
            </a:r>
            <a:endParaRPr lang="en-US" sz="2400" dirty="0"/>
          </a:p>
        </p:txBody>
      </p:sp>
      <p:cxnSp>
        <p:nvCxnSpPr>
          <p:cNvPr id="7" name="Conector recto de flecha 6"/>
          <p:cNvCxnSpPr>
            <a:stCxn id="5" idx="2"/>
            <a:endCxn id="2" idx="0"/>
          </p:cNvCxnSpPr>
          <p:nvPr/>
        </p:nvCxnSpPr>
        <p:spPr>
          <a:xfrm>
            <a:off x="1720850" y="2142979"/>
            <a:ext cx="0" cy="2052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06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870053"/>
            <a:ext cx="2070100" cy="1325563"/>
          </a:xfrm>
        </p:spPr>
        <p:txBody>
          <a:bodyPr>
            <a:noAutofit/>
          </a:bodyPr>
          <a:lstStyle/>
          <a:p>
            <a:pPr algn="ctr"/>
            <a:r>
              <a:rPr lang="es-ES" sz="2400" dirty="0" smtClean="0"/>
              <a:t>Para realizar</a:t>
            </a:r>
            <a:br>
              <a:rPr lang="es-ES" sz="2400" dirty="0" smtClean="0"/>
            </a:br>
            <a:r>
              <a:rPr lang="es-ES" sz="2400" dirty="0" smtClean="0"/>
              <a:t>Pagos</a:t>
            </a:r>
            <a:endParaRPr lang="en-US" sz="24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685800" y="817416"/>
            <a:ext cx="20701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 smtClean="0"/>
              <a:t>Diagrama de Flujo</a:t>
            </a:r>
          </a:p>
        </p:txBody>
      </p:sp>
      <p:cxnSp>
        <p:nvCxnSpPr>
          <p:cNvPr id="7" name="Conector recto de flecha 6"/>
          <p:cNvCxnSpPr>
            <a:stCxn id="5" idx="2"/>
            <a:endCxn id="2" idx="0"/>
          </p:cNvCxnSpPr>
          <p:nvPr/>
        </p:nvCxnSpPr>
        <p:spPr>
          <a:xfrm>
            <a:off x="1720850" y="2142979"/>
            <a:ext cx="0" cy="727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630" y="0"/>
            <a:ext cx="92723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40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39576" y="365125"/>
            <a:ext cx="5314224" cy="1325563"/>
          </a:xfrm>
        </p:spPr>
        <p:txBody>
          <a:bodyPr/>
          <a:lstStyle/>
          <a:p>
            <a:pPr algn="r"/>
            <a:r>
              <a:rPr lang="en-US" dirty="0"/>
              <a:t>WIREFRAMES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934374" cy="2875119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4885422" y="1690688"/>
            <a:ext cx="6355530" cy="675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dirty="0" err="1" smtClean="0"/>
              <a:t>Hacer</a:t>
            </a:r>
            <a:r>
              <a:rPr lang="en-US" sz="1800" dirty="0" smtClean="0"/>
              <a:t> </a:t>
            </a:r>
            <a:r>
              <a:rPr lang="en-US" sz="1800" dirty="0" err="1" smtClean="0"/>
              <a:t>contenido</a:t>
            </a:r>
            <a:r>
              <a:rPr lang="en-US" sz="1800" dirty="0" smtClean="0"/>
              <a:t> a </a:t>
            </a:r>
            <a:r>
              <a:rPr lang="en-US" sz="1800" dirty="0" err="1" smtClean="0"/>
              <a:t>mano</a:t>
            </a:r>
            <a:r>
              <a:rPr lang="en-US" sz="1800" dirty="0" smtClean="0"/>
              <a:t>, </a:t>
            </a:r>
            <a:r>
              <a:rPr lang="en-US" sz="1800" dirty="0" err="1" smtClean="0"/>
              <a:t>usar</a:t>
            </a:r>
            <a:r>
              <a:rPr lang="en-US" sz="1800" dirty="0" smtClean="0"/>
              <a:t> </a:t>
            </a:r>
            <a:r>
              <a:rPr lang="en-US" sz="1800" dirty="0" err="1" smtClean="0"/>
              <a:t>powerpoint</a:t>
            </a:r>
            <a:r>
              <a:rPr lang="en-US" sz="1800" dirty="0" smtClean="0"/>
              <a:t>, </a:t>
            </a:r>
            <a:r>
              <a:rPr lang="en-US" sz="1800" dirty="0" err="1" smtClean="0"/>
              <a:t>figma</a:t>
            </a:r>
            <a:r>
              <a:rPr lang="en-US" sz="1800" dirty="0" smtClean="0"/>
              <a:t>, etc…</a:t>
            </a:r>
            <a:endParaRPr lang="en-US" sz="18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422" y="2366355"/>
            <a:ext cx="6468378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38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2420" y="365125"/>
            <a:ext cx="2959100" cy="1460500"/>
          </a:xfrm>
        </p:spPr>
        <p:txBody>
          <a:bodyPr/>
          <a:lstStyle/>
          <a:p>
            <a:r>
              <a:rPr lang="es-ES" dirty="0" smtClean="0"/>
              <a:t>UI </a:t>
            </a:r>
            <a:r>
              <a:rPr lang="es-ES" sz="2000" dirty="0" smtClean="0"/>
              <a:t>Interfaz de Usuario</a:t>
            </a:r>
            <a:endParaRPr lang="en-US" sz="2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2420" y="1825625"/>
            <a:ext cx="2959100" cy="1806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 smtClean="0"/>
              <a:t>Se enfoca en la capa de estilos visuales que va por encima de la estructura de contenido.</a:t>
            </a:r>
            <a:endParaRPr lang="en-US" sz="2400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490220" y="1689100"/>
            <a:ext cx="278130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/>
          <p:cNvSpPr txBox="1">
            <a:spLocks/>
          </p:cNvSpPr>
          <p:nvPr/>
        </p:nvSpPr>
        <p:spPr>
          <a:xfrm>
            <a:off x="312420" y="3306445"/>
            <a:ext cx="3073400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UX </a:t>
            </a:r>
            <a:r>
              <a:rPr lang="es-ES" sz="1800" dirty="0" smtClean="0"/>
              <a:t>Experiencia de Usuario</a:t>
            </a:r>
            <a:endParaRPr lang="en-US" sz="2000" dirty="0"/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312420" y="4766945"/>
            <a:ext cx="2959100" cy="1806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400" dirty="0" smtClean="0"/>
              <a:t>Se enfoca en la investigación, prototipo y arquitectura de la información</a:t>
            </a:r>
            <a:endParaRPr lang="en-US" sz="2400" dirty="0"/>
          </a:p>
        </p:txBody>
      </p:sp>
      <p:cxnSp>
        <p:nvCxnSpPr>
          <p:cNvPr id="9" name="Conector recto 8"/>
          <p:cNvCxnSpPr/>
          <p:nvPr/>
        </p:nvCxnSpPr>
        <p:spPr>
          <a:xfrm>
            <a:off x="490220" y="4630420"/>
            <a:ext cx="278130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"/>
          <a:srcRect r="4680"/>
          <a:stretch/>
        </p:blipFill>
        <p:spPr>
          <a:xfrm>
            <a:off x="3656473" y="0"/>
            <a:ext cx="85355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25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Moodboard</a:t>
            </a:r>
            <a:r>
              <a:rPr lang="es-ES" dirty="0" smtClean="0"/>
              <a:t> y Línea Gráfica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3920476" cy="14890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 smtClean="0"/>
              <a:t>Es un tablero de referencias visuales que se usan como fuente de inspiración para desarrollar la UI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676" y="1690688"/>
            <a:ext cx="7433324" cy="4486275"/>
          </a:xfrm>
          <a:prstGeom prst="rect">
            <a:avLst/>
          </a:prstGeo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838200" y="3447414"/>
            <a:ext cx="3920476" cy="2729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dirty="0" smtClean="0"/>
              <a:t>Estilos de Fuente</a:t>
            </a:r>
            <a:endParaRPr lang="en-US" dirty="0" smtClean="0"/>
          </a:p>
          <a:p>
            <a:pPr>
              <a:buFontTx/>
              <a:buChar char="-"/>
            </a:pPr>
            <a:r>
              <a:rPr lang="es-ES" dirty="0" smtClean="0"/>
              <a:t>Colores de fondo</a:t>
            </a:r>
          </a:p>
          <a:p>
            <a:pPr>
              <a:buFontTx/>
              <a:buChar char="-"/>
            </a:pPr>
            <a:r>
              <a:rPr lang="es-ES" dirty="0" smtClean="0"/>
              <a:t>Manera que se toman las fotos</a:t>
            </a:r>
          </a:p>
          <a:p>
            <a:pPr>
              <a:buFontTx/>
              <a:buChar char="-"/>
            </a:pPr>
            <a:r>
              <a:rPr lang="es-ES" dirty="0" smtClean="0"/>
              <a:t>Etc… </a:t>
            </a:r>
          </a:p>
        </p:txBody>
      </p:sp>
    </p:spTree>
    <p:extLst>
      <p:ext uri="{BB962C8B-B14F-4D97-AF65-F5344CB8AC3E}">
        <p14:creationId xmlns:p14="http://schemas.microsoft.com/office/powerpoint/2010/main" val="250686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285</Words>
  <Application>Microsoft Office PowerPoint</Application>
  <PresentationFormat>Panorámica</PresentationFormat>
  <Paragraphs>71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Web Developer</vt:lpstr>
      <vt:lpstr>Brief</vt:lpstr>
      <vt:lpstr>UX </vt:lpstr>
      <vt:lpstr>Paso 2</vt:lpstr>
      <vt:lpstr>Páginas que podría tener una web</vt:lpstr>
      <vt:lpstr>Para realizar Pagos</vt:lpstr>
      <vt:lpstr>WIREFRAMES</vt:lpstr>
      <vt:lpstr>UI Interfaz de Usuario</vt:lpstr>
      <vt:lpstr>Moodboard y Línea Gráfica</vt:lpstr>
      <vt:lpstr>Teoría del Color</vt:lpstr>
      <vt:lpstr>Tipografía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Developer</dc:title>
  <dc:creator>Rene</dc:creator>
  <cp:lastModifiedBy>Amapola</cp:lastModifiedBy>
  <cp:revision>16</cp:revision>
  <dcterms:created xsi:type="dcterms:W3CDTF">2022-06-08T10:29:37Z</dcterms:created>
  <dcterms:modified xsi:type="dcterms:W3CDTF">2022-06-08T18:32:16Z</dcterms:modified>
</cp:coreProperties>
</file>