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61" r:id="rId9"/>
    <p:sldId id="270" r:id="rId10"/>
    <p:sldId id="262" r:id="rId11"/>
    <p:sldId id="263" r:id="rId12"/>
    <p:sldId id="271" r:id="rId13"/>
    <p:sldId id="264" r:id="rId14"/>
    <p:sldId id="272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B1052-29E9-4BA6-AD8C-2A04902057B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10A8B-674F-402E-A66C-B93538A0A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10A8B-674F-402E-A66C-B93538A0A8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Inegalitatea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hu-H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ős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Mordell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560" y="3629818"/>
            <a:ext cx="7520880" cy="1752600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Mureșan Natalia, Mărcuș Sergiu David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 îndrumător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Jecan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Ioan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28662" y="5105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805664" cy="5840435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Lăsăm cititorului plăcerea studierii cazului (cazurilor) de egalitate.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Observație: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 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(centrul cercului circumscris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ABC)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atunci 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y = z = R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</a:t>
            </a:r>
            <a:r>
              <a: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+ β + γ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 + r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(relația lui Lazare Carnot)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 inegalitatea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＊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devine: 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(R + r)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⇔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2*r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adică una din inegalitățile celebre ale lui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LEONARD EULER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15590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alt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demonstrație a inegalității lui ERD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Vezi figura: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" y="1065277"/>
            <a:ext cx="8927976" cy="59519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6632"/>
                <a:ext cx="9126760" cy="6858000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Arătăm mai întâi că: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*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Patrulaterul AB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’PC’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inscriptibil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ro-RO" b="1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𝐬𝐢𝐧</m:t>
                        </m:r>
                        <m:r>
                          <a:rPr lang="ro-RO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𝑷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AP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num>
                      <m:den>
                        <m:r>
                          <a:rPr lang="ro-RO" b="1" i="0">
                            <a:latin typeface="Cambria Math" panose="02040503050406030204" pitchFamily="18" charset="0"/>
                          </a:rPr>
                          <m:t>𝐬𝐢𝐧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x * sin 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Aplic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ăm teorema cosinusului în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’P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și obținem:</a:t>
                </a:r>
              </a:p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 ∠B’PC’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cum </a:t>
                </a:r>
              </a:p>
              <a:p>
                <a:pPr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∠B’PC’ = 180° - ∠A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rezult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ă:</a:t>
                </a:r>
              </a:p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A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și cum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x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A,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rezultă:</a:t>
                </a:r>
              </a:p>
              <a:p>
                <a:pPr algn="ctr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1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l-GR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ro-RO" b="1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− 2</m:t>
                        </m:r>
                        <m:r>
                          <m:rPr>
                            <m:nor/>
                          </m:rPr>
                          <a:rPr lang="ro-RO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ro-RO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ro-RO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ro-RO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ro-RO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ro-RO" b="1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den>
                    </m:f>
                    <m:r>
                      <a:rPr lang="ro-RO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632"/>
                <a:ext cx="9126760" cy="6858000"/>
              </a:xfrm>
              <a:blipFill>
                <a:blip r:embed="rId2"/>
                <a:stretch>
                  <a:fillRect t="-1244" r="-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97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08" y="260648"/>
                <a:ext cx="8856984" cy="9551414"/>
              </a:xfrm>
            </p:spPr>
            <p:txBody>
              <a:bodyPr>
                <a:noAutofit/>
              </a:bodyPr>
              <a:lstStyle/>
              <a:p>
                <a:pPr algn="just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Inegalitatea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echivalent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cu:</a:t>
                </a:r>
              </a:p>
              <a:p>
                <a:pPr algn="ctr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*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+ 2 * b * c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 dacă ținem seama de 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＊＊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cu:</a:t>
                </a:r>
              </a:p>
              <a:p>
                <a:pPr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ro-RO" b="1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ro-RO" b="1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(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l-GR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l-GR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A)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sau:</a:t>
                </a:r>
              </a:p>
              <a:p>
                <a:pPr algn="ctr">
                  <a:spcBef>
                    <a:spcPts val="2500"/>
                  </a:spcBef>
                  <a:buNone/>
                </a:pP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l-GR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l-GR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A)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+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+ 2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B*sin C)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echivalent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 cu: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None/>
                </a:pP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(1-sin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C)+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(1-sin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+</a:t>
                </a: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(cos A – sin B * sin C)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08" y="260648"/>
                <a:ext cx="8856984" cy="9551414"/>
              </a:xfrm>
              <a:blipFill>
                <a:blip r:embed="rId2"/>
                <a:stretch>
                  <a:fillRect l="-1791" t="-893" r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548" y="332656"/>
                <a:ext cx="9059452" cy="6264696"/>
              </a:xfrm>
            </p:spPr>
            <p:txBody>
              <a:bodyPr>
                <a:noAutofit/>
              </a:bodyPr>
              <a:lstStyle/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Deoarece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buNone/>
                </a:pP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A = cos (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-B-C) = - cos B * cos C + sin B * sin C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inegalitatea precedentă este echivalentă cu:</a:t>
                </a:r>
              </a:p>
              <a:p>
                <a:pPr algn="just">
                  <a:buNone/>
                </a:pP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cos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+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γ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cos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– 2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cos B * cos C ≥ 0 ⇔ (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*cos C –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*cos B)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ceea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evident e</a:t>
                </a:r>
              </a:p>
              <a:p>
                <a:pPr algn="just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adev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ărat.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Așadar inegalitatea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*γ +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*β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demonstrată. Această inegalitate se poate scrie sub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 echivalentă:</a:t>
                </a:r>
              </a:p>
              <a:p>
                <a:pPr algn="ctr">
                  <a:buNone/>
                </a:pP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48" y="332656"/>
                <a:ext cx="9059452" cy="6264696"/>
              </a:xfrm>
              <a:blipFill>
                <a:blip r:embed="rId2"/>
                <a:stretch>
                  <a:fillRect l="-1750" t="-1363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84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08520" y="332656"/>
                <a:ext cx="8928992" cy="7752354"/>
              </a:xfrm>
            </p:spPr>
            <p:txBody>
              <a:bodyPr>
                <a:noAutofit/>
              </a:bodyPr>
              <a:lstStyle/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Scriin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înca două inegalități analoage și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adunându-le se obține: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 y + z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</a:p>
              <a:p>
                <a:pPr algn="ctr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α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+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+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și cum fiecare paranteză închide un număr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problema este rezolvată.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8520" y="332656"/>
                <a:ext cx="8928992" cy="7752354"/>
              </a:xfrm>
              <a:blipFill>
                <a:blip r:embed="rId2"/>
                <a:stretch>
                  <a:fillRect t="-1101" r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640960" cy="5840435"/>
              </a:xfrm>
            </p:spPr>
            <p:txBody>
              <a:bodyPr>
                <a:normAutofit/>
              </a:bodyPr>
              <a:lstStyle/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Câteva inegalități remarcabile demonstrate cu ajutorul inegalității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“E-M”:</a:t>
                </a:r>
              </a:p>
              <a:p>
                <a:pPr marL="514350" indent="-514350" algn="just">
                  <a:buFont typeface="Arial" pitchFamily="34" charset="0"/>
                  <a:buAutoNum type="arabicParenR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a*R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b*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c*R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≥4*S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 = R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d(P, A) etc. )</a:t>
                </a:r>
              </a:p>
              <a:p>
                <a:pPr marL="514350" indent="-514350" algn="just">
                  <a:spcAft>
                    <a:spcPts val="600"/>
                  </a:spcAft>
                  <a:buAutoNum type="arabicParenR"/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dc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3(d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=d(P, BC) etc.) (G.M.B. 6/1983)</a:t>
                </a: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 (d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 (d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(OPPENHEIM)</a:t>
                </a:r>
              </a:p>
              <a:p>
                <a:pPr marL="514350" indent="-514350" algn="just">
                  <a:buAutoNum type="arabicParenR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*R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2 * (d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</a:p>
              <a:p>
                <a:pPr marL="0" indent="0"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+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640960" cy="5840435"/>
              </a:xfrm>
              <a:blipFill>
                <a:blip r:embed="rId2"/>
                <a:stretch>
                  <a:fillRect l="-1763" t="-1461" r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probleme comentate, Univ. Din Timișoara Secția maetmatică (Caietul Nr. 5: D. Mihet, L. Lăzăroaia ș.a.), pt. Concursul T. Lalescu, 1987.</a:t>
            </a:r>
          </a:p>
          <a:p>
            <a:pPr marL="514350" indent="-514350">
              <a:buAutoNum type="arabicParenR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Bazele raționamentului geometric Dan Brânzei, S. Anița, E. Onofraș, G. Izvoranu</a:t>
            </a:r>
          </a:p>
          <a:p>
            <a:pPr marL="514350" indent="-51435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Editura Academiei R.S.R., București 1983</a:t>
            </a:r>
          </a:p>
          <a:p>
            <a:pPr marL="514350" indent="-51435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 Colecția G.M.B.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8" y="332656"/>
            <a:ext cx="8784976" cy="5840435"/>
          </a:xfrm>
        </p:spPr>
        <p:txBody>
          <a:bodyPr anchor="t">
            <a:normAutofit/>
          </a:bodyPr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Matematicianul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maghiar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 ERD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propune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anul 1935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 BERLIN)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următoarea problemă: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P este un punct în interiorul triunghiului ascuțitunghic ABC, x, y, z distanțele de la punctul P la vârfurile triunghiului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(x=d(P, A), y=d(P, B), z=d(P,C))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α, β, 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stanțele de la punctul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laturile triunghiului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d(P, BC),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d(P, CA),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d(P,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AB))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atunci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loc u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rmătoarea inegalitate: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y + z ≥ 2 * (</a:t>
            </a:r>
            <a:r>
              <a: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+ β + γ)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(＊)</a:t>
            </a:r>
            <a:endParaRPr lang="ro-RO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77471"/>
            <a:ext cx="8784976" cy="655272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anul 1937,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J. Mordell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inegalitate, iar mai târziu,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inegalitate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“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x, y, z sunt distanțele de la un punct P 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interiorul unui triunghi ascuțitunghic ABC 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vârfurile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iar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ro-RO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sunt lungimile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bisectoarelor interioare ale unghiurilor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BPC,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CPA,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atunci are loc inegalitatea: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y + z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* (d</a:t>
            </a:r>
            <a:r>
              <a:rPr lang="ro-RO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d</a:t>
            </a:r>
            <a:r>
              <a:rPr lang="ro-RO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d</a:t>
            </a:r>
            <a:r>
              <a:rPr lang="ro-RO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inegalitatea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＊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mai numește inegalitatea 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-MORDELL-BARROW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32656"/>
            <a:ext cx="8568952" cy="266429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 cele mai frumoase demonstrații 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inegalității E-M (Erd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Mordell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ține matematicianului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KAZARINOFF.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Prezentăm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demonstrație: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ro-RO" baseline="-25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7056784" cy="47045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08" y="188640"/>
                <a:ext cx="8856984" cy="6669360"/>
              </a:xfrm>
            </p:spPr>
            <p:txBody>
              <a:bodyPr>
                <a:noAutofit/>
              </a:bodyPr>
              <a:lstStyle/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(AC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și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o-RO" b="1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ro-RO" b="1" i="1" dirty="0">
                    <a:latin typeface="Times New Roman" pitchFamily="18" charset="0"/>
                    <a:cs typeface="Times New Roman" pitchFamily="18" charset="0"/>
                  </a:rPr>
                  <a:t>∈ (AB’)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astfel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încât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k * b, AC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k * c.</a:t>
                </a:r>
              </a:p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Atunci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k * BC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și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ro-RO" b="1" i="1" baseline="-5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</a:t>
                </a:r>
                <a:r>
                  <a:rPr lang="ro-RO" b="1" i="1" baseline="-5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="1" i="1" baseline="-5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* 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 * 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⇔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Considerând și analoagele și adunându-le,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obținem:</a:t>
                </a: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R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R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* (d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adică tocmai ce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trebuia demonstrat.</a:t>
                </a: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Egalitatea în inegalitatea E-M are loc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⇔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 echilateral , iar P coincide cu centrul său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≡ 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O).</a:t>
                </a:r>
              </a:p>
              <a:p>
                <a:pPr algn="just">
                  <a:buNone/>
                </a:pPr>
                <a:endParaRPr lang="ro-RO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08" y="188640"/>
                <a:ext cx="8856984" cy="6669360"/>
              </a:xfrm>
              <a:blipFill>
                <a:blip r:embed="rId2"/>
                <a:stretch>
                  <a:fillRect l="-1791" t="-1280" r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94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1"/>
            <a:ext cx="8568952" cy="2376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Particulari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zând puctul P, obținem o serie de inegalități remarcabile într-un triunghi.</a:t>
            </a:r>
          </a:p>
          <a:p>
            <a:pPr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Prezentăm acum o demonstrație elementară a inegalității lui BARROW: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61" y="1916832"/>
            <a:ext cx="7970086" cy="5313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548680"/>
                <a:ext cx="9361040" cy="5865515"/>
              </a:xfrm>
            </p:spPr>
            <p:txBody>
              <a:bodyPr>
                <a:normAutofit lnSpcReduction="10000"/>
              </a:bodyPr>
              <a:lstStyle/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 notațiile de pe figură, avem:</a:t>
                </a:r>
              </a:p>
              <a:p>
                <a:pPr lvl="1">
                  <a:buNone/>
                </a:pP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o-RO" sz="32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ro-RO" sz="3200" b="1" i="1">
                            <a:latin typeface="Cambria Math" panose="02040503050406030204" pitchFamily="18" charset="0"/>
                          </a:rPr>
                          <m:t>𝒚𝒛</m:t>
                        </m:r>
                      </m:num>
                      <m:den>
                        <m:r>
                          <a:rPr lang="ro-RO" sz="32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ro-RO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o-RO" sz="3200" b="1" i="1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ro-RO" b="1" i="1" dirty="0"/>
                  <a:t> 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cos u, </a:t>
                </a:r>
                <a:endParaRPr lang="en-US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None/>
                </a:pP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o-RO" sz="32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𝒛𝒙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cos v</a:t>
                </a: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lvl="1">
                  <a:buNone/>
                </a:pP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o-RO" sz="32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𝒙𝒚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ro-RO" b="1" i="1" dirty="0"/>
                  <a:t> 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cos t.</a:t>
                </a:r>
              </a:p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Deoarece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𝒚𝒛</m:t>
                        </m:r>
                      </m:num>
                      <m:den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ro-RO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cos u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rad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cos u</a:t>
                </a: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și analoagele, este suficient să demonstrăm că:</a:t>
                </a:r>
              </a:p>
              <a:p>
                <a:pPr>
                  <a:buNone/>
                </a:pP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 y + z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2*(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𝒙𝒚</m:t>
                        </m:r>
                      </m:e>
                    </m:rad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*cos t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𝒚𝒛</m:t>
                        </m:r>
                      </m:e>
                    </m:rad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*cos u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𝒛𝒙</m:t>
                        </m:r>
                      </m:e>
                    </m:rad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*cos v)</a:t>
                </a: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＊＊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548680"/>
                <a:ext cx="9361040" cy="5865515"/>
              </a:xfrm>
              <a:blipFill>
                <a:blip r:embed="rId2"/>
                <a:stretch>
                  <a:fillRect l="-1628" t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18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3" y="332656"/>
                <a:ext cx="9144000" cy="5976664"/>
              </a:xfrm>
            </p:spPr>
            <p:txBody>
              <a:bodyPr>
                <a:noAutofit/>
              </a:bodyPr>
              <a:lstStyle/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Notând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rad>
                  </m:oMath>
                </a14:m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=p,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inegalitatea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＊＊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devine:</a:t>
                </a:r>
              </a:p>
              <a:p>
                <a:pPr algn="just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</a:p>
              <a:p>
                <a:pPr algn="just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t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u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v)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echivalentă cu:</a:t>
                </a:r>
              </a:p>
              <a:p>
                <a:pPr algn="ctr">
                  <a:buNone/>
                </a:pP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t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v)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Avem: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ro-RO" sz="32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(n * cos t + p * cos v)</a:t>
                </a:r>
                <a:r>
                  <a:rPr lang="ro-RO" sz="32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n</a:t>
                </a:r>
                <a:r>
                  <a:rPr lang="ro-RO" sz="32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p</a:t>
                </a:r>
                <a:r>
                  <a:rPr lang="ro-RO" sz="32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ro-RO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* n * p * cos u </a:t>
                </a: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pPr lvl="1">
                  <a:buNone/>
                </a:pP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–</a:t>
                </a: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o-RO" sz="32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ro-RO" sz="32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p</a:t>
                </a:r>
                <a:r>
                  <a:rPr lang="ro-RO" sz="32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ro-RO" sz="32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2*n*p*(cos u + cos t *cos v)</a:t>
                </a:r>
                <a:r>
                  <a:rPr lang="ro-RO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3" y="332656"/>
                <a:ext cx="9144000" cy="5976664"/>
              </a:xfrm>
              <a:blipFill>
                <a:blip r:embed="rId2"/>
                <a:stretch>
                  <a:fillRect l="-1667" t="-1735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Deoarece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u+v+t=180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rezultă că:</a:t>
            </a:r>
          </a:p>
          <a:p>
            <a:pPr algn="ctr">
              <a:buNone/>
            </a:pP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u + cos t * cos v = sin t * sin v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după efectuarea micilor calcule.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Rezultă că: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o-RO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-n</a:t>
            </a:r>
            <a:r>
              <a:rPr lang="ro-RO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ro-RO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 p</a:t>
            </a:r>
            <a:r>
              <a:rPr lang="ro-RO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ro-RO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+ 2*n*p*sin t*sin v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(n*sin t + p*sin v)</a:t>
            </a:r>
            <a:r>
              <a:rPr lang="ro-RO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 inegalitatea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＊＊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demonstrată.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6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374</Words>
  <Application>Microsoft Office PowerPoint</Application>
  <PresentationFormat>On-screen Show (4:3)</PresentationFormat>
  <Paragraphs>95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Office Theme</vt:lpstr>
      <vt:lpstr>Inegalitatea Erdős-Mordell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Inegalitatea Erdős-Mordell</dc:title>
  <dc:creator>Sergiu</dc:creator>
  <cp:lastModifiedBy>Natalia</cp:lastModifiedBy>
  <cp:revision>80</cp:revision>
  <dcterms:created xsi:type="dcterms:W3CDTF">2017-12-02T11:36:01Z</dcterms:created>
  <dcterms:modified xsi:type="dcterms:W3CDTF">2017-12-15T18:22:25Z</dcterms:modified>
</cp:coreProperties>
</file>