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cs.toronto.edu/~rsalakhu/papers/rbmcf.pdf" TargetMode="External"/><Relationship Id="rId4" Type="http://schemas.openxmlformats.org/officeDocument/2006/relationships/hyperlink" Target="http://citeseerx.ist.psu.edu/viewdoc/download?doi=10.1.1.228.3905&amp;rep=rep1&amp;type=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5.png"/><Relationship Id="rId4" Type="http://schemas.openxmlformats.org/officeDocument/2006/relationships/image" Target="../media/image09.png"/><Relationship Id="rId5" Type="http://schemas.openxmlformats.org/officeDocument/2006/relationships/image" Target="../media/image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8.gif"/><Relationship Id="rId4" Type="http://schemas.openxmlformats.org/officeDocument/2006/relationships/image" Target="../media/image11.gif"/><Relationship Id="rId5" Type="http://schemas.openxmlformats.org/officeDocument/2006/relationships/image" Target="../media/image1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Graphical_model" TargetMode="External"/><Relationship Id="rId4" Type="http://schemas.openxmlformats.org/officeDocument/2006/relationships/hyperlink" Target="https://en.wikipedia.org/wiki/Graphical_model" TargetMode="External"/><Relationship Id="rId11" Type="http://schemas.openxmlformats.org/officeDocument/2006/relationships/image" Target="../media/image00.png"/><Relationship Id="rId10" Type="http://schemas.openxmlformats.org/officeDocument/2006/relationships/image" Target="../media/image07.png"/><Relationship Id="rId9" Type="http://schemas.openxmlformats.org/officeDocument/2006/relationships/image" Target="../media/image01.png"/><Relationship Id="rId5" Type="http://schemas.openxmlformats.org/officeDocument/2006/relationships/hyperlink" Target="https://en.wikipedia.org/wiki/Graphical_model" TargetMode="External"/><Relationship Id="rId6" Type="http://schemas.openxmlformats.org/officeDocument/2006/relationships/hyperlink" Target="https://en.wikipedia.org/wiki/Random_variable" TargetMode="External"/><Relationship Id="rId7" Type="http://schemas.openxmlformats.org/officeDocument/2006/relationships/hyperlink" Target="https://en.wikipedia.org/wiki/Markov_property" TargetMode="External"/><Relationship Id="rId8"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facebook.com/l.php?u=https%3A%2F%2Fweb.archive.org%2Fweb%2F20090925184737%2Fhttp%3A%2F%2Farchive.ics.uci.edu%2Fml%2Fdatasets%2FNetflix%2BPrize&amp;h=4AQGSFEa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105100"/>
            <a:ext cx="8520600" cy="1692000"/>
          </a:xfrm>
          <a:prstGeom prst="rect">
            <a:avLst/>
          </a:prstGeom>
        </p:spPr>
        <p:txBody>
          <a:bodyPr anchorCtr="0" anchor="b" bIns="91425" lIns="91425" rIns="91425" tIns="91425">
            <a:noAutofit/>
          </a:bodyPr>
          <a:lstStyle/>
          <a:p>
            <a:pPr lvl="0">
              <a:spcBef>
                <a:spcPts val="0"/>
              </a:spcBef>
              <a:buNone/>
            </a:pPr>
            <a:r>
              <a:rPr lang="en-GB"/>
              <a:t>Movie Rating Prediction using RBM</a:t>
            </a:r>
          </a:p>
        </p:txBody>
      </p:sp>
      <p:sp>
        <p:nvSpPr>
          <p:cNvPr id="55" name="Shape 55"/>
          <p:cNvSpPr txBox="1"/>
          <p:nvPr>
            <p:ph type="ctrTitle"/>
          </p:nvPr>
        </p:nvSpPr>
        <p:spPr>
          <a:xfrm>
            <a:off x="3480075" y="3724600"/>
            <a:ext cx="5415900" cy="1052700"/>
          </a:xfrm>
          <a:prstGeom prst="rect">
            <a:avLst/>
          </a:prstGeom>
        </p:spPr>
        <p:txBody>
          <a:bodyPr anchorCtr="0" anchor="b" bIns="91425" lIns="91425" rIns="91425" tIns="91425">
            <a:noAutofit/>
          </a:bodyPr>
          <a:lstStyle/>
          <a:p>
            <a:pPr lvl="0" rtl="0" algn="r">
              <a:spcBef>
                <a:spcPts val="0"/>
              </a:spcBef>
              <a:buNone/>
            </a:pPr>
            <a:r>
              <a:rPr lang="en-GB" sz="1800"/>
              <a:t>Dhruv Khattar - 201402087</a:t>
            </a:r>
          </a:p>
          <a:p>
            <a:pPr lvl="0" rtl="0" algn="r">
              <a:spcBef>
                <a:spcPts val="0"/>
              </a:spcBef>
              <a:buNone/>
            </a:pPr>
            <a:r>
              <a:rPr lang="en-GB" sz="1800"/>
              <a:t>Pinkesh Badjatiya	 - 201402002</a:t>
            </a:r>
          </a:p>
          <a:p>
            <a:pPr lvl="0" rtl="0" algn="r">
              <a:spcBef>
                <a:spcPts val="0"/>
              </a:spcBef>
              <a:buNone/>
            </a:pPr>
            <a:r>
              <a:rPr lang="en-GB" sz="1800"/>
              <a:t>Siddhartha Gairola - 201402068</a:t>
            </a:r>
          </a:p>
        </p:txBody>
      </p:sp>
      <p:sp>
        <p:nvSpPr>
          <p:cNvPr id="56" name="Shape 56"/>
          <p:cNvSpPr txBox="1"/>
          <p:nvPr>
            <p:ph type="ctrTitle"/>
          </p:nvPr>
        </p:nvSpPr>
        <p:spPr>
          <a:xfrm>
            <a:off x="456775" y="2703625"/>
            <a:ext cx="8520600" cy="695100"/>
          </a:xfrm>
          <a:prstGeom prst="rect">
            <a:avLst/>
          </a:prstGeom>
        </p:spPr>
        <p:txBody>
          <a:bodyPr anchorCtr="0" anchor="b" bIns="91425" lIns="91425" rIns="91425" tIns="91425">
            <a:noAutofit/>
          </a:bodyPr>
          <a:lstStyle/>
          <a:p>
            <a:pPr lvl="0">
              <a:spcBef>
                <a:spcPts val="0"/>
              </a:spcBef>
              <a:buNone/>
            </a:pPr>
            <a:r>
              <a:rPr b="1" lang="en-GB" sz="1200" u="sng">
                <a:solidFill>
                  <a:schemeClr val="hlink"/>
                </a:solidFill>
                <a:hlinkClick r:id="rId3"/>
              </a:rPr>
              <a:t>http://www.cs.toronto.edu/~rsalakhu/papers/rbmcf.pdf</a:t>
            </a:r>
          </a:p>
          <a:p>
            <a:pPr lvl="0" rtl="0">
              <a:spcBef>
                <a:spcPts val="0"/>
              </a:spcBef>
              <a:buNone/>
            </a:pPr>
            <a:r>
              <a:t/>
            </a:r>
            <a:endParaRPr b="1" sz="1200"/>
          </a:p>
          <a:p>
            <a:pPr lvl="0" rtl="0">
              <a:spcBef>
                <a:spcPts val="0"/>
              </a:spcBef>
              <a:buNone/>
            </a:pPr>
            <a:r>
              <a:rPr b="1" lang="en-GB" sz="1200" u="sng">
                <a:solidFill>
                  <a:schemeClr val="hlink"/>
                </a:solidFill>
                <a:hlinkClick r:id="rId4"/>
              </a:rPr>
              <a:t>http://citeseerx.ist.psu.edu/viewdoc/download?doi=10.1.1.228.3905&amp;rep=rep1&amp;type=pdf</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Traditional approach</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GB"/>
              <a:t>A low dimensional feature vector is assigned to each user and a low dimensional feature vector to each movie so that the rating each user assigns to each movie is modeled by the scalar-product of the 2 feature vectors. - </a:t>
            </a:r>
          </a:p>
          <a:p>
            <a:pPr lvl="0" rtl="0" algn="just">
              <a:spcBef>
                <a:spcPts val="0"/>
              </a:spcBef>
              <a:spcAft>
                <a:spcPts val="0"/>
              </a:spcAft>
              <a:buClr>
                <a:schemeClr val="dk1"/>
              </a:buClr>
              <a:buSzPct val="61111"/>
              <a:buFont typeface="Arial"/>
              <a:buNone/>
            </a:pPr>
            <a:r>
              <a:rPr lang="en-GB"/>
              <a:t>This means that the N × M matrix of ratings that N users assign to M movies is modeled by the matrix X which is the product of an N × C matrix U whose rows are the user feature vectors and a C × M matrix V whose columns are the movie feature vectors. The rank of X is C the number of features assigned to</a:t>
            </a:r>
          </a:p>
          <a:p>
            <a:pPr lvl="0" rtl="0" algn="just">
              <a:spcBef>
                <a:spcPts val="0"/>
              </a:spcBef>
              <a:spcAft>
                <a:spcPts val="0"/>
              </a:spcAft>
              <a:buClr>
                <a:schemeClr val="dk1"/>
              </a:buClr>
              <a:buSzPct val="61111"/>
              <a:buFont typeface="Arial"/>
              <a:buNone/>
            </a:pPr>
            <a:r>
              <a:rPr lang="en-GB"/>
              <a:t>each user or movie.</a:t>
            </a:r>
          </a:p>
          <a:p>
            <a:pPr lvl="0">
              <a:spcBef>
                <a:spcPts val="0"/>
              </a:spcBef>
              <a:buClr>
                <a:schemeClr val="dk1"/>
              </a:buClr>
              <a:buSzPct val="61111"/>
              <a:buFont typeface="Arial"/>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Restricted Boltzmann Machines</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Why we use RBM? - Low-rank approximations based on minimizing the sum-squared distance can be found using SVD(singular value Decomposition). But in collaborative filtering domain, most of the data sets are sparse and this creates a complex non-convex problem. Thus we use RBM.</a:t>
            </a:r>
          </a:p>
          <a:p>
            <a:pPr lvl="0">
              <a:spcBef>
                <a:spcPts val="0"/>
              </a:spcBef>
              <a:buNone/>
            </a:pPr>
            <a:r>
              <a:rPr lang="en-GB"/>
              <a:t>If we have M movies, N users and integral ratings from 1-K.</a:t>
            </a:r>
          </a:p>
          <a:p>
            <a:pPr lvl="0">
              <a:spcBef>
                <a:spcPts val="0"/>
              </a:spcBef>
              <a:buNone/>
            </a:pPr>
            <a:r>
              <a:rPr lang="en-GB"/>
              <a:t>If all N users rated the same set of M movies then we just use a single training case for an RBM which has M softmax visible units symmetrically connected to a set of binary hidden units.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63725"/>
            <a:ext cx="4961400" cy="4979700"/>
          </a:xfrm>
          <a:prstGeom prst="rect">
            <a:avLst/>
          </a:prstGeom>
        </p:spPr>
        <p:txBody>
          <a:bodyPr anchorCtr="0" anchor="t" bIns="91425" lIns="91425" rIns="91425" tIns="91425">
            <a:noAutofit/>
          </a:bodyPr>
          <a:lstStyle/>
          <a:p>
            <a:pPr lvl="0">
              <a:spcBef>
                <a:spcPts val="0"/>
              </a:spcBef>
              <a:buNone/>
            </a:pPr>
            <a:r>
              <a:rPr lang="en-GB"/>
              <a:t>But in case of lot of ratings missing, we model a different RBM for each user.</a:t>
            </a:r>
          </a:p>
          <a:p>
            <a:pPr lvl="0">
              <a:spcBef>
                <a:spcPts val="0"/>
              </a:spcBef>
              <a:spcAft>
                <a:spcPts val="0"/>
              </a:spcAft>
              <a:buNone/>
            </a:pPr>
            <a:r>
              <a:rPr lang="en-GB"/>
              <a:t>Every RBM has the same number of hidden units, but an RBM only has visible softmax units for the movies rated by that user, so an RBM has few connections if that user rated few movies. Each RBM only has a single training case, but all of the corresponding weights and biases are tied together, so if two users have rated the same movie, their two RBM’s must use the same weights between the softmax visible unit for that movie and the hidden units.</a:t>
            </a:r>
          </a:p>
          <a:p>
            <a:pPr lvl="0">
              <a:spcBef>
                <a:spcPts val="0"/>
              </a:spcBef>
              <a:buNone/>
            </a:pPr>
            <a:r>
              <a:t/>
            </a:r>
            <a:endParaRPr/>
          </a:p>
        </p:txBody>
      </p:sp>
      <p:pic>
        <p:nvPicPr>
          <p:cNvPr descr="Screenshot from 2016-08-31 14-46-41.png" id="128" name="Shape 128"/>
          <p:cNvPicPr preferRelativeResize="0"/>
          <p:nvPr/>
        </p:nvPicPr>
        <p:blipFill>
          <a:blip r:embed="rId3">
            <a:alphaModFix/>
          </a:blip>
          <a:stretch>
            <a:fillRect/>
          </a:stretch>
        </p:blipFill>
        <p:spPr>
          <a:xfrm>
            <a:off x="5593137" y="1157075"/>
            <a:ext cx="3251274" cy="254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Tasks done up till 2nd phase - 	</a:t>
            </a:r>
          </a:p>
        </p:txBody>
      </p:sp>
      <p:sp>
        <p:nvSpPr>
          <p:cNvPr id="134" name="Shape 134"/>
          <p:cNvSpPr txBox="1"/>
          <p:nvPr>
            <p:ph idx="1" type="body"/>
          </p:nvPr>
        </p:nvSpPr>
        <p:spPr>
          <a:xfrm>
            <a:off x="311700" y="1284000"/>
            <a:ext cx="8520600" cy="1743900"/>
          </a:xfrm>
          <a:prstGeom prst="rect">
            <a:avLst/>
          </a:prstGeom>
        </p:spPr>
        <p:txBody>
          <a:bodyPr anchorCtr="0" anchor="t" bIns="91425" lIns="91425" rIns="91425" tIns="91425">
            <a:noAutofit/>
          </a:bodyPr>
          <a:lstStyle/>
          <a:p>
            <a:pPr indent="-228600" lvl="0" marL="457200" rtl="0">
              <a:spcBef>
                <a:spcPts val="0"/>
              </a:spcBef>
              <a:buChar char="●"/>
            </a:pPr>
            <a:r>
              <a:rPr lang="en-GB"/>
              <a:t>Implemented a simple rbm with binary hidden units.</a:t>
            </a:r>
          </a:p>
          <a:p>
            <a:pPr indent="-228600" lvl="0" marL="457200" rtl="0">
              <a:spcBef>
                <a:spcPts val="0"/>
              </a:spcBef>
              <a:buChar char="●"/>
            </a:pPr>
            <a:r>
              <a:rPr lang="en-GB"/>
              <a:t>Modified the rbm to suit our model. </a:t>
            </a:r>
          </a:p>
          <a:p>
            <a:pPr indent="-228600" lvl="0" marL="457200">
              <a:spcBef>
                <a:spcPts val="0"/>
              </a:spcBef>
              <a:buChar char="●"/>
            </a:pPr>
            <a:r>
              <a:rPr lang="en-GB"/>
              <a:t>Data Handling - Extracted the data from the netflix dataset and have made a dictionary for every user and the movies he has rated with their respective ratings.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Tasks completed for final submission</a:t>
            </a:r>
          </a:p>
        </p:txBody>
      </p:sp>
      <p:sp>
        <p:nvSpPr>
          <p:cNvPr id="140" name="Shape 14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GB"/>
              <a:t>Implemented a simple rbm with binary hidden units.</a:t>
            </a:r>
          </a:p>
          <a:p>
            <a:pPr indent="-228600" lvl="0" marL="457200">
              <a:spcBef>
                <a:spcPts val="0"/>
              </a:spcBef>
              <a:buChar char="●"/>
            </a:pPr>
            <a:r>
              <a:rPr lang="en-GB"/>
              <a:t>Modified the rbm to suit our model. </a:t>
            </a:r>
          </a:p>
          <a:p>
            <a:pPr indent="-228600" lvl="0" marL="457200" rtl="0">
              <a:spcBef>
                <a:spcPts val="0"/>
              </a:spcBef>
              <a:buChar char="●"/>
            </a:pPr>
            <a:r>
              <a:rPr lang="en-GB"/>
              <a:t>Data Handling - Extracted the data from the netflix dataset and have made a dictionary for every user and the movies he has rated with their respective ratings.</a:t>
            </a:r>
          </a:p>
          <a:p>
            <a:pPr indent="-228600" lvl="0" marL="457200" rtl="0">
              <a:spcBef>
                <a:spcPts val="0"/>
              </a:spcBef>
              <a:buChar char="●"/>
            </a:pPr>
            <a:r>
              <a:rPr lang="en-GB"/>
              <a:t>Performing the training and using the weights learned for predicting.</a:t>
            </a:r>
          </a:p>
          <a:p>
            <a:pPr indent="-228600" lvl="0" marL="457200">
              <a:spcBef>
                <a:spcPts val="0"/>
              </a:spcBef>
              <a:buChar char="●"/>
            </a:pPr>
            <a:r>
              <a:rPr lang="en-GB"/>
              <a:t>Predictor for predicting the movie rating given a movie id and a user id after training is complete.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Our Model	</a:t>
            </a:r>
          </a:p>
        </p:txBody>
      </p:sp>
      <p:sp>
        <p:nvSpPr>
          <p:cNvPr id="146" name="Shape 146"/>
          <p:cNvSpPr txBox="1"/>
          <p:nvPr>
            <p:ph idx="1" type="body"/>
          </p:nvPr>
        </p:nvSpPr>
        <p:spPr>
          <a:xfrm>
            <a:off x="207025" y="1166450"/>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GB"/>
              <a:t>The visible layer consists of x units where x is the number of movies a particular user has rated.</a:t>
            </a:r>
          </a:p>
          <a:p>
            <a:pPr indent="-228600" lvl="0" marL="457200" rtl="0">
              <a:spcBef>
                <a:spcPts val="0"/>
              </a:spcBef>
              <a:buChar char="●"/>
            </a:pPr>
            <a:r>
              <a:rPr lang="en-GB"/>
              <a:t>Each unit in the visible layer is a vector of length 5 ( since ratings are from 1 to 5), and the i</a:t>
            </a:r>
            <a:r>
              <a:rPr lang="en-GB" sz="1000"/>
              <a:t>th </a:t>
            </a:r>
            <a:r>
              <a:rPr lang="en-GB"/>
              <a:t>index is one corresponding to the rating the user has given, the rest are zeros.</a:t>
            </a:r>
          </a:p>
          <a:p>
            <a:pPr indent="-228600" lvl="0" marL="457200" rtl="0">
              <a:spcBef>
                <a:spcPts val="0"/>
              </a:spcBef>
              <a:buChar char="●"/>
            </a:pPr>
            <a:r>
              <a:rPr lang="en-GB"/>
              <a:t>The hidden layer consist of 100 units which are binary.</a:t>
            </a:r>
          </a:p>
          <a:p>
            <a:pPr indent="-228600" lvl="0" marL="457200">
              <a:spcBef>
                <a:spcPts val="0"/>
              </a:spcBef>
              <a:buChar char="●"/>
            </a:pPr>
            <a:r>
              <a:rPr lang="en-GB"/>
              <a:t>The activation function we have used is the sigmoid function both for forward propagation and backward propagation.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Training our RBM</a:t>
            </a:r>
          </a:p>
        </p:txBody>
      </p:sp>
      <p:sp>
        <p:nvSpPr>
          <p:cNvPr id="152" name="Shape 152"/>
          <p:cNvSpPr txBox="1"/>
          <p:nvPr>
            <p:ph idx="1" type="body"/>
          </p:nvPr>
        </p:nvSpPr>
        <p:spPr>
          <a:xfrm>
            <a:off x="311700" y="1152475"/>
            <a:ext cx="8520600" cy="3525900"/>
          </a:xfrm>
          <a:prstGeom prst="rect">
            <a:avLst/>
          </a:prstGeom>
        </p:spPr>
        <p:txBody>
          <a:bodyPr anchorCtr="0" anchor="t" bIns="91425" lIns="91425" rIns="91425" tIns="91425">
            <a:noAutofit/>
          </a:bodyPr>
          <a:lstStyle/>
          <a:p>
            <a:pPr indent="-228600" lvl="0" marL="457200" rtl="0">
              <a:spcBef>
                <a:spcPts val="0"/>
              </a:spcBef>
              <a:buChar char="●"/>
            </a:pPr>
            <a:r>
              <a:rPr lang="en-GB"/>
              <a:t>2 cycles - Forward propagation and Backward propagation.</a:t>
            </a:r>
          </a:p>
          <a:p>
            <a:pPr indent="-228600" lvl="0" marL="457200" rtl="0">
              <a:spcBef>
                <a:spcPts val="0"/>
              </a:spcBef>
              <a:buChar char="●"/>
            </a:pPr>
            <a:r>
              <a:rPr lang="en-GB"/>
              <a:t>Weights initially have been assigned randomly.</a:t>
            </a:r>
          </a:p>
          <a:p>
            <a:pPr indent="-228600" lvl="0" marL="457200" rtl="0">
              <a:spcBef>
                <a:spcPts val="0"/>
              </a:spcBef>
              <a:buChar char="●"/>
            </a:pPr>
            <a:r>
              <a:rPr lang="en-GB"/>
              <a:t>Forwards propagation - find the positive associations after finding the hidden units.</a:t>
            </a:r>
          </a:p>
          <a:p>
            <a:pPr indent="-228600" lvl="0" marL="457200" rtl="0">
              <a:spcBef>
                <a:spcPts val="0"/>
              </a:spcBef>
              <a:buChar char="●"/>
            </a:pPr>
            <a:r>
              <a:rPr lang="en-GB"/>
              <a:t>Backward propagation - from the hidden units found in forward propagation we find the visible units and then again do forward propagation to find the negative associations.</a:t>
            </a:r>
          </a:p>
          <a:p>
            <a:pPr indent="-228600" lvl="0" marL="457200">
              <a:spcBef>
                <a:spcPts val="0"/>
              </a:spcBef>
              <a:buChar char="●"/>
            </a:pPr>
            <a:r>
              <a:rPr lang="en-GB"/>
              <a:t>The difference between the positive and the negative associations gives us Δw the value with which we change the current weights for a user in the RBM.</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Learning</a:t>
            </a:r>
          </a:p>
        </p:txBody>
      </p:sp>
      <p:sp>
        <p:nvSpPr>
          <p:cNvPr id="158" name="Shape 158"/>
          <p:cNvSpPr txBox="1"/>
          <p:nvPr>
            <p:ph idx="1" type="body"/>
          </p:nvPr>
        </p:nvSpPr>
        <p:spPr>
          <a:xfrm>
            <a:off x="311700" y="1159300"/>
            <a:ext cx="8520600" cy="3416400"/>
          </a:xfrm>
          <a:prstGeom prst="rect">
            <a:avLst/>
          </a:prstGeom>
        </p:spPr>
        <p:txBody>
          <a:bodyPr anchorCtr="0" anchor="t" bIns="91425" lIns="91425" rIns="91425" tIns="91425">
            <a:noAutofit/>
          </a:bodyPr>
          <a:lstStyle/>
          <a:p>
            <a:pPr lvl="0">
              <a:spcBef>
                <a:spcPts val="0"/>
              </a:spcBef>
              <a:spcAft>
                <a:spcPts val="0"/>
              </a:spcAft>
              <a:buClr>
                <a:schemeClr val="dk1"/>
              </a:buClr>
              <a:buSzPct val="61111"/>
              <a:buFont typeface="Arial"/>
              <a:buNone/>
            </a:pPr>
            <a:r>
              <a:t/>
            </a:r>
            <a:endParaRPr/>
          </a:p>
          <a:p>
            <a:pPr lvl="0" rtl="0">
              <a:spcBef>
                <a:spcPts val="0"/>
              </a:spcBef>
              <a:spcAft>
                <a:spcPts val="0"/>
              </a:spcAft>
              <a:buNone/>
            </a:pPr>
            <a:r>
              <a:rPr b="1" lang="en-GB"/>
              <a:t>Contrastive Divergence</a:t>
            </a:r>
          </a:p>
          <a:p>
            <a:pPr lvl="0" rtl="0">
              <a:spcBef>
                <a:spcPts val="0"/>
              </a:spcBef>
              <a:spcAft>
                <a:spcPts val="0"/>
              </a:spcAft>
              <a:buNone/>
            </a:pPr>
            <a:r>
              <a:rPr lang="en-GB"/>
              <a:t>To avoid computing &lt;·&gt;model, we follow an approximation to the gradient of a different objective function called CD.</a:t>
            </a:r>
          </a:p>
          <a:p>
            <a:pPr lvl="0">
              <a:spcBef>
                <a:spcPts val="0"/>
              </a:spcBef>
              <a:spcAft>
                <a:spcPts val="0"/>
              </a:spcAft>
              <a:buNone/>
            </a:pPr>
            <a:r>
              <a:rPr lang="en-GB"/>
              <a:t>Expectation &lt;.&gt;T represents a distribution of samples from running the Gibbs sampler.</a:t>
            </a:r>
          </a:p>
        </p:txBody>
      </p:sp>
      <p:pic>
        <p:nvPicPr>
          <p:cNvPr descr="Screenshot from 2016-08-31 14-57-42.png" id="159" name="Shape 159"/>
          <p:cNvPicPr preferRelativeResize="0"/>
          <p:nvPr/>
        </p:nvPicPr>
        <p:blipFill>
          <a:blip r:embed="rId3">
            <a:alphaModFix/>
          </a:blip>
          <a:stretch>
            <a:fillRect/>
          </a:stretch>
        </p:blipFill>
        <p:spPr>
          <a:xfrm>
            <a:off x="2572687" y="3223100"/>
            <a:ext cx="3152775"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Forward Propagation - </a:t>
            </a:r>
          </a:p>
        </p:txBody>
      </p:sp>
      <p:pic>
        <p:nvPicPr>
          <p:cNvPr descr="Screenshot from 2016-11-01 11-38-35.png" id="165" name="Shape 165"/>
          <p:cNvPicPr preferRelativeResize="0"/>
          <p:nvPr/>
        </p:nvPicPr>
        <p:blipFill>
          <a:blip r:embed="rId3">
            <a:alphaModFix/>
          </a:blip>
          <a:stretch>
            <a:fillRect/>
          </a:stretch>
        </p:blipFill>
        <p:spPr>
          <a:xfrm>
            <a:off x="2128900" y="1151750"/>
            <a:ext cx="4886199" cy="1061375"/>
          </a:xfrm>
          <a:prstGeom prst="rect">
            <a:avLst/>
          </a:prstGeom>
          <a:noFill/>
          <a:ln>
            <a:noFill/>
          </a:ln>
        </p:spPr>
      </p:pic>
      <p:sp>
        <p:nvSpPr>
          <p:cNvPr id="166" name="Shape 166"/>
          <p:cNvSpPr txBox="1"/>
          <p:nvPr>
            <p:ph type="title"/>
          </p:nvPr>
        </p:nvSpPr>
        <p:spPr>
          <a:xfrm>
            <a:off x="149325" y="2285400"/>
            <a:ext cx="8520600" cy="572700"/>
          </a:xfrm>
          <a:prstGeom prst="rect">
            <a:avLst/>
          </a:prstGeom>
        </p:spPr>
        <p:txBody>
          <a:bodyPr anchorCtr="0" anchor="t" bIns="91425" lIns="91425" rIns="91425" tIns="91425">
            <a:noAutofit/>
          </a:bodyPr>
          <a:lstStyle/>
          <a:p>
            <a:pPr lvl="0" rtl="0">
              <a:spcBef>
                <a:spcPts val="0"/>
              </a:spcBef>
              <a:buNone/>
            </a:pPr>
            <a:r>
              <a:rPr lang="en-GB"/>
              <a:t>Backward Propagation - </a:t>
            </a:r>
          </a:p>
        </p:txBody>
      </p:sp>
      <p:pic>
        <p:nvPicPr>
          <p:cNvPr descr="Screenshot from 2016-11-01 11-38-53.png" id="167" name="Shape 167"/>
          <p:cNvPicPr preferRelativeResize="0"/>
          <p:nvPr/>
        </p:nvPicPr>
        <p:blipFill>
          <a:blip r:embed="rId4">
            <a:alphaModFix/>
          </a:blip>
          <a:stretch>
            <a:fillRect/>
          </a:stretch>
        </p:blipFill>
        <p:spPr>
          <a:xfrm>
            <a:off x="2228725" y="2930362"/>
            <a:ext cx="4514850" cy="981075"/>
          </a:xfrm>
          <a:prstGeom prst="rect">
            <a:avLst/>
          </a:prstGeom>
          <a:noFill/>
          <a:ln>
            <a:noFill/>
          </a:ln>
        </p:spPr>
      </p:pic>
      <p:sp>
        <p:nvSpPr>
          <p:cNvPr id="168" name="Shape 168"/>
          <p:cNvSpPr txBox="1"/>
          <p:nvPr>
            <p:ph type="title"/>
          </p:nvPr>
        </p:nvSpPr>
        <p:spPr>
          <a:xfrm>
            <a:off x="72825" y="3911450"/>
            <a:ext cx="8520600" cy="302100"/>
          </a:xfrm>
          <a:prstGeom prst="rect">
            <a:avLst/>
          </a:prstGeom>
        </p:spPr>
        <p:txBody>
          <a:bodyPr anchorCtr="0" anchor="t" bIns="91425" lIns="91425" rIns="91425" tIns="91425">
            <a:noAutofit/>
          </a:bodyPr>
          <a:lstStyle/>
          <a:p>
            <a:pPr lvl="0" rtl="0">
              <a:spcBef>
                <a:spcPts val="0"/>
              </a:spcBef>
              <a:buNone/>
            </a:pPr>
            <a:r>
              <a:rPr lang="en-GB" sz="1400"/>
              <a:t>Sigmoid function - </a:t>
            </a:r>
          </a:p>
        </p:txBody>
      </p:sp>
      <p:pic>
        <p:nvPicPr>
          <p:cNvPr descr="Screenshot from 2016-11-01 11-39-04.png" id="169" name="Shape 169"/>
          <p:cNvPicPr preferRelativeResize="0"/>
          <p:nvPr/>
        </p:nvPicPr>
        <p:blipFill>
          <a:blip r:embed="rId5">
            <a:alphaModFix/>
          </a:blip>
          <a:stretch>
            <a:fillRect/>
          </a:stretch>
        </p:blipFill>
        <p:spPr>
          <a:xfrm>
            <a:off x="3211712" y="4441537"/>
            <a:ext cx="1876425" cy="40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9225" y="548825"/>
            <a:ext cx="2808000" cy="419100"/>
          </a:xfrm>
          <a:prstGeom prst="rect">
            <a:avLst/>
          </a:prstGeom>
        </p:spPr>
        <p:txBody>
          <a:bodyPr anchorCtr="0" anchor="b" bIns="91425" lIns="91425" rIns="91425" tIns="91425">
            <a:noAutofit/>
          </a:bodyPr>
          <a:lstStyle/>
          <a:p>
            <a:pPr lvl="0">
              <a:spcBef>
                <a:spcPts val="0"/>
              </a:spcBef>
              <a:buNone/>
            </a:pPr>
            <a:r>
              <a:rPr lang="en-GB"/>
              <a:t>Making Predictions</a:t>
            </a:r>
          </a:p>
        </p:txBody>
      </p:sp>
      <p:pic>
        <p:nvPicPr>
          <p:cNvPr descr="Screenshot from 2016-11-01 11-39-18.png" id="175" name="Shape 175"/>
          <p:cNvPicPr preferRelativeResize="0"/>
          <p:nvPr/>
        </p:nvPicPr>
        <p:blipFill>
          <a:blip r:embed="rId3">
            <a:alphaModFix/>
          </a:blip>
          <a:stretch>
            <a:fillRect/>
          </a:stretch>
        </p:blipFill>
        <p:spPr>
          <a:xfrm>
            <a:off x="568750" y="1298325"/>
            <a:ext cx="4524375" cy="800100"/>
          </a:xfrm>
          <a:prstGeom prst="rect">
            <a:avLst/>
          </a:prstGeom>
          <a:noFill/>
          <a:ln>
            <a:noFill/>
          </a:ln>
        </p:spPr>
      </p:pic>
      <p:pic>
        <p:nvPicPr>
          <p:cNvPr descr="Screenshot from 2016-11-01 11-39-26.png" id="176" name="Shape 176"/>
          <p:cNvPicPr preferRelativeResize="0"/>
          <p:nvPr/>
        </p:nvPicPr>
        <p:blipFill>
          <a:blip r:embed="rId4">
            <a:alphaModFix/>
          </a:blip>
          <a:stretch>
            <a:fillRect/>
          </a:stretch>
        </p:blipFill>
        <p:spPr>
          <a:xfrm>
            <a:off x="354987" y="2098412"/>
            <a:ext cx="5257800" cy="1704975"/>
          </a:xfrm>
          <a:prstGeom prst="rect">
            <a:avLst/>
          </a:prstGeom>
          <a:noFill/>
          <a:ln>
            <a:noFill/>
          </a:ln>
        </p:spPr>
      </p:pic>
      <p:pic>
        <p:nvPicPr>
          <p:cNvPr descr="Screenshot from 2016-11-01 11-39-31.png" id="177" name="Shape 177"/>
          <p:cNvPicPr preferRelativeResize="0"/>
          <p:nvPr/>
        </p:nvPicPr>
        <p:blipFill>
          <a:blip r:embed="rId5">
            <a:alphaModFix/>
          </a:blip>
          <a:stretch>
            <a:fillRect/>
          </a:stretch>
        </p:blipFill>
        <p:spPr>
          <a:xfrm>
            <a:off x="568737" y="4007575"/>
            <a:ext cx="1571625" cy="419100"/>
          </a:xfrm>
          <a:prstGeom prst="rect">
            <a:avLst/>
          </a:prstGeom>
          <a:noFill/>
          <a:ln>
            <a:noFill/>
          </a:ln>
        </p:spPr>
      </p:pic>
      <p:sp>
        <p:nvSpPr>
          <p:cNvPr id="178" name="Shape 178"/>
          <p:cNvSpPr txBox="1"/>
          <p:nvPr>
            <p:ph idx="1" type="body"/>
          </p:nvPr>
        </p:nvSpPr>
        <p:spPr>
          <a:xfrm>
            <a:off x="5576800" y="1298325"/>
            <a:ext cx="2808000" cy="3001200"/>
          </a:xfrm>
          <a:prstGeom prst="rect">
            <a:avLst/>
          </a:prstGeom>
        </p:spPr>
        <p:txBody>
          <a:bodyPr anchorCtr="0" anchor="t" bIns="91425" lIns="91425" rIns="91425" tIns="91425">
            <a:noAutofit/>
          </a:bodyPr>
          <a:lstStyle/>
          <a:p>
            <a:pPr lvl="0">
              <a:spcBef>
                <a:spcPts val="0"/>
              </a:spcBef>
              <a:buNone/>
            </a:pPr>
            <a:r>
              <a:rPr lang="en-GB" sz="1800"/>
              <a:t>We compute the probabilities for each rating from 1-5.</a:t>
            </a:r>
          </a:p>
          <a:p>
            <a:pPr lvl="0">
              <a:spcBef>
                <a:spcPts val="0"/>
              </a:spcBef>
              <a:buNone/>
            </a:pPr>
            <a:r>
              <a:rPr lang="en-GB" sz="1800"/>
              <a:t>The maximum probability from the calculated values gives us the rating which a particular user would give that movie.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Project Goal</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GB"/>
              <a:t>The existing approaches to collaborative filtering are unable to handle huge data sets. So we use a class of 2 layer undirected graphical model called </a:t>
            </a:r>
            <a:r>
              <a:rPr b="1" lang="en-GB"/>
              <a:t>Restricted Boltzmann Machines</a:t>
            </a:r>
            <a:r>
              <a:rPr lang="en-GB"/>
              <a:t> to model tabular data - which in our case is Movie Ratings given by users. We can use the data sets available on </a:t>
            </a:r>
            <a:r>
              <a:rPr b="1" lang="en-GB"/>
              <a:t>Netflix</a:t>
            </a:r>
            <a:r>
              <a:rPr lang="en-GB"/>
              <a:t> or IMDB.</a:t>
            </a:r>
          </a:p>
          <a:p>
            <a:pPr indent="-228600" lvl="0" marL="457200" rtl="0">
              <a:spcBef>
                <a:spcPts val="0"/>
              </a:spcBef>
            </a:pPr>
            <a:r>
              <a:rPr lang="en-GB"/>
              <a:t>From the above we aim to predict the ratings for the movies which have not yet been given a rating by the users.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Results</a:t>
            </a:r>
          </a:p>
        </p:txBody>
      </p:sp>
      <p:sp>
        <p:nvSpPr>
          <p:cNvPr id="184" name="Shape 184"/>
          <p:cNvSpPr txBox="1"/>
          <p:nvPr>
            <p:ph idx="1" type="body"/>
          </p:nvPr>
        </p:nvSpPr>
        <p:spPr>
          <a:xfrm>
            <a:off x="311700" y="1152475"/>
            <a:ext cx="8520600" cy="3604800"/>
          </a:xfrm>
          <a:prstGeom prst="rect">
            <a:avLst/>
          </a:prstGeom>
        </p:spPr>
        <p:txBody>
          <a:bodyPr anchorCtr="0" anchor="t" bIns="91425" lIns="91425" rIns="91425" tIns="91425">
            <a:noAutofit/>
          </a:bodyPr>
          <a:lstStyle/>
          <a:p>
            <a:pPr indent="-228600" lvl="0" marL="457200" rtl="0">
              <a:spcBef>
                <a:spcPts val="0"/>
              </a:spcBef>
            </a:pPr>
            <a:r>
              <a:rPr lang="en-GB"/>
              <a:t>RMSE as obtained by our model is </a:t>
            </a:r>
            <a:r>
              <a:rPr b="1" lang="en-GB"/>
              <a:t>~0.96 </a:t>
            </a:r>
            <a:r>
              <a:rPr lang="en-GB"/>
              <a:t>with only 1000 users and </a:t>
            </a:r>
            <a:r>
              <a:rPr lang="en-GB"/>
              <a:t>25 </a:t>
            </a:r>
            <a:r>
              <a:rPr lang="en-GB"/>
              <a:t>iterations while the paper reports </a:t>
            </a:r>
            <a:r>
              <a:rPr b="1" lang="en-GB"/>
              <a:t>~0.91 </a:t>
            </a:r>
            <a:r>
              <a:rPr lang="en-GB"/>
              <a:t>with about 2M users.</a:t>
            </a:r>
          </a:p>
          <a:p>
            <a:pPr indent="-228600" lvl="0" marL="457200">
              <a:spcBef>
                <a:spcPts val="0"/>
              </a:spcBef>
            </a:pPr>
            <a:r>
              <a:t/>
            </a:r>
            <a:endParaRPr/>
          </a:p>
        </p:txBody>
      </p:sp>
      <p:pic>
        <p:nvPicPr>
          <p:cNvPr id="185" name="Shape 185" title="Points scored"/>
          <p:cNvPicPr preferRelativeResize="0"/>
          <p:nvPr/>
        </p:nvPicPr>
        <p:blipFill rotWithShape="1">
          <a:blip r:embed="rId3">
            <a:alphaModFix/>
          </a:blip>
          <a:srcRect b="9092" l="12093" r="6961" t="5612"/>
          <a:stretch/>
        </p:blipFill>
        <p:spPr>
          <a:xfrm>
            <a:off x="872725" y="1967250"/>
            <a:ext cx="4199200" cy="2735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Extending our current model</a:t>
            </a:r>
          </a:p>
        </p:txBody>
      </p:sp>
      <p:sp>
        <p:nvSpPr>
          <p:cNvPr id="191" name="Shape 191"/>
          <p:cNvSpPr txBox="1"/>
          <p:nvPr>
            <p:ph idx="1" type="body"/>
          </p:nvPr>
        </p:nvSpPr>
        <p:spPr>
          <a:xfrm>
            <a:off x="311700" y="1152475"/>
            <a:ext cx="8520600" cy="833100"/>
          </a:xfrm>
          <a:prstGeom prst="rect">
            <a:avLst/>
          </a:prstGeom>
        </p:spPr>
        <p:txBody>
          <a:bodyPr anchorCtr="0" anchor="t" bIns="91425" lIns="91425" rIns="91425" tIns="91425">
            <a:noAutofit/>
          </a:bodyPr>
          <a:lstStyle/>
          <a:p>
            <a:pPr indent="-228600" lvl="0" marL="457200" rtl="0">
              <a:spcBef>
                <a:spcPts val="0"/>
              </a:spcBef>
            </a:pPr>
            <a:r>
              <a:rPr lang="en-GB"/>
              <a:t>Extend the rating prediction by formulating the problem as a recommendation problem.</a:t>
            </a:r>
          </a:p>
        </p:txBody>
      </p:sp>
      <p:sp>
        <p:nvSpPr>
          <p:cNvPr id="192" name="Shape 192"/>
          <p:cNvSpPr/>
          <p:nvPr/>
        </p:nvSpPr>
        <p:spPr>
          <a:xfrm>
            <a:off x="1003775" y="2227350"/>
            <a:ext cx="871800" cy="688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User</a:t>
            </a:r>
          </a:p>
        </p:txBody>
      </p:sp>
      <p:sp>
        <p:nvSpPr>
          <p:cNvPr id="193" name="Shape 193"/>
          <p:cNvSpPr/>
          <p:nvPr/>
        </p:nvSpPr>
        <p:spPr>
          <a:xfrm>
            <a:off x="2403225" y="2227350"/>
            <a:ext cx="1113600" cy="688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Movies</a:t>
            </a:r>
          </a:p>
        </p:txBody>
      </p:sp>
      <p:sp>
        <p:nvSpPr>
          <p:cNvPr id="194" name="Shape 194"/>
          <p:cNvSpPr/>
          <p:nvPr/>
        </p:nvSpPr>
        <p:spPr>
          <a:xfrm>
            <a:off x="3945600" y="2227350"/>
            <a:ext cx="1252800" cy="688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Ratings</a:t>
            </a:r>
          </a:p>
        </p:txBody>
      </p:sp>
      <p:cxnSp>
        <p:nvCxnSpPr>
          <p:cNvPr id="195" name="Shape 195"/>
          <p:cNvCxnSpPr>
            <a:stCxn id="192" idx="6"/>
            <a:endCxn id="193" idx="2"/>
          </p:cNvCxnSpPr>
          <p:nvPr/>
        </p:nvCxnSpPr>
        <p:spPr>
          <a:xfrm>
            <a:off x="1875575" y="2571750"/>
            <a:ext cx="527700" cy="0"/>
          </a:xfrm>
          <a:prstGeom prst="straightConnector1">
            <a:avLst/>
          </a:prstGeom>
          <a:noFill/>
          <a:ln cap="flat" cmpd="sng" w="9525">
            <a:solidFill>
              <a:schemeClr val="dk2"/>
            </a:solidFill>
            <a:prstDash val="solid"/>
            <a:round/>
            <a:headEnd len="lg" w="lg" type="none"/>
            <a:tailEnd len="lg" w="lg" type="triangle"/>
          </a:ln>
        </p:spPr>
      </p:cxnSp>
      <p:cxnSp>
        <p:nvCxnSpPr>
          <p:cNvPr id="196" name="Shape 196"/>
          <p:cNvCxnSpPr>
            <a:stCxn id="193" idx="6"/>
            <a:endCxn id="194" idx="2"/>
          </p:cNvCxnSpPr>
          <p:nvPr/>
        </p:nvCxnSpPr>
        <p:spPr>
          <a:xfrm>
            <a:off x="3516825" y="2571750"/>
            <a:ext cx="428700" cy="0"/>
          </a:xfrm>
          <a:prstGeom prst="straightConnector1">
            <a:avLst/>
          </a:prstGeom>
          <a:noFill/>
          <a:ln cap="flat" cmpd="sng" w="9525">
            <a:solidFill>
              <a:schemeClr val="dk2"/>
            </a:solidFill>
            <a:prstDash val="solid"/>
            <a:round/>
            <a:headEnd len="lg" w="lg" type="none"/>
            <a:tailEnd len="lg" w="lg" type="triangle"/>
          </a:ln>
        </p:spPr>
      </p:cxnSp>
      <p:sp>
        <p:nvSpPr>
          <p:cNvPr id="197" name="Shape 197"/>
          <p:cNvSpPr/>
          <p:nvPr/>
        </p:nvSpPr>
        <p:spPr>
          <a:xfrm>
            <a:off x="5986100" y="2022225"/>
            <a:ext cx="2667000" cy="930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GOAL: Predicting user ratings for the movies which he has not given rating yet.</a:t>
            </a:r>
          </a:p>
        </p:txBody>
      </p:sp>
      <p:grpSp>
        <p:nvGrpSpPr>
          <p:cNvPr id="198" name="Shape 198"/>
          <p:cNvGrpSpPr/>
          <p:nvPr/>
        </p:nvGrpSpPr>
        <p:grpSpPr>
          <a:xfrm>
            <a:off x="1003775" y="3471475"/>
            <a:ext cx="7649325" cy="930600"/>
            <a:chOff x="1156175" y="2174625"/>
            <a:chExt cx="7649325" cy="930600"/>
          </a:xfrm>
        </p:grpSpPr>
        <p:sp>
          <p:nvSpPr>
            <p:cNvPr id="199" name="Shape 199"/>
            <p:cNvSpPr/>
            <p:nvPr/>
          </p:nvSpPr>
          <p:spPr>
            <a:xfrm>
              <a:off x="1156175" y="2379750"/>
              <a:ext cx="871800" cy="688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User</a:t>
              </a:r>
            </a:p>
          </p:txBody>
        </p:sp>
        <p:sp>
          <p:nvSpPr>
            <p:cNvPr id="200" name="Shape 200"/>
            <p:cNvSpPr/>
            <p:nvPr/>
          </p:nvSpPr>
          <p:spPr>
            <a:xfrm>
              <a:off x="2555625" y="2379750"/>
              <a:ext cx="1187100" cy="688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Product</a:t>
              </a:r>
            </a:p>
          </p:txBody>
        </p:sp>
        <p:sp>
          <p:nvSpPr>
            <p:cNvPr id="201" name="Shape 201"/>
            <p:cNvSpPr/>
            <p:nvPr/>
          </p:nvSpPr>
          <p:spPr>
            <a:xfrm>
              <a:off x="4064925" y="2379750"/>
              <a:ext cx="1252800" cy="688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Ratings</a:t>
              </a:r>
            </a:p>
          </p:txBody>
        </p:sp>
        <p:cxnSp>
          <p:nvCxnSpPr>
            <p:cNvPr id="202" name="Shape 202"/>
            <p:cNvCxnSpPr>
              <a:stCxn id="199" idx="6"/>
              <a:endCxn id="200" idx="2"/>
            </p:cNvCxnSpPr>
            <p:nvPr/>
          </p:nvCxnSpPr>
          <p:spPr>
            <a:xfrm>
              <a:off x="2027975" y="2724150"/>
              <a:ext cx="527700" cy="0"/>
            </a:xfrm>
            <a:prstGeom prst="straightConnector1">
              <a:avLst/>
            </a:prstGeom>
            <a:noFill/>
            <a:ln cap="flat" cmpd="sng" w="9525">
              <a:solidFill>
                <a:schemeClr val="dk2"/>
              </a:solidFill>
              <a:prstDash val="solid"/>
              <a:round/>
              <a:headEnd len="lg" w="lg" type="none"/>
              <a:tailEnd len="lg" w="lg" type="triangle"/>
            </a:ln>
          </p:spPr>
        </p:cxnSp>
        <p:cxnSp>
          <p:nvCxnSpPr>
            <p:cNvPr id="203" name="Shape 203"/>
            <p:cNvCxnSpPr>
              <a:stCxn id="200" idx="6"/>
              <a:endCxn id="201" idx="2"/>
            </p:cNvCxnSpPr>
            <p:nvPr/>
          </p:nvCxnSpPr>
          <p:spPr>
            <a:xfrm>
              <a:off x="3742725" y="2724150"/>
              <a:ext cx="322200" cy="0"/>
            </a:xfrm>
            <a:prstGeom prst="straightConnector1">
              <a:avLst/>
            </a:prstGeom>
            <a:noFill/>
            <a:ln cap="flat" cmpd="sng" w="9525">
              <a:solidFill>
                <a:schemeClr val="dk2"/>
              </a:solidFill>
              <a:prstDash val="solid"/>
              <a:round/>
              <a:headEnd len="lg" w="lg" type="none"/>
              <a:tailEnd len="lg" w="lg" type="triangle"/>
            </a:ln>
          </p:spPr>
        </p:cxnSp>
        <p:sp>
          <p:nvSpPr>
            <p:cNvPr id="204" name="Shape 204"/>
            <p:cNvSpPr/>
            <p:nvPr/>
          </p:nvSpPr>
          <p:spPr>
            <a:xfrm>
              <a:off x="6138500" y="2174625"/>
              <a:ext cx="2667000" cy="930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GOAL: Predicting new ratings for products using user similarity.</a:t>
              </a:r>
            </a:p>
          </p:txBody>
        </p:sp>
      </p:grpSp>
      <p:sp>
        <p:nvSpPr>
          <p:cNvPr id="205" name="Shape 205"/>
          <p:cNvSpPr/>
          <p:nvPr/>
        </p:nvSpPr>
        <p:spPr>
          <a:xfrm>
            <a:off x="3223875" y="2989450"/>
            <a:ext cx="395700" cy="520200"/>
          </a:xfrm>
          <a:prstGeom prst="up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Extending our current model</a:t>
            </a:r>
          </a:p>
        </p:txBody>
      </p:sp>
      <p:sp>
        <p:nvSpPr>
          <p:cNvPr id="211" name="Shape 211"/>
          <p:cNvSpPr txBox="1"/>
          <p:nvPr>
            <p:ph idx="1" type="body"/>
          </p:nvPr>
        </p:nvSpPr>
        <p:spPr>
          <a:xfrm>
            <a:off x="311700" y="1152475"/>
            <a:ext cx="8520600" cy="34164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228600" lvl="0" marL="457200" rtl="0">
              <a:lnSpc>
                <a:spcPct val="115000"/>
              </a:lnSpc>
              <a:spcBef>
                <a:spcPts val="0"/>
              </a:spcBef>
              <a:spcAft>
                <a:spcPts val="1000"/>
              </a:spcAft>
            </a:pPr>
            <a:r>
              <a:rPr lang="en-GB"/>
              <a:t>One baseline method for rating prediction is based on users’ preferences and products’ characteristics.</a:t>
            </a:r>
          </a:p>
          <a:p>
            <a:pPr indent="-228600" lvl="0" marL="457200" rtl="0">
              <a:lnSpc>
                <a:spcPct val="115000"/>
              </a:lnSpc>
              <a:spcBef>
                <a:spcPts val="0"/>
              </a:spcBef>
              <a:spcAft>
                <a:spcPts val="1000"/>
              </a:spcAft>
            </a:pPr>
            <a:r>
              <a:rPr lang="en-GB"/>
              <a:t>Another baseline method based on trust networks is the nearest-neighbor algorithm.</a:t>
            </a:r>
          </a:p>
          <a:p>
            <a:pPr indent="-228600" lvl="0" marL="457200" rtl="0">
              <a:lnSpc>
                <a:spcPct val="115000"/>
              </a:lnSpc>
              <a:spcBef>
                <a:spcPts val="0"/>
              </a:spcBef>
              <a:spcAft>
                <a:spcPts val="1000"/>
              </a:spcAft>
            </a:pPr>
            <a:r>
              <a:rPr lang="en-GB"/>
              <a:t>The first model doesn’t consider the trust network, while the latter one doesn’t consider the bias from products and users.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Extending our model</a:t>
            </a:r>
          </a:p>
        </p:txBody>
      </p:sp>
      <p:sp>
        <p:nvSpPr>
          <p:cNvPr id="217" name="Shape 217"/>
          <p:cNvSpPr txBox="1"/>
          <p:nvPr>
            <p:ph idx="1" type="body"/>
          </p:nvPr>
        </p:nvSpPr>
        <p:spPr>
          <a:xfrm>
            <a:off x="311700" y="1152475"/>
            <a:ext cx="8520600" cy="3711900"/>
          </a:xfrm>
          <a:prstGeom prst="rect">
            <a:avLst/>
          </a:prstGeom>
        </p:spPr>
        <p:txBody>
          <a:bodyPr anchorCtr="0" anchor="t" bIns="91425" lIns="91425" rIns="91425" tIns="91425">
            <a:noAutofit/>
          </a:bodyPr>
          <a:lstStyle/>
          <a:p>
            <a:pPr lvl="0">
              <a:spcBef>
                <a:spcPts val="0"/>
              </a:spcBef>
              <a:spcAft>
                <a:spcPts val="0"/>
              </a:spcAft>
              <a:buNone/>
            </a:pPr>
            <a:r>
              <a:rPr lang="en-GB" sz="1500"/>
              <a:t>We believe that both factors are useful for rating prediction, thus the rating prediction algorithm to estimate strengths of multi-faceted trust are shown below:</a:t>
            </a:r>
          </a:p>
          <a:p>
            <a:pPr lvl="0">
              <a:spcBef>
                <a:spcPts val="0"/>
              </a:spcBef>
              <a:spcAft>
                <a:spcPts val="0"/>
              </a:spcAft>
              <a:buNone/>
            </a:pPr>
            <a:r>
              <a:t/>
            </a:r>
            <a:endParaRPr>
              <a:solidFill>
                <a:srgbClr val="000000"/>
              </a:solidFill>
            </a:endParaRPr>
          </a:p>
          <a:p>
            <a:pPr lvl="0">
              <a:spcBef>
                <a:spcPts val="0"/>
              </a:spcBef>
              <a:spcAft>
                <a:spcPts val="0"/>
              </a:spcAft>
              <a:buNone/>
            </a:pPr>
            <a:r>
              <a:t/>
            </a:r>
            <a:endParaRPr>
              <a:solidFill>
                <a:srgbClr val="000000"/>
              </a:solidFill>
            </a:endParaRPr>
          </a:p>
          <a:p>
            <a:pPr lvl="0" rtl="0">
              <a:spcBef>
                <a:spcPts val="0"/>
              </a:spcBef>
              <a:spcAft>
                <a:spcPts val="0"/>
              </a:spcAft>
              <a:buNone/>
            </a:pPr>
            <a:r>
              <a:t/>
            </a:r>
            <a:endParaRPr sz="1200">
              <a:solidFill>
                <a:srgbClr val="000000"/>
              </a:solidFill>
            </a:endParaRPr>
          </a:p>
          <a:p>
            <a:pPr lvl="0" rtl="0">
              <a:spcBef>
                <a:spcPts val="0"/>
              </a:spcBef>
              <a:spcAft>
                <a:spcPts val="0"/>
              </a:spcAft>
              <a:buNone/>
            </a:pPr>
            <a:r>
              <a:t/>
            </a:r>
            <a:endParaRPr sz="1200">
              <a:solidFill>
                <a:srgbClr val="000000"/>
              </a:solidFill>
            </a:endParaRPr>
          </a:p>
          <a:p>
            <a:pPr lvl="0">
              <a:spcBef>
                <a:spcPts val="0"/>
              </a:spcBef>
              <a:spcAft>
                <a:spcPts val="0"/>
              </a:spcAft>
              <a:buNone/>
            </a:pPr>
            <a:r>
              <a:rPr lang="en-GB" sz="1500"/>
              <a:t>To estimate the parameters {A, b, c}, we solve the following optimization problem:</a:t>
            </a:r>
          </a:p>
        </p:txBody>
      </p:sp>
      <p:pic>
        <p:nvPicPr>
          <p:cNvPr descr="CodeCogsEqn.gif" id="218" name="Shape 218"/>
          <p:cNvPicPr preferRelativeResize="0"/>
          <p:nvPr/>
        </p:nvPicPr>
        <p:blipFill>
          <a:blip r:embed="rId3">
            <a:alphaModFix/>
          </a:blip>
          <a:stretch>
            <a:fillRect/>
          </a:stretch>
        </p:blipFill>
        <p:spPr>
          <a:xfrm>
            <a:off x="1029387" y="1933000"/>
            <a:ext cx="7085225" cy="670950"/>
          </a:xfrm>
          <a:prstGeom prst="rect">
            <a:avLst/>
          </a:prstGeom>
          <a:noFill/>
          <a:ln>
            <a:noFill/>
          </a:ln>
        </p:spPr>
      </p:pic>
      <p:pic>
        <p:nvPicPr>
          <p:cNvPr descr="CodeCogsEqn(1).gif" id="219" name="Shape 219"/>
          <p:cNvPicPr preferRelativeResize="0"/>
          <p:nvPr/>
        </p:nvPicPr>
        <p:blipFill>
          <a:blip r:embed="rId4">
            <a:alphaModFix/>
          </a:blip>
          <a:stretch>
            <a:fillRect/>
          </a:stretch>
        </p:blipFill>
        <p:spPr>
          <a:xfrm>
            <a:off x="2938575" y="4267374"/>
            <a:ext cx="3266850" cy="339599"/>
          </a:xfrm>
          <a:prstGeom prst="rect">
            <a:avLst/>
          </a:prstGeom>
          <a:noFill/>
          <a:ln>
            <a:noFill/>
          </a:ln>
        </p:spPr>
      </p:pic>
      <p:pic>
        <p:nvPicPr>
          <p:cNvPr descr="CodeCogsEqn(2).gif" id="220" name="Shape 220"/>
          <p:cNvPicPr preferRelativeResize="0"/>
          <p:nvPr/>
        </p:nvPicPr>
        <p:blipFill>
          <a:blip r:embed="rId5">
            <a:alphaModFix/>
          </a:blip>
          <a:stretch>
            <a:fillRect/>
          </a:stretch>
        </p:blipFill>
        <p:spPr>
          <a:xfrm>
            <a:off x="2001512" y="3375655"/>
            <a:ext cx="5140981"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Results after new model</a:t>
            </a:r>
          </a:p>
        </p:txBody>
      </p:sp>
      <p:sp>
        <p:nvSpPr>
          <p:cNvPr id="226" name="Shape 2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RMSE obtained with 1000 users is </a:t>
            </a:r>
            <a:r>
              <a:rPr lang="en-GB">
                <a:solidFill>
                  <a:srgbClr val="000000"/>
                </a:solidFill>
              </a:rPr>
              <a:t>~0.96</a:t>
            </a:r>
          </a:p>
        </p:txBody>
      </p:sp>
      <p:pic>
        <p:nvPicPr>
          <p:cNvPr descr="Screenshot from 2016-11-04 10-03-00.png" id="227" name="Shape 227"/>
          <p:cNvPicPr preferRelativeResize="0"/>
          <p:nvPr/>
        </p:nvPicPr>
        <p:blipFill>
          <a:blip r:embed="rId3">
            <a:alphaModFix/>
          </a:blip>
          <a:stretch>
            <a:fillRect/>
          </a:stretch>
        </p:blipFill>
        <p:spPr>
          <a:xfrm>
            <a:off x="1695425" y="1820074"/>
            <a:ext cx="5753151" cy="2999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2849350" y="1966250"/>
            <a:ext cx="2757900" cy="572700"/>
          </a:xfrm>
          <a:prstGeom prst="rect">
            <a:avLst/>
          </a:prstGeom>
        </p:spPr>
        <p:txBody>
          <a:bodyPr anchorCtr="0" anchor="t" bIns="91425" lIns="91425" rIns="91425" tIns="91425">
            <a:noAutofit/>
          </a:bodyPr>
          <a:lstStyle/>
          <a:p>
            <a:pPr lvl="0">
              <a:spcBef>
                <a:spcPts val="0"/>
              </a:spcBef>
              <a:buNone/>
            </a:pPr>
            <a:r>
              <a:rPr lang="en-GB"/>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5433600" cy="1066800"/>
          </a:xfrm>
          <a:prstGeom prst="rect">
            <a:avLst/>
          </a:prstGeom>
        </p:spPr>
        <p:txBody>
          <a:bodyPr anchorCtr="0" anchor="t" bIns="91425" lIns="91425" rIns="91425" tIns="91425">
            <a:noAutofit/>
          </a:bodyPr>
          <a:lstStyle/>
          <a:p>
            <a:pPr lvl="0">
              <a:spcBef>
                <a:spcPts val="0"/>
              </a:spcBef>
              <a:buNone/>
            </a:pPr>
            <a:r>
              <a:rPr lang="en-GB"/>
              <a:t>What is RBM, EBM and BM and Bayesian nets?</a:t>
            </a:r>
          </a:p>
        </p:txBody>
      </p:sp>
      <p:sp>
        <p:nvSpPr>
          <p:cNvPr id="68" name="Shape 68"/>
          <p:cNvSpPr txBox="1"/>
          <p:nvPr>
            <p:ph idx="1" type="body"/>
          </p:nvPr>
        </p:nvSpPr>
        <p:spPr>
          <a:xfrm>
            <a:off x="311700" y="1487325"/>
            <a:ext cx="6210599" cy="3416400"/>
          </a:xfrm>
          <a:prstGeom prst="rect">
            <a:avLst/>
          </a:prstGeom>
        </p:spPr>
        <p:txBody>
          <a:bodyPr anchorCtr="0" anchor="t" bIns="91425" lIns="91425" rIns="91425" tIns="91425">
            <a:noAutofit/>
          </a:bodyPr>
          <a:lstStyle/>
          <a:p>
            <a:pPr indent="-228600" lvl="0" marL="457200" rtl="0">
              <a:spcBef>
                <a:spcPts val="1000"/>
              </a:spcBef>
              <a:spcAft>
                <a:spcPts val="1000"/>
              </a:spcAft>
            </a:pPr>
            <a:r>
              <a:rPr lang="en-GB"/>
              <a:t>Energy Based Models </a:t>
            </a:r>
          </a:p>
          <a:p>
            <a:pPr indent="-228600" lvl="0" marL="457200" rtl="0">
              <a:spcBef>
                <a:spcPts val="1000"/>
              </a:spcBef>
              <a:spcAft>
                <a:spcPts val="1000"/>
              </a:spcAft>
            </a:pPr>
            <a:r>
              <a:rPr lang="en-GB"/>
              <a:t>EBM with Hidden units</a:t>
            </a:r>
          </a:p>
          <a:p>
            <a:pPr indent="-228600" lvl="0" marL="457200" rtl="0">
              <a:spcBef>
                <a:spcPts val="1000"/>
              </a:spcBef>
              <a:spcAft>
                <a:spcPts val="1000"/>
              </a:spcAft>
            </a:pPr>
            <a:r>
              <a:rPr lang="en-GB"/>
              <a:t>Boltzmann machine or </a:t>
            </a:r>
            <a:r>
              <a:rPr b="1" lang="en-GB"/>
              <a:t>a </a:t>
            </a:r>
            <a:r>
              <a:rPr b="1" lang="en-GB"/>
              <a:t>undirected</a:t>
            </a:r>
            <a:r>
              <a:rPr b="1" lang="en-GB" u="sng">
                <a:solidFill>
                  <a:schemeClr val="hlink"/>
                </a:solidFill>
                <a:hlinkClick r:id="rId3"/>
              </a:rPr>
              <a:t> graphical</a:t>
            </a:r>
            <a:r>
              <a:rPr lang="en-GB">
                <a:hlinkClick r:id="rId4"/>
              </a:rPr>
              <a:t>      </a:t>
            </a:r>
            <a:r>
              <a:rPr b="1" lang="en-GB" u="sng">
                <a:solidFill>
                  <a:schemeClr val="hlink"/>
                </a:solidFill>
                <a:hlinkClick r:id="rId5"/>
              </a:rPr>
              <a:t>model</a:t>
            </a:r>
            <a:r>
              <a:rPr b="1" lang="en-GB"/>
              <a:t>, is a set of</a:t>
            </a:r>
            <a:r>
              <a:rPr b="1" lang="en-GB" u="sng">
                <a:solidFill>
                  <a:schemeClr val="hlink"/>
                </a:solidFill>
                <a:hlinkClick r:id="rId6"/>
              </a:rPr>
              <a:t> random variables</a:t>
            </a:r>
            <a:r>
              <a:rPr b="1" lang="en-GB"/>
              <a:t> having a</a:t>
            </a:r>
            <a:r>
              <a:rPr b="1" lang="en-GB" u="sng">
                <a:solidFill>
                  <a:schemeClr val="hlink"/>
                </a:solidFill>
                <a:hlinkClick r:id="rId7"/>
              </a:rPr>
              <a:t> Markov property</a:t>
            </a:r>
          </a:p>
          <a:p>
            <a:pPr indent="-228600" lvl="0" marL="457200" rtl="0">
              <a:spcBef>
                <a:spcPts val="1000"/>
              </a:spcBef>
              <a:spcAft>
                <a:spcPts val="1000"/>
              </a:spcAft>
            </a:pPr>
            <a:r>
              <a:rPr b="1" lang="en-GB"/>
              <a:t>RBM: </a:t>
            </a:r>
            <a:r>
              <a:rPr lang="en-GB"/>
              <a:t>restrict BMs to those without visible-visible and hidden-hidden connections.</a:t>
            </a:r>
          </a:p>
        </p:txBody>
      </p:sp>
      <p:pic>
        <p:nvPicPr>
          <p:cNvPr descr="9v4t.png" id="69" name="Shape 69"/>
          <p:cNvPicPr preferRelativeResize="0"/>
          <p:nvPr/>
        </p:nvPicPr>
        <p:blipFill>
          <a:blip r:embed="rId8">
            <a:alphaModFix/>
          </a:blip>
          <a:stretch>
            <a:fillRect/>
          </a:stretch>
        </p:blipFill>
        <p:spPr>
          <a:xfrm>
            <a:off x="6272056" y="233725"/>
            <a:ext cx="2400049" cy="1148500"/>
          </a:xfrm>
          <a:prstGeom prst="rect">
            <a:avLst/>
          </a:prstGeom>
          <a:noFill/>
          <a:ln>
            <a:noFill/>
          </a:ln>
        </p:spPr>
      </p:pic>
      <p:pic>
        <p:nvPicPr>
          <p:cNvPr descr="kYcQ.png" id="70" name="Shape 70"/>
          <p:cNvPicPr preferRelativeResize="0"/>
          <p:nvPr/>
        </p:nvPicPr>
        <p:blipFill rotWithShape="1">
          <a:blip r:embed="rId9">
            <a:alphaModFix/>
          </a:blip>
          <a:srcRect b="0" l="2327" r="1500" t="0"/>
          <a:stretch/>
        </p:blipFill>
        <p:spPr>
          <a:xfrm>
            <a:off x="5666062" y="1241962"/>
            <a:ext cx="3501949" cy="923599"/>
          </a:xfrm>
          <a:prstGeom prst="rect">
            <a:avLst/>
          </a:prstGeom>
          <a:noFill/>
          <a:ln>
            <a:noFill/>
          </a:ln>
        </p:spPr>
      </p:pic>
      <p:pic>
        <p:nvPicPr>
          <p:cNvPr descr="220px-Markov_random_field_example.png" id="71" name="Shape 71"/>
          <p:cNvPicPr preferRelativeResize="0"/>
          <p:nvPr/>
        </p:nvPicPr>
        <p:blipFill>
          <a:blip r:embed="rId10">
            <a:alphaModFix/>
          </a:blip>
          <a:stretch>
            <a:fillRect/>
          </a:stretch>
        </p:blipFill>
        <p:spPr>
          <a:xfrm>
            <a:off x="6577337" y="2078000"/>
            <a:ext cx="1789475" cy="1805750"/>
          </a:xfrm>
          <a:prstGeom prst="rect">
            <a:avLst/>
          </a:prstGeom>
          <a:noFill/>
          <a:ln>
            <a:noFill/>
          </a:ln>
        </p:spPr>
      </p:pic>
      <p:pic>
        <p:nvPicPr>
          <p:cNvPr descr="rbm.png" id="72" name="Shape 72"/>
          <p:cNvPicPr preferRelativeResize="0"/>
          <p:nvPr/>
        </p:nvPicPr>
        <p:blipFill>
          <a:blip r:embed="rId11">
            <a:alphaModFix/>
          </a:blip>
          <a:stretch>
            <a:fillRect/>
          </a:stretch>
        </p:blipFill>
        <p:spPr>
          <a:xfrm>
            <a:off x="6450237" y="3883750"/>
            <a:ext cx="1933575" cy="10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RBM vs Neural Networks</a:t>
            </a:r>
          </a:p>
        </p:txBody>
      </p:sp>
      <p:pic>
        <p:nvPicPr>
          <p:cNvPr descr="multiple_hidden_layers_RBM.png" id="78" name="Shape 78"/>
          <p:cNvPicPr preferRelativeResize="0"/>
          <p:nvPr/>
        </p:nvPicPr>
        <p:blipFill rotWithShape="1">
          <a:blip r:embed="rId3">
            <a:alphaModFix/>
          </a:blip>
          <a:srcRect b="-3498" l="-1894" r="3226" t="0"/>
          <a:stretch/>
        </p:blipFill>
        <p:spPr>
          <a:xfrm>
            <a:off x="3619624" y="1081912"/>
            <a:ext cx="5322125" cy="3286125"/>
          </a:xfrm>
          <a:prstGeom prst="rect">
            <a:avLst/>
          </a:prstGeom>
          <a:noFill/>
          <a:ln>
            <a:noFill/>
          </a:ln>
        </p:spPr>
      </p:pic>
      <p:sp>
        <p:nvSpPr>
          <p:cNvPr id="79" name="Shape 79"/>
          <p:cNvSpPr txBox="1"/>
          <p:nvPr>
            <p:ph idx="1" type="body"/>
          </p:nvPr>
        </p:nvSpPr>
        <p:spPr>
          <a:xfrm>
            <a:off x="311700" y="1192850"/>
            <a:ext cx="3639000" cy="3400800"/>
          </a:xfrm>
          <a:prstGeom prst="rect">
            <a:avLst/>
          </a:prstGeom>
        </p:spPr>
        <p:txBody>
          <a:bodyPr anchorCtr="0" anchor="t" bIns="91425" lIns="91425" rIns="91425" tIns="91425">
            <a:noAutofit/>
          </a:bodyPr>
          <a:lstStyle/>
          <a:p>
            <a:pPr indent="-228600" lvl="0" marL="457200" rtl="0">
              <a:spcBef>
                <a:spcPts val="0"/>
              </a:spcBef>
            </a:pPr>
            <a:r>
              <a:rPr lang="en-GB"/>
              <a:t>RBMs are shallow, two-layer neural nets that constitute the building blocks of deep-belief networks.</a:t>
            </a:r>
          </a:p>
          <a:p>
            <a:pPr indent="-228600" lvl="0" marL="457200" rtl="0">
              <a:spcBef>
                <a:spcPts val="0"/>
              </a:spcBef>
            </a:pPr>
            <a:r>
              <a:rPr lang="en-GB"/>
              <a:t>The 1st layer of the RBM is called the visible, or input, layer, and the second is the </a:t>
            </a:r>
            <a:r>
              <a:rPr b="1" lang="en-GB"/>
              <a:t>hidden layer</a:t>
            </a:r>
            <a:r>
              <a:rPr lang="en-GB"/>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Reconstruction in RBM’s</a:t>
            </a:r>
          </a:p>
        </p:txBody>
      </p:sp>
      <p:pic>
        <p:nvPicPr>
          <p:cNvPr descr="reconstruction_RBM.png" id="85" name="Shape 85"/>
          <p:cNvPicPr preferRelativeResize="0"/>
          <p:nvPr/>
        </p:nvPicPr>
        <p:blipFill>
          <a:blip r:embed="rId3">
            <a:alphaModFix/>
          </a:blip>
          <a:stretch>
            <a:fillRect/>
          </a:stretch>
        </p:blipFill>
        <p:spPr>
          <a:xfrm>
            <a:off x="3403500" y="1152462"/>
            <a:ext cx="5785824" cy="3515324"/>
          </a:xfrm>
          <a:prstGeom prst="rect">
            <a:avLst/>
          </a:prstGeom>
          <a:noFill/>
          <a:ln>
            <a:noFill/>
          </a:ln>
        </p:spPr>
      </p:pic>
      <p:sp>
        <p:nvSpPr>
          <p:cNvPr id="86" name="Shape 86"/>
          <p:cNvSpPr txBox="1"/>
          <p:nvPr>
            <p:ph idx="1" type="body"/>
          </p:nvPr>
        </p:nvSpPr>
        <p:spPr>
          <a:xfrm>
            <a:off x="311700" y="1152475"/>
            <a:ext cx="3321600" cy="3416400"/>
          </a:xfrm>
          <a:prstGeom prst="rect">
            <a:avLst/>
          </a:prstGeom>
        </p:spPr>
        <p:txBody>
          <a:bodyPr anchorCtr="0" anchor="t" bIns="91425" lIns="91425" rIns="91425" tIns="91425">
            <a:noAutofit/>
          </a:bodyPr>
          <a:lstStyle/>
          <a:p>
            <a:pPr indent="-228600" lvl="0" marL="457200" rtl="0">
              <a:spcBef>
                <a:spcPts val="0"/>
              </a:spcBef>
            </a:pPr>
            <a:r>
              <a:rPr lang="en-GB"/>
              <a:t>How do they perform better without involving a deeper network?</a:t>
            </a:r>
          </a:p>
          <a:p>
            <a:pPr indent="-228600" lvl="0" marL="457200" rtl="0">
              <a:spcBef>
                <a:spcPts val="0"/>
              </a:spcBef>
            </a:pPr>
            <a:r>
              <a:rPr lang="en-GB"/>
              <a:t>Reconstruction estimates a continuous value based on many inputs and makes guesses about which discrete label to apply to a given input.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descr="KL_divergence_RBM.png" id="91" name="Shape 91"/>
          <p:cNvPicPr preferRelativeResize="0"/>
          <p:nvPr/>
        </p:nvPicPr>
        <p:blipFill>
          <a:blip r:embed="rId3">
            <a:alphaModFix/>
          </a:blip>
          <a:stretch>
            <a:fillRect/>
          </a:stretch>
        </p:blipFill>
        <p:spPr>
          <a:xfrm>
            <a:off x="142250" y="889825"/>
            <a:ext cx="8706525" cy="295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Steps and methods we will be using.</a:t>
            </a:r>
          </a:p>
        </p:txBody>
      </p:sp>
      <p:sp>
        <p:nvSpPr>
          <p:cNvPr id="97" name="Shape 97"/>
          <p:cNvSpPr txBox="1"/>
          <p:nvPr>
            <p:ph idx="1" type="body"/>
          </p:nvPr>
        </p:nvSpPr>
        <p:spPr>
          <a:xfrm>
            <a:off x="1056875" y="1429675"/>
            <a:ext cx="5664000" cy="1105500"/>
          </a:xfrm>
          <a:prstGeom prst="rect">
            <a:avLst/>
          </a:prstGeom>
        </p:spPr>
        <p:txBody>
          <a:bodyPr anchorCtr="0" anchor="t" bIns="91425" lIns="91425" rIns="91425" tIns="91425">
            <a:noAutofit/>
          </a:bodyPr>
          <a:lstStyle/>
          <a:p>
            <a:pPr indent="-228600" lvl="0" marL="457200" rtl="0">
              <a:spcBef>
                <a:spcPts val="0"/>
              </a:spcBef>
              <a:buChar char="●"/>
            </a:pPr>
            <a:r>
              <a:rPr lang="en-GB"/>
              <a:t>Restricted Boltzmann Machines</a:t>
            </a:r>
          </a:p>
          <a:p>
            <a:pPr indent="-228600" lvl="0" marL="457200" rtl="0">
              <a:spcBef>
                <a:spcPts val="0"/>
              </a:spcBef>
              <a:buChar char="●"/>
            </a:pPr>
            <a:r>
              <a:rPr lang="en-GB"/>
              <a:t>RBM’s with Binary Hidden Units</a:t>
            </a:r>
          </a:p>
          <a:p>
            <a:pPr lvl="0">
              <a:spcBef>
                <a:spcPts val="0"/>
              </a:spcBef>
              <a:buNone/>
            </a:pPr>
            <a:r>
              <a:t/>
            </a:r>
            <a:endParaRPr/>
          </a:p>
        </p:txBody>
      </p:sp>
      <p:sp>
        <p:nvSpPr>
          <p:cNvPr id="98" name="Shape 98"/>
          <p:cNvSpPr txBox="1"/>
          <p:nvPr>
            <p:ph idx="1" type="body"/>
          </p:nvPr>
        </p:nvSpPr>
        <p:spPr>
          <a:xfrm>
            <a:off x="1100825" y="2535175"/>
            <a:ext cx="5664000" cy="1025700"/>
          </a:xfrm>
          <a:prstGeom prst="rect">
            <a:avLst/>
          </a:prstGeom>
        </p:spPr>
        <p:txBody>
          <a:bodyPr anchorCtr="0" anchor="t" bIns="91425" lIns="91425" rIns="91425" tIns="91425">
            <a:noAutofit/>
          </a:bodyPr>
          <a:lstStyle/>
          <a:p>
            <a:pPr indent="-228600" lvl="0" marL="457200" rtl="0">
              <a:spcBef>
                <a:spcPts val="0"/>
              </a:spcBef>
              <a:buChar char="●"/>
            </a:pPr>
            <a:r>
              <a:rPr lang="en-GB"/>
              <a:t>Python</a:t>
            </a:r>
          </a:p>
          <a:p>
            <a:pPr indent="-228600" lvl="0" marL="457200" rtl="0">
              <a:spcBef>
                <a:spcPts val="0"/>
              </a:spcBef>
              <a:buChar char="●"/>
            </a:pPr>
            <a:r>
              <a:rPr lang="en-GB"/>
              <a:t>numpy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Dataset Available to us	</a:t>
            </a:r>
          </a:p>
        </p:txBody>
      </p:sp>
      <p:sp>
        <p:nvSpPr>
          <p:cNvPr id="104" name="Shape 104"/>
          <p:cNvSpPr txBox="1"/>
          <p:nvPr>
            <p:ph idx="1" type="body"/>
          </p:nvPr>
        </p:nvSpPr>
        <p:spPr>
          <a:xfrm>
            <a:off x="741450" y="1384650"/>
            <a:ext cx="7601400" cy="2374200"/>
          </a:xfrm>
          <a:prstGeom prst="rect">
            <a:avLst/>
          </a:prstGeom>
        </p:spPr>
        <p:txBody>
          <a:bodyPr anchorCtr="0" anchor="t" bIns="91425" lIns="91425" rIns="91425" tIns="91425">
            <a:noAutofit/>
          </a:bodyPr>
          <a:lstStyle/>
          <a:p>
            <a:pPr indent="-228600" lvl="0" marL="457200" rtl="0">
              <a:spcBef>
                <a:spcPts val="0"/>
              </a:spcBef>
              <a:buChar char="●"/>
            </a:pPr>
            <a:r>
              <a:rPr lang="en-GB"/>
              <a:t>Netflix dataset from 1998 to 2005</a:t>
            </a:r>
          </a:p>
          <a:p>
            <a:pPr indent="-228600" lvl="0" marL="457200" rtl="0">
              <a:spcBef>
                <a:spcPts val="0"/>
              </a:spcBef>
              <a:buChar char="●"/>
            </a:pPr>
            <a:r>
              <a:rPr lang="en-GB"/>
              <a:t>3 types of data</a:t>
            </a:r>
          </a:p>
          <a:p>
            <a:pPr indent="-228600" lvl="1" marL="914400" rtl="0">
              <a:spcBef>
                <a:spcPts val="0"/>
              </a:spcBef>
              <a:buChar char="○"/>
            </a:pPr>
            <a:r>
              <a:rPr b="1" lang="en-GB"/>
              <a:t>Training data:	</a:t>
            </a:r>
            <a:r>
              <a:rPr lang="en-GB"/>
              <a:t>100M ratings from 480k users randomly chosen on 18k movies.</a:t>
            </a:r>
          </a:p>
          <a:p>
            <a:pPr indent="-228600" lvl="1" marL="914400" rtl="0">
              <a:spcBef>
                <a:spcPts val="0"/>
              </a:spcBef>
              <a:buChar char="○"/>
            </a:pPr>
            <a:r>
              <a:rPr b="1" lang="en-GB"/>
              <a:t>Validation data:	</a:t>
            </a:r>
            <a:r>
              <a:rPr lang="en-GB"/>
              <a:t>Containing 1.4M ratings.</a:t>
            </a:r>
          </a:p>
          <a:p>
            <a:pPr indent="-228600" lvl="1" marL="914400" rtl="0">
              <a:spcBef>
                <a:spcPts val="0"/>
              </a:spcBef>
              <a:buChar char="○"/>
            </a:pPr>
            <a:r>
              <a:rPr b="1" lang="en-GB"/>
              <a:t>Test data(probe data):	</a:t>
            </a:r>
            <a:r>
              <a:rPr lang="en-GB"/>
              <a:t>Has 2.8M user/movie pairs without any rating.</a:t>
            </a:r>
          </a:p>
          <a:p>
            <a:pPr indent="0" lvl="0" marL="0" rtl="0">
              <a:spcBef>
                <a:spcPts val="0"/>
              </a:spcBef>
              <a:buNone/>
            </a:pPr>
            <a:r>
              <a:rPr lang="en-GB" sz="1100" u="sng">
                <a:solidFill>
                  <a:schemeClr val="hlink"/>
                </a:solidFill>
                <a:hlinkClick r:id="rId3"/>
              </a:rPr>
              <a:t>https://web.archive.org/web/20090925184737/http://archive.ics.uci.edu/ml/datasets/Netflix+Prize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Alternative Methods</a:t>
            </a:r>
          </a:p>
        </p:txBody>
      </p:sp>
      <p:sp>
        <p:nvSpPr>
          <p:cNvPr id="110" name="Shape 110"/>
          <p:cNvSpPr txBox="1"/>
          <p:nvPr>
            <p:ph idx="1" type="body"/>
          </p:nvPr>
        </p:nvSpPr>
        <p:spPr>
          <a:xfrm>
            <a:off x="1689650" y="1394850"/>
            <a:ext cx="3856200" cy="2353800"/>
          </a:xfrm>
          <a:prstGeom prst="rect">
            <a:avLst/>
          </a:prstGeom>
        </p:spPr>
        <p:txBody>
          <a:bodyPr anchorCtr="0" anchor="t" bIns="91425" lIns="91425" rIns="91425" tIns="91425">
            <a:noAutofit/>
          </a:bodyPr>
          <a:lstStyle/>
          <a:p>
            <a:pPr indent="-228600" lvl="0" marL="457200" rtl="0">
              <a:lnSpc>
                <a:spcPct val="138000"/>
              </a:lnSpc>
              <a:spcBef>
                <a:spcPts val="0"/>
              </a:spcBef>
              <a:spcAft>
                <a:spcPts val="0"/>
              </a:spcAft>
              <a:buChar char="●"/>
            </a:pPr>
            <a:r>
              <a:rPr lang="en-GB"/>
              <a:t>ALS</a:t>
            </a:r>
          </a:p>
          <a:p>
            <a:pPr indent="-228600" lvl="0" marL="457200" rtl="0">
              <a:lnSpc>
                <a:spcPct val="138000"/>
              </a:lnSpc>
              <a:spcBef>
                <a:spcPts val="0"/>
              </a:spcBef>
              <a:spcAft>
                <a:spcPts val="0"/>
              </a:spcAft>
              <a:buChar char="●"/>
            </a:pPr>
            <a:r>
              <a:rPr lang="en-GB"/>
              <a:t>Matrix Factorization</a:t>
            </a:r>
          </a:p>
          <a:p>
            <a:pPr indent="-228600" lvl="0" marL="457200" rtl="0">
              <a:lnSpc>
                <a:spcPct val="138000"/>
              </a:lnSpc>
              <a:spcBef>
                <a:spcPts val="0"/>
              </a:spcBef>
              <a:spcAft>
                <a:spcPts val="0"/>
              </a:spcAft>
              <a:buChar char="●"/>
            </a:pPr>
            <a:r>
              <a:rPr lang="en-GB"/>
              <a:t>Gradient Descent</a:t>
            </a:r>
          </a:p>
          <a:p>
            <a:pPr indent="-228600" lvl="0" marL="457200">
              <a:lnSpc>
                <a:spcPct val="138000"/>
              </a:lnSpc>
              <a:spcBef>
                <a:spcPts val="0"/>
              </a:spcBef>
              <a:spcAft>
                <a:spcPts val="0"/>
              </a:spcAft>
              <a:buChar char="●"/>
            </a:pPr>
            <a:r>
              <a:rPr lang="en-GB"/>
              <a:t>Auto Encoders</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