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59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CD39E1-2253-3AE8-6EEA-993F22BE5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0032054-F4B8-087E-892E-2A8808E97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1499B2D-FFE7-A178-09C2-EEBCA710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6718-D132-47B4-AE48-C5ECCD52C81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29B6B2-B1D3-6466-AC0D-EAB8F6CEC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8058C01-8935-5457-14DA-25E63F91E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08C-F628-48AF-8BEB-4F15A71237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03308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A4A1D-15D7-1435-97A1-838FAA94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7615AA2-E925-1EE4-758A-51D868625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1F47E4A-D12A-B4C4-FDFD-A1D4FB6B8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6718-D132-47B4-AE48-C5ECCD52C81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D8E1515-FB4C-3278-65AC-949B0EF8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B5DF580A-4EBB-C6BC-633B-A6D73803B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08C-F628-48AF-8BEB-4F15A71237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425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A720F8D-ECED-A79A-8DB4-8F9C2D7A23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78F24A60-0A0A-9997-A513-21BA42781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B6F1170-0C2C-D161-FE65-77B85E643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6718-D132-47B4-AE48-C5ECCD52C81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B4D254-378C-4AB4-6D49-2F1D96419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A3EC22E-F6D2-AFD6-7F27-4A596F42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08C-F628-48AF-8BEB-4F15A71237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2271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990BC-7752-D3AB-A844-8E74EDFE0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98BEE04-1DDA-E332-2C18-F864FCD35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C60144AC-715F-3733-BCB4-D95328AA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6718-D132-47B4-AE48-C5ECCD52C81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AC06AEA-F13A-A0AD-56A3-4FDC649ED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549587-E926-4C8D-85A4-1BDA5AC3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08C-F628-48AF-8BEB-4F15A71237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4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A43CEC-2D35-BC53-01C7-91CE0DA9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8B818D0-B059-F29C-D7AF-D831275D7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C88D26B-900C-1B24-918A-C330F739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6718-D132-47B4-AE48-C5ECCD52C81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93BBCABF-E04B-2C29-BCB2-F330DE537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483D12-8714-2472-043B-AB2F1533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08C-F628-48AF-8BEB-4F15A71237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16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84ECBB-A754-CD4C-DD88-E6A22B4A2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49BB7D58-C0DF-1FD3-E512-C9AC78B655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D8461CD-518E-61FD-F85E-A631F5BC6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920D7947-B077-0D43-9DA6-BA2DBC3F5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6718-D132-47B4-AE48-C5ECCD52C81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4A4E5437-29EA-6056-ACA0-35712810A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B2DC16F-839A-3257-D00C-B85A35CC4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08C-F628-48AF-8BEB-4F15A71237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762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3569B-3A93-5134-F1C9-209947DB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C313767-3D67-9C1D-0CFB-41A0A465F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EDEEAB2C-5860-EA73-581B-B0FF02974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0D426D42-31DB-3580-2200-9EE24E549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65EA863D-D353-F34B-D058-4B6BEE7967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2568B5CA-C638-D987-8422-2669F466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6718-D132-47B4-AE48-C5ECCD52C81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08C7412D-5139-27E6-CED2-5AAEF143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E12B6DA4-6F3B-CC84-BDDA-D38D05B2A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08C-F628-48AF-8BEB-4F15A71237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59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44541F-1E92-2768-3E23-BB3EBFD1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A9DC3245-B5EF-C767-7F88-DB6A725F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6718-D132-47B4-AE48-C5ECCD52C81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D75BED1C-45B5-FDBC-06BF-0D4F42F9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F803C0E3-F919-7F0F-FFC6-2C4ACFB81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08C-F628-48AF-8BEB-4F15A71237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124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8DB7E1B9-7009-BDC3-D894-E1112BA6C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6718-D132-47B4-AE48-C5ECCD52C81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979F063C-0A2F-0804-DF50-ED9696996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749059B-23F4-2526-C7E9-463BB6017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08C-F628-48AF-8BEB-4F15A71237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7024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1BC7F7-F334-F5A4-8960-44F1F58C9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8E6F3C6-54D6-CAF1-89BA-5CCA579C3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B62BB31E-7A7E-200D-FF36-3C5DC38A0A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09E1D76B-71B0-88F7-27E1-65E91D13B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6718-D132-47B4-AE48-C5ECCD52C81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C86050BC-AAC9-9711-39F3-22E973D2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F7222B63-1F39-A224-E23A-79D39787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08C-F628-48AF-8BEB-4F15A71237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67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D83BB3-1B05-3276-6B73-7CFFA67E2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8275E511-A7FE-6140-D998-4CF539F0BF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42BD20FE-645D-5D6F-55FA-CAB1FC971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2B466E8F-9101-CEC3-A9EF-4AF2CC5AE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56718-D132-47B4-AE48-C5ECCD52C81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3EFCD732-17E5-3298-AF7B-61B9CE95B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E403A21-7516-C1FC-73A0-A4727D57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D508C-F628-48AF-8BEB-4F15A71237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99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903FCFD7-58FB-570C-F59F-5DE530DCD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GB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2F98A65-D3CC-EDA6-26FF-E6711007BB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GB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FBEBD3-7F8B-A6EA-96E6-F855D4D534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556718-D132-47B4-AE48-C5ECCD52C810}" type="datetimeFigureOut">
              <a:rPr lang="en-GB" smtClean="0"/>
              <a:t>02/06/2025</a:t>
            </a:fld>
            <a:endParaRPr lang="en-GB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5204CD9-6913-32FB-FEBF-CCEC33F8A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74EA4F6-686B-5BEF-D30A-E40EBD29D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D508C-F628-48AF-8BEB-4F15A7123754}" type="slidenum">
              <a:rPr lang="en-GB" smtClean="0"/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783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rutgers.edu/people/professors/details/michael-fredman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obert_Tarjan" TargetMode="Externa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Fibonacci_heap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s.princeton.edu/~wayne/kleinberg-tardos/pdf/FibonacciHeaps.pdf" TargetMode="External"/><Relationship Id="rId13" Type="http://schemas.openxmlformats.org/officeDocument/2006/relationships/hyperlink" Target="https://en.wikipedia.org/wiki/Donald_Knuth" TargetMode="External"/><Relationship Id="rId3" Type="http://schemas.openxmlformats.org/officeDocument/2006/relationships/hyperlink" Target="https://en.wikipedia.org/wiki/Michael_Fredman" TargetMode="External"/><Relationship Id="rId7" Type="http://schemas.openxmlformats.org/officeDocument/2006/relationships/hyperlink" Target="https://www.cs.rutgers.edu/people/professors/details/michael-fredman" TargetMode="External"/><Relationship Id="rId12" Type="http://schemas.openxmlformats.org/officeDocument/2006/relationships/hyperlink" Target="https://doi.org/10.1145/2213977.2214082" TargetMode="External"/><Relationship Id="rId2" Type="http://schemas.openxmlformats.org/officeDocument/2006/relationships/hyperlink" Target="https://en.wikipedia.org/wiki/Fibonacci_heap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heap-data-structure/" TargetMode="External"/><Relationship Id="rId11" Type="http://schemas.openxmlformats.org/officeDocument/2006/relationships/hyperlink" Target="https://www.cs.cmu.edu/afs/cs/academic/class/15750-s17/ScribeNotes/lecture3.pdf" TargetMode="External"/><Relationship Id="rId5" Type="http://schemas.openxmlformats.org/officeDocument/2006/relationships/hyperlink" Target="https://en.wikipedia.org/wiki/Heap_(data_structure)" TargetMode="External"/><Relationship Id="rId10" Type="http://schemas.openxmlformats.org/officeDocument/2006/relationships/hyperlink" Target="https://en.wikipedia.org/wiki/Binomial_heap" TargetMode="External"/><Relationship Id="rId4" Type="http://schemas.openxmlformats.org/officeDocument/2006/relationships/hyperlink" Target="https://en.wikipedia.org/wiki/Robert_Tarjan" TargetMode="External"/><Relationship Id="rId9" Type="http://schemas.openxmlformats.org/officeDocument/2006/relationships/hyperlink" Target="https://en.wikipedia.org/wiki/Dijkstra%27s_algorithm" TargetMode="External"/><Relationship Id="rId14" Type="http://schemas.openxmlformats.org/officeDocument/2006/relationships/hyperlink" Target="https://en.wikipedia.org/wiki/Robert_W._Floy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13F02-49AC-9FE8-5361-54D94CDF84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 err="1"/>
              <a:t>Fibonacci</a:t>
            </a:r>
            <a:r>
              <a:rPr lang="pt-PT" dirty="0"/>
              <a:t> </a:t>
            </a:r>
            <a:r>
              <a:rPr lang="pt-PT" dirty="0" err="1"/>
              <a:t>Heaps</a:t>
            </a:r>
            <a:endParaRPr lang="en-GB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FAF2F0-6EF1-EE19-5BAF-34B3D1E596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André Reis – 58192 – 2024/25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49198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282EA-BE58-1D1F-7DDA-A95626DF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PT" sz="7200" dirty="0"/>
              <a:t>Questões?</a:t>
            </a:r>
            <a:endParaRPr lang="en-GB" sz="7200" dirty="0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461FD2C8-2E15-98E3-B0F9-2F0ED9A6BE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060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57948E-BE92-C107-5CF2-6180209B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 que é?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F140FC6-F49F-899D-9B93-B38C370C7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Uma estrutura de dados consistida por várias árvores min-</a:t>
            </a:r>
            <a:r>
              <a:rPr lang="pt-PT" dirty="0" err="1"/>
              <a:t>heap</a:t>
            </a:r>
            <a:endParaRPr lang="pt-PT" dirty="0"/>
          </a:p>
          <a:p>
            <a:r>
              <a:rPr lang="pt-PT" dirty="0"/>
              <a:t>Usada em operações </a:t>
            </a:r>
            <a:r>
              <a:rPr lang="pt-PT" dirty="0" err="1"/>
              <a:t>priority</a:t>
            </a:r>
            <a:r>
              <a:rPr lang="pt-PT" dirty="0"/>
              <a:t> </a:t>
            </a:r>
            <a:r>
              <a:rPr lang="pt-PT" dirty="0" err="1"/>
              <a:t>queue</a:t>
            </a:r>
            <a:endParaRPr lang="pt-PT" dirty="0"/>
          </a:p>
          <a:p>
            <a:r>
              <a:rPr lang="pt-PT" dirty="0"/>
              <a:t>Usada também em algoritmos de grafo que usam </a:t>
            </a:r>
            <a:r>
              <a:rPr lang="pt-PT" dirty="0" err="1"/>
              <a:t>priority</a:t>
            </a:r>
            <a:r>
              <a:rPr lang="pt-PT" dirty="0"/>
              <a:t> </a:t>
            </a:r>
            <a:r>
              <a:rPr lang="pt-PT" dirty="0" err="1"/>
              <a:t>queues</a:t>
            </a:r>
            <a:endParaRPr lang="pt-PT" dirty="0"/>
          </a:p>
          <a:p>
            <a:r>
              <a:rPr lang="en-GB" dirty="0" err="1"/>
              <a:t>Qualquer</a:t>
            </a:r>
            <a:r>
              <a:rPr lang="en-GB" dirty="0"/>
              <a:t> </a:t>
            </a:r>
            <a:r>
              <a:rPr lang="en-GB" dirty="0" err="1"/>
              <a:t>sequência</a:t>
            </a:r>
            <a:r>
              <a:rPr lang="en-GB" dirty="0"/>
              <a:t> de “m” </a:t>
            </a:r>
            <a:r>
              <a:rPr lang="en-GB" dirty="0" err="1"/>
              <a:t>operações</a:t>
            </a:r>
            <a:r>
              <a:rPr lang="en-GB" dirty="0"/>
              <a:t> “insert”, “</a:t>
            </a:r>
            <a:r>
              <a:rPr lang="en-GB" dirty="0" err="1"/>
              <a:t>extract_min</a:t>
            </a:r>
            <a:r>
              <a:rPr lang="en-GB" dirty="0"/>
              <a:t>” e “decrease-key” com “n” inserts </a:t>
            </a:r>
            <a:r>
              <a:rPr lang="en-GB" dirty="0" err="1"/>
              <a:t>tem</a:t>
            </a:r>
            <a:r>
              <a:rPr lang="en-GB" dirty="0"/>
              <a:t> </a:t>
            </a:r>
            <a:r>
              <a:rPr lang="en-GB" dirty="0" err="1"/>
              <a:t>complexidade</a:t>
            </a:r>
            <a:r>
              <a:rPr lang="en-GB" dirty="0"/>
              <a:t> O(m + </a:t>
            </a:r>
            <a:r>
              <a:rPr lang="en-GB" dirty="0" err="1"/>
              <a:t>nlogn</a:t>
            </a:r>
            <a:r>
              <a:rPr lang="en-GB" dirty="0"/>
              <a:t>) (Fredman-Tarjan)</a:t>
            </a:r>
          </a:p>
        </p:txBody>
      </p:sp>
    </p:spTree>
    <p:extLst>
      <p:ext uri="{BB962C8B-B14F-4D97-AF65-F5344CB8AC3E}">
        <p14:creationId xmlns:p14="http://schemas.microsoft.com/office/powerpoint/2010/main" val="4081062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023E5-8C2C-EA79-5F32-A29D07DF9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História e motivação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65F51DEF-A7EC-77CA-7BB7-B6A307EA68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19416" cy="4351338"/>
          </a:xfrm>
        </p:spPr>
        <p:txBody>
          <a:bodyPr/>
          <a:lstStyle/>
          <a:p>
            <a:r>
              <a:rPr lang="pt-PT" dirty="0"/>
              <a:t>Criado em 1984 por Michael </a:t>
            </a:r>
            <a:r>
              <a:rPr lang="pt-PT" dirty="0" err="1"/>
              <a:t>Fredman</a:t>
            </a:r>
            <a:r>
              <a:rPr lang="pt-PT" dirty="0"/>
              <a:t> e Robert </a:t>
            </a:r>
            <a:r>
              <a:rPr lang="pt-PT" dirty="0" err="1"/>
              <a:t>Tarjan</a:t>
            </a:r>
            <a:endParaRPr lang="pt-PT" dirty="0"/>
          </a:p>
          <a:p>
            <a:r>
              <a:rPr lang="pt-PT" dirty="0"/>
              <a:t>Originalmente criado para melhorar o tempo </a:t>
            </a:r>
            <a:r>
              <a:rPr lang="pt-PT" dirty="0" err="1"/>
              <a:t>amoritizado</a:t>
            </a:r>
            <a:r>
              <a:rPr lang="pt-PT" dirty="0"/>
              <a:t> do </a:t>
            </a:r>
            <a:r>
              <a:rPr lang="pt-PT" dirty="0" err="1"/>
              <a:t>Dijkstra</a:t>
            </a:r>
            <a:r>
              <a:rPr lang="pt-PT" dirty="0"/>
              <a:t> </a:t>
            </a:r>
            <a:r>
              <a:rPr lang="pt-PT" dirty="0" err="1"/>
              <a:t>shortest</a:t>
            </a:r>
            <a:r>
              <a:rPr lang="pt-PT" dirty="0"/>
              <a:t> </a:t>
            </a:r>
            <a:r>
              <a:rPr lang="pt-PT" dirty="0" err="1"/>
              <a:t>path</a:t>
            </a:r>
            <a:endParaRPr lang="pt-PT" dirty="0"/>
          </a:p>
          <a:p>
            <a:r>
              <a:rPr lang="pt-PT" dirty="0"/>
              <a:t>O nome </a:t>
            </a:r>
            <a:r>
              <a:rPr lang="pt-PT" dirty="0" err="1"/>
              <a:t>Fibonacci</a:t>
            </a:r>
            <a:r>
              <a:rPr lang="pt-PT" dirty="0"/>
              <a:t> é devido as regras usadas na junção de árvores e corte de nós, estes números coincidem com a sequencia de </a:t>
            </a:r>
            <a:r>
              <a:rPr lang="pt-PT" dirty="0" err="1"/>
              <a:t>Fibonacci</a:t>
            </a:r>
            <a:endParaRPr lang="en-GB" dirty="0"/>
          </a:p>
        </p:txBody>
      </p:sp>
      <p:pic>
        <p:nvPicPr>
          <p:cNvPr id="1026" name="Picture 2" descr="Michael Fredman">
            <a:extLst>
              <a:ext uri="{FF2B5EF4-FFF2-40B4-BE49-F238E27FC236}">
                <a16:creationId xmlns:a16="http://schemas.microsoft.com/office/drawing/2014/main" id="{4119457A-ED4D-7AC0-61AE-9FDDDCEC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4020" y="710407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39691754-2F98-C407-A587-C02AACDE3E52}"/>
              </a:ext>
            </a:extLst>
          </p:cNvPr>
          <p:cNvSpPr txBox="1"/>
          <p:nvPr/>
        </p:nvSpPr>
        <p:spPr>
          <a:xfrm>
            <a:off x="9235119" y="2958330"/>
            <a:ext cx="22333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Michael </a:t>
            </a:r>
            <a:r>
              <a:rPr lang="pt-PT" dirty="0" err="1"/>
              <a:t>Fredman</a:t>
            </a:r>
            <a:endParaRPr lang="pt-PT" dirty="0"/>
          </a:p>
          <a:p>
            <a:r>
              <a:rPr lang="en-GB" sz="900" dirty="0">
                <a:hlinkClick r:id="rId3"/>
              </a:rPr>
              <a:t>https://www.cs.rutgers.edu/people/professors/details/michael-fredman</a:t>
            </a:r>
            <a:r>
              <a:rPr lang="en-GB" sz="900" dirty="0"/>
              <a:t> 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4B4F8BF-2F83-60EA-B24B-455CEADD53C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32"/>
          <a:stretch/>
        </p:blipFill>
        <p:spPr bwMode="auto">
          <a:xfrm>
            <a:off x="9339201" y="3674789"/>
            <a:ext cx="2060319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E528A90-2D5C-78F6-A019-5E04BEEAF145}"/>
              </a:ext>
            </a:extLst>
          </p:cNvPr>
          <p:cNvSpPr txBox="1"/>
          <p:nvPr/>
        </p:nvSpPr>
        <p:spPr>
          <a:xfrm>
            <a:off x="9235119" y="5888736"/>
            <a:ext cx="223330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/>
              <a:t>Robert </a:t>
            </a:r>
            <a:r>
              <a:rPr lang="pt-PT" dirty="0" err="1"/>
              <a:t>Tarjan</a:t>
            </a:r>
            <a:endParaRPr lang="pt-PT" dirty="0"/>
          </a:p>
          <a:p>
            <a:r>
              <a:rPr lang="en-GB" sz="900" dirty="0">
                <a:hlinkClick r:id="rId5"/>
              </a:rPr>
              <a:t>https://en.wikipedia.org/wiki/Robert_Tarjan</a:t>
            </a:r>
            <a:endParaRPr lang="pt-PT" sz="900" dirty="0"/>
          </a:p>
          <a:p>
            <a:pPr algn="ctr"/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1221307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B8E2E-FEDB-FB23-6542-1718D41C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- Nó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8E165813-0C99-8684-4EAB-1B5010FA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1527" y="1253330"/>
            <a:ext cx="3233929" cy="4854862"/>
          </a:xfrm>
        </p:spPr>
        <p:txBody>
          <a:bodyPr>
            <a:normAutofit fontScale="92500" lnSpcReduction="10000"/>
          </a:bodyPr>
          <a:lstStyle/>
          <a:p>
            <a:r>
              <a:rPr lang="pt-PT" dirty="0" err="1"/>
              <a:t>Pointer</a:t>
            </a:r>
            <a:r>
              <a:rPr lang="pt-PT" dirty="0"/>
              <a:t> Pai</a:t>
            </a:r>
          </a:p>
          <a:p>
            <a:r>
              <a:rPr lang="pt-PT" dirty="0" err="1"/>
              <a:t>Pointer</a:t>
            </a:r>
            <a:r>
              <a:rPr lang="pt-PT" dirty="0"/>
              <a:t> Filho</a:t>
            </a:r>
          </a:p>
          <a:p>
            <a:r>
              <a:rPr lang="pt-PT" dirty="0" err="1"/>
              <a:t>Pointer</a:t>
            </a:r>
            <a:r>
              <a:rPr lang="pt-PT" dirty="0"/>
              <a:t> Irmão Direita</a:t>
            </a:r>
          </a:p>
          <a:p>
            <a:r>
              <a:rPr lang="pt-PT" dirty="0" err="1"/>
              <a:t>Pointer</a:t>
            </a:r>
            <a:r>
              <a:rPr lang="pt-PT" dirty="0"/>
              <a:t> Irmão Esquerda</a:t>
            </a:r>
          </a:p>
          <a:p>
            <a:r>
              <a:rPr lang="pt-PT" dirty="0"/>
              <a:t>Nº de filhos</a:t>
            </a:r>
          </a:p>
          <a:p>
            <a:r>
              <a:rPr lang="pt-PT" dirty="0" err="1"/>
              <a:t>Boolean</a:t>
            </a:r>
            <a:r>
              <a:rPr lang="pt-PT" dirty="0"/>
              <a:t> marcado</a:t>
            </a:r>
          </a:p>
          <a:p>
            <a:r>
              <a:rPr lang="pt-PT" dirty="0"/>
              <a:t>Valor do Nó</a:t>
            </a:r>
          </a:p>
          <a:p>
            <a:r>
              <a:rPr lang="pt-PT" dirty="0"/>
              <a:t>Informação adicional opcional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BD6A04A-84DB-A288-C4CF-1EA0A866B554}"/>
              </a:ext>
            </a:extLst>
          </p:cNvPr>
          <p:cNvSpPr/>
          <p:nvPr/>
        </p:nvSpPr>
        <p:spPr>
          <a:xfrm>
            <a:off x="2788919" y="2880360"/>
            <a:ext cx="963169" cy="93268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BE439708-4088-74BD-0A3B-0EDE32BEECB4}"/>
              </a:ext>
            </a:extLst>
          </p:cNvPr>
          <p:cNvCxnSpPr>
            <a:stCxn id="4" idx="0"/>
          </p:cNvCxnSpPr>
          <p:nvPr/>
        </p:nvCxnSpPr>
        <p:spPr>
          <a:xfrm flipV="1">
            <a:off x="3270504" y="2240280"/>
            <a:ext cx="3048" cy="64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exão reta unidirecional 7">
            <a:extLst>
              <a:ext uri="{FF2B5EF4-FFF2-40B4-BE49-F238E27FC236}">
                <a16:creationId xmlns:a16="http://schemas.microsoft.com/office/drawing/2014/main" id="{63DB31E3-705B-ACBE-C0B7-0DE807A9884C}"/>
              </a:ext>
            </a:extLst>
          </p:cNvPr>
          <p:cNvCxnSpPr>
            <a:stCxn id="4" idx="6"/>
          </p:cNvCxnSpPr>
          <p:nvPr/>
        </p:nvCxnSpPr>
        <p:spPr>
          <a:xfrm>
            <a:off x="3752088" y="3346704"/>
            <a:ext cx="61874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E0A53B3F-4D02-547B-D213-D3D315647D61}"/>
              </a:ext>
            </a:extLst>
          </p:cNvPr>
          <p:cNvCxnSpPr>
            <a:stCxn id="4" idx="2"/>
          </p:cNvCxnSpPr>
          <p:nvPr/>
        </p:nvCxnSpPr>
        <p:spPr>
          <a:xfrm flipH="1">
            <a:off x="2066544" y="3346704"/>
            <a:ext cx="722375" cy="9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xão reta unidirecional 11">
            <a:extLst>
              <a:ext uri="{FF2B5EF4-FFF2-40B4-BE49-F238E27FC236}">
                <a16:creationId xmlns:a16="http://schemas.microsoft.com/office/drawing/2014/main" id="{652BBA98-5A26-458B-5AF9-632AA04A2E48}"/>
              </a:ext>
            </a:extLst>
          </p:cNvPr>
          <p:cNvCxnSpPr>
            <a:stCxn id="4" idx="4"/>
          </p:cNvCxnSpPr>
          <p:nvPr/>
        </p:nvCxnSpPr>
        <p:spPr>
          <a:xfrm>
            <a:off x="3270504" y="3813048"/>
            <a:ext cx="3048" cy="6309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2EC39D-E4B1-B880-F516-0B872F995E05}"/>
              </a:ext>
            </a:extLst>
          </p:cNvPr>
          <p:cNvSpPr txBox="1"/>
          <p:nvPr/>
        </p:nvSpPr>
        <p:spPr>
          <a:xfrm>
            <a:off x="3093719" y="3172968"/>
            <a:ext cx="353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  <a:endParaRPr lang="en-GB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9AB4D1D-091D-FDB5-C580-A7877499A2A1}"/>
              </a:ext>
            </a:extLst>
          </p:cNvPr>
          <p:cNvSpPr txBox="1"/>
          <p:nvPr/>
        </p:nvSpPr>
        <p:spPr>
          <a:xfrm>
            <a:off x="3025139" y="1881878"/>
            <a:ext cx="844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Pai</a:t>
            </a:r>
            <a:endParaRPr lang="en-GB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BCC46D2-2337-890F-C671-0DC66030CB10}"/>
              </a:ext>
            </a:extLst>
          </p:cNvPr>
          <p:cNvSpPr txBox="1"/>
          <p:nvPr/>
        </p:nvSpPr>
        <p:spPr>
          <a:xfrm>
            <a:off x="2907028" y="4507992"/>
            <a:ext cx="726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Filho</a:t>
            </a:r>
            <a:endParaRPr lang="en-GB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795B143-3B76-EA9C-7EE3-A4E61DD62772}"/>
              </a:ext>
            </a:extLst>
          </p:cNvPr>
          <p:cNvSpPr txBox="1"/>
          <p:nvPr/>
        </p:nvSpPr>
        <p:spPr>
          <a:xfrm>
            <a:off x="4474463" y="3105834"/>
            <a:ext cx="99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Irmão Direito</a:t>
            </a:r>
            <a:endParaRPr lang="en-GB" dirty="0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16D7C0-43B4-BB34-8D8B-D6E7ACB6BA54}"/>
              </a:ext>
            </a:extLst>
          </p:cNvPr>
          <p:cNvSpPr txBox="1"/>
          <p:nvPr/>
        </p:nvSpPr>
        <p:spPr>
          <a:xfrm>
            <a:off x="828294" y="3105834"/>
            <a:ext cx="11597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dirty="0"/>
              <a:t>Irmão Esquerdo</a:t>
            </a:r>
            <a:endParaRPr lang="en-GB" dirty="0"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AB1104A-A9FE-636A-307A-33DD809AC95F}"/>
              </a:ext>
            </a:extLst>
          </p:cNvPr>
          <p:cNvSpPr txBox="1"/>
          <p:nvPr/>
        </p:nvSpPr>
        <p:spPr>
          <a:xfrm>
            <a:off x="3752088" y="4215384"/>
            <a:ext cx="1091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Filhos: 5</a:t>
            </a:r>
            <a:endParaRPr lang="en-GB" dirty="0"/>
          </a:p>
        </p:txBody>
      </p:sp>
      <p:sp>
        <p:nvSpPr>
          <p:cNvPr id="19" name="Estrela: 4 Pontos 18">
            <a:extLst>
              <a:ext uri="{FF2B5EF4-FFF2-40B4-BE49-F238E27FC236}">
                <a16:creationId xmlns:a16="http://schemas.microsoft.com/office/drawing/2014/main" id="{138B04FE-D83F-DB1B-C17E-8CC0D9524259}"/>
              </a:ext>
            </a:extLst>
          </p:cNvPr>
          <p:cNvSpPr/>
          <p:nvPr/>
        </p:nvSpPr>
        <p:spPr>
          <a:xfrm rot="18827566">
            <a:off x="2560485" y="2649397"/>
            <a:ext cx="285748" cy="283464"/>
          </a:xfrm>
          <a:prstGeom prst="star4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9154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8B9F80-4B59-CC1B-7E67-6FE4E8C31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- Geral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721F8437-3BCD-4373-388C-5BEBA69F8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6216" y="1825625"/>
            <a:ext cx="2767584" cy="4351338"/>
          </a:xfrm>
        </p:spPr>
        <p:txBody>
          <a:bodyPr/>
          <a:lstStyle/>
          <a:p>
            <a:r>
              <a:rPr lang="pt-PT" dirty="0" err="1"/>
              <a:t>Pointer</a:t>
            </a:r>
            <a:r>
              <a:rPr lang="pt-PT" dirty="0"/>
              <a:t> Min</a:t>
            </a:r>
            <a:endParaRPr lang="en-GB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C264396-602C-7069-BCD1-E4EE53D5BFC8}"/>
              </a:ext>
            </a:extLst>
          </p:cNvPr>
          <p:cNvSpPr/>
          <p:nvPr/>
        </p:nvSpPr>
        <p:spPr>
          <a:xfrm>
            <a:off x="920496" y="2267712"/>
            <a:ext cx="633984" cy="6217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Conexão reta unidirecional 5">
            <a:extLst>
              <a:ext uri="{FF2B5EF4-FFF2-40B4-BE49-F238E27FC236}">
                <a16:creationId xmlns:a16="http://schemas.microsoft.com/office/drawing/2014/main" id="{1F749044-CEDC-01C5-CF8E-335965BB53A8}"/>
              </a:ext>
            </a:extLst>
          </p:cNvPr>
          <p:cNvCxnSpPr>
            <a:stCxn id="4" idx="6"/>
          </p:cNvCxnSpPr>
          <p:nvPr/>
        </p:nvCxnSpPr>
        <p:spPr>
          <a:xfrm>
            <a:off x="1554480" y="2578608"/>
            <a:ext cx="905256" cy="91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7E263FF-64F8-8EA7-C51F-18BAA6473FA2}"/>
              </a:ext>
            </a:extLst>
          </p:cNvPr>
          <p:cNvSpPr/>
          <p:nvPr/>
        </p:nvSpPr>
        <p:spPr>
          <a:xfrm>
            <a:off x="2459736" y="2267712"/>
            <a:ext cx="633984" cy="6217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Conexão reta unidirecional 8">
            <a:extLst>
              <a:ext uri="{FF2B5EF4-FFF2-40B4-BE49-F238E27FC236}">
                <a16:creationId xmlns:a16="http://schemas.microsoft.com/office/drawing/2014/main" id="{207DC648-6C5B-B0FB-D073-E0B07A75554A}"/>
              </a:ext>
            </a:extLst>
          </p:cNvPr>
          <p:cNvCxnSpPr/>
          <p:nvPr/>
        </p:nvCxnSpPr>
        <p:spPr>
          <a:xfrm>
            <a:off x="3093720" y="2578608"/>
            <a:ext cx="905256" cy="91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36637F50-35A8-7886-81B5-143EAB98E265}"/>
              </a:ext>
            </a:extLst>
          </p:cNvPr>
          <p:cNvSpPr/>
          <p:nvPr/>
        </p:nvSpPr>
        <p:spPr>
          <a:xfrm>
            <a:off x="3998976" y="2267712"/>
            <a:ext cx="633984" cy="6217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Conexão: Curva 17">
            <a:extLst>
              <a:ext uri="{FF2B5EF4-FFF2-40B4-BE49-F238E27FC236}">
                <a16:creationId xmlns:a16="http://schemas.microsoft.com/office/drawing/2014/main" id="{7EFC3F28-033E-75FF-1F9A-87CB61114666}"/>
              </a:ext>
            </a:extLst>
          </p:cNvPr>
          <p:cNvCxnSpPr>
            <a:stCxn id="10" idx="6"/>
            <a:endCxn id="4" idx="2"/>
          </p:cNvCxnSpPr>
          <p:nvPr/>
        </p:nvCxnSpPr>
        <p:spPr>
          <a:xfrm flipH="1">
            <a:off x="920496" y="2578608"/>
            <a:ext cx="3712464" cy="12700"/>
          </a:xfrm>
          <a:prstGeom prst="curvedConnector5">
            <a:avLst>
              <a:gd name="adj1" fmla="val -12562"/>
              <a:gd name="adj2" fmla="val -5616000"/>
              <a:gd name="adj3" fmla="val 110838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7E0BF62-EAE7-1913-5CA4-E478DAC32EC5}"/>
              </a:ext>
            </a:extLst>
          </p:cNvPr>
          <p:cNvSpPr txBox="1"/>
          <p:nvPr/>
        </p:nvSpPr>
        <p:spPr>
          <a:xfrm>
            <a:off x="4151376" y="2406642"/>
            <a:ext cx="329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</a:t>
            </a:r>
            <a:endParaRPr lang="en-GB" dirty="0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2A58FFF-6639-24D2-9BED-C6E1EE50A719}"/>
              </a:ext>
            </a:extLst>
          </p:cNvPr>
          <p:cNvSpPr txBox="1"/>
          <p:nvPr/>
        </p:nvSpPr>
        <p:spPr>
          <a:xfrm>
            <a:off x="2613660" y="2406642"/>
            <a:ext cx="252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</a:t>
            </a:r>
            <a:endParaRPr lang="en-GB" dirty="0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06999172-D69B-FC18-48A4-C31E29D6777C}"/>
              </a:ext>
            </a:extLst>
          </p:cNvPr>
          <p:cNvSpPr txBox="1"/>
          <p:nvPr/>
        </p:nvSpPr>
        <p:spPr>
          <a:xfrm>
            <a:off x="1028700" y="2393942"/>
            <a:ext cx="539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20</a:t>
            </a:r>
            <a:endParaRPr lang="en-GB" dirty="0"/>
          </a:p>
        </p:txBody>
      </p:sp>
      <p:cxnSp>
        <p:nvCxnSpPr>
          <p:cNvPr id="28" name="Conexão reta unidirecional 27">
            <a:extLst>
              <a:ext uri="{FF2B5EF4-FFF2-40B4-BE49-F238E27FC236}">
                <a16:creationId xmlns:a16="http://schemas.microsoft.com/office/drawing/2014/main" id="{E3E56306-D68C-CE8B-208D-BA4BD54F88BE}"/>
              </a:ext>
            </a:extLst>
          </p:cNvPr>
          <p:cNvCxnSpPr>
            <a:endCxn id="10" idx="7"/>
          </p:cNvCxnSpPr>
          <p:nvPr/>
        </p:nvCxnSpPr>
        <p:spPr>
          <a:xfrm flipH="1">
            <a:off x="4540115" y="1690688"/>
            <a:ext cx="333637" cy="6680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1D9FD369-98F2-D6E8-D1C6-6838FC742BD9}"/>
              </a:ext>
            </a:extLst>
          </p:cNvPr>
          <p:cNvSpPr txBox="1"/>
          <p:nvPr/>
        </p:nvSpPr>
        <p:spPr>
          <a:xfrm>
            <a:off x="4873752" y="1402056"/>
            <a:ext cx="630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Min</a:t>
            </a:r>
            <a:endParaRPr lang="en-GB" dirty="0"/>
          </a:p>
        </p:txBody>
      </p:sp>
      <p:cxnSp>
        <p:nvCxnSpPr>
          <p:cNvPr id="31" name="Conexão reta unidirecional 30">
            <a:extLst>
              <a:ext uri="{FF2B5EF4-FFF2-40B4-BE49-F238E27FC236}">
                <a16:creationId xmlns:a16="http://schemas.microsoft.com/office/drawing/2014/main" id="{ED5AEC86-835B-A6D6-C499-4EBA2EBF46EF}"/>
              </a:ext>
            </a:extLst>
          </p:cNvPr>
          <p:cNvCxnSpPr>
            <a:stCxn id="8" idx="4"/>
          </p:cNvCxnSpPr>
          <p:nvPr/>
        </p:nvCxnSpPr>
        <p:spPr>
          <a:xfrm>
            <a:off x="2776728" y="2889504"/>
            <a:ext cx="0" cy="73152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D3E201BD-B77C-B110-C1F9-AB958E31FB46}"/>
              </a:ext>
            </a:extLst>
          </p:cNvPr>
          <p:cNvSpPr/>
          <p:nvPr/>
        </p:nvSpPr>
        <p:spPr>
          <a:xfrm>
            <a:off x="920496" y="3621024"/>
            <a:ext cx="633984" cy="6217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3" name="Conexão reta unidirecional 32">
            <a:extLst>
              <a:ext uri="{FF2B5EF4-FFF2-40B4-BE49-F238E27FC236}">
                <a16:creationId xmlns:a16="http://schemas.microsoft.com/office/drawing/2014/main" id="{CF44AB66-57F5-A288-73EB-AC35C31F42FA}"/>
              </a:ext>
            </a:extLst>
          </p:cNvPr>
          <p:cNvCxnSpPr>
            <a:stCxn id="32" idx="6"/>
          </p:cNvCxnSpPr>
          <p:nvPr/>
        </p:nvCxnSpPr>
        <p:spPr>
          <a:xfrm>
            <a:off x="1554480" y="3931920"/>
            <a:ext cx="905256" cy="91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E213A0E4-909A-4157-D7F7-0292542D5BA3}"/>
              </a:ext>
            </a:extLst>
          </p:cNvPr>
          <p:cNvSpPr/>
          <p:nvPr/>
        </p:nvSpPr>
        <p:spPr>
          <a:xfrm>
            <a:off x="2459736" y="3621024"/>
            <a:ext cx="633984" cy="6217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Conexão: Curva 34">
            <a:extLst>
              <a:ext uri="{FF2B5EF4-FFF2-40B4-BE49-F238E27FC236}">
                <a16:creationId xmlns:a16="http://schemas.microsoft.com/office/drawing/2014/main" id="{B840C493-61D2-C818-1094-F2CF83745E36}"/>
              </a:ext>
            </a:extLst>
          </p:cNvPr>
          <p:cNvCxnSpPr>
            <a:cxnSpLocks/>
            <a:stCxn id="34" idx="6"/>
            <a:endCxn id="32" idx="2"/>
          </p:cNvCxnSpPr>
          <p:nvPr/>
        </p:nvCxnSpPr>
        <p:spPr>
          <a:xfrm flipH="1">
            <a:off x="920496" y="3931920"/>
            <a:ext cx="2173224" cy="12700"/>
          </a:xfrm>
          <a:prstGeom prst="curvedConnector5">
            <a:avLst>
              <a:gd name="adj1" fmla="val -10519"/>
              <a:gd name="adj2" fmla="val -5400000"/>
              <a:gd name="adj3" fmla="val 110519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890708B4-9739-18B5-3462-C3A41778B390}"/>
              </a:ext>
            </a:extLst>
          </p:cNvPr>
          <p:cNvSpPr txBox="1"/>
          <p:nvPr/>
        </p:nvSpPr>
        <p:spPr>
          <a:xfrm>
            <a:off x="2572512" y="3753604"/>
            <a:ext cx="4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25</a:t>
            </a:r>
            <a:endParaRPr lang="en-GB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7F21C002-968B-1231-DB7A-57A8DB6E33B0}"/>
              </a:ext>
            </a:extLst>
          </p:cNvPr>
          <p:cNvSpPr txBox="1"/>
          <p:nvPr/>
        </p:nvSpPr>
        <p:spPr>
          <a:xfrm>
            <a:off x="1072896" y="3753604"/>
            <a:ext cx="3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8</a:t>
            </a:r>
            <a:endParaRPr lang="en-GB" dirty="0"/>
          </a:p>
        </p:txBody>
      </p:sp>
      <p:cxnSp>
        <p:nvCxnSpPr>
          <p:cNvPr id="41" name="Conexão reta unidirecional 40">
            <a:extLst>
              <a:ext uri="{FF2B5EF4-FFF2-40B4-BE49-F238E27FC236}">
                <a16:creationId xmlns:a16="http://schemas.microsoft.com/office/drawing/2014/main" id="{1B3B0999-FEB0-FA6F-4D9A-70C67FC71CB1}"/>
              </a:ext>
            </a:extLst>
          </p:cNvPr>
          <p:cNvCxnSpPr>
            <a:cxnSpLocks/>
            <a:stCxn id="10" idx="4"/>
            <a:endCxn id="42" idx="0"/>
          </p:cNvCxnSpPr>
          <p:nvPr/>
        </p:nvCxnSpPr>
        <p:spPr>
          <a:xfrm>
            <a:off x="4315968" y="2889504"/>
            <a:ext cx="8501" cy="61164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C4AFD576-9C2B-0E98-3333-C1FE0FC9EEBB}"/>
              </a:ext>
            </a:extLst>
          </p:cNvPr>
          <p:cNvSpPr/>
          <p:nvPr/>
        </p:nvSpPr>
        <p:spPr>
          <a:xfrm>
            <a:off x="4007477" y="3501144"/>
            <a:ext cx="633984" cy="6217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" name="Conexão reta unidirecional 42">
            <a:extLst>
              <a:ext uri="{FF2B5EF4-FFF2-40B4-BE49-F238E27FC236}">
                <a16:creationId xmlns:a16="http://schemas.microsoft.com/office/drawing/2014/main" id="{D2BCF7FA-3A1D-FE36-ABF0-FD2BA6347CE4}"/>
              </a:ext>
            </a:extLst>
          </p:cNvPr>
          <p:cNvCxnSpPr>
            <a:stCxn id="42" idx="6"/>
          </p:cNvCxnSpPr>
          <p:nvPr/>
        </p:nvCxnSpPr>
        <p:spPr>
          <a:xfrm>
            <a:off x="4641461" y="3812040"/>
            <a:ext cx="905256" cy="91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897F9DEE-BCAC-8131-A914-92576D1BC4B8}"/>
              </a:ext>
            </a:extLst>
          </p:cNvPr>
          <p:cNvSpPr/>
          <p:nvPr/>
        </p:nvSpPr>
        <p:spPr>
          <a:xfrm>
            <a:off x="5546717" y="3501144"/>
            <a:ext cx="633984" cy="6217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562F68F9-1A1C-F558-659E-272B1385A095}"/>
              </a:ext>
            </a:extLst>
          </p:cNvPr>
          <p:cNvSpPr txBox="1"/>
          <p:nvPr/>
        </p:nvSpPr>
        <p:spPr>
          <a:xfrm>
            <a:off x="5659493" y="3633724"/>
            <a:ext cx="4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15</a:t>
            </a:r>
            <a:endParaRPr lang="en-GB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7032669E-583A-5F77-EBE7-EF50BF35E2C9}"/>
              </a:ext>
            </a:extLst>
          </p:cNvPr>
          <p:cNvSpPr txBox="1"/>
          <p:nvPr/>
        </p:nvSpPr>
        <p:spPr>
          <a:xfrm>
            <a:off x="4159877" y="3633724"/>
            <a:ext cx="3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3</a:t>
            </a:r>
            <a:endParaRPr lang="en-GB" dirty="0"/>
          </a:p>
        </p:txBody>
      </p:sp>
      <p:cxnSp>
        <p:nvCxnSpPr>
          <p:cNvPr id="50" name="Conexão reta unidirecional 49">
            <a:extLst>
              <a:ext uri="{FF2B5EF4-FFF2-40B4-BE49-F238E27FC236}">
                <a16:creationId xmlns:a16="http://schemas.microsoft.com/office/drawing/2014/main" id="{13BC5593-BCBB-E455-DE2E-6F208894C3DA}"/>
              </a:ext>
            </a:extLst>
          </p:cNvPr>
          <p:cNvCxnSpPr/>
          <p:nvPr/>
        </p:nvCxnSpPr>
        <p:spPr>
          <a:xfrm>
            <a:off x="6161210" y="3826550"/>
            <a:ext cx="905256" cy="91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97710E38-1AB5-B6FF-09CA-ACE7B7043D0A}"/>
              </a:ext>
            </a:extLst>
          </p:cNvPr>
          <p:cNvSpPr/>
          <p:nvPr/>
        </p:nvSpPr>
        <p:spPr>
          <a:xfrm>
            <a:off x="7066466" y="3515654"/>
            <a:ext cx="633984" cy="6217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1B7EEBA8-1D19-7B19-C1C0-DA5DF37A62F7}"/>
              </a:ext>
            </a:extLst>
          </p:cNvPr>
          <p:cNvSpPr txBox="1"/>
          <p:nvPr/>
        </p:nvSpPr>
        <p:spPr>
          <a:xfrm>
            <a:off x="7220390" y="3631962"/>
            <a:ext cx="48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7</a:t>
            </a:r>
            <a:endParaRPr lang="en-GB" dirty="0"/>
          </a:p>
        </p:txBody>
      </p:sp>
      <p:cxnSp>
        <p:nvCxnSpPr>
          <p:cNvPr id="53" name="Conexão: Curva 52">
            <a:extLst>
              <a:ext uri="{FF2B5EF4-FFF2-40B4-BE49-F238E27FC236}">
                <a16:creationId xmlns:a16="http://schemas.microsoft.com/office/drawing/2014/main" id="{1829DC88-370B-AB87-FFC1-A6E4294BD6FA}"/>
              </a:ext>
            </a:extLst>
          </p:cNvPr>
          <p:cNvCxnSpPr>
            <a:cxnSpLocks/>
            <a:stCxn id="52" idx="3"/>
            <a:endCxn id="42" idx="2"/>
          </p:cNvCxnSpPr>
          <p:nvPr/>
        </p:nvCxnSpPr>
        <p:spPr>
          <a:xfrm flipH="1" flipV="1">
            <a:off x="4007477" y="3812040"/>
            <a:ext cx="3692973" cy="4588"/>
          </a:xfrm>
          <a:prstGeom prst="curvedConnector5">
            <a:avLst>
              <a:gd name="adj1" fmla="val -6190"/>
              <a:gd name="adj2" fmla="val 11858849"/>
              <a:gd name="adj3" fmla="val 106190"/>
            </a:avLst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exão reta unidirecional 56">
            <a:extLst>
              <a:ext uri="{FF2B5EF4-FFF2-40B4-BE49-F238E27FC236}">
                <a16:creationId xmlns:a16="http://schemas.microsoft.com/office/drawing/2014/main" id="{D3786CAC-3B49-8B9E-6CC6-D732CACA3074}"/>
              </a:ext>
            </a:extLst>
          </p:cNvPr>
          <p:cNvCxnSpPr>
            <a:stCxn id="42" idx="4"/>
          </p:cNvCxnSpPr>
          <p:nvPr/>
        </p:nvCxnSpPr>
        <p:spPr>
          <a:xfrm flipH="1">
            <a:off x="4315968" y="4122936"/>
            <a:ext cx="8501" cy="53136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8E6BB842-A708-4951-F9C1-E6444E231B72}"/>
              </a:ext>
            </a:extLst>
          </p:cNvPr>
          <p:cNvSpPr/>
          <p:nvPr/>
        </p:nvSpPr>
        <p:spPr>
          <a:xfrm>
            <a:off x="3998976" y="4652661"/>
            <a:ext cx="633984" cy="621792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0CE70902-8FD1-9D4A-1924-24258EFC6E6C}"/>
              </a:ext>
            </a:extLst>
          </p:cNvPr>
          <p:cNvSpPr txBox="1"/>
          <p:nvPr/>
        </p:nvSpPr>
        <p:spPr>
          <a:xfrm>
            <a:off x="4151376" y="4785241"/>
            <a:ext cx="3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5</a:t>
            </a:r>
            <a:endParaRPr lang="en-GB" dirty="0"/>
          </a:p>
        </p:txBody>
      </p:sp>
      <p:sp>
        <p:nvSpPr>
          <p:cNvPr id="60" name="Estrela: 4 Pontos 59">
            <a:extLst>
              <a:ext uri="{FF2B5EF4-FFF2-40B4-BE49-F238E27FC236}">
                <a16:creationId xmlns:a16="http://schemas.microsoft.com/office/drawing/2014/main" id="{52967863-F5DB-1E9E-A237-89954EE8584F}"/>
              </a:ext>
            </a:extLst>
          </p:cNvPr>
          <p:cNvSpPr/>
          <p:nvPr/>
        </p:nvSpPr>
        <p:spPr>
          <a:xfrm rot="18827566">
            <a:off x="745510" y="2211719"/>
            <a:ext cx="196048" cy="178986"/>
          </a:xfrm>
          <a:prstGeom prst="star4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Estrela: 4 Pontos 60">
            <a:extLst>
              <a:ext uri="{FF2B5EF4-FFF2-40B4-BE49-F238E27FC236}">
                <a16:creationId xmlns:a16="http://schemas.microsoft.com/office/drawing/2014/main" id="{94599D74-2BFB-E741-84E2-DEBF2D7F2692}"/>
              </a:ext>
            </a:extLst>
          </p:cNvPr>
          <p:cNvSpPr/>
          <p:nvPr/>
        </p:nvSpPr>
        <p:spPr>
          <a:xfrm rot="18827566">
            <a:off x="5401599" y="3359658"/>
            <a:ext cx="196048" cy="178986"/>
          </a:xfrm>
          <a:prstGeom prst="star4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BD0AF298-5C7A-502B-668E-4BDC34F719DD}"/>
              </a:ext>
            </a:extLst>
          </p:cNvPr>
          <p:cNvSpPr txBox="1"/>
          <p:nvPr/>
        </p:nvSpPr>
        <p:spPr>
          <a:xfrm>
            <a:off x="4605184" y="5032772"/>
            <a:ext cx="31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0</a:t>
            </a:r>
            <a:endParaRPr lang="en-GB" sz="14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1D3E820D-ABD4-46EF-F6DC-0A3814E98FE8}"/>
              </a:ext>
            </a:extLst>
          </p:cNvPr>
          <p:cNvSpPr txBox="1"/>
          <p:nvPr/>
        </p:nvSpPr>
        <p:spPr>
          <a:xfrm>
            <a:off x="7660987" y="4059865"/>
            <a:ext cx="31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0</a:t>
            </a:r>
            <a:endParaRPr lang="en-GB" sz="1400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81DE4DBD-B337-45CA-D084-14DCB19D7DCF}"/>
              </a:ext>
            </a:extLst>
          </p:cNvPr>
          <p:cNvSpPr txBox="1"/>
          <p:nvPr/>
        </p:nvSpPr>
        <p:spPr>
          <a:xfrm>
            <a:off x="6073622" y="4045355"/>
            <a:ext cx="31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0</a:t>
            </a:r>
            <a:endParaRPr lang="en-GB" sz="1400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0FC973B5-62BF-6973-267E-38DC5261F163}"/>
              </a:ext>
            </a:extLst>
          </p:cNvPr>
          <p:cNvSpPr txBox="1"/>
          <p:nvPr/>
        </p:nvSpPr>
        <p:spPr>
          <a:xfrm>
            <a:off x="4577672" y="4056515"/>
            <a:ext cx="31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1</a:t>
            </a:r>
            <a:endParaRPr lang="en-GB" sz="1400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C1A928B6-626F-17D2-7656-BEA8FD200D84}"/>
              </a:ext>
            </a:extLst>
          </p:cNvPr>
          <p:cNvSpPr txBox="1"/>
          <p:nvPr/>
        </p:nvSpPr>
        <p:spPr>
          <a:xfrm>
            <a:off x="2968190" y="4126055"/>
            <a:ext cx="31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0</a:t>
            </a:r>
            <a:endParaRPr lang="en-GB" sz="1400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22B3779C-4AE1-ABD0-2988-BFDFBDBB571A}"/>
              </a:ext>
            </a:extLst>
          </p:cNvPr>
          <p:cNvSpPr txBox="1"/>
          <p:nvPr/>
        </p:nvSpPr>
        <p:spPr>
          <a:xfrm>
            <a:off x="1437413" y="4137445"/>
            <a:ext cx="31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0</a:t>
            </a:r>
            <a:endParaRPr lang="en-GB" sz="1400" dirty="0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F302BC69-A7BD-B7B4-1CA0-08F130F94E45}"/>
              </a:ext>
            </a:extLst>
          </p:cNvPr>
          <p:cNvSpPr txBox="1"/>
          <p:nvPr/>
        </p:nvSpPr>
        <p:spPr>
          <a:xfrm>
            <a:off x="4549199" y="2763274"/>
            <a:ext cx="31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3</a:t>
            </a:r>
            <a:endParaRPr lang="en-GB" sz="1400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A85ABCFD-849A-342F-48B3-6D2AF157FC8E}"/>
              </a:ext>
            </a:extLst>
          </p:cNvPr>
          <p:cNvSpPr txBox="1"/>
          <p:nvPr/>
        </p:nvSpPr>
        <p:spPr>
          <a:xfrm>
            <a:off x="3001459" y="2772191"/>
            <a:ext cx="31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2</a:t>
            </a:r>
            <a:endParaRPr lang="en-GB" sz="1400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96C6650F-31A9-097E-2E7A-692C84731EB5}"/>
              </a:ext>
            </a:extLst>
          </p:cNvPr>
          <p:cNvSpPr txBox="1"/>
          <p:nvPr/>
        </p:nvSpPr>
        <p:spPr>
          <a:xfrm>
            <a:off x="1410462" y="2763273"/>
            <a:ext cx="3154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400" dirty="0"/>
              <a:t>0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2116184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EB56B-2A5F-C147-7A36-170788938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Operações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6EC72CB-BBA5-F22A-1675-406006E84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Find</a:t>
            </a:r>
            <a:r>
              <a:rPr lang="pt-PT" dirty="0"/>
              <a:t>-min - (O(1))</a:t>
            </a:r>
          </a:p>
          <a:p>
            <a:r>
              <a:rPr lang="pt-PT" dirty="0" err="1"/>
              <a:t>Insert</a:t>
            </a:r>
            <a:r>
              <a:rPr lang="pt-PT" dirty="0"/>
              <a:t> – (O(1))</a:t>
            </a:r>
          </a:p>
          <a:p>
            <a:r>
              <a:rPr lang="pt-PT" dirty="0" err="1"/>
              <a:t>Merge</a:t>
            </a:r>
            <a:r>
              <a:rPr lang="pt-PT" dirty="0"/>
              <a:t> – (O(1))</a:t>
            </a:r>
          </a:p>
          <a:p>
            <a:r>
              <a:rPr lang="pt-PT" dirty="0" err="1"/>
              <a:t>Decrease-key</a:t>
            </a:r>
            <a:r>
              <a:rPr lang="pt-PT" dirty="0"/>
              <a:t> – (O(1))</a:t>
            </a:r>
            <a:r>
              <a:rPr lang="pt-PT" dirty="0" err="1"/>
              <a:t>am</a:t>
            </a:r>
            <a:endParaRPr lang="pt-PT" dirty="0"/>
          </a:p>
          <a:p>
            <a:r>
              <a:rPr lang="pt-PT" dirty="0" err="1"/>
              <a:t>Extract_min</a:t>
            </a:r>
            <a:r>
              <a:rPr lang="pt-PT" dirty="0"/>
              <a:t> – (O(log n))</a:t>
            </a:r>
            <a:r>
              <a:rPr lang="pt-PT" dirty="0" err="1"/>
              <a:t>am</a:t>
            </a:r>
            <a:endParaRPr lang="pt-PT" dirty="0"/>
          </a:p>
          <a:p>
            <a:r>
              <a:rPr lang="pt-PT" dirty="0"/>
              <a:t>Delete - (O(log n))</a:t>
            </a:r>
            <a:r>
              <a:rPr lang="pt-PT" dirty="0" err="1"/>
              <a:t>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5649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37638-5C22-A392-FD4E-5C01A5332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Comparação com outros algoritmos</a:t>
            </a:r>
            <a:endParaRPr lang="en-GB" dirty="0"/>
          </a:p>
        </p:txBody>
      </p:sp>
      <p:pic>
        <p:nvPicPr>
          <p:cNvPr id="5" name="Marcador de Posição de Conteúdo 4">
            <a:extLst>
              <a:ext uri="{FF2B5EF4-FFF2-40B4-BE49-F238E27FC236}">
                <a16:creationId xmlns:a16="http://schemas.microsoft.com/office/drawing/2014/main" id="{D33A2AD3-C206-BE11-588F-BA807AE35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9863" y="2405634"/>
            <a:ext cx="6792273" cy="3191320"/>
          </a:xfr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D1226D7-A153-9470-0C28-91B09264F4B6}"/>
              </a:ext>
            </a:extLst>
          </p:cNvPr>
          <p:cNvSpPr txBox="1"/>
          <p:nvPr/>
        </p:nvSpPr>
        <p:spPr>
          <a:xfrm>
            <a:off x="2877954" y="5707781"/>
            <a:ext cx="729017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hlinkClick r:id="rId3"/>
              </a:rPr>
              <a:t>https://en.wikipedia.org/wiki/Fibonacci_heap</a:t>
            </a:r>
            <a:endParaRPr lang="en-GB" sz="9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3011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7A10B-5623-2269-EE01-13E4A7592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Fibonacci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9D3A8E-5016-3319-082B-70E47672A0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Tamanho da árvore x &gt;= F(d+2)</a:t>
            </a:r>
          </a:p>
          <a:p>
            <a:r>
              <a:rPr lang="pt-PT" dirty="0"/>
              <a:t>X - nó de origem da árvore</a:t>
            </a:r>
          </a:p>
          <a:p>
            <a:r>
              <a:rPr lang="pt-PT" dirty="0"/>
              <a:t>F – função </a:t>
            </a:r>
            <a:r>
              <a:rPr lang="pt-PT" dirty="0" err="1"/>
              <a:t>Fibonacci</a:t>
            </a:r>
            <a:endParaRPr lang="pt-PT" dirty="0"/>
          </a:p>
          <a:p>
            <a:r>
              <a:rPr lang="pt-PT" dirty="0"/>
              <a:t>D – número de filhos de X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04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05D622-5B00-CDE9-E6F2-69AB57249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Fontes e Referencias</a:t>
            </a:r>
            <a:endParaRPr lang="en-GB" dirty="0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4535DC0-B213-4EF4-A9FD-3B3BEBCE4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1200" b="0" dirty="0">
                <a:effectLst/>
                <a:latin typeface="Consolas" panose="020B0609020204030204" pitchFamily="49" charset="0"/>
                <a:hlinkClick r:id="rId2"/>
              </a:rPr>
              <a:t>https://en.wikipedia.org/wiki/Fibonacci_heap</a:t>
            </a:r>
            <a:endParaRPr lang="en-GB" sz="1200" b="0" dirty="0"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3"/>
              </a:rPr>
              <a:t>https://en.wikipedia.org/wiki/Michael_Fredman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4"/>
              </a:rPr>
              <a:t>https://en.wikipedia.org/wiki/Robert_Tarjan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5"/>
              </a:rPr>
              <a:t>https://en.wikipedia.org/wiki/Heap_(data_structure)</a:t>
            </a:r>
            <a:endParaRPr lang="en-GB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6"/>
              </a:rPr>
              <a:t>https://www.geeksforgeeks.org/heap-data-structure/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dirty="0">
                <a:hlinkClick r:id="rId7"/>
              </a:rPr>
              <a:t>https://www.cs.rutgers.edu/people/professors/details/michael-fredman</a:t>
            </a:r>
            <a:endParaRPr lang="en-GB" sz="1200" dirty="0"/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8"/>
              </a:rPr>
              <a:t>https://www.cs.princeton.edu/~wayne/kleinberg-tardos/pdf/FibonacciHeaps.pdf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9"/>
              </a:rPr>
              <a:t>https://en.wikipedia.org/wiki/Dijkstra%27s_algorithm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10"/>
              </a:rPr>
              <a:t>https://en.wikipedia.org/wiki/Binomial_heap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11"/>
              </a:rPr>
              <a:t>https://www.cs.cmu.edu/afs/cs/academic/class/15750-s17/ScribeNotes/lecture3.pdf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12"/>
              </a:rPr>
              <a:t>https://doi.org/10.1145/2213977.2214082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13"/>
              </a:rPr>
              <a:t>https://en.wikipedia.org/wiki/Donald_Knuth</a:t>
            </a:r>
            <a:endParaRPr lang="en-GB" sz="1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GB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  <a:hlinkClick r:id="rId14"/>
              </a:rPr>
              <a:t>https://en.wikipedia.org/wiki/Robert_W._Floyd</a:t>
            </a:r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837962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332</TotalTime>
  <Words>502</Words>
  <Application>Microsoft Office PowerPoint</Application>
  <PresentationFormat>Ecrã Panorâmico</PresentationFormat>
  <Paragraphs>85</Paragraphs>
  <Slides>10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Consolas</vt:lpstr>
      <vt:lpstr>Tema do Office</vt:lpstr>
      <vt:lpstr>Fibonacci Heaps</vt:lpstr>
      <vt:lpstr>O que é?</vt:lpstr>
      <vt:lpstr>História e motivação</vt:lpstr>
      <vt:lpstr>Estrutura - Nó</vt:lpstr>
      <vt:lpstr>Estrutura - Geral</vt:lpstr>
      <vt:lpstr>Operações</vt:lpstr>
      <vt:lpstr>Comparação com outros algoritmos</vt:lpstr>
      <vt:lpstr>Fibonacci</vt:lpstr>
      <vt:lpstr>Fontes e Referencias</vt:lpstr>
      <vt:lpstr>Questões?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André Reis</dc:creator>
  <cp:lastModifiedBy>André Reis</cp:lastModifiedBy>
  <cp:revision>2</cp:revision>
  <dcterms:created xsi:type="dcterms:W3CDTF">2025-06-02T18:04:56Z</dcterms:created>
  <dcterms:modified xsi:type="dcterms:W3CDTF">2025-06-02T23:37:35Z</dcterms:modified>
</cp:coreProperties>
</file>