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63" r:id="rId3"/>
    <p:sldId id="273" r:id="rId4"/>
    <p:sldId id="274" r:id="rId5"/>
    <p:sldId id="282" r:id="rId6"/>
    <p:sldId id="275" r:id="rId7"/>
    <p:sldId id="277" r:id="rId8"/>
    <p:sldId id="279" r:id="rId9"/>
    <p:sldId id="276" r:id="rId10"/>
    <p:sldId id="278" r:id="rId11"/>
    <p:sldId id="265" r:id="rId12"/>
    <p:sldId id="266" r:id="rId13"/>
    <p:sldId id="268" r:id="rId14"/>
    <p:sldId id="267" r:id="rId15"/>
    <p:sldId id="269" r:id="rId16"/>
    <p:sldId id="256" r:id="rId17"/>
    <p:sldId id="262" r:id="rId18"/>
    <p:sldId id="257" r:id="rId19"/>
    <p:sldId id="259" r:id="rId20"/>
    <p:sldId id="28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19451-1B0E-4CB3-99B3-F16D67D4C035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568E1756-5829-4CD5-B5A5-69FE68946AFC}">
      <dgm:prSet phldrT="[文本]"/>
      <dgm:spPr/>
      <dgm:t>
        <a:bodyPr/>
        <a:lstStyle/>
        <a:p>
          <a:r>
            <a:rPr lang="zh-CN" altLang="en-US" dirty="0"/>
            <a:t>算法</a:t>
          </a:r>
        </a:p>
      </dgm:t>
    </dgm:pt>
    <dgm:pt modelId="{FEACBEE7-4D1F-44EC-BADA-F62E85B178EC}" type="parTrans" cxnId="{9205C74B-9CC6-4C84-A087-D17FD5C5D7BD}">
      <dgm:prSet/>
      <dgm:spPr/>
      <dgm:t>
        <a:bodyPr/>
        <a:lstStyle/>
        <a:p>
          <a:endParaRPr lang="zh-CN" altLang="en-US"/>
        </a:p>
      </dgm:t>
    </dgm:pt>
    <dgm:pt modelId="{32585C1B-1335-4822-BFAE-A6326E953C83}" type="sibTrans" cxnId="{9205C74B-9CC6-4C84-A087-D17FD5C5D7BD}">
      <dgm:prSet/>
      <dgm:spPr/>
      <dgm:t>
        <a:bodyPr/>
        <a:lstStyle/>
        <a:p>
          <a:endParaRPr lang="zh-CN" altLang="en-US"/>
        </a:p>
      </dgm:t>
    </dgm:pt>
    <dgm:pt modelId="{1B5DC8A7-D2B2-48F8-9B90-E1581975543A}">
      <dgm:prSet phldrT="[文本]"/>
      <dgm:spPr/>
      <dgm:t>
        <a:bodyPr/>
        <a:lstStyle/>
        <a:p>
          <a:r>
            <a:rPr lang="zh-CN" altLang="en-US" dirty="0"/>
            <a:t>理论</a:t>
          </a:r>
        </a:p>
      </dgm:t>
    </dgm:pt>
    <dgm:pt modelId="{7949AA8D-6B48-43EB-804F-BD78058B76E8}" type="parTrans" cxnId="{82A6D3D2-7258-4960-A583-29B3CB4D6328}">
      <dgm:prSet/>
      <dgm:spPr/>
      <dgm:t>
        <a:bodyPr/>
        <a:lstStyle/>
        <a:p>
          <a:endParaRPr lang="zh-CN" altLang="en-US"/>
        </a:p>
      </dgm:t>
    </dgm:pt>
    <dgm:pt modelId="{6845FC95-E792-428C-A2A4-8E3C614F4081}" type="sibTrans" cxnId="{82A6D3D2-7258-4960-A583-29B3CB4D6328}">
      <dgm:prSet/>
      <dgm:spPr/>
      <dgm:t>
        <a:bodyPr/>
        <a:lstStyle/>
        <a:p>
          <a:endParaRPr lang="zh-CN" altLang="en-US"/>
        </a:p>
      </dgm:t>
    </dgm:pt>
    <dgm:pt modelId="{43A680F1-9CCA-4AC7-9E39-00F42AFEAE7C}">
      <dgm:prSet phldrT="[文本]"/>
      <dgm:spPr/>
      <dgm:t>
        <a:bodyPr/>
        <a:lstStyle/>
        <a:p>
          <a:r>
            <a:rPr lang="zh-CN" altLang="en-US" dirty="0"/>
            <a:t>实验</a:t>
          </a:r>
        </a:p>
      </dgm:t>
    </dgm:pt>
    <dgm:pt modelId="{756DD8C1-484F-4882-A6DC-0F2B16901C3A}" type="parTrans" cxnId="{C577AFE1-7A41-4456-BF0E-6D6C003E547A}">
      <dgm:prSet/>
      <dgm:spPr/>
      <dgm:t>
        <a:bodyPr/>
        <a:lstStyle/>
        <a:p>
          <a:endParaRPr lang="zh-CN" altLang="en-US"/>
        </a:p>
      </dgm:t>
    </dgm:pt>
    <dgm:pt modelId="{01237721-206B-4167-85EE-E44A92096F30}" type="sibTrans" cxnId="{C577AFE1-7A41-4456-BF0E-6D6C003E547A}">
      <dgm:prSet/>
      <dgm:spPr/>
      <dgm:t>
        <a:bodyPr/>
        <a:lstStyle/>
        <a:p>
          <a:endParaRPr lang="zh-CN" altLang="en-US"/>
        </a:p>
      </dgm:t>
    </dgm:pt>
    <dgm:pt modelId="{1970A458-234F-4302-BA4B-FA8A2ECBAC85}" type="pres">
      <dgm:prSet presAssocID="{A4D19451-1B0E-4CB3-99B3-F16D67D4C035}" presName="compositeShape" presStyleCnt="0">
        <dgm:presLayoutVars>
          <dgm:chMax val="7"/>
          <dgm:dir/>
          <dgm:resizeHandles val="exact"/>
        </dgm:presLayoutVars>
      </dgm:prSet>
      <dgm:spPr/>
    </dgm:pt>
    <dgm:pt modelId="{ECD71B8E-645A-464D-8AB3-4F89E0B9CE4F}" type="pres">
      <dgm:prSet presAssocID="{A4D19451-1B0E-4CB3-99B3-F16D67D4C035}" presName="wedge1" presStyleLbl="node1" presStyleIdx="0" presStyleCnt="3" custLinFactNeighborX="-4200" custLinFactNeighborY="3105"/>
      <dgm:spPr/>
    </dgm:pt>
    <dgm:pt modelId="{F5388BBD-1B32-4170-8ED0-2E71FA82C902}" type="pres">
      <dgm:prSet presAssocID="{A4D19451-1B0E-4CB3-99B3-F16D67D4C035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72CEEBC-EED3-4335-8F23-7E44C880CE24}" type="pres">
      <dgm:prSet presAssocID="{A4D19451-1B0E-4CB3-99B3-F16D67D4C035}" presName="wedge2" presStyleLbl="node1" presStyleIdx="1" presStyleCnt="3"/>
      <dgm:spPr/>
    </dgm:pt>
    <dgm:pt modelId="{888FE3C6-41D6-4732-BCA3-B202B434490B}" type="pres">
      <dgm:prSet presAssocID="{A4D19451-1B0E-4CB3-99B3-F16D67D4C035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9E8C1A0-E29D-4A3B-869B-DDCB97134ABC}" type="pres">
      <dgm:prSet presAssocID="{A4D19451-1B0E-4CB3-99B3-F16D67D4C035}" presName="wedge3" presStyleLbl="node1" presStyleIdx="2" presStyleCnt="3"/>
      <dgm:spPr/>
    </dgm:pt>
    <dgm:pt modelId="{CEA82A87-85E7-495B-B3FB-64C374ABA491}" type="pres">
      <dgm:prSet presAssocID="{A4D19451-1B0E-4CB3-99B3-F16D67D4C035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69AE411-9730-4D09-B41D-806C137CF327}" type="presOf" srcId="{568E1756-5829-4CD5-B5A5-69FE68946AFC}" destId="{F5388BBD-1B32-4170-8ED0-2E71FA82C902}" srcOrd="1" destOrd="0" presId="urn:microsoft.com/office/officeart/2005/8/layout/chart3"/>
    <dgm:cxn modelId="{CDC7055F-4A89-43EC-9979-2009D824E107}" type="presOf" srcId="{43A680F1-9CCA-4AC7-9E39-00F42AFEAE7C}" destId="{CEA82A87-85E7-495B-B3FB-64C374ABA491}" srcOrd="1" destOrd="0" presId="urn:microsoft.com/office/officeart/2005/8/layout/chart3"/>
    <dgm:cxn modelId="{9B38EE62-BF7C-4743-A840-90A816DBA366}" type="presOf" srcId="{43A680F1-9CCA-4AC7-9E39-00F42AFEAE7C}" destId="{09E8C1A0-E29D-4A3B-869B-DDCB97134ABC}" srcOrd="0" destOrd="0" presId="urn:microsoft.com/office/officeart/2005/8/layout/chart3"/>
    <dgm:cxn modelId="{23B30767-5B61-4BC5-8A93-427198D47438}" type="presOf" srcId="{1B5DC8A7-D2B2-48F8-9B90-E1581975543A}" destId="{888FE3C6-41D6-4732-BCA3-B202B434490B}" srcOrd="1" destOrd="0" presId="urn:microsoft.com/office/officeart/2005/8/layout/chart3"/>
    <dgm:cxn modelId="{9205C74B-9CC6-4C84-A087-D17FD5C5D7BD}" srcId="{A4D19451-1B0E-4CB3-99B3-F16D67D4C035}" destId="{568E1756-5829-4CD5-B5A5-69FE68946AFC}" srcOrd="0" destOrd="0" parTransId="{FEACBEE7-4D1F-44EC-BADA-F62E85B178EC}" sibTransId="{32585C1B-1335-4822-BFAE-A6326E953C83}"/>
    <dgm:cxn modelId="{286AF290-0AEF-4DA1-880C-3B67023871DC}" type="presOf" srcId="{1B5DC8A7-D2B2-48F8-9B90-E1581975543A}" destId="{472CEEBC-EED3-4335-8F23-7E44C880CE24}" srcOrd="0" destOrd="0" presId="urn:microsoft.com/office/officeart/2005/8/layout/chart3"/>
    <dgm:cxn modelId="{82A6D3D2-7258-4960-A583-29B3CB4D6328}" srcId="{A4D19451-1B0E-4CB3-99B3-F16D67D4C035}" destId="{1B5DC8A7-D2B2-48F8-9B90-E1581975543A}" srcOrd="1" destOrd="0" parTransId="{7949AA8D-6B48-43EB-804F-BD78058B76E8}" sibTransId="{6845FC95-E792-428C-A2A4-8E3C614F4081}"/>
    <dgm:cxn modelId="{C577AFE1-7A41-4456-BF0E-6D6C003E547A}" srcId="{A4D19451-1B0E-4CB3-99B3-F16D67D4C035}" destId="{43A680F1-9CCA-4AC7-9E39-00F42AFEAE7C}" srcOrd="2" destOrd="0" parTransId="{756DD8C1-484F-4882-A6DC-0F2B16901C3A}" sibTransId="{01237721-206B-4167-85EE-E44A92096F30}"/>
    <dgm:cxn modelId="{096E0DEF-95A3-405D-93C4-951CB2DB3771}" type="presOf" srcId="{A4D19451-1B0E-4CB3-99B3-F16D67D4C035}" destId="{1970A458-234F-4302-BA4B-FA8A2ECBAC85}" srcOrd="0" destOrd="0" presId="urn:microsoft.com/office/officeart/2005/8/layout/chart3"/>
    <dgm:cxn modelId="{583BFBF6-608B-4F4D-9EA2-73B84D50CC81}" type="presOf" srcId="{568E1756-5829-4CD5-B5A5-69FE68946AFC}" destId="{ECD71B8E-645A-464D-8AB3-4F89E0B9CE4F}" srcOrd="0" destOrd="0" presId="urn:microsoft.com/office/officeart/2005/8/layout/chart3"/>
    <dgm:cxn modelId="{76E6A44C-68FC-4D6D-A853-5014622D3D16}" type="presParOf" srcId="{1970A458-234F-4302-BA4B-FA8A2ECBAC85}" destId="{ECD71B8E-645A-464D-8AB3-4F89E0B9CE4F}" srcOrd="0" destOrd="0" presId="urn:microsoft.com/office/officeart/2005/8/layout/chart3"/>
    <dgm:cxn modelId="{F251295E-B290-4286-8EE8-BF0728EA34FA}" type="presParOf" srcId="{1970A458-234F-4302-BA4B-FA8A2ECBAC85}" destId="{F5388BBD-1B32-4170-8ED0-2E71FA82C902}" srcOrd="1" destOrd="0" presId="urn:microsoft.com/office/officeart/2005/8/layout/chart3"/>
    <dgm:cxn modelId="{1427D2A1-91AB-4E1D-A817-C799A4C39538}" type="presParOf" srcId="{1970A458-234F-4302-BA4B-FA8A2ECBAC85}" destId="{472CEEBC-EED3-4335-8F23-7E44C880CE24}" srcOrd="2" destOrd="0" presId="urn:microsoft.com/office/officeart/2005/8/layout/chart3"/>
    <dgm:cxn modelId="{2154C975-3FC3-4E74-A660-EE0C854A8C3B}" type="presParOf" srcId="{1970A458-234F-4302-BA4B-FA8A2ECBAC85}" destId="{888FE3C6-41D6-4732-BCA3-B202B434490B}" srcOrd="3" destOrd="0" presId="urn:microsoft.com/office/officeart/2005/8/layout/chart3"/>
    <dgm:cxn modelId="{117577EF-287A-42F2-B0E4-E65AB33F7DF7}" type="presParOf" srcId="{1970A458-234F-4302-BA4B-FA8A2ECBAC85}" destId="{09E8C1A0-E29D-4A3B-869B-DDCB97134ABC}" srcOrd="4" destOrd="0" presId="urn:microsoft.com/office/officeart/2005/8/layout/chart3"/>
    <dgm:cxn modelId="{F3CD4ED8-35E8-4CE4-B703-C7B4521864E2}" type="presParOf" srcId="{1970A458-234F-4302-BA4B-FA8A2ECBAC85}" destId="{CEA82A87-85E7-495B-B3FB-64C374ABA491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D19451-1B0E-4CB3-99B3-F16D67D4C035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568E1756-5829-4CD5-B5A5-69FE68946AFC}">
      <dgm:prSet phldrT="[文本]"/>
      <dgm:spPr/>
      <dgm:t>
        <a:bodyPr/>
        <a:lstStyle/>
        <a:p>
          <a:r>
            <a:rPr lang="zh-CN" altLang="en-US" dirty="0"/>
            <a:t>算法</a:t>
          </a:r>
        </a:p>
      </dgm:t>
    </dgm:pt>
    <dgm:pt modelId="{FEACBEE7-4D1F-44EC-BADA-F62E85B178EC}" type="parTrans" cxnId="{9205C74B-9CC6-4C84-A087-D17FD5C5D7BD}">
      <dgm:prSet/>
      <dgm:spPr/>
      <dgm:t>
        <a:bodyPr/>
        <a:lstStyle/>
        <a:p>
          <a:endParaRPr lang="zh-CN" altLang="en-US"/>
        </a:p>
      </dgm:t>
    </dgm:pt>
    <dgm:pt modelId="{32585C1B-1335-4822-BFAE-A6326E953C83}" type="sibTrans" cxnId="{9205C74B-9CC6-4C84-A087-D17FD5C5D7BD}">
      <dgm:prSet/>
      <dgm:spPr/>
      <dgm:t>
        <a:bodyPr/>
        <a:lstStyle/>
        <a:p>
          <a:endParaRPr lang="zh-CN" altLang="en-US"/>
        </a:p>
      </dgm:t>
    </dgm:pt>
    <dgm:pt modelId="{1B5DC8A7-D2B2-48F8-9B90-E1581975543A}">
      <dgm:prSet phldrT="[文本]"/>
      <dgm:spPr/>
      <dgm:t>
        <a:bodyPr/>
        <a:lstStyle/>
        <a:p>
          <a:r>
            <a:rPr lang="zh-CN" altLang="en-US" dirty="0"/>
            <a:t>理论</a:t>
          </a:r>
        </a:p>
      </dgm:t>
    </dgm:pt>
    <dgm:pt modelId="{7949AA8D-6B48-43EB-804F-BD78058B76E8}" type="parTrans" cxnId="{82A6D3D2-7258-4960-A583-29B3CB4D6328}">
      <dgm:prSet/>
      <dgm:spPr/>
      <dgm:t>
        <a:bodyPr/>
        <a:lstStyle/>
        <a:p>
          <a:endParaRPr lang="zh-CN" altLang="en-US"/>
        </a:p>
      </dgm:t>
    </dgm:pt>
    <dgm:pt modelId="{6845FC95-E792-428C-A2A4-8E3C614F4081}" type="sibTrans" cxnId="{82A6D3D2-7258-4960-A583-29B3CB4D6328}">
      <dgm:prSet/>
      <dgm:spPr/>
      <dgm:t>
        <a:bodyPr/>
        <a:lstStyle/>
        <a:p>
          <a:endParaRPr lang="zh-CN" altLang="en-US"/>
        </a:p>
      </dgm:t>
    </dgm:pt>
    <dgm:pt modelId="{43A680F1-9CCA-4AC7-9E39-00F42AFEAE7C}">
      <dgm:prSet phldrT="[文本]"/>
      <dgm:spPr/>
      <dgm:t>
        <a:bodyPr/>
        <a:lstStyle/>
        <a:p>
          <a:r>
            <a:rPr lang="zh-CN" altLang="en-US" dirty="0"/>
            <a:t>实验</a:t>
          </a:r>
        </a:p>
      </dgm:t>
    </dgm:pt>
    <dgm:pt modelId="{756DD8C1-484F-4882-A6DC-0F2B16901C3A}" type="parTrans" cxnId="{C577AFE1-7A41-4456-BF0E-6D6C003E547A}">
      <dgm:prSet/>
      <dgm:spPr/>
      <dgm:t>
        <a:bodyPr/>
        <a:lstStyle/>
        <a:p>
          <a:endParaRPr lang="zh-CN" altLang="en-US"/>
        </a:p>
      </dgm:t>
    </dgm:pt>
    <dgm:pt modelId="{01237721-206B-4167-85EE-E44A92096F30}" type="sibTrans" cxnId="{C577AFE1-7A41-4456-BF0E-6D6C003E547A}">
      <dgm:prSet/>
      <dgm:spPr/>
      <dgm:t>
        <a:bodyPr/>
        <a:lstStyle/>
        <a:p>
          <a:endParaRPr lang="zh-CN" altLang="en-US"/>
        </a:p>
      </dgm:t>
    </dgm:pt>
    <dgm:pt modelId="{1970A458-234F-4302-BA4B-FA8A2ECBAC85}" type="pres">
      <dgm:prSet presAssocID="{A4D19451-1B0E-4CB3-99B3-F16D67D4C035}" presName="compositeShape" presStyleCnt="0">
        <dgm:presLayoutVars>
          <dgm:chMax val="7"/>
          <dgm:dir/>
          <dgm:resizeHandles val="exact"/>
        </dgm:presLayoutVars>
      </dgm:prSet>
      <dgm:spPr/>
    </dgm:pt>
    <dgm:pt modelId="{ECD71B8E-645A-464D-8AB3-4F89E0B9CE4F}" type="pres">
      <dgm:prSet presAssocID="{A4D19451-1B0E-4CB3-99B3-F16D67D4C035}" presName="wedge1" presStyleLbl="node1" presStyleIdx="0" presStyleCnt="3" custLinFactNeighborX="-5295" custLinFactNeighborY="3105"/>
      <dgm:spPr/>
    </dgm:pt>
    <dgm:pt modelId="{F5388BBD-1B32-4170-8ED0-2E71FA82C902}" type="pres">
      <dgm:prSet presAssocID="{A4D19451-1B0E-4CB3-99B3-F16D67D4C035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72CEEBC-EED3-4335-8F23-7E44C880CE24}" type="pres">
      <dgm:prSet presAssocID="{A4D19451-1B0E-4CB3-99B3-F16D67D4C035}" presName="wedge2" presStyleLbl="node1" presStyleIdx="1" presStyleCnt="3"/>
      <dgm:spPr/>
    </dgm:pt>
    <dgm:pt modelId="{888FE3C6-41D6-4732-BCA3-B202B434490B}" type="pres">
      <dgm:prSet presAssocID="{A4D19451-1B0E-4CB3-99B3-F16D67D4C035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9E8C1A0-E29D-4A3B-869B-DDCB97134ABC}" type="pres">
      <dgm:prSet presAssocID="{A4D19451-1B0E-4CB3-99B3-F16D67D4C035}" presName="wedge3" presStyleLbl="node1" presStyleIdx="2" presStyleCnt="3"/>
      <dgm:spPr/>
    </dgm:pt>
    <dgm:pt modelId="{CEA82A87-85E7-495B-B3FB-64C374ABA491}" type="pres">
      <dgm:prSet presAssocID="{A4D19451-1B0E-4CB3-99B3-F16D67D4C035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69AE411-9730-4D09-B41D-806C137CF327}" type="presOf" srcId="{568E1756-5829-4CD5-B5A5-69FE68946AFC}" destId="{F5388BBD-1B32-4170-8ED0-2E71FA82C902}" srcOrd="1" destOrd="0" presId="urn:microsoft.com/office/officeart/2005/8/layout/chart3"/>
    <dgm:cxn modelId="{CDC7055F-4A89-43EC-9979-2009D824E107}" type="presOf" srcId="{43A680F1-9CCA-4AC7-9E39-00F42AFEAE7C}" destId="{CEA82A87-85E7-495B-B3FB-64C374ABA491}" srcOrd="1" destOrd="0" presId="urn:microsoft.com/office/officeart/2005/8/layout/chart3"/>
    <dgm:cxn modelId="{9B38EE62-BF7C-4743-A840-90A816DBA366}" type="presOf" srcId="{43A680F1-9CCA-4AC7-9E39-00F42AFEAE7C}" destId="{09E8C1A0-E29D-4A3B-869B-DDCB97134ABC}" srcOrd="0" destOrd="0" presId="urn:microsoft.com/office/officeart/2005/8/layout/chart3"/>
    <dgm:cxn modelId="{23B30767-5B61-4BC5-8A93-427198D47438}" type="presOf" srcId="{1B5DC8A7-D2B2-48F8-9B90-E1581975543A}" destId="{888FE3C6-41D6-4732-BCA3-B202B434490B}" srcOrd="1" destOrd="0" presId="urn:microsoft.com/office/officeart/2005/8/layout/chart3"/>
    <dgm:cxn modelId="{9205C74B-9CC6-4C84-A087-D17FD5C5D7BD}" srcId="{A4D19451-1B0E-4CB3-99B3-F16D67D4C035}" destId="{568E1756-5829-4CD5-B5A5-69FE68946AFC}" srcOrd="0" destOrd="0" parTransId="{FEACBEE7-4D1F-44EC-BADA-F62E85B178EC}" sibTransId="{32585C1B-1335-4822-BFAE-A6326E953C83}"/>
    <dgm:cxn modelId="{286AF290-0AEF-4DA1-880C-3B67023871DC}" type="presOf" srcId="{1B5DC8A7-D2B2-48F8-9B90-E1581975543A}" destId="{472CEEBC-EED3-4335-8F23-7E44C880CE24}" srcOrd="0" destOrd="0" presId="urn:microsoft.com/office/officeart/2005/8/layout/chart3"/>
    <dgm:cxn modelId="{82A6D3D2-7258-4960-A583-29B3CB4D6328}" srcId="{A4D19451-1B0E-4CB3-99B3-F16D67D4C035}" destId="{1B5DC8A7-D2B2-48F8-9B90-E1581975543A}" srcOrd="1" destOrd="0" parTransId="{7949AA8D-6B48-43EB-804F-BD78058B76E8}" sibTransId="{6845FC95-E792-428C-A2A4-8E3C614F4081}"/>
    <dgm:cxn modelId="{C577AFE1-7A41-4456-BF0E-6D6C003E547A}" srcId="{A4D19451-1B0E-4CB3-99B3-F16D67D4C035}" destId="{43A680F1-9CCA-4AC7-9E39-00F42AFEAE7C}" srcOrd="2" destOrd="0" parTransId="{756DD8C1-484F-4882-A6DC-0F2B16901C3A}" sibTransId="{01237721-206B-4167-85EE-E44A92096F30}"/>
    <dgm:cxn modelId="{096E0DEF-95A3-405D-93C4-951CB2DB3771}" type="presOf" srcId="{A4D19451-1B0E-4CB3-99B3-F16D67D4C035}" destId="{1970A458-234F-4302-BA4B-FA8A2ECBAC85}" srcOrd="0" destOrd="0" presId="urn:microsoft.com/office/officeart/2005/8/layout/chart3"/>
    <dgm:cxn modelId="{583BFBF6-608B-4F4D-9EA2-73B84D50CC81}" type="presOf" srcId="{568E1756-5829-4CD5-B5A5-69FE68946AFC}" destId="{ECD71B8E-645A-464D-8AB3-4F89E0B9CE4F}" srcOrd="0" destOrd="0" presId="urn:microsoft.com/office/officeart/2005/8/layout/chart3"/>
    <dgm:cxn modelId="{76E6A44C-68FC-4D6D-A853-5014622D3D16}" type="presParOf" srcId="{1970A458-234F-4302-BA4B-FA8A2ECBAC85}" destId="{ECD71B8E-645A-464D-8AB3-4F89E0B9CE4F}" srcOrd="0" destOrd="0" presId="urn:microsoft.com/office/officeart/2005/8/layout/chart3"/>
    <dgm:cxn modelId="{F251295E-B290-4286-8EE8-BF0728EA34FA}" type="presParOf" srcId="{1970A458-234F-4302-BA4B-FA8A2ECBAC85}" destId="{F5388BBD-1B32-4170-8ED0-2E71FA82C902}" srcOrd="1" destOrd="0" presId="urn:microsoft.com/office/officeart/2005/8/layout/chart3"/>
    <dgm:cxn modelId="{1427D2A1-91AB-4E1D-A817-C799A4C39538}" type="presParOf" srcId="{1970A458-234F-4302-BA4B-FA8A2ECBAC85}" destId="{472CEEBC-EED3-4335-8F23-7E44C880CE24}" srcOrd="2" destOrd="0" presId="urn:microsoft.com/office/officeart/2005/8/layout/chart3"/>
    <dgm:cxn modelId="{2154C975-3FC3-4E74-A660-EE0C854A8C3B}" type="presParOf" srcId="{1970A458-234F-4302-BA4B-FA8A2ECBAC85}" destId="{888FE3C6-41D6-4732-BCA3-B202B434490B}" srcOrd="3" destOrd="0" presId="urn:microsoft.com/office/officeart/2005/8/layout/chart3"/>
    <dgm:cxn modelId="{117577EF-287A-42F2-B0E4-E65AB33F7DF7}" type="presParOf" srcId="{1970A458-234F-4302-BA4B-FA8A2ECBAC85}" destId="{09E8C1A0-E29D-4A3B-869B-DDCB97134ABC}" srcOrd="4" destOrd="0" presId="urn:microsoft.com/office/officeart/2005/8/layout/chart3"/>
    <dgm:cxn modelId="{F3CD4ED8-35E8-4CE4-B703-C7B4521864E2}" type="presParOf" srcId="{1970A458-234F-4302-BA4B-FA8A2ECBAC85}" destId="{CEA82A87-85E7-495B-B3FB-64C374ABA491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71B8E-645A-464D-8AB3-4F89E0B9CE4F}">
      <dsp:nvSpPr>
        <dsp:cNvPr id="0" name=""/>
        <dsp:cNvSpPr/>
      </dsp:nvSpPr>
      <dsp:spPr>
        <a:xfrm>
          <a:off x="1049312" y="253933"/>
          <a:ext cx="2279331" cy="2279331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算法</a:t>
          </a:r>
        </a:p>
      </dsp:txBody>
      <dsp:txXfrm>
        <a:off x="2288563" y="674524"/>
        <a:ext cx="773344" cy="759777"/>
      </dsp:txXfrm>
    </dsp:sp>
    <dsp:sp modelId="{472CEEBC-EED3-4335-8F23-7E44C880CE24}">
      <dsp:nvSpPr>
        <dsp:cNvPr id="0" name=""/>
        <dsp:cNvSpPr/>
      </dsp:nvSpPr>
      <dsp:spPr>
        <a:xfrm>
          <a:off x="1027550" y="250997"/>
          <a:ext cx="2279331" cy="2279331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理论</a:t>
          </a:r>
        </a:p>
      </dsp:txBody>
      <dsp:txXfrm>
        <a:off x="1651652" y="1689147"/>
        <a:ext cx="1031126" cy="705507"/>
      </dsp:txXfrm>
    </dsp:sp>
    <dsp:sp modelId="{09E8C1A0-E29D-4A3B-869B-DDCB97134ABC}">
      <dsp:nvSpPr>
        <dsp:cNvPr id="0" name=""/>
        <dsp:cNvSpPr/>
      </dsp:nvSpPr>
      <dsp:spPr>
        <a:xfrm>
          <a:off x="1027550" y="250997"/>
          <a:ext cx="2279331" cy="2279331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实验</a:t>
          </a:r>
        </a:p>
      </dsp:txBody>
      <dsp:txXfrm>
        <a:off x="1271764" y="698723"/>
        <a:ext cx="773344" cy="7597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71B8E-645A-464D-8AB3-4F89E0B9CE4F}">
      <dsp:nvSpPr>
        <dsp:cNvPr id="0" name=""/>
        <dsp:cNvSpPr/>
      </dsp:nvSpPr>
      <dsp:spPr>
        <a:xfrm>
          <a:off x="1024353" y="253933"/>
          <a:ext cx="2279331" cy="2279331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算法</a:t>
          </a:r>
        </a:p>
      </dsp:txBody>
      <dsp:txXfrm>
        <a:off x="2263604" y="674524"/>
        <a:ext cx="773344" cy="759777"/>
      </dsp:txXfrm>
    </dsp:sp>
    <dsp:sp modelId="{472CEEBC-EED3-4335-8F23-7E44C880CE24}">
      <dsp:nvSpPr>
        <dsp:cNvPr id="0" name=""/>
        <dsp:cNvSpPr/>
      </dsp:nvSpPr>
      <dsp:spPr>
        <a:xfrm>
          <a:off x="1027550" y="250997"/>
          <a:ext cx="2279331" cy="2279331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理论</a:t>
          </a:r>
        </a:p>
      </dsp:txBody>
      <dsp:txXfrm>
        <a:off x="1651652" y="1689147"/>
        <a:ext cx="1031126" cy="705507"/>
      </dsp:txXfrm>
    </dsp:sp>
    <dsp:sp modelId="{09E8C1A0-E29D-4A3B-869B-DDCB97134ABC}">
      <dsp:nvSpPr>
        <dsp:cNvPr id="0" name=""/>
        <dsp:cNvSpPr/>
      </dsp:nvSpPr>
      <dsp:spPr>
        <a:xfrm>
          <a:off x="1027550" y="250997"/>
          <a:ext cx="2279331" cy="2279331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实验</a:t>
          </a:r>
        </a:p>
      </dsp:txBody>
      <dsp:txXfrm>
        <a:off x="1271764" y="698723"/>
        <a:ext cx="773344" cy="759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2F44A-CE58-4BAE-A231-CE79B4AEA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419F3A-72FF-4A5D-9A2B-0A559E825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E9445-A772-4552-AA9D-27D4017F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7E93-B0F9-4DF9-94D5-44E4545EA1D4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48E89E-7299-4D90-90FC-699A899D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4CC803-D9E9-4696-891E-76F1ABBE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EF9C-8EF2-4C51-B194-2B64BB94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63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39A63-5841-4811-9026-F5FD73BF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7ABB3A-F720-4706-9B27-FCEC5D460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0A678F-0365-4989-8994-9E008B6E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7E93-B0F9-4DF9-94D5-44E4545EA1D4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AD615-6CAF-48C7-837F-9E7BA69E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DAD32-6083-480C-9E1E-83ED46BC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EF9C-8EF2-4C51-B194-2B64BB94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9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3C1779-C9C3-4054-B766-6DB8CAA95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A454FF-7C9E-4151-B5E1-261CBCFBD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1545C-CEED-4782-A13D-3A133EF3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7E93-B0F9-4DF9-94D5-44E4545EA1D4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2FE6F5-6EF7-44E8-B38D-0F407022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2C43F-32A8-4937-BBAC-346017BE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EF9C-8EF2-4C51-B194-2B64BB94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00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1521B-9C10-4ACC-8C58-F2E5FAFB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28311E-B3B2-446E-8828-6A122A563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38FC5-A438-431E-B43C-1F778276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7E93-B0F9-4DF9-94D5-44E4545EA1D4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D795B-675A-4813-9535-E146A24B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1205C8-C06F-4307-BE53-DD818D66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EF9C-8EF2-4C51-B194-2B64BB94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21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9A4B4-0F4D-419E-8E00-F1100A1B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82E14-8AAC-4DED-8AB5-4765C65DA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0FB2D-843E-4584-83F1-39A3A78B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7E93-B0F9-4DF9-94D5-44E4545EA1D4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748C19-C586-4FD0-9ED3-6B762391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A0BEC-821A-43A5-BF55-14ECBE47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EF9C-8EF2-4C51-B194-2B64BB94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03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5D390-1F97-43EE-83FF-04F785C3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D3E664-0C0E-4E8C-BF73-AD08757B9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17B887-47C2-4A08-97C6-7E924061A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C8CFD4-8168-4FA0-9515-1F7D7F188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7E93-B0F9-4DF9-94D5-44E4545EA1D4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95746A-C1F8-4CF7-B72A-2F199F99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7212B4-8D7B-407A-A7CF-634181F0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EF9C-8EF2-4C51-B194-2B64BB94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16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61414-69C6-4E68-A7C5-45A5CE79B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6CD279-4ADD-4DBD-AC14-C65CC4C4D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F0064F-F33B-4F76-AF96-1D6F57FF1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943C73-4E20-43BB-939D-79389F3C5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17B5D2-889A-4B5C-8761-52B7D3B3E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584B36-63CD-4A66-A2D6-41523222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7E93-B0F9-4DF9-94D5-44E4545EA1D4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635BEA-2785-46BC-B431-FB466A9F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EB90D4-5179-41D1-899D-1FC6FBFD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EF9C-8EF2-4C51-B194-2B64BB94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88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3D3D1-FC3E-4BE0-9089-9AD14853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446FB6-AABF-4E8C-8205-5F782161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7E93-B0F9-4DF9-94D5-44E4545EA1D4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2402BF-D3F2-4140-87F8-97EE45B2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63D58B-C07E-4C76-9B90-375E5707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EF9C-8EF2-4C51-B194-2B64BB94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29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091734-6B2F-4EBB-822D-91475E35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7E93-B0F9-4DF9-94D5-44E4545EA1D4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50C058-7990-4C5D-BC07-60CBFC5E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85F8FA-EB5A-4284-AB79-237CFB8C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EF9C-8EF2-4C51-B194-2B64BB94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29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3FF0E-88D9-427B-962F-F2D2D1A4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F72DA-8553-49B6-AB52-A7CC5DEB7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6D247C-4B41-4C54-BDA5-6C9A3F288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A9D012-3C3D-4E6F-A679-CD23EB39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7E93-B0F9-4DF9-94D5-44E4545EA1D4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7EBA6B-B76E-4CAE-8EB1-3D4E6B65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A3E0AF-06E7-42D6-BFF9-FE36543C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EF9C-8EF2-4C51-B194-2B64BB94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99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92939-7AF7-4519-845D-A2592D8C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99B919-5D36-4F43-BDF2-EE008686C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94AEBA-E08D-40F8-97FB-D769FE9F4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89DD2A-5145-4857-9CF3-1759A96A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47E93-B0F9-4DF9-94D5-44E4545EA1D4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41375F-B065-48FE-A543-8E231575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3A94A3-64E9-4E15-9192-F570F63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EF9C-8EF2-4C51-B194-2B64BB94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9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0488F8-BE49-4545-9970-52FCED9F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33414-B518-4E99-ACEE-6319C88D2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01F26-425E-46F8-BF8C-E9F1509A0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47E93-B0F9-4DF9-94D5-44E4545EA1D4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23C678-0257-4CA7-B331-75124EA0F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338BF-13D5-4F76-8034-D76D83149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FEF9C-8EF2-4C51-B194-2B64BB94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68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1804/1804.07265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eibo.com/3480913290/HwqNcjYLL?type=comment#_rnd1572160804797" TargetMode="External"/><Relationship Id="rId3" Type="http://schemas.openxmlformats.org/officeDocument/2006/relationships/hyperlink" Target="https://www.zhihu.com/question/60042037/answer/172675665" TargetMode="External"/><Relationship Id="rId7" Type="http://schemas.openxmlformats.org/officeDocument/2006/relationships/hyperlink" Target="https://mp.weixin.qq.com/s/xF2MbV0ZbAMxTcHVrpjRZQ" TargetMode="External"/><Relationship Id="rId2" Type="http://schemas.openxmlformats.org/officeDocument/2006/relationships/hyperlink" Target="https://www.zhihu.com/question/317077307/answer/631104926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eibo.com/3235040884/I2yOmyHZS?type=comment" TargetMode="External"/><Relationship Id="rId5" Type="http://schemas.openxmlformats.org/officeDocument/2006/relationships/hyperlink" Target="https://weibo.com/1401527553/I7sHh5e7n?type=comment#_rnd1572160157794" TargetMode="External"/><Relationship Id="rId10" Type="http://schemas.openxmlformats.org/officeDocument/2006/relationships/hyperlink" Target="https://blog.csdn.net/m0_37306360/article/details/101187597" TargetMode="External"/><Relationship Id="rId4" Type="http://schemas.openxmlformats.org/officeDocument/2006/relationships/hyperlink" Target="https://weibo.com/6660835434/IadQTgEfk?type=comment#_rnd1572159727500" TargetMode="External"/><Relationship Id="rId9" Type="http://schemas.openxmlformats.org/officeDocument/2006/relationships/hyperlink" Target="https://weibo.com/3710258141/HrUIWEWCT?type=commen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ibo.com/1898112181/HkZdk0nfK?type=comment#_rnd1572161039795" TargetMode="External"/><Relationship Id="rId2" Type="http://schemas.openxmlformats.org/officeDocument/2006/relationships/hyperlink" Target="https://weibo.com/5819320755/HFH59qkk3?type=commen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eibo.com/1919289643/GigofbnM8?type=commen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eibo.com/1898112181/HkZdk0nfK?type=comment#_rnd1572426978791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eibo.com/6660835434/IadQTgEfk?type=comment#_rnd1572159727500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eecs.berkeley.edu/~jhoffman/domainadapt/" TargetMode="External"/><Relationship Id="rId2" Type="http://schemas.openxmlformats.org/officeDocument/2006/relationships/hyperlink" Target="https://www.iqiyi.com/v_19rsjxgml0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nips.cc/paper/6254-domain-separation-networks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705C1-BF36-40D6-80D4-1EAA53DB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081" y="1194684"/>
            <a:ext cx="3535837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深度迁移学习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A041F1-7C07-42BC-9924-277BBCBF6E62}"/>
              </a:ext>
            </a:extLst>
          </p:cNvPr>
          <p:cNvSpPr txBox="1"/>
          <p:nvPr/>
        </p:nvSpPr>
        <p:spPr>
          <a:xfrm>
            <a:off x="3857134" y="3318235"/>
            <a:ext cx="4477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10-23</a:t>
            </a:r>
          </a:p>
          <a:p>
            <a:pPr algn="ctr"/>
            <a:endParaRPr lang="en-US" altLang="zh-CN" sz="2800" dirty="0"/>
          </a:p>
          <a:p>
            <a:pPr algn="ctr"/>
            <a:r>
              <a:rPr lang="zh-CN" altLang="en-US" sz="2800" dirty="0"/>
              <a:t>杜云涛</a:t>
            </a:r>
          </a:p>
        </p:txBody>
      </p:sp>
    </p:spTree>
    <p:extLst>
      <p:ext uri="{BB962C8B-B14F-4D97-AF65-F5344CB8AC3E}">
        <p14:creationId xmlns:p14="http://schemas.microsoft.com/office/powerpoint/2010/main" val="297279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105B309-DBDA-4090-87BD-0397308DD97B}"/>
              </a:ext>
            </a:extLst>
          </p:cNvPr>
          <p:cNvSpPr/>
          <p:nvPr/>
        </p:nvSpPr>
        <p:spPr>
          <a:xfrm>
            <a:off x="4915593" y="191445"/>
            <a:ext cx="2144682" cy="671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DAN – </a:t>
            </a:r>
            <a:r>
              <a:rPr lang="zh-CN" altLang="en-US" b="1" dirty="0"/>
              <a:t>后续</a:t>
            </a:r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EA9BF4-F4A0-4B7E-B554-A1F3993DD5C4}"/>
              </a:ext>
            </a:extLst>
          </p:cNvPr>
          <p:cNvSpPr txBox="1"/>
          <p:nvPr/>
        </p:nvSpPr>
        <p:spPr>
          <a:xfrm>
            <a:off x="289394" y="2897319"/>
            <a:ext cx="121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JAN</a:t>
            </a:r>
            <a:endParaRPr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436CB5-860A-46A2-A4A2-81278FF30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889" y="1793924"/>
            <a:ext cx="8036222" cy="348465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868A890-0926-4C52-A665-FDCEF95D6E11}"/>
              </a:ext>
            </a:extLst>
          </p:cNvPr>
          <p:cNvSpPr/>
          <p:nvPr/>
        </p:nvSpPr>
        <p:spPr>
          <a:xfrm>
            <a:off x="1726188" y="5474952"/>
            <a:ext cx="5614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https://arxiv.org/ftp/arxiv/papers/1804/1804.07265.pdf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2DC898-A458-46F5-92FE-990DFEA79DD3}"/>
              </a:ext>
            </a:extLst>
          </p:cNvPr>
          <p:cNvSpPr txBox="1"/>
          <p:nvPr/>
        </p:nvSpPr>
        <p:spPr>
          <a:xfrm>
            <a:off x="1726188" y="6018415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More in survey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70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A6E8E69-6F69-4F8F-A9E3-E2A34BF05EDE}"/>
              </a:ext>
            </a:extLst>
          </p:cNvPr>
          <p:cNvSpPr/>
          <p:nvPr/>
        </p:nvSpPr>
        <p:spPr>
          <a:xfrm>
            <a:off x="5023659" y="550007"/>
            <a:ext cx="2144682" cy="671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5.</a:t>
            </a:r>
            <a:r>
              <a:rPr lang="zh-CN" altLang="en-US" b="1" dirty="0"/>
              <a:t>科研方法论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436344-309E-40DD-BB08-198FB68564DD}"/>
              </a:ext>
            </a:extLst>
          </p:cNvPr>
          <p:cNvSpPr txBox="1"/>
          <p:nvPr/>
        </p:nvSpPr>
        <p:spPr>
          <a:xfrm>
            <a:off x="2394408" y="1845594"/>
            <a:ext cx="709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结果 </a:t>
            </a:r>
            <a:r>
              <a:rPr lang="en-US" altLang="zh-CN" sz="2800" dirty="0"/>
              <a:t>= </a:t>
            </a:r>
            <a:r>
              <a:rPr lang="zh-CN" altLang="en-US" sz="2800" dirty="0"/>
              <a:t>方法  </a:t>
            </a:r>
            <a:r>
              <a:rPr lang="en-US" altLang="zh-CN" sz="2800" dirty="0"/>
              <a:t>X</a:t>
            </a:r>
            <a:r>
              <a:rPr lang="zh-CN" altLang="en-US" sz="2800" dirty="0"/>
              <a:t> 努力 </a:t>
            </a:r>
            <a:r>
              <a:rPr lang="en-US" altLang="zh-CN" sz="2800" dirty="0"/>
              <a:t>X </a:t>
            </a:r>
            <a:r>
              <a:rPr lang="zh-CN" altLang="en-US" sz="2800" dirty="0"/>
              <a:t>正确方向 </a:t>
            </a:r>
            <a:r>
              <a:rPr lang="en-US" altLang="zh-CN" sz="2800" dirty="0"/>
              <a:t>X </a:t>
            </a:r>
            <a:r>
              <a:rPr lang="zh-CN" altLang="en-US" sz="2800" dirty="0"/>
              <a:t>运气 </a:t>
            </a:r>
            <a:r>
              <a:rPr lang="en-US" altLang="zh-CN" sz="2800" dirty="0"/>
              <a:t>X …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F78684-C55E-48E8-8018-B2C491542D67}"/>
              </a:ext>
            </a:extLst>
          </p:cNvPr>
          <p:cNvSpPr txBox="1"/>
          <p:nvPr/>
        </p:nvSpPr>
        <p:spPr>
          <a:xfrm>
            <a:off x="2714920" y="3051404"/>
            <a:ext cx="1555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科研能力：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8850CA-F0F4-4A63-A3EC-36BCA4856122}"/>
              </a:ext>
            </a:extLst>
          </p:cNvPr>
          <p:cNvSpPr txBox="1"/>
          <p:nvPr/>
        </p:nvSpPr>
        <p:spPr>
          <a:xfrm>
            <a:off x="2714920" y="3626191"/>
            <a:ext cx="1555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阅读论文：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1D21CC-44F0-4EBD-82F2-431DA2359947}"/>
              </a:ext>
            </a:extLst>
          </p:cNvPr>
          <p:cNvSpPr txBox="1"/>
          <p:nvPr/>
        </p:nvSpPr>
        <p:spPr>
          <a:xfrm>
            <a:off x="2714920" y="4217544"/>
            <a:ext cx="1555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Idea</a:t>
            </a:r>
            <a:r>
              <a:rPr lang="zh-CN" altLang="en-US" sz="2400" dirty="0"/>
              <a:t>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B14144-7F3F-46A8-9A95-EF4511F950D0}"/>
              </a:ext>
            </a:extLst>
          </p:cNvPr>
          <p:cNvSpPr txBox="1"/>
          <p:nvPr/>
        </p:nvSpPr>
        <p:spPr>
          <a:xfrm>
            <a:off x="2714920" y="4706663"/>
            <a:ext cx="1555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数学基础：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4FB6C5-4EA1-4165-867D-23BD9215A9FB}"/>
              </a:ext>
            </a:extLst>
          </p:cNvPr>
          <p:cNvSpPr txBox="1"/>
          <p:nvPr/>
        </p:nvSpPr>
        <p:spPr>
          <a:xfrm>
            <a:off x="2714920" y="5202273"/>
            <a:ext cx="1555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论文写作：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77395B04-134C-4A1A-8633-53E79317AF3F}"/>
              </a:ext>
            </a:extLst>
          </p:cNvPr>
          <p:cNvSpPr/>
          <p:nvPr/>
        </p:nvSpPr>
        <p:spPr>
          <a:xfrm>
            <a:off x="2564091" y="3090048"/>
            <a:ext cx="56561" cy="2950589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A4D36F-B373-4356-92F7-07F5C72CB5D1}"/>
              </a:ext>
            </a:extLst>
          </p:cNvPr>
          <p:cNvSpPr txBox="1"/>
          <p:nvPr/>
        </p:nvSpPr>
        <p:spPr>
          <a:xfrm>
            <a:off x="3068425" y="5809805"/>
            <a:ext cx="424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582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A6E8E69-6F69-4F8F-A9E3-E2A34BF05EDE}"/>
              </a:ext>
            </a:extLst>
          </p:cNvPr>
          <p:cNvSpPr/>
          <p:nvPr/>
        </p:nvSpPr>
        <p:spPr>
          <a:xfrm>
            <a:off x="5023659" y="550007"/>
            <a:ext cx="2144682" cy="671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5.</a:t>
            </a:r>
            <a:r>
              <a:rPr lang="zh-CN" altLang="en-US" b="1" dirty="0"/>
              <a:t>科研方法论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FAB778-A6E5-4599-90A6-33E010D4DE70}"/>
              </a:ext>
            </a:extLst>
          </p:cNvPr>
          <p:cNvSpPr/>
          <p:nvPr/>
        </p:nvSpPr>
        <p:spPr>
          <a:xfrm>
            <a:off x="1002383" y="2266845"/>
            <a:ext cx="6642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https://www.zhihu.com/question/317077307/answer/631104926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2B7A42-DB8F-45B4-A2D1-694B6EDE3453}"/>
              </a:ext>
            </a:extLst>
          </p:cNvPr>
          <p:cNvSpPr/>
          <p:nvPr/>
        </p:nvSpPr>
        <p:spPr>
          <a:xfrm>
            <a:off x="1002383" y="1820099"/>
            <a:ext cx="6765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https://www.zhihu.com/question/60042037/answer/172675665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D685A9-0C17-4766-AAE7-7299909A3331}"/>
              </a:ext>
            </a:extLst>
          </p:cNvPr>
          <p:cNvSpPr/>
          <p:nvPr/>
        </p:nvSpPr>
        <p:spPr>
          <a:xfrm>
            <a:off x="1002383" y="5457526"/>
            <a:ext cx="8207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https://weibo.com/6660835434/IadQTgEfk?type=comment#_rnd1572159727500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F78684-C55E-48E8-8018-B2C491542D67}"/>
              </a:ext>
            </a:extLst>
          </p:cNvPr>
          <p:cNvSpPr txBox="1"/>
          <p:nvPr/>
        </p:nvSpPr>
        <p:spPr>
          <a:xfrm>
            <a:off x="1002382" y="1328171"/>
            <a:ext cx="155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科研能力：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8850CA-F0F4-4A63-A3EC-36BCA4856122}"/>
              </a:ext>
            </a:extLst>
          </p:cNvPr>
          <p:cNvSpPr txBox="1"/>
          <p:nvPr/>
        </p:nvSpPr>
        <p:spPr>
          <a:xfrm>
            <a:off x="1002382" y="5081919"/>
            <a:ext cx="155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阅读论文：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6CBD39-8722-4312-968F-47F0BDD395DC}"/>
              </a:ext>
            </a:extLst>
          </p:cNvPr>
          <p:cNvSpPr txBox="1"/>
          <p:nvPr/>
        </p:nvSpPr>
        <p:spPr>
          <a:xfrm>
            <a:off x="1002382" y="5942966"/>
            <a:ext cx="184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Idea: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B4A422-536D-4673-BBF7-0E1229898DC8}"/>
              </a:ext>
            </a:extLst>
          </p:cNvPr>
          <p:cNvSpPr/>
          <p:nvPr/>
        </p:nvSpPr>
        <p:spPr>
          <a:xfrm>
            <a:off x="1002383" y="6337600"/>
            <a:ext cx="8207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5"/>
              </a:rPr>
              <a:t>https://weibo.com/1401527553/I7sHh5e7n?type=comment#_rnd1572160157794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EF7D2E-CA7F-41C2-B3C6-6D443E273FE4}"/>
              </a:ext>
            </a:extLst>
          </p:cNvPr>
          <p:cNvSpPr/>
          <p:nvPr/>
        </p:nvSpPr>
        <p:spPr>
          <a:xfrm>
            <a:off x="1002382" y="2740814"/>
            <a:ext cx="6642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6"/>
              </a:rPr>
              <a:t>https://weibo.com/3235040884/I2yOmyHZS?type=comment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6AAA5A6-14A3-445F-AEA7-F751D120F0F1}"/>
              </a:ext>
            </a:extLst>
          </p:cNvPr>
          <p:cNvSpPr/>
          <p:nvPr/>
        </p:nvSpPr>
        <p:spPr>
          <a:xfrm>
            <a:off x="1002382" y="3232742"/>
            <a:ext cx="5838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7"/>
              </a:rPr>
              <a:t>https://mp.weixin.qq.com/s/xF2MbV0ZbAMxTcHVrpjRZQ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07EBBDF-42ED-4FC2-B4FF-7A755C6F0A26}"/>
              </a:ext>
            </a:extLst>
          </p:cNvPr>
          <p:cNvSpPr/>
          <p:nvPr/>
        </p:nvSpPr>
        <p:spPr>
          <a:xfrm>
            <a:off x="1002382" y="3661529"/>
            <a:ext cx="881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8"/>
              </a:rPr>
              <a:t>https://weibo.com/3480913290/HwqNcjYLL?type=comment#_rnd1572160804797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E258948-2BE0-4ED7-8A35-A4F8E09083AE}"/>
              </a:ext>
            </a:extLst>
          </p:cNvPr>
          <p:cNvSpPr/>
          <p:nvPr/>
        </p:nvSpPr>
        <p:spPr>
          <a:xfrm>
            <a:off x="1002382" y="4108275"/>
            <a:ext cx="773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9"/>
              </a:rPr>
              <a:t>https://weibo.com/3710258141/HrUIWEWCT?type=comment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ED7AC6-3494-498B-BD12-217A1705B559}"/>
              </a:ext>
            </a:extLst>
          </p:cNvPr>
          <p:cNvSpPr/>
          <p:nvPr/>
        </p:nvSpPr>
        <p:spPr>
          <a:xfrm>
            <a:off x="1002382" y="4531190"/>
            <a:ext cx="7312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10"/>
              </a:rPr>
              <a:t>https://blog.csdn.net/m0_37306360/article/details/101187597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993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A6E8E69-6F69-4F8F-A9E3-E2A34BF05EDE}"/>
              </a:ext>
            </a:extLst>
          </p:cNvPr>
          <p:cNvSpPr/>
          <p:nvPr/>
        </p:nvSpPr>
        <p:spPr>
          <a:xfrm>
            <a:off x="5023659" y="550007"/>
            <a:ext cx="2144682" cy="671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5.</a:t>
            </a:r>
            <a:r>
              <a:rPr lang="zh-CN" altLang="en-US" b="1" dirty="0"/>
              <a:t>科研方法论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F78684-C55E-48E8-8018-B2C491542D67}"/>
              </a:ext>
            </a:extLst>
          </p:cNvPr>
          <p:cNvSpPr txBox="1"/>
          <p:nvPr/>
        </p:nvSpPr>
        <p:spPr>
          <a:xfrm>
            <a:off x="1074656" y="1329176"/>
            <a:ext cx="155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数学基础：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BF87F8-BAC7-44D0-894C-B93EC5626F13}"/>
              </a:ext>
            </a:extLst>
          </p:cNvPr>
          <p:cNvSpPr/>
          <p:nvPr/>
        </p:nvSpPr>
        <p:spPr>
          <a:xfrm>
            <a:off x="1074656" y="1965192"/>
            <a:ext cx="6454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https://weibo.com/5819320755/HFH59qkk3?type=comment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50ACC48-9033-455C-942F-F8252898210B}"/>
              </a:ext>
            </a:extLst>
          </p:cNvPr>
          <p:cNvSpPr/>
          <p:nvPr/>
        </p:nvSpPr>
        <p:spPr>
          <a:xfrm>
            <a:off x="1074656" y="2921168"/>
            <a:ext cx="8471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https://weibo.com/1898112181/HkZdk0nfK?type=comment#_rnd1572161039795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49BAAC-8A6A-498C-BBB6-D058C48BEBD0}"/>
              </a:ext>
            </a:extLst>
          </p:cNvPr>
          <p:cNvSpPr txBox="1"/>
          <p:nvPr/>
        </p:nvSpPr>
        <p:spPr>
          <a:xfrm>
            <a:off x="1074656" y="2535513"/>
            <a:ext cx="155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论文写作：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ED42715-5CCC-4D8F-A370-75C337F7BB76}"/>
              </a:ext>
            </a:extLst>
          </p:cNvPr>
          <p:cNvSpPr/>
          <p:nvPr/>
        </p:nvSpPr>
        <p:spPr>
          <a:xfrm>
            <a:off x="1074656" y="3467253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4"/>
              </a:rPr>
              <a:t>https://weibo.com/1919289643/GigofbnM8?type=comment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662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A6E8E69-6F69-4F8F-A9E3-E2A34BF05EDE}"/>
              </a:ext>
            </a:extLst>
          </p:cNvPr>
          <p:cNvSpPr/>
          <p:nvPr/>
        </p:nvSpPr>
        <p:spPr>
          <a:xfrm>
            <a:off x="10047318" y="0"/>
            <a:ext cx="2144682" cy="671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5.</a:t>
            </a:r>
            <a:r>
              <a:rPr lang="zh-CN" altLang="en-US" b="1" dirty="0"/>
              <a:t>科研方法论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8850CA-F0F4-4A63-A3EC-36BCA4856122}"/>
              </a:ext>
            </a:extLst>
          </p:cNvPr>
          <p:cNvSpPr txBox="1"/>
          <p:nvPr/>
        </p:nvSpPr>
        <p:spPr>
          <a:xfrm>
            <a:off x="1055802" y="5995698"/>
            <a:ext cx="155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论文写作：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753D2C-D09F-485B-BB9F-5A5F94D9E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02" y="185448"/>
            <a:ext cx="6572250" cy="581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6646B1C-909E-41F1-B4CE-CA64F8767E38}"/>
              </a:ext>
            </a:extLst>
          </p:cNvPr>
          <p:cNvSpPr/>
          <p:nvPr/>
        </p:nvSpPr>
        <p:spPr>
          <a:xfrm>
            <a:off x="1322893" y="6365030"/>
            <a:ext cx="88957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https://weibo.com/1898112181/HkZdk0nfK?type=comment#_rnd1572426978791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55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A6E8E69-6F69-4F8F-A9E3-E2A34BF05EDE}"/>
              </a:ext>
            </a:extLst>
          </p:cNvPr>
          <p:cNvSpPr/>
          <p:nvPr/>
        </p:nvSpPr>
        <p:spPr>
          <a:xfrm>
            <a:off x="10047318" y="0"/>
            <a:ext cx="2144682" cy="671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5.</a:t>
            </a:r>
            <a:r>
              <a:rPr lang="zh-CN" altLang="en-US" b="1" dirty="0"/>
              <a:t>科研方法论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D685A9-0C17-4766-AAE7-7299909A3331}"/>
              </a:ext>
            </a:extLst>
          </p:cNvPr>
          <p:cNvSpPr/>
          <p:nvPr/>
        </p:nvSpPr>
        <p:spPr>
          <a:xfrm>
            <a:off x="983529" y="6419062"/>
            <a:ext cx="8207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https://weibo.com/6660835434/IadQTgEfk?type=comment#_rnd1572159727500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8850CA-F0F4-4A63-A3EC-36BCA4856122}"/>
              </a:ext>
            </a:extLst>
          </p:cNvPr>
          <p:cNvSpPr txBox="1"/>
          <p:nvPr/>
        </p:nvSpPr>
        <p:spPr>
          <a:xfrm>
            <a:off x="1055802" y="5995698"/>
            <a:ext cx="155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阅读论文：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650FE04-8BBD-46D9-AC05-373FF2CEE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02" y="69606"/>
            <a:ext cx="6324785" cy="596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12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DEB5D93-5208-494D-8C64-DC6305DF826B}"/>
              </a:ext>
            </a:extLst>
          </p:cNvPr>
          <p:cNvSpPr/>
          <p:nvPr/>
        </p:nvSpPr>
        <p:spPr>
          <a:xfrm>
            <a:off x="1550786" y="1089435"/>
            <a:ext cx="2144682" cy="671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1.</a:t>
            </a:r>
            <a:r>
              <a:rPr lang="zh-CN" altLang="en-US" b="1" dirty="0"/>
              <a:t>经典域适应方法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0C7812A-E549-421D-BE2A-45BA3CF5E73D}"/>
              </a:ext>
            </a:extLst>
          </p:cNvPr>
          <p:cNvSpPr/>
          <p:nvPr/>
        </p:nvSpPr>
        <p:spPr>
          <a:xfrm>
            <a:off x="4061228" y="1089435"/>
            <a:ext cx="2144682" cy="671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2.</a:t>
            </a:r>
            <a:r>
              <a:rPr lang="zh-CN" altLang="en-US" b="1" dirty="0"/>
              <a:t>域适应理论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EF971A4-8769-48FD-9F58-182AA6AD7FDE}"/>
              </a:ext>
            </a:extLst>
          </p:cNvPr>
          <p:cNvSpPr/>
          <p:nvPr/>
        </p:nvSpPr>
        <p:spPr>
          <a:xfrm>
            <a:off x="6642790" y="1085277"/>
            <a:ext cx="2144682" cy="671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3.</a:t>
            </a:r>
            <a:r>
              <a:rPr lang="zh-CN" altLang="en-US" b="1" dirty="0"/>
              <a:t>深度网络域适应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8507005-0FD1-4E98-8F99-093066A9C0DC}"/>
              </a:ext>
            </a:extLst>
          </p:cNvPr>
          <p:cNvSpPr/>
          <p:nvPr/>
        </p:nvSpPr>
        <p:spPr>
          <a:xfrm>
            <a:off x="9353661" y="1076961"/>
            <a:ext cx="2144682" cy="671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4.</a:t>
            </a:r>
            <a:r>
              <a:rPr lang="zh-CN" altLang="en-US" b="1" dirty="0"/>
              <a:t>对抗网络域适应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0D696F6-9EFD-4287-A05A-D22DC58C96FA}"/>
              </a:ext>
            </a:extLst>
          </p:cNvPr>
          <p:cNvSpPr/>
          <p:nvPr/>
        </p:nvSpPr>
        <p:spPr>
          <a:xfrm>
            <a:off x="1403927" y="2317403"/>
            <a:ext cx="2394988" cy="279446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[1].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TCA (2010)</a:t>
            </a: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[2].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JDA (2013) w1</a:t>
            </a: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[3].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BDA (2017) w1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4397C1F-C828-4AC8-9A3B-AF775DAE2EA7}"/>
              </a:ext>
            </a:extLst>
          </p:cNvPr>
          <p:cNvSpPr/>
          <p:nvPr/>
        </p:nvSpPr>
        <p:spPr>
          <a:xfrm>
            <a:off x="4070464" y="2315556"/>
            <a:ext cx="2144682" cy="279446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[4]. 2006</a:t>
            </a:r>
            <a:r>
              <a:rPr lang="zh-CN" alt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 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w2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[5]. 2010</a:t>
            </a:r>
            <a:r>
              <a:rPr lang="zh-CN" alt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 </a:t>
            </a:r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w2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[6]. 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龙明盛博士论文第三章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(2014) w3</a:t>
            </a:r>
          </a:p>
          <a:p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6CD3E31-B52E-4F21-A44D-19D13179DFDE}"/>
              </a:ext>
            </a:extLst>
          </p:cNvPr>
          <p:cNvSpPr/>
          <p:nvPr/>
        </p:nvSpPr>
        <p:spPr>
          <a:xfrm>
            <a:off x="6439590" y="2315556"/>
            <a:ext cx="2556627" cy="279446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[8]. </a:t>
            </a:r>
            <a:r>
              <a:rPr lang="zh-CN" altLang="en-US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实验文章 </a:t>
            </a:r>
            <a:r>
              <a:rPr lang="en-US" altLang="zh-CN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(2013) w4 </a:t>
            </a:r>
            <a:endParaRPr lang="en-US" altLang="zh-CN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[9]. </a:t>
            </a:r>
            <a:r>
              <a:rPr lang="en-US" altLang="zh-CN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 (2014) w4</a:t>
            </a:r>
            <a:endParaRPr lang="en-US" altLang="zh-CN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[10]. 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JMMD (2017) w5</a:t>
            </a:r>
            <a:endParaRPr lang="zh-CN" alt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1840112-328E-4285-979D-7D1A0931D042}"/>
              </a:ext>
            </a:extLst>
          </p:cNvPr>
          <p:cNvSpPr/>
          <p:nvPr/>
        </p:nvSpPr>
        <p:spPr>
          <a:xfrm>
            <a:off x="9294549" y="2315556"/>
            <a:ext cx="2361740" cy="279446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[11].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 (2014) w6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[12].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DANN (2014) w6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[13].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MCD (2018) w7</a:t>
            </a:r>
          </a:p>
          <a:p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[7].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MDD (2019) w7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3FFBD88-11A2-48C9-8563-B21F2063CB48}"/>
              </a:ext>
            </a:extLst>
          </p:cNvPr>
          <p:cNvSpPr txBox="1"/>
          <p:nvPr/>
        </p:nvSpPr>
        <p:spPr>
          <a:xfrm>
            <a:off x="1995055" y="5486400"/>
            <a:ext cx="5874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阅读顺序为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1-2-3-4 or 1-3-2-4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相邻的相同颜色论文安排在同一周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标红的文章表示需要进行实验</a:t>
            </a:r>
          </a:p>
        </p:txBody>
      </p:sp>
    </p:spTree>
    <p:extLst>
      <p:ext uri="{BB962C8B-B14F-4D97-AF65-F5344CB8AC3E}">
        <p14:creationId xmlns:p14="http://schemas.microsoft.com/office/powerpoint/2010/main" val="1596795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DEB5D93-5208-494D-8C64-DC6305DF826B}"/>
              </a:ext>
            </a:extLst>
          </p:cNvPr>
          <p:cNvSpPr/>
          <p:nvPr/>
        </p:nvSpPr>
        <p:spPr>
          <a:xfrm>
            <a:off x="592055" y="309065"/>
            <a:ext cx="2144682" cy="671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1.</a:t>
            </a:r>
            <a:r>
              <a:rPr lang="zh-CN" altLang="en-US" b="1" dirty="0"/>
              <a:t>经典域适应方法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0C7812A-E549-421D-BE2A-45BA3CF5E73D}"/>
              </a:ext>
            </a:extLst>
          </p:cNvPr>
          <p:cNvSpPr/>
          <p:nvPr/>
        </p:nvSpPr>
        <p:spPr>
          <a:xfrm>
            <a:off x="3608376" y="304907"/>
            <a:ext cx="2144682" cy="671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2.</a:t>
            </a:r>
            <a:r>
              <a:rPr lang="zh-CN" altLang="en-US" b="1" dirty="0"/>
              <a:t>域适应理论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EF971A4-8769-48FD-9F58-182AA6AD7FDE}"/>
              </a:ext>
            </a:extLst>
          </p:cNvPr>
          <p:cNvSpPr/>
          <p:nvPr/>
        </p:nvSpPr>
        <p:spPr>
          <a:xfrm>
            <a:off x="6575269" y="304907"/>
            <a:ext cx="2144682" cy="671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3.</a:t>
            </a:r>
            <a:r>
              <a:rPr lang="zh-CN" altLang="en-US" b="1" dirty="0"/>
              <a:t>深度网络域适应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8507005-0FD1-4E98-8F99-093066A9C0DC}"/>
              </a:ext>
            </a:extLst>
          </p:cNvPr>
          <p:cNvSpPr/>
          <p:nvPr/>
        </p:nvSpPr>
        <p:spPr>
          <a:xfrm>
            <a:off x="9593418" y="304907"/>
            <a:ext cx="2144682" cy="671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4.</a:t>
            </a:r>
            <a:r>
              <a:rPr lang="zh-CN" altLang="en-US" b="1" dirty="0"/>
              <a:t>对抗网络域适应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0D696F6-9EFD-4287-A05A-D22DC58C96FA}"/>
              </a:ext>
            </a:extLst>
          </p:cNvPr>
          <p:cNvSpPr/>
          <p:nvPr/>
        </p:nvSpPr>
        <p:spPr>
          <a:xfrm>
            <a:off x="314039" y="1233454"/>
            <a:ext cx="2670230" cy="216131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[1]. TCA (AAAI 2010) w0</a:t>
            </a:r>
          </a:p>
          <a:p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[2]. JDA (ICCV 2013) w1</a:t>
            </a:r>
          </a:p>
          <a:p>
            <a:endParaRPr lang="en-US" altLang="zh-CN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[3]. BDA (ICDM 2017) w1</a:t>
            </a:r>
            <a:endParaRPr lang="zh-CN" alt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4397C1F-C828-4AC8-9A3B-AF775DAE2EA7}"/>
              </a:ext>
            </a:extLst>
          </p:cNvPr>
          <p:cNvSpPr/>
          <p:nvPr/>
        </p:nvSpPr>
        <p:spPr>
          <a:xfrm>
            <a:off x="3345602" y="1233454"/>
            <a:ext cx="2670230" cy="215946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[4]. (NISP) 2006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w7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[5]. (ML) 2010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w7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[6]. 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龙明盛博士论文第三章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(2014) w9</a:t>
            </a:r>
          </a:p>
          <a:p>
            <a:endParaRPr lang="en-US" altLang="zh-CN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[7]. 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MDD (ICML 2019) w10</a:t>
            </a:r>
            <a:endParaRPr lang="zh-CN" alt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6CD3E31-B52E-4F21-A44D-19D13179DFDE}"/>
              </a:ext>
            </a:extLst>
          </p:cNvPr>
          <p:cNvSpPr/>
          <p:nvPr/>
        </p:nvSpPr>
        <p:spPr>
          <a:xfrm>
            <a:off x="6312495" y="1233454"/>
            <a:ext cx="2670230" cy="215946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[8]. 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实验文章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(NIPS 2014) w3 </a:t>
            </a:r>
            <a:endParaRPr lang="en-US" altLang="zh-CN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[9]. DAN (ICML 2015) w3</a:t>
            </a:r>
            <a:endParaRPr lang="en-US" altLang="zh-CN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[10]. JMMD (ICML 2017) w9</a:t>
            </a:r>
            <a:endParaRPr lang="zh-CN" altLang="en-US" sz="1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1840112-328E-4285-979D-7D1A0931D042}"/>
              </a:ext>
            </a:extLst>
          </p:cNvPr>
          <p:cNvSpPr/>
          <p:nvPr/>
        </p:nvSpPr>
        <p:spPr>
          <a:xfrm>
            <a:off x="9279388" y="1222570"/>
            <a:ext cx="2567241" cy="215946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[11].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 (NIPS 2014) w6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[12]. DANN (ICML 2014) w8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[13]. MCD (CVPR 2018) w8</a:t>
            </a:r>
          </a:p>
          <a:p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8F9F467-C6A1-4CCB-90D6-B2D78C82E72E}"/>
              </a:ext>
            </a:extLst>
          </p:cNvPr>
          <p:cNvSpPr/>
          <p:nvPr/>
        </p:nvSpPr>
        <p:spPr>
          <a:xfrm>
            <a:off x="219365" y="4287216"/>
            <a:ext cx="2859578" cy="216131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[add_1]. MMCD (NPL 2019) w2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[add_2]. ARTL (TKDE 2014) w2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[add_3]. ACE(ICME 2019)    w2 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67B2FF3-6361-4A6A-8CA4-0AFE1DB59DDD}"/>
              </a:ext>
            </a:extLst>
          </p:cNvPr>
          <p:cNvSpPr/>
          <p:nvPr/>
        </p:nvSpPr>
        <p:spPr>
          <a:xfrm>
            <a:off x="6180417" y="4287216"/>
            <a:ext cx="2934386" cy="216131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[add_4].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(NIPS 2012) w5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[add_5]. VGG (CVPR 2014) w5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[add_6].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(CVPR 2015) w5 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D0181D1-F564-464F-81E2-E854025125E9}"/>
              </a:ext>
            </a:extLst>
          </p:cNvPr>
          <p:cNvSpPr/>
          <p:nvPr/>
        </p:nvSpPr>
        <p:spPr>
          <a:xfrm>
            <a:off x="9198566" y="4287216"/>
            <a:ext cx="2934386" cy="216131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[add_7]. WGAN  (ICML 2017) w6</a:t>
            </a:r>
            <a:endParaRPr lang="en-US" altLang="zh-CN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852D1AC-A026-4C62-A2CF-45F364C62652}"/>
              </a:ext>
            </a:extLst>
          </p:cNvPr>
          <p:cNvSpPr/>
          <p:nvPr/>
        </p:nvSpPr>
        <p:spPr>
          <a:xfrm>
            <a:off x="6865185" y="3615825"/>
            <a:ext cx="1564849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Free 1 w4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046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2049A3-E5D3-42CF-AB1B-22FA5A2BFF53}"/>
              </a:ext>
            </a:extLst>
          </p:cNvPr>
          <p:cNvSpPr txBox="1"/>
          <p:nvPr/>
        </p:nvSpPr>
        <p:spPr>
          <a:xfrm>
            <a:off x="1259840" y="346364"/>
            <a:ext cx="896112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 Pan, S. J., Tsang, I. W., Kwok, J. T., and Yang, Q. Domain adaptation via transfer component analysis. IEEE Transactions on Neural Networks and Learning Systems, 22(2):199–210, 2011.</a:t>
            </a:r>
          </a:p>
          <a:p>
            <a:endParaRPr lang="en-US" altLang="zh-CN" dirty="0"/>
          </a:p>
          <a:p>
            <a:r>
              <a:rPr lang="en-US" altLang="zh-CN" dirty="0"/>
              <a:t>[2] Long, M., Wang, J., Ding, G., Sun, J., and Yu, P. S. Transfer feature learning with joint distribution adaptation. In ICCV, 2013. </a:t>
            </a:r>
          </a:p>
          <a:p>
            <a:endParaRPr lang="en-US" altLang="zh-CN" dirty="0"/>
          </a:p>
          <a:p>
            <a:r>
              <a:rPr lang="en-US" altLang="zh-CN" dirty="0"/>
              <a:t>[3] J. Wang, Y. Chen, S. Hao, W. Feng, and Z. Shen, “Balanced distribution adaptation for transfer learning,” in ICDM 2017, 2017, pp. 1129–1134.</a:t>
            </a:r>
          </a:p>
          <a:p>
            <a:endParaRPr lang="en-US" altLang="zh-CN" dirty="0"/>
          </a:p>
          <a:p>
            <a:r>
              <a:rPr lang="en-US" altLang="zh-CN" dirty="0"/>
              <a:t>[4] Ben-David, S., Blitzer, J., Crammer, K., and Pereira, F. Analysis of representations for domain adaptation. NIPS, 2007.</a:t>
            </a:r>
          </a:p>
          <a:p>
            <a:endParaRPr lang="en-US" altLang="zh-CN" dirty="0"/>
          </a:p>
          <a:p>
            <a:r>
              <a:rPr lang="en-US" altLang="zh-CN" dirty="0"/>
              <a:t>[5] S. Ben-David, J. Blitzer, K. Crammer, A. </a:t>
            </a:r>
            <a:r>
              <a:rPr lang="en-US" altLang="zh-CN" dirty="0" err="1"/>
              <a:t>Kulesza</a:t>
            </a:r>
            <a:r>
              <a:rPr lang="en-US" altLang="zh-CN" dirty="0"/>
              <a:t>, F. Pereira, and J. W. Vaughan, “A theory of learning from different domains,” Machine Learning, vol. 79, no. 1-2, pp. 151–175, 2010.</a:t>
            </a:r>
          </a:p>
          <a:p>
            <a:endParaRPr lang="en-US" altLang="zh-CN" dirty="0"/>
          </a:p>
          <a:p>
            <a:r>
              <a:rPr lang="en-US" altLang="zh-CN" dirty="0"/>
              <a:t>[6] </a:t>
            </a:r>
            <a:r>
              <a:rPr lang="zh-CN" altLang="en-US" dirty="0"/>
              <a:t>龙明盛，迁移学习问题与方法研究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[7] Bridging Theory and Algorithm for Domain Adaptation ICML 2019</a:t>
            </a:r>
          </a:p>
          <a:p>
            <a:endParaRPr lang="en-US" altLang="zh-CN" dirty="0"/>
          </a:p>
          <a:p>
            <a:r>
              <a:rPr lang="en-US" altLang="zh-CN" dirty="0"/>
              <a:t>[8] J. </a:t>
            </a:r>
            <a:r>
              <a:rPr lang="en-US" altLang="zh-CN" dirty="0" err="1"/>
              <a:t>Yosinski</a:t>
            </a:r>
            <a:r>
              <a:rPr lang="en-US" altLang="zh-CN" dirty="0"/>
              <a:t>, J. Clune, Y. </a:t>
            </a:r>
            <a:r>
              <a:rPr lang="en-US" altLang="zh-CN" dirty="0" err="1"/>
              <a:t>Bengio</a:t>
            </a:r>
            <a:r>
              <a:rPr lang="en-US" altLang="zh-CN" dirty="0"/>
              <a:t>, and H. Lipson, “How transferable are features in deep neural networks?” in NIPS 2014, pp. 3320–3328.</a:t>
            </a:r>
          </a:p>
        </p:txBody>
      </p:sp>
    </p:spTree>
    <p:extLst>
      <p:ext uri="{BB962C8B-B14F-4D97-AF65-F5344CB8AC3E}">
        <p14:creationId xmlns:p14="http://schemas.microsoft.com/office/powerpoint/2010/main" val="2550070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65AAFBE-60E9-488E-AC4B-A2B7CC0ADA28}"/>
              </a:ext>
            </a:extLst>
          </p:cNvPr>
          <p:cNvSpPr/>
          <p:nvPr/>
        </p:nvSpPr>
        <p:spPr>
          <a:xfrm>
            <a:off x="1246909" y="474345"/>
            <a:ext cx="969818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[9] M. Long, Y. Cao, J. Wang, and M. I. Jordan, “Learning transferable features with deep adaptation networks,” in ICML 2015, pp. 97–105.</a:t>
            </a:r>
          </a:p>
          <a:p>
            <a:endParaRPr lang="en-US" altLang="zh-CN" dirty="0"/>
          </a:p>
          <a:p>
            <a:r>
              <a:rPr lang="en-US" altLang="zh-CN" dirty="0"/>
              <a:t>[10] M. Long, H. Zhu, J. Wang, and M. I. Jordan, “Deep transfer learning with joint adaptation networks,” in ICML 2017, pp. 2208–2217.</a:t>
            </a:r>
          </a:p>
          <a:p>
            <a:endParaRPr lang="en-US" altLang="zh-CN" dirty="0"/>
          </a:p>
          <a:p>
            <a:r>
              <a:rPr lang="en-US" altLang="zh-CN" dirty="0"/>
              <a:t>[11]Goodfellow, I., </a:t>
            </a:r>
            <a:r>
              <a:rPr lang="en-US" altLang="zh-CN" dirty="0" err="1"/>
              <a:t>Pouget</a:t>
            </a:r>
            <a:r>
              <a:rPr lang="en-US" altLang="zh-CN" dirty="0"/>
              <a:t>-Abadie, J., Mirza, M., Xu, B., </a:t>
            </a:r>
            <a:r>
              <a:rPr lang="en-US" altLang="zh-CN" dirty="0" err="1"/>
              <a:t>Warde</a:t>
            </a:r>
            <a:r>
              <a:rPr lang="en-US" altLang="zh-CN" dirty="0"/>
              <a:t>-Farley, D., </a:t>
            </a:r>
            <a:r>
              <a:rPr lang="en-US" altLang="zh-CN" dirty="0" err="1"/>
              <a:t>Ozair</a:t>
            </a:r>
            <a:r>
              <a:rPr lang="en-US" altLang="zh-CN" dirty="0"/>
              <a:t>, S., Courville, A., and </a:t>
            </a:r>
            <a:r>
              <a:rPr lang="en-US" altLang="zh-CN" dirty="0" err="1"/>
              <a:t>Bengio</a:t>
            </a:r>
            <a:r>
              <a:rPr lang="en-US" altLang="zh-CN" dirty="0"/>
              <a:t>, Y. Generative adversarial nets. In Advances in Neural Information Processing Systems (</a:t>
            </a:r>
            <a:r>
              <a:rPr lang="en-US" altLang="zh-CN" dirty="0" err="1"/>
              <a:t>NeurIPS</a:t>
            </a:r>
            <a:r>
              <a:rPr lang="en-US" altLang="zh-CN" dirty="0"/>
              <a:t>), 2014.</a:t>
            </a:r>
          </a:p>
          <a:p>
            <a:endParaRPr lang="en-US" altLang="zh-CN" dirty="0"/>
          </a:p>
          <a:p>
            <a:r>
              <a:rPr lang="en-US" altLang="zh-CN" dirty="0"/>
              <a:t>[12-1] </a:t>
            </a:r>
            <a:r>
              <a:rPr lang="en-US" altLang="zh-CN" dirty="0" err="1"/>
              <a:t>Ganin</a:t>
            </a:r>
            <a:r>
              <a:rPr lang="en-US" altLang="zh-CN" dirty="0"/>
              <a:t>, Y. and </a:t>
            </a:r>
            <a:r>
              <a:rPr lang="en-US" altLang="zh-CN" dirty="0" err="1"/>
              <a:t>Lempitsky</a:t>
            </a:r>
            <a:r>
              <a:rPr lang="en-US" altLang="zh-CN" dirty="0"/>
              <a:t>, V. Unsupervised domain adaptation by backpropagation. In International Conference on Machine Learning (ICML), 2015. </a:t>
            </a:r>
            <a:r>
              <a:rPr lang="en-US" altLang="zh-CN" dirty="0" err="1"/>
              <a:t>Ganin</a:t>
            </a:r>
            <a:r>
              <a:rPr lang="en-US" altLang="zh-CN" dirty="0"/>
              <a:t>, Y., </a:t>
            </a:r>
            <a:r>
              <a:rPr lang="en-US" altLang="zh-CN" dirty="0" err="1"/>
              <a:t>Ustinova</a:t>
            </a:r>
            <a:r>
              <a:rPr lang="en-US" altLang="zh-CN" dirty="0"/>
              <a:t>, E.,</a:t>
            </a:r>
          </a:p>
          <a:p>
            <a:r>
              <a:rPr lang="en-US" altLang="zh-CN" dirty="0"/>
              <a:t>[12-2 ]</a:t>
            </a:r>
            <a:r>
              <a:rPr lang="en-US" altLang="zh-CN" dirty="0" err="1"/>
              <a:t>Ajakan</a:t>
            </a:r>
            <a:r>
              <a:rPr lang="en-US" altLang="zh-CN" dirty="0"/>
              <a:t>, H., Germain, P., Larochelle, H., Laviolette, F., Marchand, M., and </a:t>
            </a:r>
            <a:r>
              <a:rPr lang="en-US" altLang="zh-CN" dirty="0" err="1"/>
              <a:t>Lempitsky</a:t>
            </a:r>
            <a:r>
              <a:rPr lang="en-US" altLang="zh-CN" dirty="0"/>
              <a:t>, V. Domain-adversarial training of neural networks. Journal of Machine Learning Research (JMLR), 17:2096–2030, 2016.</a:t>
            </a:r>
          </a:p>
          <a:p>
            <a:endParaRPr lang="en-US" altLang="zh-CN" dirty="0"/>
          </a:p>
          <a:p>
            <a:r>
              <a:rPr lang="en-US" altLang="zh-CN" dirty="0"/>
              <a:t>[13]Saito, K., Watanabe, K., </a:t>
            </a:r>
            <a:r>
              <a:rPr lang="en-US" altLang="zh-CN" dirty="0" err="1"/>
              <a:t>Ushiku</a:t>
            </a:r>
            <a:r>
              <a:rPr lang="en-US" altLang="zh-CN" dirty="0"/>
              <a:t>, Y., and Harada, T. Maximum classifier discrepancy for unsupervised domain adaptation. In IEEE Conference on Computer Vision and Pattern Recognition (CVPR), pp. 3723–3732, 2018.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75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9A60E048-9467-4762-80FD-73ED47B5AD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3385851"/>
              </p:ext>
            </p:extLst>
          </p:nvPr>
        </p:nvGraphicFramePr>
        <p:xfrm>
          <a:off x="70197" y="1675956"/>
          <a:ext cx="4451926" cy="2713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28BD24B-72F0-4853-B509-9CD0F72390CE}"/>
              </a:ext>
            </a:extLst>
          </p:cNvPr>
          <p:cNvSpPr txBox="1"/>
          <p:nvPr/>
        </p:nvSpPr>
        <p:spPr>
          <a:xfrm>
            <a:off x="5081850" y="1878539"/>
            <a:ext cx="18620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实验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理论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算法 </a:t>
            </a:r>
            <a:r>
              <a:rPr lang="en-US" altLang="zh-CN" dirty="0"/>
              <a:t>+ </a:t>
            </a:r>
            <a:r>
              <a:rPr lang="zh-CN" altLang="en-US" dirty="0"/>
              <a:t>实验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算法 </a:t>
            </a:r>
            <a:r>
              <a:rPr lang="en-US" altLang="zh-CN" dirty="0"/>
              <a:t>+ </a:t>
            </a:r>
            <a:r>
              <a:rPr lang="zh-CN" altLang="en-US" dirty="0"/>
              <a:t>理论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实验 </a:t>
            </a:r>
            <a:r>
              <a:rPr lang="en-US" altLang="zh-CN" dirty="0"/>
              <a:t>+ 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实验 </a:t>
            </a:r>
            <a:r>
              <a:rPr lang="en-US" altLang="zh-CN" dirty="0"/>
              <a:t>+ </a:t>
            </a:r>
            <a:r>
              <a:rPr lang="zh-CN" altLang="en-US" dirty="0"/>
              <a:t>理论</a:t>
            </a:r>
            <a:endParaRPr lang="en-US" altLang="zh-CN" dirty="0"/>
          </a:p>
          <a:p>
            <a:r>
              <a:rPr lang="en-US" altLang="zh-CN" dirty="0"/>
              <a:t>7.</a:t>
            </a:r>
            <a:r>
              <a:rPr lang="zh-CN" altLang="en-US" dirty="0"/>
              <a:t>理论 </a:t>
            </a:r>
            <a:r>
              <a:rPr lang="en-US" altLang="zh-CN" dirty="0"/>
              <a:t>+ </a:t>
            </a:r>
            <a:r>
              <a:rPr lang="zh-CN" altLang="en-US" dirty="0"/>
              <a:t>实验</a:t>
            </a:r>
            <a:endParaRPr lang="en-US" altLang="zh-CN" dirty="0"/>
          </a:p>
          <a:p>
            <a:r>
              <a:rPr lang="en-US" altLang="zh-CN" dirty="0"/>
              <a:t>8.</a:t>
            </a:r>
            <a:r>
              <a:rPr lang="zh-CN" altLang="en-US" dirty="0"/>
              <a:t>理论 </a:t>
            </a:r>
            <a:r>
              <a:rPr lang="en-US" altLang="zh-CN" dirty="0"/>
              <a:t>+ </a:t>
            </a:r>
            <a:r>
              <a:rPr lang="zh-CN" altLang="en-US" dirty="0"/>
              <a:t>算法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27D34BF-1748-4182-B9D4-1D597EDC8CF9}"/>
              </a:ext>
            </a:extLst>
          </p:cNvPr>
          <p:cNvSpPr txBox="1"/>
          <p:nvPr/>
        </p:nvSpPr>
        <p:spPr>
          <a:xfrm>
            <a:off x="8641545" y="1463041"/>
            <a:ext cx="18620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2.</a:t>
            </a:r>
            <a:r>
              <a:rPr lang="zh-CN" altLang="en-US" dirty="0">
                <a:solidFill>
                  <a:schemeClr val="accent1"/>
                </a:solidFill>
              </a:rPr>
              <a:t>理论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7.</a:t>
            </a:r>
            <a:r>
              <a:rPr lang="zh-CN" altLang="en-US" dirty="0">
                <a:solidFill>
                  <a:schemeClr val="accent1"/>
                </a:solidFill>
              </a:rPr>
              <a:t>理论 </a:t>
            </a:r>
            <a:r>
              <a:rPr lang="en-US" altLang="zh-CN" dirty="0">
                <a:solidFill>
                  <a:schemeClr val="accent1"/>
                </a:solidFill>
              </a:rPr>
              <a:t>+ </a:t>
            </a:r>
            <a:r>
              <a:rPr lang="zh-CN" altLang="en-US" dirty="0">
                <a:solidFill>
                  <a:schemeClr val="accent1"/>
                </a:solidFill>
              </a:rPr>
              <a:t>实验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8.</a:t>
            </a:r>
            <a:r>
              <a:rPr lang="zh-CN" altLang="en-US" dirty="0">
                <a:solidFill>
                  <a:schemeClr val="accent1"/>
                </a:solidFill>
              </a:rPr>
              <a:t>理论 </a:t>
            </a:r>
            <a:r>
              <a:rPr lang="en-US" altLang="zh-CN" dirty="0">
                <a:solidFill>
                  <a:schemeClr val="accent1"/>
                </a:solidFill>
              </a:rPr>
              <a:t>+ </a:t>
            </a:r>
            <a:r>
              <a:rPr lang="zh-CN" altLang="en-US" dirty="0">
                <a:solidFill>
                  <a:schemeClr val="accent1"/>
                </a:solidFill>
              </a:rPr>
              <a:t>算法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endParaRPr lang="zh-CN" altLang="en-US" dirty="0">
              <a:solidFill>
                <a:schemeClr val="accent1"/>
              </a:solidFill>
            </a:endParaRP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6"/>
                </a:solidFill>
              </a:rPr>
              <a:t>4.</a:t>
            </a:r>
            <a:r>
              <a:rPr lang="zh-CN" altLang="en-US" dirty="0">
                <a:solidFill>
                  <a:schemeClr val="accent6"/>
                </a:solidFill>
              </a:rPr>
              <a:t>算法 </a:t>
            </a:r>
            <a:r>
              <a:rPr lang="en-US" altLang="zh-CN" dirty="0">
                <a:solidFill>
                  <a:schemeClr val="accent6"/>
                </a:solidFill>
              </a:rPr>
              <a:t>+ </a:t>
            </a:r>
            <a:r>
              <a:rPr lang="zh-CN" altLang="en-US" dirty="0">
                <a:solidFill>
                  <a:schemeClr val="accent6"/>
                </a:solidFill>
              </a:rPr>
              <a:t>理论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altLang="zh-CN" dirty="0">
                <a:solidFill>
                  <a:schemeClr val="accent6"/>
                </a:solidFill>
              </a:rPr>
              <a:t>6.</a:t>
            </a:r>
            <a:r>
              <a:rPr lang="zh-CN" altLang="en-US" dirty="0">
                <a:solidFill>
                  <a:schemeClr val="accent6"/>
                </a:solidFill>
              </a:rPr>
              <a:t>实验 </a:t>
            </a:r>
            <a:r>
              <a:rPr lang="en-US" altLang="zh-CN" dirty="0">
                <a:solidFill>
                  <a:schemeClr val="accent6"/>
                </a:solidFill>
              </a:rPr>
              <a:t>+ </a:t>
            </a:r>
            <a:r>
              <a:rPr lang="zh-CN" altLang="en-US" dirty="0">
                <a:solidFill>
                  <a:schemeClr val="accent6"/>
                </a:solidFill>
              </a:rPr>
              <a:t>理论</a:t>
            </a:r>
            <a:endParaRPr lang="en-US" altLang="zh-CN" dirty="0">
              <a:solidFill>
                <a:schemeClr val="accent6"/>
              </a:solidFill>
            </a:endParaRP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2"/>
                </a:solidFill>
              </a:rPr>
              <a:t>1.</a:t>
            </a:r>
            <a:r>
              <a:rPr lang="zh-CN" altLang="en-US" dirty="0">
                <a:solidFill>
                  <a:schemeClr val="accent2"/>
                </a:solidFill>
              </a:rPr>
              <a:t>实验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5.</a:t>
            </a:r>
            <a:r>
              <a:rPr lang="zh-CN" altLang="en-US" dirty="0">
                <a:solidFill>
                  <a:schemeClr val="accent2"/>
                </a:solidFill>
              </a:rPr>
              <a:t>实验 </a:t>
            </a:r>
            <a:r>
              <a:rPr lang="en-US" altLang="zh-CN" dirty="0">
                <a:solidFill>
                  <a:schemeClr val="accent2"/>
                </a:solidFill>
              </a:rPr>
              <a:t>+ </a:t>
            </a:r>
            <a:r>
              <a:rPr lang="zh-CN" altLang="en-US" dirty="0">
                <a:solidFill>
                  <a:schemeClr val="accent2"/>
                </a:solidFill>
              </a:rPr>
              <a:t>算法</a:t>
            </a:r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/>
          </a:p>
          <a:p>
            <a:r>
              <a:rPr lang="en-US" altLang="zh-CN" dirty="0">
                <a:solidFill>
                  <a:srgbClr val="7030A0"/>
                </a:solidFill>
              </a:rPr>
              <a:t>3.</a:t>
            </a:r>
            <a:r>
              <a:rPr lang="zh-CN" altLang="en-US" dirty="0">
                <a:solidFill>
                  <a:srgbClr val="7030A0"/>
                </a:solidFill>
              </a:rPr>
              <a:t>算法 </a:t>
            </a:r>
            <a:r>
              <a:rPr lang="en-US" altLang="zh-CN" dirty="0">
                <a:solidFill>
                  <a:srgbClr val="7030A0"/>
                </a:solidFill>
              </a:rPr>
              <a:t>+ </a:t>
            </a:r>
            <a:r>
              <a:rPr lang="zh-CN" altLang="en-US" dirty="0">
                <a:solidFill>
                  <a:srgbClr val="7030A0"/>
                </a:solidFill>
              </a:rPr>
              <a:t>实验</a:t>
            </a:r>
            <a:endParaRPr lang="en-US" altLang="zh-C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327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65AAFBE-60E9-488E-AC4B-A2B7CC0ADA28}"/>
              </a:ext>
            </a:extLst>
          </p:cNvPr>
          <p:cNvSpPr/>
          <p:nvPr/>
        </p:nvSpPr>
        <p:spPr>
          <a:xfrm>
            <a:off x="1180921" y="615746"/>
            <a:ext cx="1026321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[add_1] Zhang, </a:t>
            </a:r>
            <a:r>
              <a:rPr lang="en-US" altLang="zh-CN" dirty="0" err="1"/>
              <a:t>Wenju</a:t>
            </a:r>
            <a:r>
              <a:rPr lang="en-US" altLang="zh-CN" dirty="0"/>
              <a:t> et al. “Maximum Mean and Covariance Discrepancy for Unsupervised Domain Adaptation.” </a:t>
            </a:r>
            <a:r>
              <a:rPr lang="en-US" altLang="zh-CN" i="1" dirty="0"/>
              <a:t>Neural Processing Letters</a:t>
            </a:r>
            <a:r>
              <a:rPr lang="en-US" altLang="zh-CN" dirty="0"/>
              <a:t> (2019): 1 - 20.</a:t>
            </a:r>
          </a:p>
          <a:p>
            <a:endParaRPr lang="en-US" altLang="zh-CN" dirty="0"/>
          </a:p>
          <a:p>
            <a:r>
              <a:rPr lang="en-US" altLang="zh-CN" dirty="0"/>
              <a:t>[add_2] Long, </a:t>
            </a:r>
            <a:r>
              <a:rPr lang="en-US" altLang="zh-CN" dirty="0" err="1"/>
              <a:t>Mingsheng</a:t>
            </a:r>
            <a:r>
              <a:rPr lang="en-US" altLang="zh-CN" dirty="0"/>
              <a:t> et al. “Adaptation Regularization: A General Framework for Transfer Learning.” </a:t>
            </a:r>
            <a:r>
              <a:rPr lang="en-US" altLang="zh-CN" i="1" dirty="0"/>
              <a:t>IEEE Transactions on Knowledge and Data Engineering</a:t>
            </a:r>
            <a:r>
              <a:rPr lang="en-US" altLang="zh-CN" dirty="0"/>
              <a:t> 26 (2014): 1076-1089.</a:t>
            </a:r>
          </a:p>
          <a:p>
            <a:endParaRPr lang="en-US" altLang="zh-CN" dirty="0"/>
          </a:p>
          <a:p>
            <a:r>
              <a:rPr lang="en-US" altLang="zh-CN" dirty="0"/>
              <a:t>[add_4] </a:t>
            </a:r>
            <a:r>
              <a:rPr lang="en-US" altLang="zh-CN" dirty="0" err="1"/>
              <a:t>Krizhevsky</a:t>
            </a:r>
            <a:r>
              <a:rPr lang="en-US" altLang="zh-CN" dirty="0"/>
              <a:t>, Alex et al. “ImageNet Classification with Deep Convolutional Neural Networks.” </a:t>
            </a:r>
            <a:r>
              <a:rPr lang="en-US" altLang="zh-CN" dirty="0" err="1"/>
              <a:t>Commun</a:t>
            </a:r>
            <a:r>
              <a:rPr lang="en-US" altLang="zh-CN" dirty="0"/>
              <a:t>. ACM 60 (2012): 84-90.</a:t>
            </a:r>
          </a:p>
          <a:p>
            <a:endParaRPr lang="en-US" altLang="zh-CN" dirty="0"/>
          </a:p>
          <a:p>
            <a:r>
              <a:rPr lang="en-US" altLang="zh-CN" dirty="0"/>
              <a:t>[add_5] </a:t>
            </a:r>
            <a:r>
              <a:rPr lang="en-US" altLang="zh-CN" dirty="0" err="1"/>
              <a:t>Simonyan</a:t>
            </a:r>
            <a:r>
              <a:rPr lang="en-US" altLang="zh-CN" dirty="0"/>
              <a:t>, Karen and Andrew Zisserman. “Very Deep Convolutional Networks for Large-Scale Image Recognition.” </a:t>
            </a:r>
            <a:r>
              <a:rPr lang="en-US" altLang="zh-CN" i="1" dirty="0" err="1"/>
              <a:t>CoRR</a:t>
            </a:r>
            <a:r>
              <a:rPr lang="en-US" altLang="zh-CN" dirty="0"/>
              <a:t> abs/1409.1556 (2014): n. </a:t>
            </a:r>
            <a:r>
              <a:rPr lang="en-US" altLang="zh-CN" dirty="0" err="1"/>
              <a:t>pag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[add_6] He, </a:t>
            </a:r>
            <a:r>
              <a:rPr lang="en-US" altLang="zh-CN" dirty="0" err="1"/>
              <a:t>Kaiming</a:t>
            </a:r>
            <a:r>
              <a:rPr lang="en-US" altLang="zh-CN" dirty="0"/>
              <a:t> et al. “Deep Residual Learning for Image Recognition.” </a:t>
            </a:r>
            <a:r>
              <a:rPr lang="en-US" altLang="zh-CN" i="1" dirty="0"/>
              <a:t>2016 IEEE Conference on Computer Vision and Pattern Recognition (CVPR)</a:t>
            </a:r>
            <a:r>
              <a:rPr lang="en-US" altLang="zh-CN" dirty="0"/>
              <a:t> (2015): 770-778.</a:t>
            </a:r>
          </a:p>
          <a:p>
            <a:endParaRPr lang="en-US" altLang="zh-CN" dirty="0"/>
          </a:p>
          <a:p>
            <a:r>
              <a:rPr lang="en-US" altLang="zh-CN" dirty="0"/>
              <a:t>[add_7] </a:t>
            </a:r>
            <a:r>
              <a:rPr lang="en-US" altLang="zh-CN" dirty="0" err="1"/>
              <a:t>Arjovsky</a:t>
            </a:r>
            <a:r>
              <a:rPr lang="en-US" altLang="zh-CN" dirty="0"/>
              <a:t>, Martín et al. “Wasserstein GAN.” </a:t>
            </a:r>
            <a:r>
              <a:rPr lang="en-US" altLang="zh-CN" i="1" dirty="0" err="1"/>
              <a:t>ArXiv</a:t>
            </a:r>
            <a:r>
              <a:rPr lang="en-US" altLang="zh-CN" dirty="0"/>
              <a:t> abs/1701.07875 (2017): n. </a:t>
            </a:r>
            <a:r>
              <a:rPr lang="en-US" altLang="zh-CN" dirty="0" err="1"/>
              <a:t>pag</a:t>
            </a:r>
            <a:r>
              <a:rPr lang="en-US" altLang="zh-CN" dirty="0"/>
              <a:t>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068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9A60E048-9467-4762-80FD-73ED47B5AD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9046419"/>
              </p:ext>
            </p:extLst>
          </p:nvPr>
        </p:nvGraphicFramePr>
        <p:xfrm>
          <a:off x="-561908" y="1675956"/>
          <a:ext cx="4451926" cy="2713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D27D34BF-1748-4182-B9D4-1D597EDC8CF9}"/>
              </a:ext>
            </a:extLst>
          </p:cNvPr>
          <p:cNvSpPr txBox="1"/>
          <p:nvPr/>
        </p:nvSpPr>
        <p:spPr>
          <a:xfrm>
            <a:off x="2884177" y="0"/>
            <a:ext cx="9220661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2.</a:t>
            </a:r>
            <a:r>
              <a:rPr lang="zh-CN" altLang="en-US" dirty="0">
                <a:solidFill>
                  <a:schemeClr val="accent1"/>
                </a:solidFill>
              </a:rPr>
              <a:t>理论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     </a:t>
            </a:r>
            <a:r>
              <a:rPr lang="zh-CN" altLang="en-US" sz="1600" dirty="0">
                <a:solidFill>
                  <a:schemeClr val="accent1"/>
                </a:solidFill>
              </a:rPr>
              <a:t>常见于</a:t>
            </a:r>
            <a:r>
              <a:rPr lang="en-US" altLang="zh-CN" sz="1600" dirty="0">
                <a:solidFill>
                  <a:schemeClr val="accent1"/>
                </a:solidFill>
              </a:rPr>
              <a:t>STOC, FOCS </a:t>
            </a:r>
            <a:r>
              <a:rPr lang="zh-CN" altLang="en-US" sz="1600" dirty="0">
                <a:solidFill>
                  <a:schemeClr val="accent1"/>
                </a:solidFill>
              </a:rPr>
              <a:t>等</a:t>
            </a:r>
            <a:r>
              <a:rPr lang="en-US" altLang="zh-CN" sz="1600" dirty="0">
                <a:solidFill>
                  <a:schemeClr val="accent1"/>
                </a:solidFill>
              </a:rPr>
              <a:t> </a:t>
            </a:r>
          </a:p>
          <a:p>
            <a:r>
              <a:rPr lang="en-US" altLang="zh-CN" sz="1600" dirty="0">
                <a:solidFill>
                  <a:schemeClr val="accent1"/>
                </a:solidFill>
              </a:rPr>
              <a:t>      </a:t>
            </a:r>
            <a:r>
              <a:rPr lang="zh-CN" altLang="en-US" sz="1600" dirty="0">
                <a:solidFill>
                  <a:schemeClr val="accent1"/>
                </a:solidFill>
              </a:rPr>
              <a:t>例子：</a:t>
            </a:r>
            <a:r>
              <a:rPr lang="en-US" altLang="zh-CN" sz="1600" dirty="0">
                <a:solidFill>
                  <a:schemeClr val="accent1"/>
                </a:solidFill>
              </a:rPr>
              <a:t>PAC(</a:t>
            </a:r>
            <a:r>
              <a:rPr lang="en-US" altLang="zh-CN" sz="1600" dirty="0"/>
              <a:t>Probably approximately correct learning</a:t>
            </a:r>
            <a:r>
              <a:rPr lang="en-US" altLang="zh-CN" sz="1600" dirty="0">
                <a:solidFill>
                  <a:schemeClr val="accent1"/>
                </a:solidFill>
              </a:rPr>
              <a:t>)</a:t>
            </a:r>
            <a:r>
              <a:rPr lang="zh-CN" altLang="en-US" sz="1600" dirty="0">
                <a:solidFill>
                  <a:schemeClr val="accent1"/>
                </a:solidFill>
              </a:rPr>
              <a:t> 理论 </a:t>
            </a:r>
            <a:r>
              <a:rPr lang="en-US" altLang="zh-CN" sz="1600" dirty="0">
                <a:solidFill>
                  <a:schemeClr val="accent1"/>
                </a:solidFill>
              </a:rPr>
              <a:t>1972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7.</a:t>
            </a:r>
            <a:r>
              <a:rPr lang="zh-CN" altLang="en-US" dirty="0">
                <a:solidFill>
                  <a:schemeClr val="accent1"/>
                </a:solidFill>
              </a:rPr>
              <a:t>理论 </a:t>
            </a:r>
            <a:r>
              <a:rPr lang="en-US" altLang="zh-CN" dirty="0">
                <a:solidFill>
                  <a:schemeClr val="accent1"/>
                </a:solidFill>
              </a:rPr>
              <a:t>+ </a:t>
            </a:r>
            <a:r>
              <a:rPr lang="zh-CN" altLang="en-US" dirty="0">
                <a:solidFill>
                  <a:schemeClr val="accent1"/>
                </a:solidFill>
              </a:rPr>
              <a:t>实验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     </a:t>
            </a:r>
            <a:r>
              <a:rPr lang="zh-CN" altLang="en-US" sz="1600" dirty="0">
                <a:solidFill>
                  <a:schemeClr val="accent1"/>
                </a:solidFill>
              </a:rPr>
              <a:t>常见于</a:t>
            </a:r>
            <a:r>
              <a:rPr lang="en-US" altLang="zh-CN" sz="1600" dirty="0">
                <a:solidFill>
                  <a:schemeClr val="accent1"/>
                </a:solidFill>
              </a:rPr>
              <a:t>STOC,FOCS,ICML,NIPS </a:t>
            </a:r>
            <a:r>
              <a:rPr lang="zh-CN" altLang="en-US" sz="1600" dirty="0">
                <a:solidFill>
                  <a:schemeClr val="accent1"/>
                </a:solidFill>
              </a:rPr>
              <a:t>等。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r>
              <a:rPr lang="en-US" altLang="zh-CN" sz="1600" dirty="0">
                <a:solidFill>
                  <a:schemeClr val="accent1"/>
                </a:solidFill>
              </a:rPr>
              <a:t>     </a:t>
            </a:r>
            <a:r>
              <a:rPr lang="zh-CN" altLang="en-US" sz="1600" dirty="0">
                <a:solidFill>
                  <a:schemeClr val="accent1"/>
                </a:solidFill>
              </a:rPr>
              <a:t>例子：迁移学习理论</a:t>
            </a:r>
            <a:r>
              <a:rPr lang="en-US" altLang="zh-CN" sz="1600" dirty="0">
                <a:solidFill>
                  <a:schemeClr val="accent1"/>
                </a:solidFill>
              </a:rPr>
              <a:t>2010</a:t>
            </a:r>
            <a:r>
              <a:rPr lang="zh-CN" altLang="en-US" sz="1600" dirty="0">
                <a:solidFill>
                  <a:schemeClr val="accent1"/>
                </a:solidFill>
              </a:rPr>
              <a:t>年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8.</a:t>
            </a:r>
            <a:r>
              <a:rPr lang="zh-CN" altLang="en-US" dirty="0">
                <a:solidFill>
                  <a:schemeClr val="accent1"/>
                </a:solidFill>
              </a:rPr>
              <a:t>理论 </a:t>
            </a:r>
            <a:r>
              <a:rPr lang="en-US" altLang="zh-CN" dirty="0">
                <a:solidFill>
                  <a:schemeClr val="accent1"/>
                </a:solidFill>
              </a:rPr>
              <a:t>+ </a:t>
            </a:r>
            <a:r>
              <a:rPr lang="zh-CN" altLang="en-US" dirty="0">
                <a:solidFill>
                  <a:schemeClr val="accent1"/>
                </a:solidFill>
              </a:rPr>
              <a:t>算法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endParaRPr lang="zh-CN" altLang="en-US" dirty="0">
              <a:solidFill>
                <a:schemeClr val="accent1"/>
              </a:solidFill>
            </a:endParaRPr>
          </a:p>
          <a:p>
            <a:r>
              <a:rPr lang="en-US" altLang="zh-CN" dirty="0"/>
              <a:t>     </a:t>
            </a:r>
            <a:r>
              <a:rPr lang="zh-CN" altLang="en-US" sz="1600" dirty="0">
                <a:solidFill>
                  <a:schemeClr val="accent1"/>
                </a:solidFill>
              </a:rPr>
              <a:t>常见于</a:t>
            </a:r>
            <a:r>
              <a:rPr lang="en-US" altLang="zh-CN" sz="1600" dirty="0">
                <a:solidFill>
                  <a:schemeClr val="accent1"/>
                </a:solidFill>
              </a:rPr>
              <a:t>STOC,FOCS,ICML,NIPS </a:t>
            </a:r>
            <a:r>
              <a:rPr lang="zh-CN" altLang="en-US" sz="1600" dirty="0">
                <a:solidFill>
                  <a:schemeClr val="accent1"/>
                </a:solidFill>
              </a:rPr>
              <a:t>等。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r>
              <a:rPr lang="en-US" altLang="zh-CN" sz="1600" dirty="0">
                <a:solidFill>
                  <a:schemeClr val="accent1"/>
                </a:solidFill>
              </a:rPr>
              <a:t>      </a:t>
            </a:r>
            <a:r>
              <a:rPr lang="zh-CN" altLang="en-US" sz="1600" dirty="0">
                <a:solidFill>
                  <a:schemeClr val="accent1"/>
                </a:solidFill>
              </a:rPr>
              <a:t>例子：</a:t>
            </a:r>
            <a:r>
              <a:rPr lang="en-US" altLang="zh-CN" sz="1600" dirty="0">
                <a:solidFill>
                  <a:schemeClr val="accent1"/>
                </a:solidFill>
              </a:rPr>
              <a:t>Bridging Theory and Algorithm for Domain Adaptation (</a:t>
            </a:r>
            <a:r>
              <a:rPr lang="zh-CN" altLang="en-US" sz="1600" dirty="0">
                <a:solidFill>
                  <a:schemeClr val="accent1"/>
                </a:solidFill>
              </a:rPr>
              <a:t>龙明盛</a:t>
            </a:r>
            <a:r>
              <a:rPr lang="en-US" altLang="zh-CN" sz="1600" dirty="0">
                <a:solidFill>
                  <a:schemeClr val="accent1"/>
                </a:solidFill>
              </a:rPr>
              <a:t>ICML 2019)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6"/>
                </a:solidFill>
              </a:rPr>
              <a:t>4.</a:t>
            </a:r>
            <a:r>
              <a:rPr lang="zh-CN" altLang="en-US" dirty="0">
                <a:solidFill>
                  <a:schemeClr val="accent6"/>
                </a:solidFill>
              </a:rPr>
              <a:t>算法 </a:t>
            </a:r>
            <a:r>
              <a:rPr lang="en-US" altLang="zh-CN" dirty="0">
                <a:solidFill>
                  <a:schemeClr val="accent6"/>
                </a:solidFill>
              </a:rPr>
              <a:t>+ </a:t>
            </a:r>
            <a:r>
              <a:rPr lang="zh-CN" altLang="en-US" dirty="0">
                <a:solidFill>
                  <a:schemeClr val="accent6"/>
                </a:solidFill>
              </a:rPr>
              <a:t>理论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altLang="zh-CN" dirty="0">
                <a:solidFill>
                  <a:schemeClr val="accent6"/>
                </a:solidFill>
              </a:rPr>
              <a:t>      </a:t>
            </a:r>
            <a:r>
              <a:rPr lang="zh-CN" altLang="en-US" dirty="0">
                <a:solidFill>
                  <a:schemeClr val="accent6"/>
                </a:solidFill>
              </a:rPr>
              <a:t>针对于集成学习</a:t>
            </a:r>
            <a:r>
              <a:rPr lang="en-US" altLang="zh-CN" dirty="0">
                <a:solidFill>
                  <a:schemeClr val="accent6"/>
                </a:solidFill>
              </a:rPr>
              <a:t>(AdaBoost)</a:t>
            </a:r>
            <a:r>
              <a:rPr lang="zh-CN" altLang="en-US" dirty="0">
                <a:solidFill>
                  <a:schemeClr val="accent6"/>
                </a:solidFill>
              </a:rPr>
              <a:t>的解释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altLang="zh-CN" dirty="0">
                <a:solidFill>
                  <a:schemeClr val="accent6"/>
                </a:solidFill>
              </a:rPr>
              <a:t>6.</a:t>
            </a:r>
            <a:r>
              <a:rPr lang="zh-CN" altLang="en-US" dirty="0">
                <a:solidFill>
                  <a:schemeClr val="accent6"/>
                </a:solidFill>
              </a:rPr>
              <a:t>实验 </a:t>
            </a:r>
            <a:r>
              <a:rPr lang="en-US" altLang="zh-CN" dirty="0">
                <a:solidFill>
                  <a:schemeClr val="accent6"/>
                </a:solidFill>
              </a:rPr>
              <a:t>+ </a:t>
            </a:r>
            <a:r>
              <a:rPr lang="zh-CN" altLang="en-US" dirty="0">
                <a:solidFill>
                  <a:schemeClr val="accent6"/>
                </a:solidFill>
              </a:rPr>
              <a:t>理论</a:t>
            </a:r>
            <a:endParaRPr lang="en-US" altLang="zh-CN" dirty="0">
              <a:solidFill>
                <a:schemeClr val="accent6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2"/>
                </a:solidFill>
              </a:rPr>
              <a:t>1.</a:t>
            </a:r>
            <a:r>
              <a:rPr lang="zh-CN" altLang="en-US" dirty="0">
                <a:solidFill>
                  <a:schemeClr val="accent2"/>
                </a:solidFill>
              </a:rPr>
              <a:t>实验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en-US" altLang="zh-CN" sz="1600" dirty="0">
                <a:solidFill>
                  <a:schemeClr val="accent2"/>
                </a:solidFill>
              </a:rPr>
              <a:t>how-transferable-are-features-in-deep-neural-networks    NIPS 2014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en-US" altLang="zh-CN" sz="1600" dirty="0" err="1">
                <a:solidFill>
                  <a:schemeClr val="accent2"/>
                </a:solidFill>
              </a:rPr>
              <a:t>Taskonomy</a:t>
            </a:r>
            <a:r>
              <a:rPr lang="en-US" altLang="zh-CN" sz="1600" dirty="0">
                <a:solidFill>
                  <a:schemeClr val="accent2"/>
                </a:solidFill>
              </a:rPr>
              <a:t>: Disentangling Task Transfer Learning      CVPR 2018 best paper 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5.</a:t>
            </a:r>
            <a:r>
              <a:rPr lang="zh-CN" altLang="en-US" dirty="0">
                <a:solidFill>
                  <a:schemeClr val="accent2"/>
                </a:solidFill>
              </a:rPr>
              <a:t>实验 </a:t>
            </a:r>
            <a:r>
              <a:rPr lang="en-US" altLang="zh-CN" dirty="0">
                <a:solidFill>
                  <a:schemeClr val="accent2"/>
                </a:solidFill>
              </a:rPr>
              <a:t>+ </a:t>
            </a:r>
            <a:r>
              <a:rPr lang="zh-CN" altLang="en-US" dirty="0">
                <a:solidFill>
                  <a:schemeClr val="accent2"/>
                </a:solidFill>
              </a:rPr>
              <a:t>算法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sz="1600" dirty="0">
                <a:solidFill>
                  <a:schemeClr val="accent2"/>
                </a:solidFill>
              </a:rPr>
              <a:t>       Transferability vs. Discriminability: Batch Spectral Penalization for Adversarial Domain Adaptation</a:t>
            </a:r>
          </a:p>
          <a:p>
            <a:r>
              <a:rPr lang="en-US" altLang="zh-CN" sz="1600" dirty="0">
                <a:solidFill>
                  <a:schemeClr val="accent2"/>
                </a:solidFill>
              </a:rPr>
              <a:t>      </a:t>
            </a:r>
            <a:r>
              <a:rPr lang="zh-CN" altLang="en-US" sz="1600" dirty="0">
                <a:solidFill>
                  <a:schemeClr val="accent2"/>
                </a:solidFill>
              </a:rPr>
              <a:t>龙明盛 </a:t>
            </a:r>
            <a:r>
              <a:rPr lang="en-US" altLang="zh-CN" sz="1600" dirty="0">
                <a:solidFill>
                  <a:schemeClr val="accent2"/>
                </a:solidFill>
              </a:rPr>
              <a:t>ICML 2019  </a:t>
            </a:r>
          </a:p>
          <a:p>
            <a:endParaRPr lang="en-US" altLang="zh-CN" sz="1600" dirty="0"/>
          </a:p>
          <a:p>
            <a:r>
              <a:rPr lang="en-US" altLang="zh-CN" dirty="0">
                <a:solidFill>
                  <a:srgbClr val="7030A0"/>
                </a:solidFill>
              </a:rPr>
              <a:t>3.</a:t>
            </a:r>
            <a:r>
              <a:rPr lang="zh-CN" altLang="en-US" dirty="0">
                <a:solidFill>
                  <a:srgbClr val="7030A0"/>
                </a:solidFill>
              </a:rPr>
              <a:t>算法 </a:t>
            </a:r>
            <a:r>
              <a:rPr lang="en-US" altLang="zh-CN" dirty="0">
                <a:solidFill>
                  <a:srgbClr val="7030A0"/>
                </a:solidFill>
              </a:rPr>
              <a:t>+ </a:t>
            </a:r>
            <a:r>
              <a:rPr lang="zh-CN" altLang="en-US" dirty="0">
                <a:solidFill>
                  <a:srgbClr val="7030A0"/>
                </a:solidFill>
              </a:rPr>
              <a:t>实验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      anywhere</a:t>
            </a:r>
          </a:p>
        </p:txBody>
      </p:sp>
    </p:spTree>
    <p:extLst>
      <p:ext uri="{BB962C8B-B14F-4D97-AF65-F5344CB8AC3E}">
        <p14:creationId xmlns:p14="http://schemas.microsoft.com/office/powerpoint/2010/main" val="50960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105B309-DBDA-4090-87BD-0397308DD97B}"/>
              </a:ext>
            </a:extLst>
          </p:cNvPr>
          <p:cNvSpPr/>
          <p:nvPr/>
        </p:nvSpPr>
        <p:spPr>
          <a:xfrm>
            <a:off x="5023659" y="540579"/>
            <a:ext cx="2144682" cy="671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DAN </a:t>
            </a:r>
            <a:endParaRPr lang="zh-CN" altLang="en-US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745504-0EE7-48E8-AD9F-D3A4804181E8}"/>
              </a:ext>
            </a:extLst>
          </p:cNvPr>
          <p:cNvSpPr txBox="1"/>
          <p:nvPr/>
        </p:nvSpPr>
        <p:spPr>
          <a:xfrm>
            <a:off x="1197033" y="1579418"/>
            <a:ext cx="78389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所处背景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视频  </a:t>
            </a:r>
            <a:r>
              <a:rPr lang="en-US" altLang="zh-CN" dirty="0"/>
              <a:t>VALSE 2019  (39:23</a:t>
            </a:r>
            <a:r>
              <a:rPr lang="zh-CN" altLang="en-US" dirty="0"/>
              <a:t>开始）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     https://www.iqiyi.com/v_19rsjxgml0.html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实验数据集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>
                <a:hlinkClick r:id="rId3"/>
              </a:rPr>
              <a:t>https://people.eecs.berkeley.edu/~jhoffman/domainadapt/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46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105B309-DBDA-4090-87BD-0397308DD97B}"/>
              </a:ext>
            </a:extLst>
          </p:cNvPr>
          <p:cNvSpPr/>
          <p:nvPr/>
        </p:nvSpPr>
        <p:spPr>
          <a:xfrm>
            <a:off x="5023659" y="540579"/>
            <a:ext cx="2144682" cy="671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DAN – MK-MMD 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52ED8C-F5F9-484C-89F1-1ABA6C03F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626" y="1509129"/>
            <a:ext cx="6756747" cy="423566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2E8B273-14FE-4735-A926-B6632B56387C}"/>
              </a:ext>
            </a:extLst>
          </p:cNvPr>
          <p:cNvSpPr/>
          <p:nvPr/>
        </p:nvSpPr>
        <p:spPr>
          <a:xfrm>
            <a:off x="1624553" y="6298317"/>
            <a:ext cx="7387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Transfer Feature Representation via Multiple Kernel Learning</a:t>
            </a:r>
            <a:r>
              <a:rPr lang="en-US" altLang="zh-CN" dirty="0"/>
              <a:t>   AAAI 2015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A9902F-6B72-4BC8-B9D6-5D1FE7C65535}"/>
              </a:ext>
            </a:extLst>
          </p:cNvPr>
          <p:cNvSpPr txBox="1"/>
          <p:nvPr/>
        </p:nvSpPr>
        <p:spPr>
          <a:xfrm>
            <a:off x="509048" y="4038618"/>
            <a:ext cx="2724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TCA + </a:t>
            </a:r>
            <a:r>
              <a:rPr lang="zh-CN" altLang="en-US" sz="2400" dirty="0"/>
              <a:t>源域重构损失</a:t>
            </a:r>
            <a:r>
              <a:rPr lang="en-US" altLang="zh-CN" sz="2400" dirty="0"/>
              <a:t>+</a:t>
            </a:r>
            <a:r>
              <a:rPr lang="zh-CN" altLang="en-US" sz="2400" dirty="0"/>
              <a:t>目标域重构损失</a:t>
            </a:r>
          </a:p>
        </p:txBody>
      </p:sp>
    </p:spTree>
    <p:extLst>
      <p:ext uri="{BB962C8B-B14F-4D97-AF65-F5344CB8AC3E}">
        <p14:creationId xmlns:p14="http://schemas.microsoft.com/office/powerpoint/2010/main" val="28339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105B309-DBDA-4090-87BD-0397308DD97B}"/>
              </a:ext>
            </a:extLst>
          </p:cNvPr>
          <p:cNvSpPr/>
          <p:nvPr/>
        </p:nvSpPr>
        <p:spPr>
          <a:xfrm>
            <a:off x="4915593" y="191445"/>
            <a:ext cx="2144682" cy="671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DAN – </a:t>
            </a:r>
            <a:r>
              <a:rPr lang="zh-CN" altLang="en-US" b="1" dirty="0"/>
              <a:t>参考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F3C46B-9616-4BEB-A37E-2F10EA68E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297" y="1037028"/>
            <a:ext cx="4337273" cy="546763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172CDF3-21AD-4EA0-AF6D-F8EFCC912B20}"/>
              </a:ext>
            </a:extLst>
          </p:cNvPr>
          <p:cNvSpPr txBox="1"/>
          <p:nvPr/>
        </p:nvSpPr>
        <p:spPr>
          <a:xfrm>
            <a:off x="946100" y="2842953"/>
            <a:ext cx="121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DDC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3472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105B309-DBDA-4090-87BD-0397308DD97B}"/>
              </a:ext>
            </a:extLst>
          </p:cNvPr>
          <p:cNvSpPr/>
          <p:nvPr/>
        </p:nvSpPr>
        <p:spPr>
          <a:xfrm>
            <a:off x="4915593" y="191445"/>
            <a:ext cx="2144682" cy="671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DAN – </a:t>
            </a:r>
            <a:r>
              <a:rPr lang="zh-CN" altLang="en-US" b="1" dirty="0"/>
              <a:t>后续</a:t>
            </a:r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EA9BF4-F4A0-4B7E-B554-A1F3993DD5C4}"/>
              </a:ext>
            </a:extLst>
          </p:cNvPr>
          <p:cNvSpPr txBox="1"/>
          <p:nvPr/>
        </p:nvSpPr>
        <p:spPr>
          <a:xfrm>
            <a:off x="289394" y="2897319"/>
            <a:ext cx="121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RTN</a:t>
            </a:r>
            <a:endParaRPr lang="zh-CN" alt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08EDA7-05B3-4A2A-AEEF-EA9667C3C935}"/>
              </a:ext>
            </a:extLst>
          </p:cNvPr>
          <p:cNvSpPr/>
          <p:nvPr/>
        </p:nvSpPr>
        <p:spPr>
          <a:xfrm>
            <a:off x="1285928" y="5891293"/>
            <a:ext cx="7899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Unsupervised Domain Adaptation with Residual Transfer Networks  NIPS 2016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3A63C7-0F69-4B06-BBF3-24D69B8E3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63" y="1387370"/>
            <a:ext cx="10192274" cy="40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91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105B309-DBDA-4090-87BD-0397308DD97B}"/>
              </a:ext>
            </a:extLst>
          </p:cNvPr>
          <p:cNvSpPr/>
          <p:nvPr/>
        </p:nvSpPr>
        <p:spPr>
          <a:xfrm>
            <a:off x="4915593" y="191445"/>
            <a:ext cx="2144682" cy="671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DAN – </a:t>
            </a:r>
            <a:r>
              <a:rPr lang="zh-CN" altLang="en-US" b="1" dirty="0"/>
              <a:t>后续</a:t>
            </a:r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EA9BF4-F4A0-4B7E-B554-A1F3993DD5C4}"/>
              </a:ext>
            </a:extLst>
          </p:cNvPr>
          <p:cNvSpPr txBox="1"/>
          <p:nvPr/>
        </p:nvSpPr>
        <p:spPr>
          <a:xfrm>
            <a:off x="289394" y="2897319"/>
            <a:ext cx="121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JAN</a:t>
            </a:r>
            <a:endParaRPr lang="zh-CN" altLang="en-US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1C2477-2CAC-4609-B420-F180EDD29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10" y="1534674"/>
            <a:ext cx="10035779" cy="318695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E08EDA7-05B3-4A2A-AEEF-EA9667C3C935}"/>
              </a:ext>
            </a:extLst>
          </p:cNvPr>
          <p:cNvSpPr/>
          <p:nvPr/>
        </p:nvSpPr>
        <p:spPr>
          <a:xfrm>
            <a:off x="1078110" y="5899606"/>
            <a:ext cx="6846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Deep Transfer Learning with Joint Adaptation Networks  ICML 2017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78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105B309-DBDA-4090-87BD-0397308DD97B}"/>
              </a:ext>
            </a:extLst>
          </p:cNvPr>
          <p:cNvSpPr/>
          <p:nvPr/>
        </p:nvSpPr>
        <p:spPr>
          <a:xfrm>
            <a:off x="4915593" y="191445"/>
            <a:ext cx="2144682" cy="671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DAN – </a:t>
            </a:r>
            <a:r>
              <a:rPr lang="zh-CN" altLang="en-US" b="1" dirty="0"/>
              <a:t>后续</a:t>
            </a:r>
            <a:r>
              <a:rPr lang="en-US" altLang="zh-CN" b="1" dirty="0"/>
              <a:t>4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DEF7C6-8CA4-41D1-9651-CF311A46A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65"/>
          <a:stretch/>
        </p:blipFill>
        <p:spPr>
          <a:xfrm>
            <a:off x="2159758" y="974599"/>
            <a:ext cx="7656352" cy="49088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AEA9BF4-F4A0-4B7E-B554-A1F3993DD5C4}"/>
              </a:ext>
            </a:extLst>
          </p:cNvPr>
          <p:cNvSpPr txBox="1"/>
          <p:nvPr/>
        </p:nvSpPr>
        <p:spPr>
          <a:xfrm>
            <a:off x="946100" y="2842953"/>
            <a:ext cx="121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DSN</a:t>
            </a:r>
            <a:endParaRPr lang="zh-CN" altLang="en-US" sz="24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93FDC48-4E02-42F0-BB8C-CC19512579CD}"/>
              </a:ext>
            </a:extLst>
          </p:cNvPr>
          <p:cNvSpPr/>
          <p:nvPr/>
        </p:nvSpPr>
        <p:spPr>
          <a:xfrm>
            <a:off x="2325321" y="6062349"/>
            <a:ext cx="44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60099"/>
                </a:solidFill>
                <a:latin typeface="arial" panose="020B0604020202020204" pitchFamily="34" charset="0"/>
                <a:hlinkClick r:id="rId3"/>
              </a:rPr>
              <a:t>Domain Separation Networks  NIPS 2016</a:t>
            </a:r>
            <a:endParaRPr lang="en-US" altLang="zh-CN" b="0" i="0" u="none" strike="noStrike" dirty="0">
              <a:solidFill>
                <a:srgbClr val="660099"/>
              </a:solidFill>
              <a:effectLst/>
              <a:latin typeface="arial" panose="020B0604020202020204" pitchFamily="34" charset="0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13161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1566</Words>
  <Application>Microsoft Office PowerPoint</Application>
  <PresentationFormat>宽屏</PresentationFormat>
  <Paragraphs>227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NimbusRomNo9L-Medi</vt:lpstr>
      <vt:lpstr>等线</vt:lpstr>
      <vt:lpstr>等线 Light</vt:lpstr>
      <vt:lpstr>宋体</vt:lpstr>
      <vt:lpstr>Arial</vt:lpstr>
      <vt:lpstr>Arial</vt:lpstr>
      <vt:lpstr>Times New Roman</vt:lpstr>
      <vt:lpstr>Office 主题​​</vt:lpstr>
      <vt:lpstr>深度迁移学习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 du</dc:creator>
  <cp:lastModifiedBy>du du</cp:lastModifiedBy>
  <cp:revision>165</cp:revision>
  <dcterms:created xsi:type="dcterms:W3CDTF">2019-09-30T06:47:32Z</dcterms:created>
  <dcterms:modified xsi:type="dcterms:W3CDTF">2019-10-31T04:10:25Z</dcterms:modified>
</cp:coreProperties>
</file>