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showSpecialPlsOnTitleSld="0" removePersonalInfoOnSave="1">
  <p:sldMasterIdLst>
    <p:sldMasterId id="2147483648" r:id="rId1"/>
  </p:sldMasterIdLst>
  <p:notesMasterIdLst>
    <p:notesMasterId r:id="rId4"/>
  </p:notesMasterIdLst>
  <p:sldIdLst>
    <p:sldId id="256" r:id="rId3"/>
    <p:sldId id="641" r:id="rId5"/>
    <p:sldId id="665" r:id="rId6"/>
    <p:sldId id="666" r:id="rId7"/>
    <p:sldId id="667" r:id="rId8"/>
    <p:sldId id="668" r:id="rId9"/>
    <p:sldId id="669" r:id="rId10"/>
    <p:sldId id="670" r:id="rId11"/>
    <p:sldId id="677" r:id="rId12"/>
    <p:sldId id="678" r:id="rId13"/>
    <p:sldId id="671" r:id="rId14"/>
    <p:sldId id="672" r:id="rId15"/>
    <p:sldId id="673" r:id="rId16"/>
    <p:sldId id="674" r:id="rId17"/>
    <p:sldId id="676" r:id="rId18"/>
    <p:sldId id="675" r:id="rId19"/>
    <p:sldId id="415" r:id="rId20"/>
  </p:sldIdLst>
  <p:sldSz cx="9144000" cy="6858000" type="screen4x3"/>
  <p:notesSz cx="7099300" cy="10234295"/>
  <p:defaultTextStyle>
    <a:defPPr>
      <a:defRPr lang="zh-CN"/>
    </a:defPPr>
    <a:lvl1pPr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CC"/>
    <a:srgbClr val="3366FF"/>
    <a:srgbClr val="336699"/>
    <a:srgbClr val="01395F"/>
    <a:srgbClr val="013D65"/>
    <a:srgbClr val="003366"/>
    <a:srgbClr val="FF66FF"/>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94" autoAdjust="0"/>
    <p:restoredTop sz="92096" autoAdjust="0"/>
  </p:normalViewPr>
  <p:slideViewPr>
    <p:cSldViewPr>
      <p:cViewPr>
        <p:scale>
          <a:sx n="85" d="100"/>
          <a:sy n="85" d="100"/>
        </p:scale>
        <p:origin x="-1478" y="125"/>
      </p:cViewPr>
      <p:guideLst>
        <p:guide orient="horz" pos="2160"/>
        <p:guide pos="2880"/>
      </p:guideLst>
    </p:cSldViewPr>
  </p:slideViewPr>
  <p:outlineViewPr>
    <p:cViewPr>
      <p:scale>
        <a:sx n="33" d="100"/>
        <a:sy n="33" d="100"/>
      </p:scale>
      <p:origin x="0" y="1374"/>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1"/>
            <a:ext cx="3077137" cy="511731"/>
          </a:xfrm>
          <a:prstGeom prst="rect">
            <a:avLst/>
          </a:prstGeom>
          <a:noFill/>
          <a:ln w="9525">
            <a:noFill/>
            <a:miter lim="800000"/>
          </a:ln>
          <a:effectLst/>
        </p:spPr>
        <p:txBody>
          <a:bodyPr vert="horz" wrap="square" lIns="95070" tIns="47535" rIns="95070" bIns="47535" numCol="1" anchor="t" anchorCtr="0" compatLnSpc="1"/>
          <a:lstStyle>
            <a:lvl1pPr algn="l">
              <a:defRPr sz="1200" smtClean="0">
                <a:latin typeface="Arial" panose="020B0604020202020204" pitchFamily="34" charset="0"/>
              </a:defRPr>
            </a:lvl1pPr>
          </a:lstStyle>
          <a:p>
            <a:pPr>
              <a:defRPr/>
            </a:pPr>
            <a:endParaRPr lang="en-US" altLang="zh-CN"/>
          </a:p>
        </p:txBody>
      </p:sp>
      <p:sp>
        <p:nvSpPr>
          <p:cNvPr id="209923" name="Rectangle 3"/>
          <p:cNvSpPr>
            <a:spLocks noGrp="1" noChangeArrowheads="1"/>
          </p:cNvSpPr>
          <p:nvPr>
            <p:ph type="dt" idx="1"/>
          </p:nvPr>
        </p:nvSpPr>
        <p:spPr bwMode="auto">
          <a:xfrm>
            <a:off x="4020506" y="1"/>
            <a:ext cx="3077137" cy="511731"/>
          </a:xfrm>
          <a:prstGeom prst="rect">
            <a:avLst/>
          </a:prstGeom>
          <a:noFill/>
          <a:ln w="9525">
            <a:noFill/>
            <a:miter lim="800000"/>
          </a:ln>
          <a:effectLst/>
        </p:spPr>
        <p:txBody>
          <a:bodyPr vert="horz" wrap="square" lIns="95070" tIns="47535" rIns="95070" bIns="47535" numCol="1" anchor="t" anchorCtr="0" compatLnSpc="1"/>
          <a:lstStyle>
            <a:lvl1pPr algn="r">
              <a:defRPr sz="1200" smtClean="0">
                <a:latin typeface="Arial" panose="020B0604020202020204" pitchFamily="34" charset="0"/>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ln>
        </p:spPr>
      </p:sp>
      <p:sp>
        <p:nvSpPr>
          <p:cNvPr id="209925" name="Rectangle 5"/>
          <p:cNvSpPr>
            <a:spLocks noGrp="1" noChangeArrowheads="1"/>
          </p:cNvSpPr>
          <p:nvPr>
            <p:ph type="body" sz="quarter" idx="3"/>
          </p:nvPr>
        </p:nvSpPr>
        <p:spPr bwMode="auto">
          <a:xfrm>
            <a:off x="709599" y="4862265"/>
            <a:ext cx="5680103" cy="4605575"/>
          </a:xfrm>
          <a:prstGeom prst="rect">
            <a:avLst/>
          </a:prstGeom>
          <a:noFill/>
          <a:ln w="9525">
            <a:noFill/>
            <a:miter lim="800000"/>
          </a:ln>
          <a:effectLst/>
        </p:spPr>
        <p:txBody>
          <a:bodyPr vert="horz" wrap="square" lIns="95070" tIns="47535" rIns="95070" bIns="47535"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9926" name="Rectangle 6"/>
          <p:cNvSpPr>
            <a:spLocks noGrp="1" noChangeArrowheads="1"/>
          </p:cNvSpPr>
          <p:nvPr>
            <p:ph type="ftr" sz="quarter" idx="4"/>
          </p:nvPr>
        </p:nvSpPr>
        <p:spPr bwMode="auto">
          <a:xfrm>
            <a:off x="0" y="9721238"/>
            <a:ext cx="3077137" cy="511731"/>
          </a:xfrm>
          <a:prstGeom prst="rect">
            <a:avLst/>
          </a:prstGeom>
          <a:noFill/>
          <a:ln w="9525">
            <a:noFill/>
            <a:miter lim="800000"/>
          </a:ln>
          <a:effectLst/>
        </p:spPr>
        <p:txBody>
          <a:bodyPr vert="horz" wrap="square" lIns="95070" tIns="47535" rIns="95070" bIns="47535" numCol="1" anchor="b" anchorCtr="0" compatLnSpc="1"/>
          <a:lstStyle>
            <a:lvl1pPr algn="l">
              <a:defRPr sz="1200" smtClean="0">
                <a:latin typeface="Arial" panose="020B0604020202020204" pitchFamily="34"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4020506" y="9721238"/>
            <a:ext cx="3077137" cy="511731"/>
          </a:xfrm>
          <a:prstGeom prst="rect">
            <a:avLst/>
          </a:prstGeom>
          <a:noFill/>
          <a:ln w="9525">
            <a:noFill/>
            <a:miter lim="800000"/>
          </a:ln>
          <a:effectLst/>
        </p:spPr>
        <p:txBody>
          <a:bodyPr vert="horz" wrap="square" lIns="95070" tIns="47535" rIns="95070" bIns="47535" numCol="1" anchor="b" anchorCtr="0" compatLnSpc="1"/>
          <a:lstStyle>
            <a:lvl1pPr algn="r">
              <a:defRPr sz="1200" smtClean="0">
                <a:latin typeface="Arial" panose="020B0604020202020204" pitchFamily="34" charset="0"/>
              </a:defRPr>
            </a:lvl1pPr>
          </a:lstStyle>
          <a:p>
            <a:pPr>
              <a:defRPr/>
            </a:pPr>
            <a:fld id="{CE97544E-26AA-4FDB-B9EA-96855DDCFD2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3893DCD4-82AB-4372-A593-48B87D6CF864}" type="slidenum">
              <a:rPr lang="en-US" altLang="zh-CN"/>
            </a:fld>
            <a:endParaRPr lang="en-US" altLang="zh-CN"/>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alibri" panose="020F0502020204030204" charset="0"/>
                <a:ea typeface="宋体" panose="02010600030101010101" pitchFamily="2" charset="-122"/>
              </a:rPr>
              <a:t>城镇化是现代化的核心内容，一方面可以有效解决 “三农”问题，另一方面也能推动区域协调发展，而且还是扩大内需和促进产业升级的重要抓手。 </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但是，由于过去的传统的城镇化“重城轻乡”、“重工轻农”，城乡分割严重，农村的萧条与大城市病并存，过度消耗资源过破坏环境，不注重可持续发展。所以党和政府提出了开展“新型城镇化”建设。</a:t>
            </a:r>
            <a:endParaRPr lang="zh-CN" altLang="en-US">
              <a:latin typeface="Calibri" panose="020F0502020204030204" charset="0"/>
              <a:ea typeface="宋体" panose="02010600030101010101" pitchFamily="2" charset="-122"/>
            </a:endParaRPr>
          </a:p>
          <a:p>
            <a:pPr eaLnBrk="1" hangingPunct="1"/>
            <a:r>
              <a:rPr lang="zh-CN" altLang="en-US">
                <a:latin typeface="Calibri" panose="020F0502020204030204" charset="0"/>
                <a:ea typeface="宋体" panose="02010600030101010101" pitchFamily="2" charset="-122"/>
              </a:rPr>
              <a:t>各位领导都是这方面的专家，关于什么是新型城镇化，我就不在介绍了。 </a:t>
            </a:r>
            <a:endParaRPr lang="zh-CN" altLang="en-US">
              <a:latin typeface="Calibri" panose="020F05020202040302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ln>
          <a:effectLst/>
        </p:spPr>
        <p:txBody>
          <a:bodyPr wrap="none" anchor="ctr"/>
          <a:lstStyle/>
          <a:p>
            <a:pPr>
              <a:defRPr/>
            </a:pPr>
            <a:endParaRPr lang="zh-CN" altLang="zh-CN">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ln>
          <a:effectLst/>
        </p:spPr>
        <p:txBody>
          <a:bodyPr wrap="none" anchor="ctr"/>
          <a:lstStyle/>
          <a:p>
            <a:pPr>
              <a:defRPr/>
            </a:pPr>
            <a:endParaRPr lang="zh-CN" altLang="zh-CN" sz="240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zh-CN" sz="2400"/>
          </a:p>
        </p:txBody>
      </p:sp>
      <p:pic>
        <p:nvPicPr>
          <p:cNvPr id="7" name="Picture 10" descr="tower"/>
          <p:cNvPicPr>
            <a:picLocks noChangeAspect="1" noChangeArrowheads="1"/>
          </p:cNvPicPr>
          <p:nvPr/>
        </p:nvPicPr>
        <p:blipFill>
          <a:blip r:embed="rId2" cstate="print"/>
          <a:srcRect/>
          <a:stretch>
            <a:fillRect/>
          </a:stretch>
        </p:blipFill>
        <p:spPr bwMode="auto">
          <a:xfrm>
            <a:off x="6542088" y="188913"/>
            <a:ext cx="1990725" cy="1095375"/>
          </a:xfrm>
          <a:prstGeom prst="rect">
            <a:avLst/>
          </a:prstGeom>
          <a:noFill/>
          <a:ln w="9525">
            <a:noFill/>
            <a:miter lim="800000"/>
            <a:headEnd/>
            <a:tailEnd/>
          </a:ln>
        </p:spPr>
      </p:pic>
      <p:pic>
        <p:nvPicPr>
          <p:cNvPr id="8" name="Picture 11" descr="NJU2"/>
          <p:cNvPicPr>
            <a:picLocks noChangeAspect="1" noChangeArrowheads="1"/>
          </p:cNvPicPr>
          <p:nvPr/>
        </p:nvPicPr>
        <p:blipFill>
          <a:blip r:embed="rId3" cstate="print"/>
          <a:srcRect/>
          <a:stretch>
            <a:fillRect/>
          </a:stretch>
        </p:blipFill>
        <p:spPr bwMode="auto">
          <a:xfrm>
            <a:off x="252413" y="260350"/>
            <a:ext cx="2303462" cy="904875"/>
          </a:xfrm>
          <a:prstGeom prst="rect">
            <a:avLst/>
          </a:prstGeom>
          <a:noFill/>
          <a:ln w="9525">
            <a:noFill/>
            <a:miter lim="800000"/>
            <a:headEnd/>
            <a:tailEnd/>
          </a:ln>
        </p:spPr>
      </p:pic>
      <p:pic>
        <p:nvPicPr>
          <p:cNvPr id="9" name="Picture 12"/>
          <p:cNvPicPr>
            <a:picLocks noChangeAspect="1" noChangeArrowheads="1"/>
          </p:cNvPicPr>
          <p:nvPr/>
        </p:nvPicPr>
        <p:blipFill>
          <a:blip r:embed="rId4" cstate="print"/>
          <a:srcRect/>
          <a:stretch>
            <a:fillRect/>
          </a:stretch>
        </p:blipFill>
        <p:spPr bwMode="auto">
          <a:xfrm>
            <a:off x="14288" y="6092825"/>
            <a:ext cx="9117012" cy="28575"/>
          </a:xfrm>
          <a:prstGeom prst="rect">
            <a:avLst/>
          </a:prstGeom>
          <a:noFill/>
          <a:ln w="9525">
            <a:noFill/>
            <a:miter lim="800000"/>
            <a:headEnd/>
            <a:tailEnd/>
          </a:ln>
        </p:spPr>
      </p:pic>
      <p:pic>
        <p:nvPicPr>
          <p:cNvPr id="10" name="Picture 13"/>
          <p:cNvPicPr>
            <a:picLocks noChangeAspect="1" noChangeArrowheads="1"/>
          </p:cNvPicPr>
          <p:nvPr/>
        </p:nvPicPr>
        <p:blipFill>
          <a:blip r:embed="rId4" cstate="print"/>
          <a:srcRect/>
          <a:stretch>
            <a:fillRect/>
          </a:stretch>
        </p:blipFill>
        <p:spPr bwMode="auto">
          <a:xfrm>
            <a:off x="0" y="1268413"/>
            <a:ext cx="9117013" cy="28575"/>
          </a:xfrm>
          <a:prstGeom prst="rect">
            <a:avLst/>
          </a:prstGeom>
          <a:noFill/>
          <a:ln w="9525">
            <a:noFill/>
            <a:miter lim="800000"/>
            <a:headEnd/>
            <a:tailEnd/>
          </a:ln>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anose="05000000000000000000" pitchFamily="2" charset="2"/>
              <a:buNone/>
              <a:defRPr/>
            </a:lvl1pPr>
          </a:lstStyle>
          <a:p>
            <a:r>
              <a:rPr lang="zh-CN" altLang="en-US"/>
              <a:t>单击此处编辑母版副标题样式</a:t>
            </a:r>
            <a:endParaRPr lang="zh-CN" altLang="en-US"/>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endParaRPr lang="zh-CN" altLang="en-US"/>
          </a:p>
        </p:txBody>
      </p:sp>
      <p:sp>
        <p:nvSpPr>
          <p:cNvPr id="11" name="Rectangle 3"/>
          <p:cNvSpPr>
            <a:spLocks noGrp="1" noChangeArrowheads="1"/>
          </p:cNvSpPr>
          <p:nvPr>
            <p:ph type="dt" sz="half" idx="10"/>
          </p:nvPr>
        </p:nvSpPr>
        <p:spPr>
          <a:xfrm>
            <a:off x="685800" y="6284913"/>
            <a:ext cx="1293813" cy="457200"/>
          </a:xfrm>
          <a:prstGeom prst="rect">
            <a:avLst/>
          </a:prstGeom>
        </p:spPr>
        <p:txBody>
          <a:bodyPr/>
          <a:lstStyle>
            <a:lvl1pPr>
              <a:defRPr smtClean="0"/>
            </a:lvl1pPr>
          </a:lstStyle>
          <a:p>
            <a:pPr>
              <a:defRPr/>
            </a:pPr>
            <a:endParaRPr lang="en-US" altLang="zh-CN"/>
          </a:p>
        </p:txBody>
      </p:sp>
      <p:sp>
        <p:nvSpPr>
          <p:cNvPr id="12" name="Rectangle 4"/>
          <p:cNvSpPr>
            <a:spLocks noGrp="1" noChangeArrowheads="1"/>
          </p:cNvSpPr>
          <p:nvPr>
            <p:ph type="ftr" sz="quarter" idx="11"/>
          </p:nvPr>
        </p:nvSpPr>
        <p:spPr>
          <a:xfrm>
            <a:off x="2195513" y="6202363"/>
            <a:ext cx="5113337" cy="539750"/>
          </a:xfrm>
          <a:prstGeom prst="rect">
            <a:avLst/>
          </a:prstGeom>
        </p:spPr>
        <p:txBody>
          <a:bodyPr/>
          <a:lstStyle>
            <a:lvl1pPr>
              <a:defRPr smtClean="0"/>
            </a:lvl1pPr>
          </a:lstStyle>
          <a:p>
            <a:pPr>
              <a:defRPr/>
            </a:pPr>
            <a:r>
              <a:rPr lang="zh-CN" altLang="en-US" smtClean="0"/>
              <a:t>窦文科</a:t>
            </a:r>
            <a:r>
              <a:rPr lang="en-US" altLang="zh-CN" smtClean="0"/>
              <a:t>-</a:t>
            </a:r>
            <a:r>
              <a:rPr lang="zh-CN" altLang="en-US" smtClean="0"/>
              <a:t>硕士毕业论文答辩</a:t>
            </a:r>
            <a:endParaRPr lang="en-US" altLang="zh-CN" dirty="0"/>
          </a:p>
        </p:txBody>
      </p:sp>
      <p:sp>
        <p:nvSpPr>
          <p:cNvPr id="13" name="Rectangle 5"/>
          <p:cNvSpPr>
            <a:spLocks noGrp="1" noChangeArrowheads="1"/>
          </p:cNvSpPr>
          <p:nvPr>
            <p:ph type="sldNum" sz="quarter" idx="12"/>
          </p:nvPr>
        </p:nvSpPr>
        <p:spPr/>
        <p:txBody>
          <a:bodyPr/>
          <a:lstStyle>
            <a:lvl1pPr>
              <a:defRPr smtClean="0"/>
            </a:lvl1pPr>
          </a:lstStyle>
          <a:p>
            <a:pPr>
              <a:defRPr/>
            </a:pPr>
            <a:fld id="{A675B089-16FC-48FD-A8B9-1D835B9DB73C}"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smtClean="0"/>
              <a:t>窦文科</a:t>
            </a:r>
            <a:r>
              <a:rPr lang="en-US" altLang="zh-CN" smtClean="0"/>
              <a:t>-</a:t>
            </a:r>
            <a:r>
              <a:rPr lang="zh-CN" altLang="en-US" smtClean="0"/>
              <a:t>硕士毕业论文答辩</a:t>
            </a:r>
            <a:endParaRPr lang="en-US" altLang="zh-CN" dirty="0"/>
          </a:p>
        </p:txBody>
      </p:sp>
      <p:sp>
        <p:nvSpPr>
          <p:cNvPr id="6" name="Rectangle 9"/>
          <p:cNvSpPr>
            <a:spLocks noGrp="1" noChangeArrowheads="1"/>
          </p:cNvSpPr>
          <p:nvPr>
            <p:ph type="sldNum" sz="quarter" idx="12"/>
          </p:nvPr>
        </p:nvSpPr>
        <p:spPr/>
        <p:txBody>
          <a:bodyPr/>
          <a:lstStyle>
            <a:lvl1pPr>
              <a:defRPr/>
            </a:lvl1pPr>
          </a:lstStyle>
          <a:p>
            <a:pPr>
              <a:defRPr/>
            </a:pPr>
            <a:fld id="{752B5FDE-5CE1-428A-AE3E-70CA604FF2D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smtClean="0"/>
              <a:t>窦文科</a:t>
            </a:r>
            <a:r>
              <a:rPr lang="en-US" altLang="zh-CN" smtClean="0"/>
              <a:t>-</a:t>
            </a:r>
            <a:r>
              <a:rPr lang="zh-CN" altLang="en-US" smtClean="0"/>
              <a:t>硕士毕业论文答辩</a:t>
            </a:r>
            <a:endParaRPr lang="en-US" altLang="zh-CN" dirty="0"/>
          </a:p>
        </p:txBody>
      </p:sp>
      <p:sp>
        <p:nvSpPr>
          <p:cNvPr id="6" name="Rectangle 9"/>
          <p:cNvSpPr>
            <a:spLocks noGrp="1" noChangeArrowheads="1"/>
          </p:cNvSpPr>
          <p:nvPr>
            <p:ph type="sldNum" sz="quarter" idx="12"/>
          </p:nvPr>
        </p:nvSpPr>
        <p:spPr/>
        <p:txBody>
          <a:bodyPr/>
          <a:lstStyle>
            <a:lvl1pPr>
              <a:defRPr/>
            </a:lvl1pPr>
          </a:lstStyle>
          <a:p>
            <a:pPr>
              <a:defRPr/>
            </a:pPr>
            <a:fld id="{BBCE9330-7418-4705-B2B0-9DA29E4A48A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Rectangle 9"/>
          <p:cNvSpPr>
            <a:spLocks noGrp="1" noChangeArrowheads="1"/>
          </p:cNvSpPr>
          <p:nvPr>
            <p:ph type="sldNum" sz="quarter" idx="12"/>
          </p:nvPr>
        </p:nvSpPr>
        <p:spPr>
          <a:xfrm>
            <a:off x="5796136" y="6284913"/>
            <a:ext cx="2662064" cy="457200"/>
          </a:xfrm>
        </p:spPr>
        <p:txBody>
          <a:bodyPr/>
          <a:lstStyle>
            <a:lvl1pPr>
              <a:defRPr>
                <a:latin typeface="+mn-ea"/>
                <a:ea typeface="+mn-ea"/>
              </a:defRPr>
            </a:lvl1pPr>
          </a:lstStyle>
          <a:p>
            <a:pPr>
              <a:defRPr/>
            </a:pPr>
            <a:r>
              <a:rPr lang="zh-CN" altLang="en-US" dirty="0" smtClean="0"/>
              <a:t>窦文科</a:t>
            </a:r>
            <a:r>
              <a:rPr lang="en-US" altLang="zh-CN" dirty="0" smtClean="0"/>
              <a:t>-</a:t>
            </a:r>
            <a:r>
              <a:rPr lang="zh-CN" altLang="en-US" dirty="0" smtClean="0"/>
              <a:t>硕士毕业论文答辩</a:t>
            </a:r>
            <a:endParaRPr lang="en-US" altLang="zh-C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smtClean="0"/>
              <a:t>窦文科</a:t>
            </a:r>
            <a:r>
              <a:rPr lang="en-US" altLang="zh-CN" smtClean="0"/>
              <a:t>-</a:t>
            </a:r>
            <a:r>
              <a:rPr lang="zh-CN" altLang="en-US" smtClean="0"/>
              <a:t>硕士毕业论文答辩</a:t>
            </a:r>
            <a:endParaRPr lang="en-US" altLang="zh-CN" dirty="0"/>
          </a:p>
        </p:txBody>
      </p:sp>
      <p:sp>
        <p:nvSpPr>
          <p:cNvPr id="6" name="Rectangle 9"/>
          <p:cNvSpPr>
            <a:spLocks noGrp="1" noChangeArrowheads="1"/>
          </p:cNvSpPr>
          <p:nvPr>
            <p:ph type="sldNum" sz="quarter" idx="12"/>
          </p:nvPr>
        </p:nvSpPr>
        <p:spPr/>
        <p:txBody>
          <a:bodyPr/>
          <a:lstStyle>
            <a:lvl1pPr>
              <a:defRPr/>
            </a:lvl1pPr>
          </a:lstStyle>
          <a:p>
            <a:pPr>
              <a:defRPr/>
            </a:pPr>
            <a:fld id="{18E57872-FD03-403A-BCF8-30E27AD90368}" type="slidenum">
              <a:rPr lang="en-US" altLang="zh-CN"/>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smtClean="0"/>
              <a:t>窦文科</a:t>
            </a:r>
            <a:r>
              <a:rPr lang="en-US" altLang="zh-CN" smtClean="0"/>
              <a:t>-</a:t>
            </a:r>
            <a:r>
              <a:rPr lang="zh-CN" altLang="en-US" smtClean="0"/>
              <a:t>硕士毕业论文答辩</a:t>
            </a:r>
            <a:endParaRPr lang="en-US" altLang="zh-CN" dirty="0"/>
          </a:p>
        </p:txBody>
      </p:sp>
      <p:sp>
        <p:nvSpPr>
          <p:cNvPr id="7" name="Rectangle 9"/>
          <p:cNvSpPr>
            <a:spLocks noGrp="1" noChangeArrowheads="1"/>
          </p:cNvSpPr>
          <p:nvPr>
            <p:ph type="sldNum" sz="quarter" idx="12"/>
          </p:nvPr>
        </p:nvSpPr>
        <p:spPr/>
        <p:txBody>
          <a:bodyPr/>
          <a:lstStyle>
            <a:lvl1pPr>
              <a:defRPr/>
            </a:lvl1pPr>
          </a:lstStyle>
          <a:p>
            <a:pPr>
              <a:defRPr/>
            </a:pPr>
            <a:fld id="{C26C31F1-383A-4F54-B12D-8235E4914059}" type="slidenum">
              <a:rPr lang="en-US" altLang="zh-CN"/>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smtClean="0"/>
              <a:t>窦文科</a:t>
            </a:r>
            <a:r>
              <a:rPr lang="en-US" altLang="zh-CN" smtClean="0"/>
              <a:t>-</a:t>
            </a:r>
            <a:r>
              <a:rPr lang="zh-CN" altLang="en-US" smtClean="0"/>
              <a:t>硕士毕业论文答辩</a:t>
            </a:r>
            <a:endParaRPr lang="en-US" altLang="zh-CN" dirty="0"/>
          </a:p>
        </p:txBody>
      </p:sp>
      <p:sp>
        <p:nvSpPr>
          <p:cNvPr id="9" name="Rectangle 9"/>
          <p:cNvSpPr>
            <a:spLocks noGrp="1" noChangeArrowheads="1"/>
          </p:cNvSpPr>
          <p:nvPr>
            <p:ph type="sldNum" sz="quarter" idx="12"/>
          </p:nvPr>
        </p:nvSpPr>
        <p:spPr/>
        <p:txBody>
          <a:bodyPr/>
          <a:lstStyle>
            <a:lvl1pPr>
              <a:defRPr/>
            </a:lvl1pPr>
          </a:lstStyle>
          <a:p>
            <a:pPr>
              <a:defRPr/>
            </a:pPr>
            <a:fld id="{6929F97A-E483-4113-A3ED-777F61C298D5}" type="slidenum">
              <a:rPr lang="en-US" altLang="zh-CN"/>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smtClean="0"/>
              <a:t>窦文科</a:t>
            </a:r>
            <a:r>
              <a:rPr lang="en-US" altLang="zh-CN" smtClean="0"/>
              <a:t>-</a:t>
            </a:r>
            <a:r>
              <a:rPr lang="zh-CN" altLang="en-US" smtClean="0"/>
              <a:t>硕士毕业论文答辩</a:t>
            </a:r>
            <a:endParaRPr lang="en-US" altLang="zh-CN" dirty="0"/>
          </a:p>
        </p:txBody>
      </p:sp>
      <p:sp>
        <p:nvSpPr>
          <p:cNvPr id="5" name="Rectangle 9"/>
          <p:cNvSpPr>
            <a:spLocks noGrp="1" noChangeArrowheads="1"/>
          </p:cNvSpPr>
          <p:nvPr>
            <p:ph type="sldNum" sz="quarter" idx="12"/>
          </p:nvPr>
        </p:nvSpPr>
        <p:spPr/>
        <p:txBody>
          <a:bodyPr/>
          <a:lstStyle>
            <a:lvl1pPr>
              <a:defRPr/>
            </a:lvl1pPr>
          </a:lstStyle>
          <a:p>
            <a:pPr>
              <a:defRPr/>
            </a:pPr>
            <a:fld id="{00544FE3-CE85-4D11-BD54-726C222D176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smtClean="0"/>
              <a:t>窦文科</a:t>
            </a:r>
            <a:r>
              <a:rPr lang="en-US" altLang="zh-CN" smtClean="0"/>
              <a:t>-</a:t>
            </a:r>
            <a:r>
              <a:rPr lang="zh-CN" altLang="en-US" smtClean="0"/>
              <a:t>硕士毕业论文答辩</a:t>
            </a:r>
            <a:endParaRPr lang="en-US" altLang="zh-CN" dirty="0"/>
          </a:p>
        </p:txBody>
      </p:sp>
      <p:sp>
        <p:nvSpPr>
          <p:cNvPr id="4" name="Rectangle 9"/>
          <p:cNvSpPr>
            <a:spLocks noGrp="1" noChangeArrowheads="1"/>
          </p:cNvSpPr>
          <p:nvPr>
            <p:ph type="sldNum" sz="quarter" idx="12"/>
          </p:nvPr>
        </p:nvSpPr>
        <p:spPr/>
        <p:txBody>
          <a:bodyPr/>
          <a:lstStyle>
            <a:lvl1pPr>
              <a:defRPr/>
            </a:lvl1pPr>
          </a:lstStyle>
          <a:p>
            <a:pPr>
              <a:defRPr/>
            </a:pPr>
            <a:fld id="{F7108B87-6F71-4EC0-9E58-9192D30FE1C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smtClean="0"/>
              <a:t>窦文科</a:t>
            </a:r>
            <a:r>
              <a:rPr lang="en-US" altLang="zh-CN" smtClean="0"/>
              <a:t>-</a:t>
            </a:r>
            <a:r>
              <a:rPr lang="zh-CN" altLang="en-US" smtClean="0"/>
              <a:t>硕士毕业论文答辩</a:t>
            </a:r>
            <a:endParaRPr lang="en-US" altLang="zh-CN" dirty="0"/>
          </a:p>
        </p:txBody>
      </p:sp>
      <p:sp>
        <p:nvSpPr>
          <p:cNvPr id="7" name="Rectangle 9"/>
          <p:cNvSpPr>
            <a:spLocks noGrp="1" noChangeArrowheads="1"/>
          </p:cNvSpPr>
          <p:nvPr>
            <p:ph type="sldNum" sz="quarter" idx="12"/>
          </p:nvPr>
        </p:nvSpPr>
        <p:spPr/>
        <p:txBody>
          <a:bodyPr/>
          <a:lstStyle>
            <a:lvl1pPr>
              <a:defRPr/>
            </a:lvl1pPr>
          </a:lstStyle>
          <a:p>
            <a:pPr>
              <a:defRPr/>
            </a:pPr>
            <a:fld id="{FB8A70A3-92BA-4702-9998-1587FCC0329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smtClean="0"/>
              <a:t>窦文科</a:t>
            </a:r>
            <a:r>
              <a:rPr lang="en-US" altLang="zh-CN" smtClean="0"/>
              <a:t>-</a:t>
            </a:r>
            <a:r>
              <a:rPr lang="zh-CN" altLang="en-US" smtClean="0"/>
              <a:t>硕士毕业论文答辩</a:t>
            </a:r>
            <a:endParaRPr lang="en-US" altLang="zh-CN" dirty="0"/>
          </a:p>
        </p:txBody>
      </p:sp>
      <p:sp>
        <p:nvSpPr>
          <p:cNvPr id="7" name="Rectangle 9"/>
          <p:cNvSpPr>
            <a:spLocks noGrp="1" noChangeArrowheads="1"/>
          </p:cNvSpPr>
          <p:nvPr>
            <p:ph type="sldNum" sz="quarter" idx="12"/>
          </p:nvPr>
        </p:nvSpPr>
        <p:spPr/>
        <p:txBody>
          <a:bodyPr/>
          <a:lstStyle>
            <a:lvl1pPr>
              <a:defRPr/>
            </a:lvl1pPr>
          </a:lstStyle>
          <a:p>
            <a:pPr>
              <a:defRPr/>
            </a:pPr>
            <a:fld id="{6C6F1EF9-F82E-4ED8-A47D-44E203F7A79F}"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ln>
          <a:effectLst/>
        </p:spPr>
        <p:txBody>
          <a:bodyPr wrap="none" anchor="ctr"/>
          <a:lstStyle/>
          <a:p>
            <a:pPr>
              <a:defRPr/>
            </a:pPr>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zh-CN" sz="2400"/>
          </a:p>
        </p:txBody>
      </p:sp>
      <p:sp>
        <p:nvSpPr>
          <p:cNvPr id="1028" name="Rectangle 4"/>
          <p:cNvSpPr>
            <a:spLocks noGrp="1" noChangeArrowheads="1"/>
          </p:cNvSpPr>
          <p:nvPr>
            <p:ph type="title"/>
          </p:nvPr>
        </p:nvSpPr>
        <p:spPr bwMode="auto">
          <a:xfrm>
            <a:off x="1042988" y="404813"/>
            <a:ext cx="5616575" cy="576262"/>
          </a:xfrm>
          <a:prstGeom prst="rect">
            <a:avLst/>
          </a:prstGeom>
          <a:noFill/>
          <a:ln w="9525">
            <a:noFill/>
            <a:miter lim="800000"/>
          </a:ln>
        </p:spPr>
        <p:txBody>
          <a:bodyPr vert="horz" wrap="square" lIns="91440" tIns="45720" rIns="91440" bIns="45720" numCol="1" anchor="b" anchorCtr="0" compatLnSpc="1"/>
          <a:lstStyle/>
          <a:p>
            <a:pPr lvl="0"/>
            <a:r>
              <a:rPr lang="zh-CN" altLang="en-US" dirty="0" smtClean="0"/>
              <a:t>单击此处编辑母版标题样式</a:t>
            </a:r>
            <a:endParaRPr lang="zh-CN" altLang="en-US" dirty="0" smtClean="0"/>
          </a:p>
        </p:txBody>
      </p:sp>
      <p:sp>
        <p:nvSpPr>
          <p:cNvPr id="1029" name="Rectangle 5"/>
          <p:cNvSpPr>
            <a:spLocks noGrp="1" noChangeArrowheads="1"/>
          </p:cNvSpPr>
          <p:nvPr>
            <p:ph type="body" idx="1"/>
          </p:nvPr>
        </p:nvSpPr>
        <p:spPr bwMode="auto">
          <a:xfrm>
            <a:off x="468313" y="1484313"/>
            <a:ext cx="8142287" cy="4392612"/>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pic>
        <p:nvPicPr>
          <p:cNvPr id="1030" name="Picture 6" descr="tower"/>
          <p:cNvPicPr>
            <a:picLocks noChangeAspect="1" noChangeArrowheads="1"/>
          </p:cNvPicPr>
          <p:nvPr/>
        </p:nvPicPr>
        <p:blipFill>
          <a:blip r:embed="rId12" cstate="print"/>
          <a:srcRect/>
          <a:stretch>
            <a:fillRect/>
          </a:stretch>
        </p:blipFill>
        <p:spPr bwMode="auto">
          <a:xfrm>
            <a:off x="6542088" y="188913"/>
            <a:ext cx="1990725" cy="1095375"/>
          </a:xfrm>
          <a:prstGeom prst="rect">
            <a:avLst/>
          </a:prstGeom>
          <a:noFill/>
          <a:ln w="9525">
            <a:noFill/>
            <a:miter lim="800000"/>
            <a:headEnd/>
            <a:tailEnd/>
          </a:ln>
        </p:spPr>
      </p:pic>
      <p:sp>
        <p:nvSpPr>
          <p:cNvPr id="188425" name="Rectangle 9"/>
          <p:cNvSpPr>
            <a:spLocks noGrp="1" noChangeArrowheads="1"/>
          </p:cNvSpPr>
          <p:nvPr>
            <p:ph type="sldNum" sz="quarter" idx="4"/>
          </p:nvPr>
        </p:nvSpPr>
        <p:spPr bwMode="auto">
          <a:xfrm>
            <a:off x="5868144" y="6284913"/>
            <a:ext cx="2590056" cy="457200"/>
          </a:xfrm>
          <a:prstGeom prst="rect">
            <a:avLst/>
          </a:prstGeom>
          <a:noFill/>
          <a:ln w="9525">
            <a:noFill/>
            <a:miter lim="800000"/>
          </a:ln>
          <a:effectLst/>
        </p:spPr>
        <p:txBody>
          <a:bodyPr vert="horz" wrap="square" lIns="91440" tIns="45720" rIns="91440" bIns="45720" numCol="1" anchor="t" anchorCtr="0" compatLnSpc="1"/>
          <a:lstStyle>
            <a:lvl1pPr algn="r">
              <a:defRPr sz="1600" smtClean="0">
                <a:latin typeface="+mn-ea"/>
                <a:ea typeface="+mn-ea"/>
              </a:defRPr>
            </a:lvl1pPr>
          </a:lstStyle>
          <a:p>
            <a:pPr>
              <a:defRPr/>
            </a:pPr>
            <a:r>
              <a:rPr lang="zh-CN" altLang="en-US" dirty="0" smtClean="0"/>
              <a:t>窦文科</a:t>
            </a:r>
            <a:r>
              <a:rPr lang="en-US" altLang="zh-CN" dirty="0" smtClean="0"/>
              <a:t>-</a:t>
            </a:r>
            <a:r>
              <a:rPr lang="zh-CN" altLang="en-US" dirty="0" smtClean="0"/>
              <a:t>硕士毕业论文答辩</a:t>
            </a:r>
            <a:endParaRPr lang="en-US" altLang="zh-CN" dirty="0"/>
          </a:p>
        </p:txBody>
      </p:sp>
      <p:pic>
        <p:nvPicPr>
          <p:cNvPr id="1034" name="Picture 10"/>
          <p:cNvPicPr>
            <a:picLocks noChangeAspect="1" noChangeArrowheads="1"/>
          </p:cNvPicPr>
          <p:nvPr/>
        </p:nvPicPr>
        <p:blipFill>
          <a:blip r:embed="rId13" cstate="print"/>
          <a:srcRect/>
          <a:stretch>
            <a:fillRect/>
          </a:stretch>
        </p:blipFill>
        <p:spPr bwMode="auto">
          <a:xfrm>
            <a:off x="14288" y="6092825"/>
            <a:ext cx="9117012" cy="28575"/>
          </a:xfrm>
          <a:prstGeom prst="rect">
            <a:avLst/>
          </a:prstGeom>
          <a:noFill/>
          <a:ln w="9525">
            <a:noFill/>
            <a:miter lim="800000"/>
            <a:headEnd/>
            <a:tailEnd/>
          </a:ln>
        </p:spPr>
      </p:pic>
      <p:pic>
        <p:nvPicPr>
          <p:cNvPr id="1035" name="Picture 11" descr="校徽"/>
          <p:cNvPicPr>
            <a:picLocks noChangeAspect="1" noChangeArrowheads="1"/>
          </p:cNvPicPr>
          <p:nvPr/>
        </p:nvPicPr>
        <p:blipFill>
          <a:blip r:embed="rId14" cstate="print"/>
          <a:srcRect/>
          <a:stretch>
            <a:fillRect/>
          </a:stretch>
        </p:blipFill>
        <p:spPr bwMode="auto">
          <a:xfrm>
            <a:off x="306388" y="261938"/>
            <a:ext cx="665162" cy="790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3200" b="1">
          <a:solidFill>
            <a:schemeClr val="tx1"/>
          </a:solidFill>
          <a:latin typeface="+mn-ea"/>
          <a:ea typeface="+mn-ea"/>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755650" y="2396108"/>
            <a:ext cx="7632700" cy="1104900"/>
          </a:xfrm>
        </p:spPr>
        <p:txBody>
          <a:bodyPr/>
          <a:lstStyle/>
          <a:p>
            <a:pPr eaLnBrk="1" hangingPunct="1"/>
            <a:r>
              <a:rPr lang="zh-CN" altLang="en-US" sz="2400" dirty="0" smtClean="0">
                <a:latin typeface="微软雅黑" panose="020B0503020204020204" pitchFamily="34" charset="-122"/>
                <a:ea typeface="微软雅黑" panose="020B0503020204020204" pitchFamily="34" charset="-122"/>
              </a:rPr>
              <a:t>ADAPTIVE COMPONENT EMBEDDING FOR UNSUPERVISED DOMAIN ADAPTATION</a:t>
            </a:r>
            <a:endParaRPr lang="zh-CN" altLang="en-US" sz="2400" dirty="0" smtClean="0">
              <a:latin typeface="微软雅黑" panose="020B0503020204020204" pitchFamily="34" charset="-122"/>
              <a:ea typeface="微软雅黑" panose="020B0503020204020204" pitchFamily="34" charset="-122"/>
            </a:endParaRPr>
          </a:p>
        </p:txBody>
      </p:sp>
      <p:sp>
        <p:nvSpPr>
          <p:cNvPr id="3077" name="Rectangle 3"/>
          <p:cNvSpPr>
            <a:spLocks noGrp="1" noChangeArrowheads="1"/>
          </p:cNvSpPr>
          <p:nvPr>
            <p:ph type="subTitle" idx="1"/>
          </p:nvPr>
        </p:nvSpPr>
        <p:spPr>
          <a:xfrm>
            <a:off x="2627784" y="4149080"/>
            <a:ext cx="3384302" cy="936104"/>
          </a:xfrm>
        </p:spPr>
        <p:txBody>
          <a:bodyPr/>
          <a:lstStyle/>
          <a:p>
            <a:pPr algn="ctr" eaLnBrk="1" hangingPunct="1">
              <a:lnSpc>
                <a:spcPct val="90000"/>
              </a:lnSpc>
            </a:pPr>
            <a:r>
              <a:rPr lang="zh-CN" altLang="en-US" dirty="0" smtClean="0">
                <a:latin typeface="微软雅黑" panose="020B0503020204020204" pitchFamily="34" charset="-122"/>
                <a:ea typeface="微软雅黑" panose="020B0503020204020204" pitchFamily="34" charset="-122"/>
              </a:rPr>
              <a:t>报告人 ：陈英豪</a:t>
            </a:r>
            <a:endParaRPr lang="en-US" altLang="zh-CN" dirty="0" smtClean="0">
              <a:latin typeface="楷体" panose="02010609060101010101" pitchFamily="49" charset="-122"/>
              <a:ea typeface="楷体" panose="02010609060101010101" pitchFamily="49" charset="-122"/>
            </a:endParaRPr>
          </a:p>
        </p:txBody>
      </p:sp>
      <p:sp>
        <p:nvSpPr>
          <p:cNvPr id="4" name="Rectangle 3"/>
          <p:cNvSpPr txBox="1">
            <a:spLocks noChangeArrowheads="1"/>
          </p:cNvSpPr>
          <p:nvPr/>
        </p:nvSpPr>
        <p:spPr bwMode="auto">
          <a:xfrm>
            <a:off x="2483768" y="5439217"/>
            <a:ext cx="4176464" cy="792088"/>
          </a:xfrm>
          <a:prstGeom prst="rect">
            <a:avLst/>
          </a:prstGeom>
          <a:noFill/>
          <a:ln w="9525">
            <a:noFill/>
            <a:miter lim="800000"/>
          </a:ln>
        </p:spPr>
        <p:txBody>
          <a:bodyPr vert="horz" wrap="square" lIns="91440" tIns="45720" rIns="91440" bIns="45720" numCol="1" anchor="t" anchorCtr="0" compatLnSpc="1"/>
          <a:lstStyle>
            <a:lvl1pPr marL="0" indent="0" algn="l" rtl="0" eaLnBrk="0" fontAlgn="base" hangingPunct="0">
              <a:spcBef>
                <a:spcPct val="20000"/>
              </a:spcBef>
              <a:spcAft>
                <a:spcPct val="0"/>
              </a:spcAft>
              <a:buClr>
                <a:schemeClr val="accent1"/>
              </a:buClr>
              <a:buSzPct val="70000"/>
              <a:buFont typeface="Wingdings" panose="05000000000000000000" pitchFamily="2" charset="2"/>
              <a:buNone/>
              <a:defRPr sz="28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lgn="ctr" eaLnBrk="1" hangingPunct="1">
              <a:lnSpc>
                <a:spcPct val="90000"/>
              </a:lnSpc>
            </a:pPr>
            <a:r>
              <a:rPr lang="zh-CN" altLang="en-US" sz="2000" dirty="0" smtClean="0">
                <a:latin typeface="楷体" panose="02010609060101010101" pitchFamily="49" charset="-122"/>
                <a:ea typeface="楷体" panose="02010609060101010101" pitchFamily="49" charset="-122"/>
              </a:rPr>
              <a:t>南京大学计算机科学与技术系</a:t>
            </a:r>
            <a:endParaRPr lang="en-US" altLang="zh-CN" sz="2000" dirty="0">
              <a:latin typeface="楷体" panose="02010609060101010101" pitchFamily="49" charset="-122"/>
              <a:ea typeface="楷体" panose="02010609060101010101" pitchFamily="49" charset="-122"/>
            </a:endParaRPr>
          </a:p>
          <a:p>
            <a:pPr algn="ctr" eaLnBrk="1" hangingPunct="1">
              <a:lnSpc>
                <a:spcPct val="90000"/>
              </a:lnSpc>
            </a:pPr>
            <a:r>
              <a:rPr lang="en-US" altLang="zh-CN" sz="2000" dirty="0" smtClean="0">
                <a:latin typeface="楷体" panose="02010609060101010101" pitchFamily="49" charset="-122"/>
                <a:ea typeface="楷体" panose="02010609060101010101" pitchFamily="49" charset="-122"/>
              </a:rPr>
              <a:t>2019</a:t>
            </a:r>
            <a:r>
              <a:rPr lang="zh-CN" altLang="en-US" sz="2000" dirty="0" smtClean="0">
                <a:latin typeface="楷体" panose="02010609060101010101" pitchFamily="49" charset="-122"/>
                <a:ea typeface="楷体" panose="02010609060101010101" pitchFamily="49" charset="-122"/>
              </a:rPr>
              <a:t>年</a:t>
            </a:r>
            <a:r>
              <a:rPr lang="en-US" altLang="zh-CN" sz="2000" dirty="0" smtClean="0">
                <a:latin typeface="楷体" panose="02010609060101010101" pitchFamily="49" charset="-122"/>
                <a:ea typeface="楷体" panose="02010609060101010101" pitchFamily="49" charset="-122"/>
              </a:rPr>
              <a:t>10</a:t>
            </a:r>
            <a:r>
              <a:rPr lang="zh-CN" altLang="en-US" sz="2000" dirty="0" smtClean="0">
                <a:latin typeface="楷体" panose="02010609060101010101" pitchFamily="49" charset="-122"/>
                <a:ea typeface="楷体" panose="02010609060101010101" pitchFamily="49" charset="-122"/>
              </a:rPr>
              <a:t>月</a:t>
            </a:r>
            <a:endParaRPr lang="en-US" altLang="zh-CN" sz="2000" dirty="0" smtClean="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47980" y="1271905"/>
            <a:ext cx="8305800" cy="46863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705" y="1093470"/>
            <a:ext cx="5959475"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smtClean="0">
                <a:ea typeface="微软雅黑" panose="020B0503020204020204" pitchFamily="34" charset="-122"/>
              </a:rPr>
              <a:t> 3.3 Adaptive Component Emddding:</a:t>
            </a:r>
            <a:endParaRPr lang="en-US" altLang="zh-CN" sz="2400" b="1" dirty="0" smtClean="0">
              <a:ea typeface="微软雅黑" panose="020B0503020204020204" pitchFamily="34" charset="-122"/>
            </a:endParaRPr>
          </a:p>
        </p:txBody>
      </p:sp>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3 The Proposed Method</a:t>
            </a:r>
            <a:endParaRPr lang="en-US" altLang="zh-CN" sz="2400" b="1" dirty="0">
              <a:latin typeface="黑体" panose="02010609060101010101"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639570" y="2231390"/>
            <a:ext cx="5524500" cy="990600"/>
          </a:xfrm>
          <a:prstGeom prst="rect">
            <a:avLst/>
          </a:prstGeom>
        </p:spPr>
      </p:pic>
      <p:pic>
        <p:nvPicPr>
          <p:cNvPr id="5" name="图片 4"/>
          <p:cNvPicPr>
            <a:picLocks noChangeAspect="1"/>
          </p:cNvPicPr>
          <p:nvPr/>
        </p:nvPicPr>
        <p:blipFill>
          <a:blip r:embed="rId2"/>
          <a:stretch>
            <a:fillRect/>
          </a:stretch>
        </p:blipFill>
        <p:spPr>
          <a:xfrm>
            <a:off x="1950085" y="4527550"/>
            <a:ext cx="4671060" cy="556260"/>
          </a:xfrm>
          <a:prstGeom prst="rect">
            <a:avLst/>
          </a:prstGeom>
        </p:spPr>
      </p:pic>
      <p:pic>
        <p:nvPicPr>
          <p:cNvPr id="6" name="图片 5"/>
          <p:cNvPicPr>
            <a:picLocks noChangeAspect="1"/>
          </p:cNvPicPr>
          <p:nvPr/>
        </p:nvPicPr>
        <p:blipFill>
          <a:blip r:embed="rId3"/>
          <a:stretch>
            <a:fillRect/>
          </a:stretch>
        </p:blipFill>
        <p:spPr>
          <a:xfrm>
            <a:off x="2557145" y="5262245"/>
            <a:ext cx="3284220" cy="518160"/>
          </a:xfrm>
          <a:prstGeom prst="rect">
            <a:avLst/>
          </a:prstGeom>
        </p:spPr>
      </p:pic>
      <p:pic>
        <p:nvPicPr>
          <p:cNvPr id="7" name="图片 6"/>
          <p:cNvPicPr>
            <a:picLocks noChangeAspect="1"/>
          </p:cNvPicPr>
          <p:nvPr/>
        </p:nvPicPr>
        <p:blipFill>
          <a:blip r:embed="rId4"/>
          <a:stretch>
            <a:fillRect/>
          </a:stretch>
        </p:blipFill>
        <p:spPr>
          <a:xfrm>
            <a:off x="2144395" y="3455670"/>
            <a:ext cx="4282440" cy="769620"/>
          </a:xfrm>
          <a:prstGeom prst="rect">
            <a:avLst/>
          </a:prstGeom>
        </p:spPr>
      </p:pic>
      <p:sp>
        <p:nvSpPr>
          <p:cNvPr id="8" name="下箭头 7"/>
          <p:cNvSpPr/>
          <p:nvPr/>
        </p:nvSpPr>
        <p:spPr>
          <a:xfrm>
            <a:off x="3896995" y="3159760"/>
            <a:ext cx="234950" cy="360045"/>
          </a:xfrm>
          <a:prstGeom prst="downArrow">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下箭头 8"/>
          <p:cNvSpPr/>
          <p:nvPr/>
        </p:nvSpPr>
        <p:spPr>
          <a:xfrm>
            <a:off x="3896995" y="4225290"/>
            <a:ext cx="234950" cy="360045"/>
          </a:xfrm>
          <a:prstGeom prst="downArrow">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下箭头 9"/>
          <p:cNvSpPr/>
          <p:nvPr/>
        </p:nvSpPr>
        <p:spPr>
          <a:xfrm>
            <a:off x="3896995" y="5012055"/>
            <a:ext cx="234950" cy="360045"/>
          </a:xfrm>
          <a:prstGeom prst="downArrow">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705" y="1093470"/>
            <a:ext cx="4699000"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smtClean="0">
                <a:ea typeface="微软雅黑" panose="020B0503020204020204" pitchFamily="34" charset="-122"/>
              </a:rPr>
              <a:t> 3.4 Covariance Alignment:</a:t>
            </a:r>
            <a:endParaRPr lang="en-US" altLang="zh-CN" sz="2400" b="1" dirty="0" smtClean="0">
              <a:ea typeface="微软雅黑" panose="020B0503020204020204" pitchFamily="34" charset="-122"/>
            </a:endParaRPr>
          </a:p>
        </p:txBody>
      </p:sp>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3 The Proposed Method</a:t>
            </a:r>
            <a:endParaRPr lang="en-US" altLang="zh-CN" sz="2400" b="1" dirty="0">
              <a:latin typeface="黑体" panose="02010609060101010101"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323465" y="2088515"/>
            <a:ext cx="3388360" cy="683895"/>
          </a:xfrm>
          <a:prstGeom prst="rect">
            <a:avLst/>
          </a:prstGeom>
        </p:spPr>
      </p:pic>
      <p:pic>
        <p:nvPicPr>
          <p:cNvPr id="4" name="图片 3"/>
          <p:cNvPicPr>
            <a:picLocks noChangeAspect="1"/>
          </p:cNvPicPr>
          <p:nvPr/>
        </p:nvPicPr>
        <p:blipFill>
          <a:blip r:embed="rId2"/>
          <a:stretch>
            <a:fillRect/>
          </a:stretch>
        </p:blipFill>
        <p:spPr>
          <a:xfrm>
            <a:off x="2323465" y="3120390"/>
            <a:ext cx="3951605" cy="617220"/>
          </a:xfrm>
          <a:prstGeom prst="rect">
            <a:avLst/>
          </a:prstGeom>
        </p:spPr>
      </p:pic>
      <p:pic>
        <p:nvPicPr>
          <p:cNvPr id="5" name="图片 4"/>
          <p:cNvPicPr>
            <a:picLocks noChangeAspect="1"/>
          </p:cNvPicPr>
          <p:nvPr/>
        </p:nvPicPr>
        <p:blipFill>
          <a:blip r:embed="rId3"/>
          <a:stretch>
            <a:fillRect/>
          </a:stretch>
        </p:blipFill>
        <p:spPr>
          <a:xfrm>
            <a:off x="1732280" y="3928745"/>
            <a:ext cx="4904740" cy="791210"/>
          </a:xfrm>
          <a:prstGeom prst="rect">
            <a:avLst/>
          </a:prstGeom>
        </p:spPr>
      </p:pic>
      <p:pic>
        <p:nvPicPr>
          <p:cNvPr id="6" name="图片 5"/>
          <p:cNvPicPr>
            <a:picLocks noChangeAspect="1"/>
          </p:cNvPicPr>
          <p:nvPr/>
        </p:nvPicPr>
        <p:blipFill>
          <a:blip r:embed="rId4"/>
          <a:stretch>
            <a:fillRect/>
          </a:stretch>
        </p:blipFill>
        <p:spPr>
          <a:xfrm>
            <a:off x="2925445" y="4954905"/>
            <a:ext cx="2518410" cy="567690"/>
          </a:xfrm>
          <a:prstGeom prst="rect">
            <a:avLst/>
          </a:prstGeom>
        </p:spPr>
      </p:pic>
      <p:sp>
        <p:nvSpPr>
          <p:cNvPr id="8" name="下箭头 7"/>
          <p:cNvSpPr/>
          <p:nvPr/>
        </p:nvSpPr>
        <p:spPr>
          <a:xfrm>
            <a:off x="4067175" y="2760345"/>
            <a:ext cx="234950" cy="360045"/>
          </a:xfrm>
          <a:prstGeom prst="downArrow">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下箭头 6"/>
          <p:cNvSpPr/>
          <p:nvPr/>
        </p:nvSpPr>
        <p:spPr>
          <a:xfrm>
            <a:off x="4067175" y="3737610"/>
            <a:ext cx="234950" cy="360045"/>
          </a:xfrm>
          <a:prstGeom prst="downArrow">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下箭头 8"/>
          <p:cNvSpPr/>
          <p:nvPr/>
        </p:nvSpPr>
        <p:spPr>
          <a:xfrm>
            <a:off x="4067175" y="4657090"/>
            <a:ext cx="234950" cy="360045"/>
          </a:xfrm>
          <a:prstGeom prst="downArrow">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705" y="1093470"/>
            <a:ext cx="6316345"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smtClean="0">
                <a:ea typeface="微软雅黑" panose="020B0503020204020204" pitchFamily="34" charset="-122"/>
              </a:rPr>
              <a:t> 3.5 Learing the Adaptive Classifier</a:t>
            </a:r>
            <a:endParaRPr lang="en-US" altLang="zh-CN" sz="2400" b="1" dirty="0" smtClean="0">
              <a:ea typeface="微软雅黑" panose="020B0503020204020204" pitchFamily="34" charset="-122"/>
            </a:endParaRPr>
          </a:p>
        </p:txBody>
      </p:sp>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3 The Proposed Method</a:t>
            </a:r>
            <a:endParaRPr lang="en-US" altLang="zh-CN" sz="2400" b="1" dirty="0">
              <a:latin typeface="黑体" panose="02010609060101010101" charset="-122"/>
              <a:ea typeface="微软雅黑" panose="020B0503020204020204" pitchFamily="34" charset="-122"/>
            </a:endParaRPr>
          </a:p>
        </p:txBody>
      </p:sp>
      <p:pic>
        <p:nvPicPr>
          <p:cNvPr id="3" name="图片 2"/>
          <p:cNvPicPr>
            <a:picLocks noChangeAspect="1"/>
          </p:cNvPicPr>
          <p:nvPr/>
        </p:nvPicPr>
        <p:blipFill>
          <a:blip r:embed="rId1"/>
          <a:srcRect r="23626"/>
          <a:stretch>
            <a:fillRect/>
          </a:stretch>
        </p:blipFill>
        <p:spPr>
          <a:xfrm>
            <a:off x="2078355" y="2038350"/>
            <a:ext cx="3881755" cy="822960"/>
          </a:xfrm>
          <a:prstGeom prst="rect">
            <a:avLst/>
          </a:prstGeom>
        </p:spPr>
      </p:pic>
      <p:pic>
        <p:nvPicPr>
          <p:cNvPr id="4" name="图片 3"/>
          <p:cNvPicPr>
            <a:picLocks noChangeAspect="1"/>
          </p:cNvPicPr>
          <p:nvPr/>
        </p:nvPicPr>
        <p:blipFill>
          <a:blip r:embed="rId2"/>
          <a:srcRect r="34373"/>
          <a:stretch>
            <a:fillRect/>
          </a:stretch>
        </p:blipFill>
        <p:spPr>
          <a:xfrm>
            <a:off x="2412365" y="2865120"/>
            <a:ext cx="3352165" cy="882015"/>
          </a:xfrm>
          <a:prstGeom prst="rect">
            <a:avLst/>
          </a:prstGeom>
        </p:spPr>
      </p:pic>
      <p:pic>
        <p:nvPicPr>
          <p:cNvPr id="5" name="图片 4"/>
          <p:cNvPicPr>
            <a:picLocks noChangeAspect="1"/>
          </p:cNvPicPr>
          <p:nvPr/>
        </p:nvPicPr>
        <p:blipFill>
          <a:blip r:embed="rId3"/>
          <a:srcRect r="23778"/>
          <a:stretch>
            <a:fillRect/>
          </a:stretch>
        </p:blipFill>
        <p:spPr>
          <a:xfrm>
            <a:off x="2247265" y="3747135"/>
            <a:ext cx="3682365" cy="800100"/>
          </a:xfrm>
          <a:prstGeom prst="rect">
            <a:avLst/>
          </a:prstGeom>
        </p:spPr>
      </p:pic>
      <p:pic>
        <p:nvPicPr>
          <p:cNvPr id="6" name="图片 5"/>
          <p:cNvPicPr>
            <a:picLocks noChangeAspect="1"/>
          </p:cNvPicPr>
          <p:nvPr/>
        </p:nvPicPr>
        <p:blipFill>
          <a:blip r:embed="rId4"/>
          <a:srcRect l="-10870" t="3693" r="29154" b="-3693"/>
          <a:stretch>
            <a:fillRect/>
          </a:stretch>
        </p:blipFill>
        <p:spPr>
          <a:xfrm>
            <a:off x="2078355" y="4683760"/>
            <a:ext cx="3947795" cy="67056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705" y="1093470"/>
            <a:ext cx="6316345"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smtClean="0">
                <a:ea typeface="微软雅黑" panose="020B0503020204020204" pitchFamily="34" charset="-122"/>
              </a:rPr>
              <a:t> 3.5 Learing the Adaptive Classifier</a:t>
            </a:r>
            <a:endParaRPr lang="en-US" altLang="zh-CN" sz="2400" b="1" dirty="0" smtClean="0">
              <a:ea typeface="微软雅黑" panose="020B0503020204020204" pitchFamily="34" charset="-122"/>
            </a:endParaRPr>
          </a:p>
        </p:txBody>
      </p:sp>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3 The Proposed Method</a:t>
            </a:r>
            <a:endParaRPr lang="en-US" altLang="zh-CN" sz="2400" b="1" dirty="0">
              <a:latin typeface="黑体" panose="02010609060101010101"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442720" y="1906270"/>
            <a:ext cx="5455920" cy="1508760"/>
          </a:xfrm>
          <a:prstGeom prst="rect">
            <a:avLst/>
          </a:prstGeom>
        </p:spPr>
      </p:pic>
      <p:pic>
        <p:nvPicPr>
          <p:cNvPr id="8" name="图片 7"/>
          <p:cNvPicPr>
            <a:picLocks noChangeAspect="1"/>
          </p:cNvPicPr>
          <p:nvPr/>
        </p:nvPicPr>
        <p:blipFill>
          <a:blip r:embed="rId2"/>
          <a:stretch>
            <a:fillRect/>
          </a:stretch>
        </p:blipFill>
        <p:spPr>
          <a:xfrm>
            <a:off x="1756410" y="3493135"/>
            <a:ext cx="4739640" cy="777240"/>
          </a:xfrm>
          <a:prstGeom prst="rect">
            <a:avLst/>
          </a:prstGeom>
        </p:spPr>
      </p:pic>
      <p:pic>
        <p:nvPicPr>
          <p:cNvPr id="2" name="图片 1"/>
          <p:cNvPicPr>
            <a:picLocks noChangeAspect="1"/>
          </p:cNvPicPr>
          <p:nvPr/>
        </p:nvPicPr>
        <p:blipFill>
          <a:blip r:embed="rId3"/>
          <a:stretch>
            <a:fillRect/>
          </a:stretch>
        </p:blipFill>
        <p:spPr>
          <a:xfrm>
            <a:off x="2121535" y="4348480"/>
            <a:ext cx="4937760" cy="502920"/>
          </a:xfrm>
          <a:prstGeom prst="rect">
            <a:avLst/>
          </a:prstGeom>
        </p:spPr>
      </p:pic>
      <p:pic>
        <p:nvPicPr>
          <p:cNvPr id="9" name="图片 8"/>
          <p:cNvPicPr>
            <a:picLocks noChangeAspect="1"/>
          </p:cNvPicPr>
          <p:nvPr/>
        </p:nvPicPr>
        <p:blipFill>
          <a:blip r:embed="rId4"/>
          <a:stretch>
            <a:fillRect/>
          </a:stretch>
        </p:blipFill>
        <p:spPr>
          <a:xfrm>
            <a:off x="2906395" y="5061585"/>
            <a:ext cx="4152900" cy="36576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3 The Proposed Method</a:t>
            </a:r>
            <a:endParaRPr lang="en-US" altLang="zh-CN" sz="2400" b="1" dirty="0">
              <a:latin typeface="黑体" panose="02010609060101010101"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233805" y="1814830"/>
            <a:ext cx="6676390" cy="37642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47955" y="1084580"/>
            <a:ext cx="6316345"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smtClean="0">
                <a:ea typeface="微软雅黑" panose="020B0503020204020204" pitchFamily="34" charset="-122"/>
              </a:rPr>
              <a:t>4.1 Datasets and Experiments Setting</a:t>
            </a:r>
            <a:endParaRPr lang="en-US" altLang="zh-CN" sz="2400" b="1" dirty="0" smtClean="0">
              <a:ea typeface="微软雅黑" panose="020B0503020204020204" pitchFamily="34" charset="-122"/>
            </a:endParaRPr>
          </a:p>
        </p:txBody>
      </p:sp>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4 Experiments</a:t>
            </a:r>
            <a:endParaRPr lang="en-US" altLang="zh-CN" sz="2400" b="1" dirty="0">
              <a:latin typeface="黑体" panose="02010609060101010101"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616624" cy="2016224"/>
          </a:xfrm>
        </p:spPr>
        <p:txBody>
          <a:bodyPr/>
          <a:lstStyle/>
          <a:p>
            <a:pPr marL="0" indent="0">
              <a:buNone/>
            </a:pPr>
            <a:r>
              <a:rPr lang="en-US" altLang="zh-CN" sz="4800" dirty="0" smtClean="0"/>
              <a:t>	</a:t>
            </a:r>
            <a:r>
              <a:rPr lang="en-US" altLang="zh-CN" sz="4800" dirty="0" smtClean="0">
                <a:latin typeface="微软雅黑" panose="020B0503020204020204" pitchFamily="34" charset="-122"/>
                <a:ea typeface="微软雅黑" panose="020B0503020204020204" pitchFamily="34" charset="-122"/>
              </a:rPr>
              <a:t>	</a:t>
            </a:r>
            <a:r>
              <a:rPr lang="zh-CN" altLang="en-US" sz="4800" dirty="0" smtClean="0">
                <a:latin typeface="微软雅黑" panose="020B0503020204020204" pitchFamily="34" charset="-122"/>
                <a:ea typeface="微软雅黑" panose="020B0503020204020204" pitchFamily="34" charset="-122"/>
              </a:rPr>
              <a:t>谢谢！</a:t>
            </a:r>
            <a:endParaRPr lang="en-US" altLang="zh-CN" sz="4800" dirty="0" smtClean="0">
              <a:latin typeface="微软雅黑" panose="020B0503020204020204" pitchFamily="34" charset="-122"/>
              <a:ea typeface="微软雅黑" panose="020B0503020204020204" pitchFamily="34" charset="-122"/>
            </a:endParaRPr>
          </a:p>
          <a:p>
            <a:pPr marL="0" indent="0">
              <a:buNone/>
            </a:pP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512" y="1055742"/>
            <a:ext cx="37068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ea typeface="微软雅黑" panose="020B0503020204020204" pitchFamily="34" charset="-122"/>
              </a:rPr>
              <a:t> </a:t>
            </a:r>
            <a:r>
              <a:rPr lang="en-US" altLang="zh-CN" sz="2400" b="1" dirty="0" smtClean="0">
                <a:ea typeface="微软雅黑" panose="020B0503020204020204" pitchFamily="34" charset="-122"/>
              </a:rPr>
              <a:t>1.1 Abstract</a:t>
            </a:r>
            <a:endParaRPr lang="en-US" altLang="zh-CN" sz="2400" b="1" dirty="0" smtClean="0">
              <a:ea typeface="微软雅黑" panose="020B0503020204020204" pitchFamily="34" charset="-122"/>
            </a:endParaRPr>
          </a:p>
        </p:txBody>
      </p:sp>
      <p:sp>
        <p:nvSpPr>
          <p:cNvPr id="17417" name="TextBox 18"/>
          <p:cNvSpPr txBox="1">
            <a:spLocks noChangeArrowheads="1"/>
          </p:cNvSpPr>
          <p:nvPr/>
        </p:nvSpPr>
        <p:spPr bwMode="auto">
          <a:xfrm>
            <a:off x="1152318" y="472279"/>
            <a:ext cx="21526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1 Abstrct</a:t>
            </a:r>
            <a:endParaRPr lang="en-US" altLang="zh-CN" sz="2400" b="1" dirty="0">
              <a:latin typeface="黑体" panose="02010609060101010101" charset="-122"/>
              <a:ea typeface="微软雅黑" panose="020B0503020204020204" pitchFamily="34" charset="-122"/>
            </a:endParaRPr>
          </a:p>
        </p:txBody>
      </p:sp>
      <p:sp>
        <p:nvSpPr>
          <p:cNvPr id="4" name="Rectangle 70"/>
          <p:cNvSpPr>
            <a:spLocks noChangeArrowheads="1"/>
          </p:cNvSpPr>
          <p:nvPr/>
        </p:nvSpPr>
        <p:spPr bwMode="auto">
          <a:xfrm>
            <a:off x="838200" y="1981200"/>
            <a:ext cx="77597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l">
              <a:lnSpc>
                <a:spcPct val="200000"/>
              </a:lnSpc>
              <a:buClr>
                <a:srgbClr val="000000"/>
              </a:buClr>
              <a:buFont typeface="Wingdings" panose="05000000000000000000" pitchFamily="2" charset="2"/>
              <a:buNone/>
            </a:pPr>
            <a:r>
              <a:rPr lang="zh-CN" altLang="en-US" b="1" dirty="0" smtClean="0">
                <a:solidFill>
                  <a:schemeClr val="tx1"/>
                </a:solidFill>
                <a:latin typeface="微软雅黑" panose="020B0503020204020204" pitchFamily="34" charset="-122"/>
                <a:ea typeface="微软雅黑" panose="020B0503020204020204" pitchFamily="34" charset="-122"/>
              </a:rPr>
              <a:t>●</a:t>
            </a:r>
            <a:r>
              <a:rPr lang="zh-CN" altLang="en-US" b="1" dirty="0" smtClean="0">
                <a:solidFill>
                  <a:schemeClr val="tx1"/>
                </a:solidFill>
              </a:rPr>
              <a:t>Adaptive Component Embedding (ACE)</a:t>
            </a:r>
            <a:r>
              <a:rPr lang="en-US" altLang="zh-CN" b="1" dirty="0" smtClean="0">
                <a:solidFill>
                  <a:schemeClr val="tx1"/>
                </a:solidFill>
              </a:rPr>
              <a:t>-</a:t>
            </a:r>
            <a:r>
              <a:rPr lang="zh-CN" altLang="en-US" b="1" dirty="0" smtClean="0">
                <a:solidFill>
                  <a:schemeClr val="tx1"/>
                </a:solidFill>
              </a:rPr>
              <a:t>自适应成分嵌入</a:t>
            </a:r>
            <a:endParaRPr lang="en-GB" altLang="zh-CN" b="1" dirty="0">
              <a:solidFill>
                <a:srgbClr val="000000"/>
              </a:solidFill>
            </a:endParaRPr>
          </a:p>
        </p:txBody>
      </p:sp>
      <p:sp>
        <p:nvSpPr>
          <p:cNvPr id="2" name="文本框 1"/>
          <p:cNvSpPr txBox="1"/>
          <p:nvPr/>
        </p:nvSpPr>
        <p:spPr>
          <a:xfrm>
            <a:off x="878840" y="2896235"/>
            <a:ext cx="7320280" cy="1476375"/>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a:t>
            </a:r>
            <a:r>
              <a:rPr lang="zh-CN" altLang="en-US" b="1"/>
              <a:t>ACE learns adaptive components across domains to embed all data in a shared subspace where the distribution divergence is mitigated and the underlying geometric structures in the local manifold are preserved. Then, an adaptive classifier is learned by using Representer Theorem in the Reproducing Kernel Hilbert Space (RKHS).</a:t>
            </a:r>
            <a:endParaRPr lang="zh-CN" altLang="en-US"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512" y="1055742"/>
            <a:ext cx="37068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ea typeface="微软雅黑" panose="020B0503020204020204" pitchFamily="34" charset="-122"/>
              </a:rPr>
              <a:t> </a:t>
            </a:r>
            <a:r>
              <a:rPr lang="en-US" altLang="zh-CN" sz="2400" b="1" dirty="0">
                <a:ea typeface="微软雅黑" panose="020B0503020204020204" pitchFamily="34" charset="-122"/>
              </a:rPr>
              <a:t>2.1</a:t>
            </a:r>
            <a:r>
              <a:rPr lang="en-US" altLang="zh-CN" sz="2400" b="1" dirty="0" smtClean="0">
                <a:ea typeface="微软雅黑" panose="020B0503020204020204" pitchFamily="34" charset="-122"/>
              </a:rPr>
              <a:t> Motivation</a:t>
            </a:r>
            <a:endParaRPr lang="en-US" altLang="zh-CN" sz="2400" b="1" dirty="0" smtClean="0">
              <a:ea typeface="微软雅黑" panose="020B0503020204020204" pitchFamily="34" charset="-122"/>
            </a:endParaRPr>
          </a:p>
        </p:txBody>
      </p:sp>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2 Introduction</a:t>
            </a:r>
            <a:endParaRPr lang="en-US" altLang="zh-CN" sz="2400" b="1" dirty="0">
              <a:latin typeface="黑体" panose="02010609060101010101" charset="-122"/>
              <a:ea typeface="微软雅黑" panose="020B0503020204020204" pitchFamily="34" charset="-122"/>
            </a:endParaRPr>
          </a:p>
        </p:txBody>
      </p:sp>
      <p:sp>
        <p:nvSpPr>
          <p:cNvPr id="2" name="文本框 1"/>
          <p:cNvSpPr txBox="1"/>
          <p:nvPr/>
        </p:nvSpPr>
        <p:spPr>
          <a:xfrm>
            <a:off x="911860" y="2065020"/>
            <a:ext cx="7320280" cy="92202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a:t>
            </a:r>
            <a:r>
              <a:rPr lang="zh-CN" altLang="en-US" b="1"/>
              <a:t>However, these methods generally </a:t>
            </a:r>
            <a:r>
              <a:rPr lang="zh-CN" altLang="en-US" b="1">
                <a:solidFill>
                  <a:srgbClr val="FF0000"/>
                </a:solidFill>
              </a:rPr>
              <a:t>preserve key properties or align the distributions independently</a:t>
            </a:r>
            <a:r>
              <a:rPr lang="zh-CN" altLang="en-US" b="1"/>
              <a:t>, which is suboptimal when the distribution</a:t>
            </a:r>
            <a:endParaRPr lang="zh-CN" altLang="en-US" b="1"/>
          </a:p>
          <a:p>
            <a:pPr algn="l"/>
            <a:r>
              <a:rPr lang="zh-CN" altLang="en-US" b="1"/>
              <a:t>divergence is substantially large [1, 3].</a:t>
            </a:r>
            <a:endParaRPr lang="zh-CN" altLang="en-US" b="1"/>
          </a:p>
        </p:txBody>
      </p:sp>
      <p:sp>
        <p:nvSpPr>
          <p:cNvPr id="3" name="文本框 2"/>
          <p:cNvSpPr txBox="1"/>
          <p:nvPr/>
        </p:nvSpPr>
        <p:spPr>
          <a:xfrm>
            <a:off x="911860" y="3389630"/>
            <a:ext cx="7320280" cy="92202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a:t>
            </a:r>
            <a:r>
              <a:rPr lang="zh-CN" altLang="en-US" b="1"/>
              <a:t>However, these methods are very </a:t>
            </a:r>
            <a:r>
              <a:rPr lang="zh-CN" altLang="en-US" b="1">
                <a:solidFill>
                  <a:srgbClr val="FF0000"/>
                </a:solidFill>
              </a:rPr>
              <a:t>complex</a:t>
            </a:r>
            <a:r>
              <a:rPr lang="zh-CN" altLang="en-US" b="1"/>
              <a:t> and</a:t>
            </a:r>
            <a:r>
              <a:rPr lang="zh-CN" altLang="en-US" b="1">
                <a:solidFill>
                  <a:srgbClr val="FF0000"/>
                </a:solidFill>
              </a:rPr>
              <a:t> time-consuming</a:t>
            </a:r>
            <a:r>
              <a:rPr lang="zh-CN" altLang="en-US" b="1"/>
              <a:t>. In realworld multimedia applications, such as online cross-modal retrieval [14], time is vital for the success of the application.</a:t>
            </a:r>
            <a:endParaRPr lang="zh-CN" altLang="en-US"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512" y="1083682"/>
            <a:ext cx="37068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ea typeface="微软雅黑" panose="020B0503020204020204" pitchFamily="34" charset="-122"/>
              </a:rPr>
              <a:t> </a:t>
            </a:r>
            <a:r>
              <a:rPr lang="en-US" altLang="zh-CN" sz="2400" b="1" dirty="0">
                <a:ea typeface="微软雅黑" panose="020B0503020204020204" pitchFamily="34" charset="-122"/>
              </a:rPr>
              <a:t>2.2</a:t>
            </a:r>
            <a:r>
              <a:rPr lang="en-US" altLang="zh-CN" sz="2400" b="1" dirty="0" smtClean="0">
                <a:ea typeface="微软雅黑" panose="020B0503020204020204" pitchFamily="34" charset="-122"/>
              </a:rPr>
              <a:t> Main Idea&amp;Process</a:t>
            </a:r>
            <a:endParaRPr lang="en-US" altLang="zh-CN" sz="2400" b="1" dirty="0" smtClean="0">
              <a:ea typeface="微软雅黑" panose="020B0503020204020204" pitchFamily="34" charset="-122"/>
            </a:endParaRPr>
          </a:p>
        </p:txBody>
      </p:sp>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2 Introduction</a:t>
            </a:r>
            <a:endParaRPr lang="en-US" altLang="zh-CN" sz="2400" b="1" dirty="0">
              <a:latin typeface="黑体" panose="02010609060101010101" charset="-122"/>
              <a:ea typeface="微软雅黑" panose="020B0503020204020204" pitchFamily="34" charset="-122"/>
            </a:endParaRPr>
          </a:p>
        </p:txBody>
      </p:sp>
      <p:sp>
        <p:nvSpPr>
          <p:cNvPr id="2" name="文本框 1"/>
          <p:cNvSpPr txBox="1"/>
          <p:nvPr/>
        </p:nvSpPr>
        <p:spPr>
          <a:xfrm>
            <a:off x="911860" y="2181225"/>
            <a:ext cx="7320280" cy="36830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a:t>
            </a:r>
            <a:r>
              <a:rPr lang="zh-CN" altLang="en-US" b="1"/>
              <a:t>the adaptive components are firstly learned by ACE.</a:t>
            </a:r>
            <a:endParaRPr lang="zh-CN" altLang="en-US" b="1"/>
          </a:p>
        </p:txBody>
      </p:sp>
      <p:sp>
        <p:nvSpPr>
          <p:cNvPr id="3" name="文本框 2"/>
          <p:cNvSpPr txBox="1"/>
          <p:nvPr/>
        </p:nvSpPr>
        <p:spPr>
          <a:xfrm>
            <a:off x="911860" y="2746375"/>
            <a:ext cx="7320280" cy="64516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a:t>
            </a:r>
            <a:r>
              <a:rPr lang="zh-CN" altLang="en-US" b="1"/>
              <a:t>Data in both domains are projected onto a latent subspace spanned by these adaptive components.</a:t>
            </a:r>
            <a:endParaRPr lang="zh-CN" altLang="en-US" b="1"/>
          </a:p>
        </p:txBody>
      </p:sp>
      <p:sp>
        <p:nvSpPr>
          <p:cNvPr id="5" name="文本框 4"/>
          <p:cNvSpPr txBox="1"/>
          <p:nvPr/>
        </p:nvSpPr>
        <p:spPr>
          <a:xfrm>
            <a:off x="911860" y="3525520"/>
            <a:ext cx="7320280" cy="64516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a:t>
            </a:r>
            <a:r>
              <a:rPr lang="zh-CN" altLang="en-US" b="1"/>
              <a:t>In this subspace, the distribution divergence is minimized and the geometric structures in the ambient space are preserved.</a:t>
            </a:r>
            <a:endParaRPr lang="zh-CN" altLang="en-US" b="1"/>
          </a:p>
        </p:txBody>
      </p:sp>
      <p:sp>
        <p:nvSpPr>
          <p:cNvPr id="6" name="文本框 5"/>
          <p:cNvSpPr txBox="1"/>
          <p:nvPr/>
        </p:nvSpPr>
        <p:spPr>
          <a:xfrm>
            <a:off x="911860" y="4288155"/>
            <a:ext cx="7320280" cy="64516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a:t>
            </a:r>
            <a:r>
              <a:rPr lang="zh-CN" altLang="en-US" b="1"/>
              <a:t>Then, a transformation matrix is computed to further align the covariance of both domains.</a:t>
            </a:r>
            <a:endParaRPr lang="zh-CN" altLang="en-US" b="1"/>
          </a:p>
        </p:txBody>
      </p:sp>
      <p:sp>
        <p:nvSpPr>
          <p:cNvPr id="7" name="文本框 6"/>
          <p:cNvSpPr txBox="1"/>
          <p:nvPr/>
        </p:nvSpPr>
        <p:spPr>
          <a:xfrm>
            <a:off x="911860" y="5050155"/>
            <a:ext cx="7320280" cy="645160"/>
          </a:xfrm>
          <a:prstGeom prst="rect">
            <a:avLst/>
          </a:prstGeom>
          <a:noFill/>
        </p:spPr>
        <p:txBody>
          <a:bodyPr wrap="square" rtlCol="0">
            <a:spAutoFit/>
          </a:bodyPr>
          <a:p>
            <a:pPr algn="l"/>
            <a:r>
              <a:rPr lang="zh-CN" altLang="en-US">
                <a:latin typeface="微软雅黑" panose="020B0503020204020204" pitchFamily="34" charset="-122"/>
                <a:ea typeface="微软雅黑" panose="020B0503020204020204" pitchFamily="34" charset="-122"/>
              </a:rPr>
              <a:t>●</a:t>
            </a:r>
            <a:r>
              <a:rPr lang="zh-CN" altLang="en-US" b="1"/>
              <a:t>Finally, an adaptive classifier is learned by minimizing the structural risk in the RKHS space.</a:t>
            </a:r>
            <a:endParaRPr lang="zh-CN" altLang="en-US"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2 Introduction</a:t>
            </a:r>
            <a:endParaRPr lang="en-US" altLang="zh-CN" sz="2400" b="1" dirty="0">
              <a:latin typeface="黑体" panose="02010609060101010101"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75335" y="1957705"/>
            <a:ext cx="7797800" cy="2942590"/>
          </a:xfrm>
          <a:prstGeom prst="rect">
            <a:avLst/>
          </a:prstGeom>
        </p:spPr>
      </p:pic>
      <p:sp>
        <p:nvSpPr>
          <p:cNvPr id="8" name="标题 1"/>
          <p:cNvSpPr>
            <a:spLocks noChangeArrowheads="1"/>
          </p:cNvSpPr>
          <p:nvPr/>
        </p:nvSpPr>
        <p:spPr bwMode="auto">
          <a:xfrm>
            <a:off x="179512" y="1083682"/>
            <a:ext cx="37068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ea typeface="微软雅黑" panose="020B0503020204020204" pitchFamily="34" charset="-122"/>
              </a:rPr>
              <a:t> </a:t>
            </a:r>
            <a:r>
              <a:rPr lang="en-US" altLang="zh-CN" sz="2400" b="1" dirty="0">
                <a:ea typeface="微软雅黑" panose="020B0503020204020204" pitchFamily="34" charset="-122"/>
              </a:rPr>
              <a:t>2.3</a:t>
            </a:r>
            <a:r>
              <a:rPr lang="en-US" altLang="zh-CN" sz="2400" b="1" dirty="0" smtClean="0">
                <a:ea typeface="微软雅黑" panose="020B0503020204020204" pitchFamily="34" charset="-122"/>
              </a:rPr>
              <a:t> Comparison</a:t>
            </a:r>
            <a:endParaRPr lang="en-US" altLang="zh-CN" sz="2400" b="1" dirty="0" smtClean="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512" y="1396737"/>
            <a:ext cx="37068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smtClean="0">
                <a:ea typeface="微软雅黑" panose="020B0503020204020204" pitchFamily="34" charset="-122"/>
              </a:rPr>
              <a:t> Objective Function:</a:t>
            </a:r>
            <a:endParaRPr lang="en-US" altLang="zh-CN" sz="2400" b="1" dirty="0" smtClean="0">
              <a:ea typeface="微软雅黑" panose="020B0503020204020204" pitchFamily="34" charset="-122"/>
            </a:endParaRPr>
          </a:p>
        </p:txBody>
      </p:sp>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3 The Proposed Method</a:t>
            </a:r>
            <a:endParaRPr lang="en-US" altLang="zh-CN" sz="2400" b="1" dirty="0">
              <a:latin typeface="黑体" panose="02010609060101010101"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71780" y="2644140"/>
            <a:ext cx="8368030" cy="144526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705" y="1093470"/>
            <a:ext cx="4699000"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smtClean="0">
                <a:ea typeface="微软雅黑" panose="020B0503020204020204" pitchFamily="34" charset="-122"/>
              </a:rPr>
              <a:t> 3.1 Distribution Alignment:</a:t>
            </a:r>
            <a:endParaRPr lang="en-US" altLang="zh-CN" sz="2400" b="1" dirty="0" smtClean="0">
              <a:ea typeface="微软雅黑" panose="020B0503020204020204" pitchFamily="34" charset="-122"/>
            </a:endParaRPr>
          </a:p>
        </p:txBody>
      </p:sp>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3 The Proposed Method</a:t>
            </a:r>
            <a:endParaRPr lang="en-US" altLang="zh-CN" sz="2400" b="1" dirty="0">
              <a:latin typeface="黑体" panose="02010609060101010101"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52145" y="2038350"/>
            <a:ext cx="7211695" cy="36106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705" y="1093470"/>
            <a:ext cx="4699000"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smtClean="0">
                <a:ea typeface="微软雅黑" panose="020B0503020204020204" pitchFamily="34" charset="-122"/>
              </a:rPr>
              <a:t> 3.2 Local Consistency:</a:t>
            </a:r>
            <a:endParaRPr lang="en-US" altLang="zh-CN" sz="2400" b="1" dirty="0" smtClean="0">
              <a:ea typeface="微软雅黑" panose="020B0503020204020204" pitchFamily="34" charset="-122"/>
            </a:endParaRPr>
          </a:p>
        </p:txBody>
      </p:sp>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3 The Proposed Method</a:t>
            </a:r>
            <a:endParaRPr lang="en-US" altLang="zh-CN" sz="2400" b="1" dirty="0">
              <a:latin typeface="黑体" panose="02010609060101010101"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95250" y="2216150"/>
            <a:ext cx="8953500" cy="704850"/>
          </a:xfrm>
          <a:prstGeom prst="rect">
            <a:avLst/>
          </a:prstGeom>
        </p:spPr>
      </p:pic>
      <p:pic>
        <p:nvPicPr>
          <p:cNvPr id="6" name="图片 5"/>
          <p:cNvPicPr>
            <a:picLocks noChangeAspect="1"/>
          </p:cNvPicPr>
          <p:nvPr/>
        </p:nvPicPr>
        <p:blipFill>
          <a:blip r:embed="rId2"/>
          <a:stretch>
            <a:fillRect/>
          </a:stretch>
        </p:blipFill>
        <p:spPr>
          <a:xfrm>
            <a:off x="1057910" y="3319780"/>
            <a:ext cx="2880360" cy="464820"/>
          </a:xfrm>
          <a:prstGeom prst="rect">
            <a:avLst/>
          </a:prstGeom>
        </p:spPr>
      </p:pic>
      <p:pic>
        <p:nvPicPr>
          <p:cNvPr id="7" name="图片 6"/>
          <p:cNvPicPr>
            <a:picLocks noChangeAspect="1"/>
          </p:cNvPicPr>
          <p:nvPr/>
        </p:nvPicPr>
        <p:blipFill>
          <a:blip r:embed="rId3"/>
          <a:stretch>
            <a:fillRect/>
          </a:stretch>
        </p:blipFill>
        <p:spPr>
          <a:xfrm>
            <a:off x="1099185" y="3984625"/>
            <a:ext cx="2705735" cy="435610"/>
          </a:xfrm>
          <a:prstGeom prst="rect">
            <a:avLst/>
          </a:prstGeom>
        </p:spPr>
      </p:pic>
      <p:pic>
        <p:nvPicPr>
          <p:cNvPr id="8" name="图片 7"/>
          <p:cNvPicPr>
            <a:picLocks noChangeAspect="1"/>
          </p:cNvPicPr>
          <p:nvPr/>
        </p:nvPicPr>
        <p:blipFill>
          <a:blip r:embed="rId4"/>
          <a:stretch>
            <a:fillRect/>
          </a:stretch>
        </p:blipFill>
        <p:spPr>
          <a:xfrm>
            <a:off x="1099185" y="4554855"/>
            <a:ext cx="1771650" cy="377190"/>
          </a:xfrm>
          <a:prstGeom prst="rect">
            <a:avLst/>
          </a:prstGeom>
        </p:spPr>
      </p:pic>
      <p:pic>
        <p:nvPicPr>
          <p:cNvPr id="9" name="图片 8"/>
          <p:cNvPicPr>
            <a:picLocks noChangeAspect="1"/>
          </p:cNvPicPr>
          <p:nvPr/>
        </p:nvPicPr>
        <p:blipFill>
          <a:blip r:embed="rId5"/>
          <a:stretch>
            <a:fillRect/>
          </a:stretch>
        </p:blipFill>
        <p:spPr>
          <a:xfrm>
            <a:off x="1099185" y="5005070"/>
            <a:ext cx="2075815" cy="441325"/>
          </a:xfrm>
          <a:prstGeom prst="rect">
            <a:avLst/>
          </a:prstGeom>
        </p:spPr>
      </p:pic>
      <p:sp>
        <p:nvSpPr>
          <p:cNvPr id="10" name="文本框 9"/>
          <p:cNvSpPr txBox="1"/>
          <p:nvPr/>
        </p:nvSpPr>
        <p:spPr>
          <a:xfrm>
            <a:off x="4001135" y="3984625"/>
            <a:ext cx="3162935" cy="368300"/>
          </a:xfrm>
          <a:prstGeom prst="rect">
            <a:avLst/>
          </a:prstGeom>
          <a:noFill/>
        </p:spPr>
        <p:txBody>
          <a:bodyPr wrap="square" rtlCol="0">
            <a:spAutoFit/>
          </a:bodyPr>
          <a:p>
            <a:r>
              <a:rPr lang="zh-CN" altLang="en-US">
                <a:solidFill>
                  <a:srgbClr val="FF0000"/>
                </a:solidFill>
              </a:rPr>
              <a:t>与龙明盛那篇不一致</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31775" y="1543050"/>
            <a:ext cx="8494395" cy="3110230"/>
          </a:xfrm>
          <a:prstGeom prst="rect">
            <a:avLst/>
          </a:prstGeom>
        </p:spPr>
      </p:pic>
      <p:pic>
        <p:nvPicPr>
          <p:cNvPr id="5" name="图片 4"/>
          <p:cNvPicPr>
            <a:picLocks noChangeAspect="1"/>
          </p:cNvPicPr>
          <p:nvPr/>
        </p:nvPicPr>
        <p:blipFill>
          <a:blip r:embed="rId2"/>
          <a:stretch>
            <a:fillRect/>
          </a:stretch>
        </p:blipFill>
        <p:spPr>
          <a:xfrm>
            <a:off x="1249680" y="4839970"/>
            <a:ext cx="6644640" cy="10058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中文ppt">
      <a:majorFont>
        <a:latin typeface="Times New Roman"/>
        <a:ea typeface="华文行楷"/>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1843</Words>
  <Application>WPS 演示</Application>
  <PresentationFormat>全屏显示(4:3)</PresentationFormat>
  <Paragraphs>81</Paragraphs>
  <Slides>17</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Times New Roman</vt:lpstr>
      <vt:lpstr>微软雅黑</vt:lpstr>
      <vt:lpstr>楷体</vt:lpstr>
      <vt:lpstr>Calibri</vt:lpstr>
      <vt:lpstr>黑体</vt:lpstr>
      <vt:lpstr>Arial Unicode MS</vt:lpstr>
      <vt:lpstr>方正小标宋简体</vt:lpstr>
      <vt:lpstr>华文仿宋</vt:lpstr>
      <vt:lpstr>Axis</vt:lpstr>
      <vt:lpstr>质检汇报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湖雪洒 ,</cp:lastModifiedBy>
  <cp:revision>5</cp:revision>
  <dcterms:created xsi:type="dcterms:W3CDTF">2008-11-25T12:41:00Z</dcterms:created>
  <dcterms:modified xsi:type="dcterms:W3CDTF">2019-10-23T10:48:44Z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