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ting1111@gmail.com" initials="r" lastIdx="1" clrIdx="0">
    <p:extLst>
      <p:ext uri="{19B8F6BF-5375-455C-9EA6-DF929625EA0E}">
        <p15:presenceInfo xmlns:p15="http://schemas.microsoft.com/office/powerpoint/2012/main" userId="c82d0efa56f181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3T17:20:18.76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1A3DD-0AE0-4167-BAC8-C8661406F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329EC7-7FAC-4F73-ABF8-FF794BD01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75EAC-BDC3-4A57-9F95-768E5D3B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515E-C6EC-4C12-8213-AEB0CB0E60A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5C985-C244-4E3F-8071-50B13489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7D720-97E2-4651-9E79-150EF688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0C4D-168A-4DC4-A411-B3E5A662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2B9D2-207D-4292-B8FD-C970B374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DF90C2-9518-445C-8157-E92DEE586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32191-4B70-4709-88F3-680DADE2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515E-C6EC-4C12-8213-AEB0CB0E60A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5A189-B767-4578-BAD6-D9B45D83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87C7F-9B5D-4FCC-A9D7-7088395A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0C4D-168A-4DC4-A411-B3E5A662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1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9D3963-7289-40ED-9E54-F06ABBBD0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BCCF5-3528-4157-AE2B-03BF349B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56842-1B8F-4C61-B056-6CC8D625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515E-C6EC-4C12-8213-AEB0CB0E60A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E2125-2222-49C1-9DD2-5957DD1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2EB1B-43E8-4748-9619-2CD0A495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0C4D-168A-4DC4-A411-B3E5A662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8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4593E-427E-4929-BDD3-F702B547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176BC-57C4-4960-82AB-2B07FD5F8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BEF41-B85C-4F74-9CFD-F64192CB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515E-C6EC-4C12-8213-AEB0CB0E60A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F9B45-59FD-4D1F-88DA-37ED3A0B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FBB95-7BE3-4DA2-8880-EB4AB38F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0C4D-168A-4DC4-A411-B3E5A662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2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2125B-4C92-413D-87CE-A6AEA14D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33345-97C4-4B2C-B235-A5B0EB991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4667D-67D9-456E-A53D-8187EB55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515E-C6EC-4C12-8213-AEB0CB0E60A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7D20E-DC08-410E-BA5D-C1739869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90E49-87E5-45F9-9F71-AF9A72FD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0C4D-168A-4DC4-A411-B3E5A662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58E6-565C-486C-ADBB-03761784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6E59E-FC9A-4F7D-A566-20B8BFF39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C029D-8306-4CC9-86EC-A94276036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7DA02-5F3D-4590-96F1-6FA82C81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515E-C6EC-4C12-8213-AEB0CB0E60A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F95D0-F31C-4CD6-B014-BAEB2B93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51AD7-FB62-4EEF-B62C-8DB1FD57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0C4D-168A-4DC4-A411-B3E5A662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A0545-E9BE-44BD-912B-93FB20EE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571E4-5B23-4988-BDE0-DAE7D84A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E0C861-B14A-4BE1-9C26-40334B929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99F155-DB55-4D7F-99F9-FA9B11CAF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BB71B-480B-4A9A-9FDD-C40B5E071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FDB9CF-D109-4EF3-A28F-D317F94E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515E-C6EC-4C12-8213-AEB0CB0E60A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AF1A0A-6755-4587-B809-429418A1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5D325A-E518-4231-B804-34B42F0A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0C4D-168A-4DC4-A411-B3E5A662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51F3B-BAA5-4C84-B2FC-E9054346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A96970-A784-4C95-8D0E-3635577B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515E-C6EC-4C12-8213-AEB0CB0E60A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31DC21-1A17-44DB-8781-FD7FA1DF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AD100E-9C0D-4DEE-A52F-238E20AC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0C4D-168A-4DC4-A411-B3E5A662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2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CC44F2-5656-4303-986B-74C72D7C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515E-C6EC-4C12-8213-AEB0CB0E60A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5EA914-1D32-4A03-9CB3-07A5281A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9640BD-B3FA-4457-A19A-E0BCF3B6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0C4D-168A-4DC4-A411-B3E5A662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4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F9209-3F0D-4DE7-872E-7A6E3186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F3FD1-6349-4A7B-8D48-06DC0666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90A91-6602-4F53-B4B4-F56290D1C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5FA05-8B00-49EF-B2EF-3840EE02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515E-C6EC-4C12-8213-AEB0CB0E60A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85A1D-884F-40D0-9ACF-BFAB95D2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1158D-8C5C-4606-94FB-3743B5D5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0C4D-168A-4DC4-A411-B3E5A662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88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FE288-572C-441B-8F44-324DBDC4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0D4B0-CF2A-4A3F-936C-FA88818B4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B51815-6A7D-4146-AF5E-1E592323B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8FC0E-AF92-450D-9197-A10E49F2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515E-C6EC-4C12-8213-AEB0CB0E60A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4502D-9C72-4961-9CDA-E9306376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1F167-A4F0-47D4-B889-C18452D1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20C4D-168A-4DC4-A411-B3E5A662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8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1FA2C-261E-47A6-9B60-6F763499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553EE-CFA0-431B-A81D-9CAC70AD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D6856-9A43-400E-B158-C1C5CDDE1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E515E-C6EC-4C12-8213-AEB0CB0E60A8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BB9BA-ACEE-41EF-B84F-D691C6CF8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3F3E6-8AD0-4612-AB80-4FE338DA2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20C4D-168A-4DC4-A411-B3E5A6627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6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B7522-603E-46E3-8FAD-2CAF957E2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478" y="1335427"/>
            <a:ext cx="10955044" cy="2387600"/>
          </a:xfrm>
        </p:spPr>
        <p:txBody>
          <a:bodyPr>
            <a:normAutofit/>
          </a:bodyPr>
          <a:lstStyle/>
          <a:p>
            <a:r>
              <a:rPr lang="en-US" altLang="zh-C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MaximumMean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Covariance Discrepancy</a:t>
            </a:r>
            <a:b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Unsupervised Domain Adaptation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08D0D8-38A0-494C-B664-89655DC0541D}"/>
              </a:ext>
            </a:extLst>
          </p:cNvPr>
          <p:cNvSpPr>
            <a:spLocks noGrp="1"/>
          </p:cNvSpPr>
          <p:nvPr/>
        </p:nvSpPr>
        <p:spPr>
          <a:xfrm>
            <a:off x="688923" y="624252"/>
            <a:ext cx="10814154" cy="560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4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：得到综合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MMD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MCD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的表达式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之后进行了“作为一种度量”所具有的性质的证明。（略）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160665-97DE-45AC-960C-E7129E32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83" y="1886170"/>
            <a:ext cx="9377233" cy="7329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E397090-08B3-45A8-BB60-833B3C22B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992" y="2619162"/>
            <a:ext cx="10005819" cy="21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9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08D0D8-38A0-494C-B664-89655DC0541D}"/>
              </a:ext>
            </a:extLst>
          </p:cNvPr>
          <p:cNvSpPr>
            <a:spLocks noGrp="1"/>
          </p:cNvSpPr>
          <p:nvPr/>
        </p:nvSpPr>
        <p:spPr>
          <a:xfrm>
            <a:off x="688923" y="624252"/>
            <a:ext cx="10814154" cy="560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5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：得到基于</a:t>
            </a:r>
            <a:r>
              <a:rPr lang="en-US" altLang="zh-CN" sz="4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JDA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MMCD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McDA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2E5B94-23C8-4946-88FE-35F78C3F3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12" y="1433996"/>
            <a:ext cx="7043451" cy="96047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EFBE43-77C4-432D-8051-6B44F605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" y="3144096"/>
            <a:ext cx="4830339" cy="21221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5905B8-D060-45B5-B91B-F80B2B678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38" y="2986345"/>
            <a:ext cx="5599144" cy="24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8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08D0D8-38A0-494C-B664-89655DC0541D}"/>
              </a:ext>
            </a:extLst>
          </p:cNvPr>
          <p:cNvSpPr>
            <a:spLocks noGrp="1"/>
          </p:cNvSpPr>
          <p:nvPr/>
        </p:nvSpPr>
        <p:spPr>
          <a:xfrm>
            <a:off x="688923" y="624252"/>
            <a:ext cx="10814154" cy="560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得到目标函数：</a:t>
            </a: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经过和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TCA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类似的降维：</a:t>
            </a: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98868A-036A-44FF-933A-84B27A79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23" y="1420642"/>
            <a:ext cx="8466554" cy="9983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DE8A96-A025-4C3D-8A25-BD02DBBC6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994" y="3972323"/>
            <a:ext cx="8752011" cy="99344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EEC6ED1-F7CE-44BB-BEC2-88E292E49410}"/>
              </a:ext>
            </a:extLst>
          </p:cNvPr>
          <p:cNvCxnSpPr/>
          <p:nvPr/>
        </p:nvCxnSpPr>
        <p:spPr>
          <a:xfrm>
            <a:off x="6391922" y="4965766"/>
            <a:ext cx="27254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8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08D0D8-38A0-494C-B664-89655DC0541D}"/>
              </a:ext>
            </a:extLst>
          </p:cNvPr>
          <p:cNvSpPr>
            <a:spLocks noGrp="1"/>
          </p:cNvSpPr>
          <p:nvPr/>
        </p:nvSpPr>
        <p:spPr>
          <a:xfrm>
            <a:off x="688923" y="624252"/>
            <a:ext cx="10814154" cy="560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6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：将                       放缩到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</a:t>
            </a: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66B975-1953-4D93-8237-7D7E70A6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398" y="482209"/>
            <a:ext cx="2659362" cy="10922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A0343C-75D8-470E-8F6E-512FE055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426" y="482208"/>
            <a:ext cx="2919787" cy="109220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C30D58E-4892-40A4-A1C4-575032844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887" y="1732385"/>
            <a:ext cx="8141671" cy="464340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6B7EAC7-6D68-405D-B76F-E0286B76D2A7}"/>
              </a:ext>
            </a:extLst>
          </p:cNvPr>
          <p:cNvCxnSpPr/>
          <p:nvPr/>
        </p:nvCxnSpPr>
        <p:spPr>
          <a:xfrm>
            <a:off x="8922058" y="3533313"/>
            <a:ext cx="197084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D3F4C4F-4CF1-46B9-9183-ED153FABBF1B}"/>
              </a:ext>
            </a:extLst>
          </p:cNvPr>
          <p:cNvSpPr txBox="1"/>
          <p:nvPr/>
        </p:nvSpPr>
        <p:spPr>
          <a:xfrm>
            <a:off x="860799" y="3011296"/>
            <a:ext cx="39061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Cauchy–Schwarz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不等式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（因为有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939B0A-4B6C-4DD7-81E7-D48425840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99" y="3615004"/>
            <a:ext cx="3252294" cy="3305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B1CD24F-7D92-4154-957D-EBEFD8752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8477" y="4000304"/>
            <a:ext cx="1550921" cy="58470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B11E883-3393-480B-9F92-8E51A24DCE9E}"/>
              </a:ext>
            </a:extLst>
          </p:cNvPr>
          <p:cNvSpPr/>
          <p:nvPr/>
        </p:nvSpPr>
        <p:spPr>
          <a:xfrm>
            <a:off x="688923" y="3011296"/>
            <a:ext cx="3501337" cy="15791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3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08D0D8-38A0-494C-B664-89655DC0541D}"/>
              </a:ext>
            </a:extLst>
          </p:cNvPr>
          <p:cNvSpPr>
            <a:spLocks noGrp="1"/>
          </p:cNvSpPr>
          <p:nvPr/>
        </p:nvSpPr>
        <p:spPr>
          <a:xfrm>
            <a:off x="688923" y="624252"/>
            <a:ext cx="10814154" cy="560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7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得到最终的目标函数：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通过拉格朗日乘数法得到结果：</a:t>
            </a: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EA6DB0-0524-4C1A-A28F-1BECD4B1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28" y="2193852"/>
            <a:ext cx="8722544" cy="10931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1F66DC-6E27-4D98-B409-9CF93008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28" y="4191381"/>
            <a:ext cx="7634868" cy="113794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83BDADF-F38A-468A-9715-2A4A24543148}"/>
              </a:ext>
            </a:extLst>
          </p:cNvPr>
          <p:cNvCxnSpPr/>
          <p:nvPr/>
        </p:nvCxnSpPr>
        <p:spPr>
          <a:xfrm>
            <a:off x="7501631" y="4989250"/>
            <a:ext cx="2840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7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1DC4D-43DE-4871-8527-675FB8BD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928"/>
            <a:ext cx="10515600" cy="58238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上的随机变量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~ p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 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服从分布 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~ q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 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服从分布 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分别表示 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的期望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这里⊗表示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张量积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                          ，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中心协方差算子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089878-FDEA-46C7-BBB3-009395434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AD36123-9603-4B1B-9AFD-A79CA47FA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629799"/>
              </p:ext>
            </p:extLst>
          </p:nvPr>
        </p:nvGraphicFramePr>
        <p:xfrm>
          <a:off x="1215492" y="2380816"/>
          <a:ext cx="907120" cy="72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3" imgW="304560" imgH="241200" progId="Equation.DSMT4">
                  <p:embed/>
                </p:oleObj>
              </mc:Choice>
              <mc:Fallback>
                <p:oleObj name="Equation" r:id="rId3" imgW="30456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492" y="2380816"/>
                        <a:ext cx="907120" cy="727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>
            <a:extLst>
              <a:ext uri="{FF2B5EF4-FFF2-40B4-BE49-F238E27FC236}">
                <a16:creationId xmlns:a16="http://schemas.microsoft.com/office/drawing/2014/main" id="{F892D481-C533-4F80-887E-A574BAC36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04ABB6A-0A28-4068-83E4-830991ACE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283174"/>
              </p:ext>
            </p:extLst>
          </p:nvPr>
        </p:nvGraphicFramePr>
        <p:xfrm>
          <a:off x="2787057" y="2380815"/>
          <a:ext cx="907120" cy="72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5" imgW="304668" imgH="241195" progId="Equation.DSMT4">
                  <p:embed/>
                </p:oleObj>
              </mc:Choice>
              <mc:Fallback>
                <p:oleObj name="Equation" r:id="rId5" imgW="304668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057" y="2380815"/>
                        <a:ext cx="907120" cy="727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>
            <a:extLst>
              <a:ext uri="{FF2B5EF4-FFF2-40B4-BE49-F238E27FC236}">
                <a16:creationId xmlns:a16="http://schemas.microsoft.com/office/drawing/2014/main" id="{1FD3E12E-088B-4FD6-B52A-E896AC9CD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FCADDA2D-460E-41D1-AF1D-95F2C10BC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144588"/>
              </p:ext>
            </p:extLst>
          </p:nvPr>
        </p:nvGraphicFramePr>
        <p:xfrm>
          <a:off x="1215492" y="4828225"/>
          <a:ext cx="10515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7" imgW="3200400" imgH="241300" progId="Equation.DSMT4">
                  <p:embed/>
                </p:oleObj>
              </mc:Choice>
              <mc:Fallback>
                <p:oleObj name="Equation" r:id="rId7" imgW="32004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492" y="4828225"/>
                        <a:ext cx="10515600" cy="803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>
            <a:extLst>
              <a:ext uri="{FF2B5EF4-FFF2-40B4-BE49-F238E27FC236}">
                <a16:creationId xmlns:a16="http://schemas.microsoft.com/office/drawing/2014/main" id="{30696CF5-83DC-48A4-A2BA-0FCE99437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9C3B41A-CEC4-49A0-918B-F61D1186A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420656"/>
              </p:ext>
            </p:extLst>
          </p:nvPr>
        </p:nvGraphicFramePr>
        <p:xfrm>
          <a:off x="2293209" y="5631500"/>
          <a:ext cx="280193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9" imgW="799920" imgH="177480" progId="Equation.DSMT4">
                  <p:embed/>
                </p:oleObj>
              </mc:Choice>
              <mc:Fallback>
                <p:oleObj name="Equation" r:id="rId9" imgW="79992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209" y="5631500"/>
                        <a:ext cx="2801937" cy="614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5">
            <a:extLst>
              <a:ext uri="{FF2B5EF4-FFF2-40B4-BE49-F238E27FC236}">
                <a16:creationId xmlns:a16="http://schemas.microsoft.com/office/drawing/2014/main" id="{0FC5F617-1ED2-499F-B2CF-438C14F2A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2395EEB-C890-4218-991F-3736A4813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64054"/>
              </p:ext>
            </p:extLst>
          </p:nvPr>
        </p:nvGraphicFramePr>
        <p:xfrm>
          <a:off x="5651292" y="3905125"/>
          <a:ext cx="3397815" cy="69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11" imgW="1016000" imgH="203200" progId="Equation.DSMT4">
                  <p:embed/>
                </p:oleObj>
              </mc:Choice>
              <mc:Fallback>
                <p:oleObj name="Equation" r:id="rId11" imgW="1016000" imgH="203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292" y="3905125"/>
                        <a:ext cx="3397815" cy="6923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2">
            <a:extLst>
              <a:ext uri="{FF2B5EF4-FFF2-40B4-BE49-F238E27FC236}">
                <a16:creationId xmlns:a16="http://schemas.microsoft.com/office/drawing/2014/main" id="{A7AEB1FF-EC33-4F4C-BDF0-C02464C01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AADF038-469B-48FA-A608-60C7AC950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22089"/>
              </p:ext>
            </p:extLst>
          </p:nvPr>
        </p:nvGraphicFramePr>
        <p:xfrm>
          <a:off x="1215492" y="3186954"/>
          <a:ext cx="3455756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Equation" r:id="rId13" imgW="1307532" imgH="304668" progId="Equation.DSMT4">
                  <p:embed/>
                </p:oleObj>
              </mc:Choice>
              <mc:Fallback>
                <p:oleObj name="Equation" r:id="rId13" imgW="1307532" imgH="304668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492" y="3186954"/>
                        <a:ext cx="3455756" cy="803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4">
            <a:extLst>
              <a:ext uri="{FF2B5EF4-FFF2-40B4-BE49-F238E27FC236}">
                <a16:creationId xmlns:a16="http://schemas.microsoft.com/office/drawing/2014/main" id="{79EF339D-707B-41A4-89D5-7A769C4D4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4B074411-FAD6-41F0-8977-7C086234E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671730"/>
              </p:ext>
            </p:extLst>
          </p:nvPr>
        </p:nvGraphicFramePr>
        <p:xfrm>
          <a:off x="9688273" y="3962841"/>
          <a:ext cx="1437033" cy="576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15" imgW="431425" imgH="177646" progId="Equation.DSMT4">
                  <p:embed/>
                </p:oleObj>
              </mc:Choice>
              <mc:Fallback>
                <p:oleObj name="Equation" r:id="rId15" imgW="431425" imgH="177646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8273" y="3962841"/>
                        <a:ext cx="1437033" cy="576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5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E08D0D8-38A0-494C-B664-89655DC0541D}"/>
              </a:ext>
            </a:extLst>
          </p:cNvPr>
          <p:cNvSpPr>
            <a:spLocks noGrp="1"/>
          </p:cNvSpPr>
          <p:nvPr/>
        </p:nvSpPr>
        <p:spPr>
          <a:xfrm>
            <a:off x="688923" y="624252"/>
            <a:ext cx="11375830" cy="560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1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：定义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MCD</a:t>
            </a:r>
          </a:p>
          <a:p>
            <a:pPr lvl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2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：将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MCD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用协方差算子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3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：求出协方差算子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HS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范数的表达式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4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：得到综合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MMD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MCD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的表达式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MMCD</a:t>
            </a:r>
          </a:p>
          <a:p>
            <a:pPr lvl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5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：得到基于</a:t>
            </a:r>
            <a:r>
              <a:rPr lang="en-US" altLang="zh-CN" sz="4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JDA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MMCD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4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McDA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6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：将                       放缩到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7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71F3B6-5E80-47F3-B043-DC4BC5072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83" y="4487522"/>
            <a:ext cx="2659362" cy="10922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164D62-F4C5-4D4D-A55D-8B353CFD2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11" y="4487521"/>
            <a:ext cx="2919787" cy="109220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C74146-3357-428B-90FE-99F738077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876" y="5573408"/>
            <a:ext cx="8722544" cy="10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5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8D0D8-38A0-494C-B664-89655DC05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23" y="624252"/>
            <a:ext cx="10814154" cy="5609496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1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：定义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MCD</a:t>
            </a:r>
          </a:p>
          <a:p>
            <a:pPr lvl="1">
              <a:lnSpc>
                <a:spcPct val="120000"/>
              </a:lnSpc>
            </a:pP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where:</a:t>
            </a: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E95F5A-1321-4729-9BCF-8401B7CB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57442"/>
            <a:ext cx="11353800" cy="103590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7EDBEBE-420F-4996-B3AE-3FC68924D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4EF437-7242-4F2D-990C-27EC424A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48" y="3726539"/>
            <a:ext cx="6525089" cy="5647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C46F0F-DDCC-4DB5-BF54-23CC930D0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548" y="4350789"/>
            <a:ext cx="3195963" cy="6163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D1349C-8582-4957-B46D-6486AA743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548" y="5046669"/>
            <a:ext cx="10276038" cy="6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9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08D0D8-38A0-494C-B664-89655DC0541D}"/>
              </a:ext>
            </a:extLst>
          </p:cNvPr>
          <p:cNvSpPr>
            <a:spLocks noGrp="1"/>
          </p:cNvSpPr>
          <p:nvPr/>
        </p:nvSpPr>
        <p:spPr>
          <a:xfrm>
            <a:off x="688922" y="591920"/>
            <a:ext cx="11082867" cy="560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2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：将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MCD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用协方差算子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Lemma 1</a:t>
            </a: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</a:t>
            </a:r>
            <a:b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4000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0C254D-9E88-454E-9F25-08800C4B9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258" y="2125270"/>
            <a:ext cx="6783483" cy="5912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810459-580D-4A0C-9256-4CF2AB072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211" y="3672716"/>
            <a:ext cx="6847530" cy="165814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E8A5702-B400-4DD5-8464-A047F6BDE38D}"/>
              </a:ext>
            </a:extLst>
          </p:cNvPr>
          <p:cNvCxnSpPr>
            <a:cxnSpLocks/>
          </p:cNvCxnSpPr>
          <p:nvPr/>
        </p:nvCxnSpPr>
        <p:spPr>
          <a:xfrm>
            <a:off x="553455" y="5543926"/>
            <a:ext cx="11218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C270C1AA-E5D9-49D6-B968-0BA3EB1A6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22" y="5702271"/>
            <a:ext cx="5825028" cy="5314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482907-4343-4428-A1A5-DBE685717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22" y="6349357"/>
            <a:ext cx="5051396" cy="295883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25BB44-CB0B-4308-A09C-461880E63B47}"/>
              </a:ext>
            </a:extLst>
          </p:cNvPr>
          <p:cNvCxnSpPr>
            <a:cxnSpLocks/>
          </p:cNvCxnSpPr>
          <p:nvPr/>
        </p:nvCxnSpPr>
        <p:spPr>
          <a:xfrm>
            <a:off x="2940049" y="6045693"/>
            <a:ext cx="1773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983AE01-59D4-4072-8034-18F0AC64006A}"/>
              </a:ext>
            </a:extLst>
          </p:cNvPr>
          <p:cNvCxnSpPr/>
          <p:nvPr/>
        </p:nvCxnSpPr>
        <p:spPr>
          <a:xfrm>
            <a:off x="2459114" y="6645240"/>
            <a:ext cx="3263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1A86CC8-ECED-43E0-A581-1F919DDE8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410134"/>
              </p:ext>
            </p:extLst>
          </p:nvPr>
        </p:nvGraphicFramePr>
        <p:xfrm>
          <a:off x="7064242" y="6356925"/>
          <a:ext cx="4707547" cy="35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10507945" imgH="792417" progId="Equation.DSMT4">
                  <p:embed/>
                </p:oleObj>
              </mc:Choice>
              <mc:Fallback>
                <p:oleObj name="Equation" r:id="rId7" imgW="10507945" imgH="79241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4242" y="6356925"/>
                        <a:ext cx="4707547" cy="35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E95ABC5C-78C9-4C97-9CA1-F795BE4997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242" y="5702271"/>
            <a:ext cx="4110697" cy="64747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D30CE80-A68F-4CB8-AFC0-9DBB19A29FE2}"/>
              </a:ext>
            </a:extLst>
          </p:cNvPr>
          <p:cNvSpPr/>
          <p:nvPr/>
        </p:nvSpPr>
        <p:spPr>
          <a:xfrm>
            <a:off x="7064243" y="5669992"/>
            <a:ext cx="4246164" cy="712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DAF0FE8-E15F-422E-AA47-69F29FF63AAB}"/>
              </a:ext>
            </a:extLst>
          </p:cNvPr>
          <p:cNvCxnSpPr/>
          <p:nvPr/>
        </p:nvCxnSpPr>
        <p:spPr>
          <a:xfrm>
            <a:off x="4873841" y="5166803"/>
            <a:ext cx="84872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A2A1E19-4D6B-4E59-B752-33E28EC096EF}"/>
              </a:ext>
            </a:extLst>
          </p:cNvPr>
          <p:cNvCxnSpPr>
            <a:cxnSpLocks/>
          </p:cNvCxnSpPr>
          <p:nvPr/>
        </p:nvCxnSpPr>
        <p:spPr>
          <a:xfrm>
            <a:off x="8336133" y="6645240"/>
            <a:ext cx="98542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16FB1A0-2CBC-4731-B2C8-ADF456BC0430}"/>
              </a:ext>
            </a:extLst>
          </p:cNvPr>
          <p:cNvCxnSpPr/>
          <p:nvPr/>
        </p:nvCxnSpPr>
        <p:spPr>
          <a:xfrm>
            <a:off x="4536489" y="4154750"/>
            <a:ext cx="136716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3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08D0D8-38A0-494C-B664-89655DC0541D}"/>
              </a:ext>
            </a:extLst>
          </p:cNvPr>
          <p:cNvSpPr>
            <a:spLocks noGrp="1"/>
          </p:cNvSpPr>
          <p:nvPr/>
        </p:nvSpPr>
        <p:spPr>
          <a:xfrm>
            <a:off x="688923" y="624252"/>
            <a:ext cx="10814154" cy="560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                                            与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得到：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是不同空间下的等价“矩阵”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810459-580D-4A0C-9256-4CF2AB072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72" y="735616"/>
            <a:ext cx="4316817" cy="104532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39B9C56-3DD4-4532-86FA-B96EEAABD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685" y="744044"/>
            <a:ext cx="4316817" cy="10537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AE2E91-79C3-4E77-9B51-DA4CDF210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360" y="2007463"/>
            <a:ext cx="7089279" cy="2523476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87CDAD6-B41C-453B-AE49-E3F8F15E1519}"/>
              </a:ext>
            </a:extLst>
          </p:cNvPr>
          <p:cNvCxnSpPr>
            <a:cxnSpLocks/>
          </p:cNvCxnSpPr>
          <p:nvPr/>
        </p:nvCxnSpPr>
        <p:spPr>
          <a:xfrm>
            <a:off x="553455" y="5543926"/>
            <a:ext cx="11218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7E01F519-1929-4ED2-AE97-D6FF4F6EF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22" y="5702271"/>
            <a:ext cx="5825028" cy="5314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7D8149-7A8C-4103-8A1D-6C7D375AA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922" y="6349357"/>
            <a:ext cx="5051396" cy="295883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20275DE-1416-4390-9D70-8E62D4E9D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66810"/>
              </p:ext>
            </p:extLst>
          </p:nvPr>
        </p:nvGraphicFramePr>
        <p:xfrm>
          <a:off x="7064242" y="6334755"/>
          <a:ext cx="4707547" cy="35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8" imgW="10507945" imgH="792417" progId="Equation.DSMT4">
                  <p:embed/>
                </p:oleObj>
              </mc:Choice>
              <mc:Fallback>
                <p:oleObj name="Equation" r:id="rId8" imgW="10507945" imgH="792417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41A86CC8-ECED-43E0-A581-1F919DDE82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64242" y="6334755"/>
                        <a:ext cx="4707547" cy="35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881E48E6-314C-4D3D-B796-18F1D2FF4E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4242" y="5794600"/>
            <a:ext cx="3682230" cy="3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08D0D8-38A0-494C-B664-89655DC0541D}"/>
              </a:ext>
            </a:extLst>
          </p:cNvPr>
          <p:cNvSpPr>
            <a:spLocks noGrp="1"/>
          </p:cNvSpPr>
          <p:nvPr/>
        </p:nvSpPr>
        <p:spPr>
          <a:xfrm>
            <a:off x="688923" y="624252"/>
            <a:ext cx="10814154" cy="560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 3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：求出协方差算子</a:t>
            </a:r>
            <a:r>
              <a:rPr lang="en-US" altLang="zh-CN" sz="4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HS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范数的表达式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A09924-9FB4-4B04-9928-DB36D4E427A8}"/>
              </a:ext>
            </a:extLst>
          </p:cNvPr>
          <p:cNvGrpSpPr/>
          <p:nvPr/>
        </p:nvGrpSpPr>
        <p:grpSpPr>
          <a:xfrm>
            <a:off x="2170118" y="2860648"/>
            <a:ext cx="8660805" cy="930210"/>
            <a:chOff x="1767820" y="1792544"/>
            <a:chExt cx="8993060" cy="100392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97B0CDB-61DA-4CBB-A510-51071C16D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7820" y="1837265"/>
              <a:ext cx="1067361" cy="417663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BC34742-AB04-4F3A-8317-07D9B28CC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5182" y="1792544"/>
              <a:ext cx="7925698" cy="1003922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8737567-84E5-4CCF-B31C-093643779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313" y="1810298"/>
            <a:ext cx="8660805" cy="909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65CAD1-F5E1-4958-A158-A2F0B0A28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313" y="3935742"/>
            <a:ext cx="4564776" cy="4115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8195A3-08BE-4D89-ACCE-B321FB9F2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8313" y="4684723"/>
            <a:ext cx="4500000" cy="75444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12A0BB9-7676-485C-96B2-62278B22F6C5}"/>
              </a:ext>
            </a:extLst>
          </p:cNvPr>
          <p:cNvSpPr txBox="1"/>
          <p:nvPr/>
        </p:nvSpPr>
        <p:spPr>
          <a:xfrm>
            <a:off x="1500824" y="2834013"/>
            <a:ext cx="45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527243-60B4-4750-9FB1-1246159CA0E8}"/>
              </a:ext>
            </a:extLst>
          </p:cNvPr>
          <p:cNvSpPr txBox="1"/>
          <p:nvPr/>
        </p:nvSpPr>
        <p:spPr>
          <a:xfrm>
            <a:off x="1500824" y="3857727"/>
            <a:ext cx="45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5E5707-2663-4ACA-B22D-68EA414BF4DB}"/>
              </a:ext>
            </a:extLst>
          </p:cNvPr>
          <p:cNvSpPr txBox="1"/>
          <p:nvPr/>
        </p:nvSpPr>
        <p:spPr>
          <a:xfrm>
            <a:off x="1502104" y="1810299"/>
            <a:ext cx="45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AB9CE0-69CC-4A0F-8269-F2B1A44D8F0A}"/>
              </a:ext>
            </a:extLst>
          </p:cNvPr>
          <p:cNvSpPr txBox="1"/>
          <p:nvPr/>
        </p:nvSpPr>
        <p:spPr>
          <a:xfrm>
            <a:off x="1500824" y="4599524"/>
            <a:ext cx="45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D331D8-E1B1-458C-BE01-6E6453185332}"/>
              </a:ext>
            </a:extLst>
          </p:cNvPr>
          <p:cNvSpPr/>
          <p:nvPr/>
        </p:nvSpPr>
        <p:spPr>
          <a:xfrm>
            <a:off x="1278384" y="1695635"/>
            <a:ext cx="9818703" cy="3915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7EF8DAD-7BC8-4C46-964A-8C146115CD40}"/>
              </a:ext>
            </a:extLst>
          </p:cNvPr>
          <p:cNvCxnSpPr/>
          <p:nvPr/>
        </p:nvCxnSpPr>
        <p:spPr>
          <a:xfrm>
            <a:off x="2114947" y="3295678"/>
            <a:ext cx="110973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EAA09AE-715F-4BC8-819F-675D26989C27}"/>
              </a:ext>
            </a:extLst>
          </p:cNvPr>
          <p:cNvSpPr txBox="1"/>
          <p:nvPr/>
        </p:nvSpPr>
        <p:spPr>
          <a:xfrm>
            <a:off x="1500824" y="5820902"/>
            <a:ext cx="734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在本文中，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yy</a:t>
            </a:r>
            <a:endParaRPr lang="zh-CN" altLang="en-US" sz="2800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292086-E17C-4CA4-8AF2-5D357193051C}"/>
              </a:ext>
            </a:extLst>
          </p:cNvPr>
          <p:cNvSpPr/>
          <p:nvPr/>
        </p:nvSpPr>
        <p:spPr>
          <a:xfrm>
            <a:off x="7448839" y="4248899"/>
            <a:ext cx="37137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131413"/>
                </a:solidFill>
                <a:latin typeface="Times-Roman"/>
              </a:rPr>
              <a:t>12. </a:t>
            </a:r>
            <a:r>
              <a:rPr lang="en-US" altLang="zh-CN" sz="1600" dirty="0" err="1">
                <a:solidFill>
                  <a:srgbClr val="131413"/>
                </a:solidFill>
                <a:latin typeface="Times-Roman"/>
              </a:rPr>
              <a:t>Gretton</a:t>
            </a:r>
            <a:r>
              <a:rPr lang="en-US" altLang="zh-CN" sz="1600" dirty="0">
                <a:solidFill>
                  <a:srgbClr val="131413"/>
                </a:solidFill>
                <a:latin typeface="Times-Roman"/>
              </a:rPr>
              <a:t> A, Bousquet O, </a:t>
            </a:r>
            <a:r>
              <a:rPr lang="en-US" altLang="zh-CN" sz="1600" dirty="0" err="1">
                <a:solidFill>
                  <a:srgbClr val="131413"/>
                </a:solidFill>
                <a:latin typeface="Times-Roman"/>
              </a:rPr>
              <a:t>Smola</a:t>
            </a:r>
            <a:r>
              <a:rPr lang="en-US" altLang="zh-CN" sz="1600" dirty="0">
                <a:solidFill>
                  <a:srgbClr val="131413"/>
                </a:solidFill>
                <a:latin typeface="Times-Roman"/>
              </a:rPr>
              <a:t> A, </a:t>
            </a:r>
            <a:r>
              <a:rPr lang="en-US" altLang="zh-CN" sz="1600" dirty="0" err="1">
                <a:solidFill>
                  <a:srgbClr val="131413"/>
                </a:solidFill>
                <a:latin typeface="Times-Roman"/>
              </a:rPr>
              <a:t>Schölkopf</a:t>
            </a:r>
            <a:r>
              <a:rPr lang="en-US" altLang="zh-CN" sz="1600" dirty="0">
                <a:solidFill>
                  <a:srgbClr val="131413"/>
                </a:solidFill>
                <a:latin typeface="Times-Roman"/>
              </a:rPr>
              <a:t> B (2005) Measuring statistical dependence with Hilbert–Schmidt norms. In: International conference on algorithmic learning theory, pp 63–77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ED28B2-E66E-4CBC-9603-2F20407D101B}"/>
              </a:ext>
            </a:extLst>
          </p:cNvPr>
          <p:cNvSpPr/>
          <p:nvPr/>
        </p:nvSpPr>
        <p:spPr>
          <a:xfrm>
            <a:off x="7448839" y="4184073"/>
            <a:ext cx="3648248" cy="1426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0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08D0D8-38A0-494C-B664-89655DC0541D}"/>
              </a:ext>
            </a:extLst>
          </p:cNvPr>
          <p:cNvSpPr>
            <a:spLocks noGrp="1"/>
          </p:cNvSpPr>
          <p:nvPr/>
        </p:nvSpPr>
        <p:spPr>
          <a:xfrm>
            <a:off x="688923" y="624252"/>
            <a:ext cx="10814154" cy="560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041DFA-8894-46DD-9F92-C6E0A4BE0D02}"/>
              </a:ext>
            </a:extLst>
          </p:cNvPr>
          <p:cNvGrpSpPr/>
          <p:nvPr/>
        </p:nvGrpSpPr>
        <p:grpSpPr>
          <a:xfrm>
            <a:off x="1497602" y="746748"/>
            <a:ext cx="6083928" cy="774538"/>
            <a:chOff x="1497602" y="832320"/>
            <a:chExt cx="5197463" cy="61474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1B08A06-F0A3-456C-ABD4-5F0406356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7602" y="832320"/>
              <a:ext cx="2377768" cy="61474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024A01A-A444-475D-82E7-D3DE9652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2004" y="832320"/>
              <a:ext cx="2793061" cy="614741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1A2F468-73AA-4686-8BE3-8CFC0A567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602" y="1643781"/>
            <a:ext cx="9370184" cy="29107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80834A-6418-40C2-89FF-962BC7978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602" y="4921633"/>
            <a:ext cx="9532692" cy="166953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A8349C4-F7F3-422B-9D92-D00C02B3EF25}"/>
              </a:ext>
            </a:extLst>
          </p:cNvPr>
          <p:cNvCxnSpPr>
            <a:cxnSpLocks/>
          </p:cNvCxnSpPr>
          <p:nvPr/>
        </p:nvCxnSpPr>
        <p:spPr>
          <a:xfrm>
            <a:off x="688923" y="4732131"/>
            <a:ext cx="10985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4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08D0D8-38A0-494C-B664-89655DC0541D}"/>
              </a:ext>
            </a:extLst>
          </p:cNvPr>
          <p:cNvSpPr>
            <a:spLocks noGrp="1"/>
          </p:cNvSpPr>
          <p:nvPr/>
        </p:nvSpPr>
        <p:spPr>
          <a:xfrm>
            <a:off x="688923" y="624252"/>
            <a:ext cx="10814154" cy="560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b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2BBAD7-A61D-4513-B2AE-7782F264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81" y="624252"/>
            <a:ext cx="9532692" cy="16695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CD3E307-E68B-43D1-AA93-0B2AD81E5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81" y="2399416"/>
            <a:ext cx="4267152" cy="6730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2A0B0C-ACD6-455B-B6C6-F988C9DB4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19" y="3236723"/>
            <a:ext cx="2731314" cy="96626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BD51E6F-BE06-4C9F-95E6-FAE6F7AF97EB}"/>
              </a:ext>
            </a:extLst>
          </p:cNvPr>
          <p:cNvCxnSpPr/>
          <p:nvPr/>
        </p:nvCxnSpPr>
        <p:spPr>
          <a:xfrm>
            <a:off x="688923" y="2343705"/>
            <a:ext cx="10931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F1175B5-B524-43EB-BDD0-6A4E7B7B2378}"/>
              </a:ext>
            </a:extLst>
          </p:cNvPr>
          <p:cNvSpPr txBox="1"/>
          <p:nvPr/>
        </p:nvSpPr>
        <p:spPr>
          <a:xfrm>
            <a:off x="1349405" y="3192550"/>
            <a:ext cx="1873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41ED6C-9CC4-44A8-BF6C-FF42A574D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419" y="4367230"/>
            <a:ext cx="4725643" cy="21383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060239-C0B7-4439-939D-F850026AD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573" y="2425626"/>
            <a:ext cx="4481161" cy="7669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D66866C-B881-4558-8DEB-6940C8D18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8794" y="2638361"/>
            <a:ext cx="326798" cy="304826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EDC4A3A-473D-478F-A001-82F65A4C56E3}"/>
              </a:ext>
            </a:extLst>
          </p:cNvPr>
          <p:cNvCxnSpPr/>
          <p:nvPr/>
        </p:nvCxnSpPr>
        <p:spPr>
          <a:xfrm>
            <a:off x="5798794" y="3192547"/>
            <a:ext cx="491894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47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262</Words>
  <Application>Microsoft Office PowerPoint</Application>
  <PresentationFormat>宽屏</PresentationFormat>
  <Paragraphs>59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Times-Roman</vt:lpstr>
      <vt:lpstr>等线</vt:lpstr>
      <vt:lpstr>等线 Light</vt:lpstr>
      <vt:lpstr>Arial</vt:lpstr>
      <vt:lpstr>Times New Roman</vt:lpstr>
      <vt:lpstr>Office 主题​​</vt:lpstr>
      <vt:lpstr>Equation</vt:lpstr>
      <vt:lpstr>MathType 6.0 Equation</vt:lpstr>
      <vt:lpstr>MaximumMean and Covariance Discrepancy for Unsupervised Domain Adaptation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MaximumMean and Covariance Discrepancy for Unsupervised Domain Adaptation</dc:title>
  <dc:creator>rayting1111@gmail.com</dc:creator>
  <cp:lastModifiedBy>rayting1111@gmail.com</cp:lastModifiedBy>
  <cp:revision>24</cp:revision>
  <dcterms:created xsi:type="dcterms:W3CDTF">2019-10-22T12:40:29Z</dcterms:created>
  <dcterms:modified xsi:type="dcterms:W3CDTF">2019-10-23T10:05:23Z</dcterms:modified>
</cp:coreProperties>
</file>