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8" r:id="rId4"/>
    <p:sldId id="264" r:id="rId5"/>
    <p:sldId id="263" r:id="rId6"/>
    <p:sldId id="258" r:id="rId7"/>
    <p:sldId id="259" r:id="rId8"/>
    <p:sldId id="260" r:id="rId9"/>
    <p:sldId id="262" r:id="rId10"/>
    <p:sldId id="265" r:id="rId11"/>
    <p:sldId id="266" r:id="rId12"/>
    <p:sldId id="267" r:id="rId13"/>
    <p:sldId id="25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74E6B-EDC8-4C27-856A-525335AA4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B87356-679F-4475-8F9B-ACE2EA4DE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2D27B-D493-4A11-AA7E-AE2A595C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909B-B4B4-463B-ACDD-2B1FF6E0D58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45B3A-4BED-4CE4-8D98-F6F1AE86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A14AC-4704-43CC-9E0F-B7797157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6C2-45D6-46A1-86EA-A3B1A00CC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0D202-CFCF-4192-A2B7-CFF8956B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738347-E63E-4983-904B-93CD5CD51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D2861-1FE2-4F3F-94BA-0FAF0856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909B-B4B4-463B-ACDD-2B1FF6E0D58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6490D-F3B0-4E44-8E78-A9578A88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DE64A-8B17-4BAF-A462-1E927D7D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6C2-45D6-46A1-86EA-A3B1A00CC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3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802EFF-BF00-4F4B-9D82-AF560636B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B0714B-9548-4BDA-A2B5-A08FA218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3AA13-2A6B-4D06-AAFE-71F0BBA0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909B-B4B4-463B-ACDD-2B1FF6E0D58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1F78E-C82D-4F81-82A7-9AD6E34C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15C02-5595-4A3F-9670-D1D46DFA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6C2-45D6-46A1-86EA-A3B1A00CC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9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69854-1EC9-40AB-8DEB-907F8885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B66EF-B7C6-4BE2-80FC-27163A70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96BFA-6CDC-47A4-B001-5C081E58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909B-B4B4-463B-ACDD-2B1FF6E0D58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78717-A3A0-4FD1-945A-2FE0C42D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ECE50-2CC4-4DEF-BFDE-9E1AC85C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6C2-45D6-46A1-86EA-A3B1A00CC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0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BCFD5-89F1-4926-8BEF-06CD6FAD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55FF8-C78A-49C6-83B1-0F2D433A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E9BE1-C446-40B2-9C32-74E7515F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909B-B4B4-463B-ACDD-2B1FF6E0D58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80E10-3E59-457A-9DFB-A635841A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100FE-1AC0-4A49-986E-9AE6B3A8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6C2-45D6-46A1-86EA-A3B1A00CC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05645-E4CD-4657-B907-C6CFFC46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8E49A-93C7-4106-81E4-3FA6F2ED1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B1462-C28E-43E7-9250-8329AC8E9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85FDD-41F7-47A8-91C0-7A6464C6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909B-B4B4-463B-ACDD-2B1FF6E0D58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97FFC-A23E-4AE9-8135-E8F6DCED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6B211-FEFD-4AE6-A013-5449626C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6C2-45D6-46A1-86EA-A3B1A00CC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E13E4-8D5E-4B1F-989B-DF8305C9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4C3B2A-53B8-46E4-BF15-7BBA6F0E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3ABD3-B703-4E37-9890-763D087B3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C3C83A-84E6-4245-BE05-EAA6C8481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DD9576-89AF-455D-A6AE-0B42412FB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84EE10-CEFA-48ED-886C-B85320BE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909B-B4B4-463B-ACDD-2B1FF6E0D58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F79F6A-6094-41DA-8C4A-804AE37B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CF8F3-8816-45D9-9AC1-948E6F56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6C2-45D6-46A1-86EA-A3B1A00CC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2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E1DD0-E7E2-40FA-91F4-2065387E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BC69AA-EE38-42C8-A101-92BAF948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909B-B4B4-463B-ACDD-2B1FF6E0D58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34FA1E-7F8A-4B02-B36C-44AA1681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AA7DBA-585E-4D6C-8621-3A54964B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6C2-45D6-46A1-86EA-A3B1A00CC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4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4D5898-8D6D-4F12-98E1-93D6A18B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909B-B4B4-463B-ACDD-2B1FF6E0D58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281EE1-BDEB-4EE1-886F-F1758223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4D682-28B6-4F16-8F2B-33245BEC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6C2-45D6-46A1-86EA-A3B1A00CC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8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2E531-4407-4213-9C5A-F6958D50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5282E-C7D9-49BF-BD52-C683C00F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7F2255-CCFB-4ECC-B509-33B8E03FC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657B8-20DD-4FF1-B57E-65EFD217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909B-B4B4-463B-ACDD-2B1FF6E0D58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B41450-AE76-48D2-A5FF-3726EE79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8DB26A-0C25-4FD1-8312-9CA4013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6C2-45D6-46A1-86EA-A3B1A00CC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9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EC035-139C-40E3-AF35-72B26082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0489E7-F3A4-468B-84B9-9CE7AE110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09441-A437-4E7A-B736-80B2C4432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47815-74E8-4AE4-B60F-749CA7CE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909B-B4B4-463B-ACDD-2B1FF6E0D58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99C41-5885-401B-A385-6182B28C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68ED4-AA42-4700-8A7A-0E8CFBF9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6C2-45D6-46A1-86EA-A3B1A00CC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D8B1CD-D95D-4123-9E91-3061D33E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0AC7B-5CB2-49F3-B1FA-D759D7578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5F34B-1554-4BFC-BAA4-900152F3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909B-B4B4-463B-ACDD-2B1FF6E0D58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9C781-2056-4D86-B3B7-E056BE3CB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B78F3-B4EF-4FBA-BCA9-00427704A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46C2-45D6-46A1-86EA-A3B1A00CC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7CA3CB1-9A5D-4F0D-8808-4DCE04661627}"/>
              </a:ext>
            </a:extLst>
          </p:cNvPr>
          <p:cNvSpPr txBox="1"/>
          <p:nvPr/>
        </p:nvSpPr>
        <p:spPr>
          <a:xfrm>
            <a:off x="5367386" y="471340"/>
            <a:ext cx="1514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0. </a:t>
            </a:r>
            <a:r>
              <a:rPr lang="zh-CN" altLang="en-US" sz="2000" dirty="0"/>
              <a:t>发展脉络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664216-AC81-4474-9FF6-5B1F09C7BCAA}"/>
              </a:ext>
            </a:extLst>
          </p:cNvPr>
          <p:cNvSpPr/>
          <p:nvPr/>
        </p:nvSpPr>
        <p:spPr>
          <a:xfrm>
            <a:off x="721151" y="5240180"/>
            <a:ext cx="10737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E414F"/>
                </a:solidFill>
                <a:latin typeface="Roboto"/>
              </a:rPr>
              <a:t>[4] 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Xiao, Min and 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Yuhong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 Guo. “Semi-Supervised Kernel Matching for Domain Adaptation.” </a:t>
            </a:r>
            <a:r>
              <a:rPr lang="en-US" altLang="zh-CN" b="0" i="1" dirty="0">
                <a:solidFill>
                  <a:srgbClr val="2E414F"/>
                </a:solidFill>
                <a:effectLst/>
                <a:latin typeface="Roboto"/>
              </a:rPr>
              <a:t>AAAI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 (2012).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192DEF-A121-4C9F-800B-6F18A2CB67BF}"/>
              </a:ext>
            </a:extLst>
          </p:cNvPr>
          <p:cNvSpPr/>
          <p:nvPr/>
        </p:nvSpPr>
        <p:spPr>
          <a:xfrm>
            <a:off x="733719" y="3188483"/>
            <a:ext cx="10378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[1] 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Schölkopf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, Bernhard et al. “A Generalized 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Representer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 Theorem.” </a:t>
            </a:r>
            <a:r>
              <a:rPr lang="en-US" altLang="zh-CN" b="0" i="1" dirty="0">
                <a:solidFill>
                  <a:srgbClr val="2E414F"/>
                </a:solidFill>
                <a:effectLst/>
                <a:latin typeface="Roboto"/>
              </a:rPr>
              <a:t>COLT/</a:t>
            </a:r>
            <a:r>
              <a:rPr lang="en-US" altLang="zh-CN" b="0" i="1" dirty="0" err="1">
                <a:solidFill>
                  <a:srgbClr val="2E414F"/>
                </a:solidFill>
                <a:effectLst/>
                <a:latin typeface="Roboto"/>
              </a:rPr>
              <a:t>EuroCOLT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 (2001).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47F95A-4EDF-4D31-B859-3A0D06EBFE9A}"/>
              </a:ext>
            </a:extLst>
          </p:cNvPr>
          <p:cNvSpPr txBox="1"/>
          <p:nvPr/>
        </p:nvSpPr>
        <p:spPr>
          <a:xfrm>
            <a:off x="1432874" y="1401275"/>
            <a:ext cx="8267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ML : loss + </a:t>
            </a:r>
            <a:r>
              <a:rPr lang="zh-CN" altLang="en-US" dirty="0"/>
              <a:t>正则项</a:t>
            </a:r>
            <a:endParaRPr lang="en-US" altLang="zh-CN" dirty="0"/>
          </a:p>
          <a:p>
            <a:r>
              <a:rPr lang="en-US" altLang="zh-CN" dirty="0"/>
              <a:t>[2] ML:  loss + </a:t>
            </a:r>
            <a:r>
              <a:rPr lang="zh-CN" altLang="en-US" dirty="0"/>
              <a:t>正则化 </a:t>
            </a:r>
            <a:r>
              <a:rPr lang="en-US" altLang="zh-CN" dirty="0"/>
              <a:t>+ </a:t>
            </a:r>
            <a:r>
              <a:rPr lang="zh-CN" altLang="en-US" dirty="0"/>
              <a:t>流形假设</a:t>
            </a:r>
            <a:endParaRPr lang="en-US" altLang="zh-CN" dirty="0"/>
          </a:p>
          <a:p>
            <a:r>
              <a:rPr lang="en-US" altLang="zh-CN" dirty="0"/>
              <a:t>[3] TL:   loss + </a:t>
            </a:r>
            <a:r>
              <a:rPr lang="zh-CN" altLang="en-US" dirty="0"/>
              <a:t>正则化 </a:t>
            </a:r>
            <a:r>
              <a:rPr lang="en-US" altLang="zh-CN" dirty="0"/>
              <a:t>+ </a:t>
            </a:r>
            <a:r>
              <a:rPr lang="zh-CN" altLang="en-US" dirty="0"/>
              <a:t>边缘</a:t>
            </a:r>
            <a:r>
              <a:rPr lang="en-US" altLang="zh-CN" dirty="0"/>
              <a:t>MMD</a:t>
            </a:r>
          </a:p>
          <a:p>
            <a:r>
              <a:rPr lang="en-US" altLang="zh-CN" dirty="0"/>
              <a:t>[4] TL:   loss + </a:t>
            </a:r>
            <a:r>
              <a:rPr lang="zh-CN" altLang="en-US" dirty="0"/>
              <a:t>正则项 </a:t>
            </a:r>
            <a:r>
              <a:rPr lang="en-US" altLang="zh-CN" dirty="0"/>
              <a:t>+ </a:t>
            </a:r>
            <a:r>
              <a:rPr lang="zh-CN" altLang="en-US" dirty="0"/>
              <a:t>边缘</a:t>
            </a:r>
            <a:r>
              <a:rPr lang="en-US" altLang="zh-CN" dirty="0"/>
              <a:t>MMD + </a:t>
            </a:r>
            <a:r>
              <a:rPr lang="zh-CN" altLang="en-US" dirty="0"/>
              <a:t>图正则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[5] TL:   loss + </a:t>
            </a:r>
            <a:r>
              <a:rPr lang="zh-CN" altLang="en-US" dirty="0">
                <a:solidFill>
                  <a:srgbClr val="FF0000"/>
                </a:solidFill>
              </a:rPr>
              <a:t>正则项 </a:t>
            </a:r>
            <a:r>
              <a:rPr lang="en-US" altLang="zh-CN" dirty="0">
                <a:solidFill>
                  <a:srgbClr val="FF0000"/>
                </a:solidFill>
              </a:rPr>
              <a:t>+ </a:t>
            </a:r>
            <a:r>
              <a:rPr lang="zh-CN" altLang="en-US" dirty="0">
                <a:solidFill>
                  <a:srgbClr val="FF0000"/>
                </a:solidFill>
              </a:rPr>
              <a:t>边缘</a:t>
            </a:r>
            <a:r>
              <a:rPr lang="en-US" altLang="zh-CN" dirty="0">
                <a:solidFill>
                  <a:srgbClr val="FF0000"/>
                </a:solidFill>
              </a:rPr>
              <a:t>MMD + </a:t>
            </a:r>
            <a:r>
              <a:rPr lang="zh-CN" altLang="en-US" dirty="0">
                <a:solidFill>
                  <a:srgbClr val="FF0000"/>
                </a:solidFill>
              </a:rPr>
              <a:t>条件</a:t>
            </a:r>
            <a:r>
              <a:rPr lang="en-US" altLang="zh-CN" dirty="0">
                <a:solidFill>
                  <a:srgbClr val="FF0000"/>
                </a:solidFill>
              </a:rPr>
              <a:t>MMD + </a:t>
            </a:r>
            <a:r>
              <a:rPr lang="zh-CN" altLang="en-US" dirty="0">
                <a:solidFill>
                  <a:srgbClr val="FF0000"/>
                </a:solidFill>
              </a:rPr>
              <a:t>图正则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F2090B-F93D-4862-A462-C577045160C9}"/>
              </a:ext>
            </a:extLst>
          </p:cNvPr>
          <p:cNvSpPr/>
          <p:nvPr/>
        </p:nvSpPr>
        <p:spPr>
          <a:xfrm>
            <a:off x="727435" y="5740329"/>
            <a:ext cx="10737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[5]Long, 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Mingsheng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 et al. “Adaptation Regularization: A General Framework for Transfer Learning.” </a:t>
            </a:r>
            <a:r>
              <a:rPr lang="en-US" altLang="zh-CN" b="0" i="1" dirty="0">
                <a:solidFill>
                  <a:srgbClr val="2E414F"/>
                </a:solidFill>
                <a:effectLst/>
                <a:latin typeface="Roboto"/>
              </a:rPr>
              <a:t>IEEE Transactions on Knowledge and Data Engineering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 26 (2014): 1076-1089.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FBA25C-2AAA-4CE8-9200-9F53D9E319D8}"/>
              </a:ext>
            </a:extLst>
          </p:cNvPr>
          <p:cNvSpPr/>
          <p:nvPr/>
        </p:nvSpPr>
        <p:spPr>
          <a:xfrm>
            <a:off x="721151" y="3796257"/>
            <a:ext cx="9690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E414F"/>
                </a:solidFill>
                <a:latin typeface="Roboto"/>
              </a:rPr>
              <a:t>[2] 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Belkin, Mikhail et al. “Manifold Regularization: A Geometric Framework for Learning from Labeled and Unlabeled Examples.” </a:t>
            </a:r>
            <a:r>
              <a:rPr lang="en-US" altLang="zh-CN" b="0" i="1" dirty="0">
                <a:solidFill>
                  <a:srgbClr val="2E414F"/>
                </a:solidFill>
                <a:effectLst/>
                <a:latin typeface="Roboto"/>
              </a:rPr>
              <a:t>J. Mach. Learn. Res.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 7 (2006): 2399-2434.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A2943B-3C73-4A07-A128-EB489326B55F}"/>
              </a:ext>
            </a:extLst>
          </p:cNvPr>
          <p:cNvSpPr/>
          <p:nvPr/>
        </p:nvSpPr>
        <p:spPr>
          <a:xfrm>
            <a:off x="733719" y="4639518"/>
            <a:ext cx="10366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E414F"/>
                </a:solidFill>
                <a:latin typeface="Roboto"/>
              </a:rPr>
              <a:t>[3] 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Quanz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, Brian and Jun Huan. “Large margin 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transductive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 transfer learning.” </a:t>
            </a:r>
            <a:r>
              <a:rPr lang="en-US" altLang="zh-CN" b="0" i="1" dirty="0">
                <a:solidFill>
                  <a:srgbClr val="2E414F"/>
                </a:solidFill>
                <a:effectLst/>
                <a:latin typeface="Roboto"/>
              </a:rPr>
              <a:t>CIKM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 (2009).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02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54A0E59-253C-410E-9FCE-A0E40F423FA6}"/>
              </a:ext>
            </a:extLst>
          </p:cNvPr>
          <p:cNvSpPr txBox="1"/>
          <p:nvPr/>
        </p:nvSpPr>
        <p:spPr>
          <a:xfrm>
            <a:off x="5512322" y="480767"/>
            <a:ext cx="1548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5.LDA </a:t>
            </a:r>
            <a:r>
              <a:rPr lang="zh-CN" altLang="en-US" sz="2000" dirty="0"/>
              <a:t>假设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BD2D9B-16F2-419F-937A-1555A4DB90D1}"/>
              </a:ext>
            </a:extLst>
          </p:cNvPr>
          <p:cNvSpPr/>
          <p:nvPr/>
        </p:nvSpPr>
        <p:spPr>
          <a:xfrm>
            <a:off x="2110033" y="6192567"/>
            <a:ext cx="7971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 </a:t>
            </a:r>
            <a:r>
              <a:rPr lang="zh-CN" altLang="en-US" dirty="0"/>
              <a:t>第三章  周志华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1523F0-2140-43FC-90DD-2A06DAAF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84" y="1082823"/>
            <a:ext cx="6789232" cy="49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2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54A0E59-253C-410E-9FCE-A0E40F423FA6}"/>
              </a:ext>
            </a:extLst>
          </p:cNvPr>
          <p:cNvSpPr txBox="1"/>
          <p:nvPr/>
        </p:nvSpPr>
        <p:spPr>
          <a:xfrm>
            <a:off x="4586532" y="480767"/>
            <a:ext cx="320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6. </a:t>
            </a:r>
            <a:r>
              <a:rPr lang="zh-CN" altLang="en-US" sz="2000" dirty="0"/>
              <a:t>迁移学习 </a:t>
            </a:r>
            <a:r>
              <a:rPr lang="en-US" altLang="zh-CN" sz="2000" dirty="0"/>
              <a:t>vs </a:t>
            </a:r>
            <a:r>
              <a:rPr lang="zh-CN" altLang="en-US" sz="2000" dirty="0"/>
              <a:t>半监督学习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BD2D9B-16F2-419F-937A-1555A4DB90D1}"/>
              </a:ext>
            </a:extLst>
          </p:cNvPr>
          <p:cNvSpPr/>
          <p:nvPr/>
        </p:nvSpPr>
        <p:spPr>
          <a:xfrm>
            <a:off x="2110033" y="6192567"/>
            <a:ext cx="7971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 </a:t>
            </a:r>
            <a:r>
              <a:rPr lang="zh-CN" altLang="en-US" dirty="0"/>
              <a:t>第三章  周志华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C03D34-7A30-4D04-A399-DF7D30BC0AD0}"/>
              </a:ext>
            </a:extLst>
          </p:cNvPr>
          <p:cNvSpPr txBox="1"/>
          <p:nvPr/>
        </p:nvSpPr>
        <p:spPr>
          <a:xfrm>
            <a:off x="1395167" y="2126338"/>
            <a:ext cx="940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半监督学习：存在少量的有标签数据，以及大量的无标签数据，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基本假设：有标签数据和无标签数据服从相同数据分布。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DF5C42-951D-468F-B12B-EE4E63D9256D}"/>
              </a:ext>
            </a:extLst>
          </p:cNvPr>
          <p:cNvSpPr txBox="1"/>
          <p:nvPr/>
        </p:nvSpPr>
        <p:spPr>
          <a:xfrm>
            <a:off x="1395167" y="3836287"/>
            <a:ext cx="940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无监督域适应：源域中存在大量的有标签数据，目标域中存在大量的无标签数据，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基本假设：源域和目标域服从不同数据分布。</a:t>
            </a:r>
          </a:p>
        </p:txBody>
      </p:sp>
    </p:spTree>
    <p:extLst>
      <p:ext uri="{BB962C8B-B14F-4D97-AF65-F5344CB8AC3E}">
        <p14:creationId xmlns:p14="http://schemas.microsoft.com/office/powerpoint/2010/main" val="93151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54A0E59-253C-410E-9FCE-A0E40F423FA6}"/>
              </a:ext>
            </a:extLst>
          </p:cNvPr>
          <p:cNvSpPr txBox="1"/>
          <p:nvPr/>
        </p:nvSpPr>
        <p:spPr>
          <a:xfrm>
            <a:off x="4586532" y="480767"/>
            <a:ext cx="320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6. </a:t>
            </a:r>
            <a:r>
              <a:rPr lang="zh-CN" altLang="en-US" sz="2000" dirty="0"/>
              <a:t>迁移学习 </a:t>
            </a:r>
            <a:r>
              <a:rPr lang="en-US" altLang="zh-CN" sz="2000" dirty="0"/>
              <a:t>vs </a:t>
            </a:r>
            <a:r>
              <a:rPr lang="zh-CN" altLang="en-US" sz="2000" dirty="0"/>
              <a:t>半监督学习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8C8D39-921F-4FEA-965E-89BD6B9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694" y="977755"/>
            <a:ext cx="5830611" cy="51160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CE5C9BD-395E-4F11-AEB8-E272F72B9AAE}"/>
              </a:ext>
            </a:extLst>
          </p:cNvPr>
          <p:cNvSpPr/>
          <p:nvPr/>
        </p:nvSpPr>
        <p:spPr>
          <a:xfrm>
            <a:off x="1620820" y="6054067"/>
            <a:ext cx="9131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Wang, Qin et al. “Semi-Supervised Learning by Augmented Distribution Alignment.” </a:t>
            </a:r>
            <a:r>
              <a:rPr lang="en-US" altLang="zh-CN" b="0" i="1" dirty="0" err="1">
                <a:solidFill>
                  <a:srgbClr val="2E414F"/>
                </a:solidFill>
                <a:effectLst/>
                <a:latin typeface="Roboto"/>
              </a:rPr>
              <a:t>ArXiv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 abs/1905.08171 (2019): n. 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pag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2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1326CB-F932-45B1-8E7B-775319C1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12209587" cy="497598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1B7835-A5AE-4E4D-B8F4-94AB7F3B770F}"/>
              </a:ext>
            </a:extLst>
          </p:cNvPr>
          <p:cNvSpPr/>
          <p:nvPr/>
        </p:nvSpPr>
        <p:spPr>
          <a:xfrm>
            <a:off x="4207670" y="6033254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https://www.semanticscholar.org/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D2EF54-2CC2-43CA-B1AC-2BCB53FBB133}"/>
              </a:ext>
            </a:extLst>
          </p:cNvPr>
          <p:cNvSpPr txBox="1"/>
          <p:nvPr/>
        </p:nvSpPr>
        <p:spPr>
          <a:xfrm>
            <a:off x="5512322" y="222889"/>
            <a:ext cx="1576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7. </a:t>
            </a:r>
            <a:r>
              <a:rPr lang="zh-CN" altLang="en-US" sz="2000" dirty="0"/>
              <a:t>论文索引</a:t>
            </a:r>
          </a:p>
        </p:txBody>
      </p:sp>
    </p:spTree>
    <p:extLst>
      <p:ext uri="{BB962C8B-B14F-4D97-AF65-F5344CB8AC3E}">
        <p14:creationId xmlns:p14="http://schemas.microsoft.com/office/powerpoint/2010/main" val="121731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699319-EC82-46C8-AAD7-39A0DB8ABA01}"/>
              </a:ext>
            </a:extLst>
          </p:cNvPr>
          <p:cNvSpPr/>
          <p:nvPr/>
        </p:nvSpPr>
        <p:spPr>
          <a:xfrm>
            <a:off x="556181" y="6160120"/>
            <a:ext cx="11717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Ben-David, Shai et al. “A theory of learning from different domains.” </a:t>
            </a:r>
            <a:r>
              <a:rPr lang="en-US" altLang="zh-CN" b="0" i="1" dirty="0">
                <a:solidFill>
                  <a:srgbClr val="2E414F"/>
                </a:solidFill>
                <a:effectLst/>
                <a:latin typeface="Roboto"/>
              </a:rPr>
              <a:t>Machine Learning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 79 (2009): 151-175.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C7B5F4-3A70-44D4-8984-5D367028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79" y="3782581"/>
            <a:ext cx="7572443" cy="20867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7253C3-806A-4848-8763-2F33255F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65" y="151495"/>
            <a:ext cx="5035809" cy="18352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D0AD64-0897-478F-80E5-40C3CBA5F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65" y="2132146"/>
            <a:ext cx="6534486" cy="150502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6B1A6F0-9739-4146-9E6C-A3B0E0825A14}"/>
              </a:ext>
            </a:extLst>
          </p:cNvPr>
          <p:cNvCxnSpPr>
            <a:cxnSpLocks/>
          </p:cNvCxnSpPr>
          <p:nvPr/>
        </p:nvCxnSpPr>
        <p:spPr>
          <a:xfrm>
            <a:off x="1138025" y="2132146"/>
            <a:ext cx="85038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7CA3CB1-9A5D-4F0D-8808-4DCE04661627}"/>
              </a:ext>
            </a:extLst>
          </p:cNvPr>
          <p:cNvSpPr txBox="1"/>
          <p:nvPr/>
        </p:nvSpPr>
        <p:spPr>
          <a:xfrm>
            <a:off x="10067827" y="405352"/>
            <a:ext cx="1457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理论指导</a:t>
            </a:r>
          </a:p>
        </p:txBody>
      </p:sp>
    </p:spTree>
    <p:extLst>
      <p:ext uri="{BB962C8B-B14F-4D97-AF65-F5344CB8AC3E}">
        <p14:creationId xmlns:p14="http://schemas.microsoft.com/office/powerpoint/2010/main" val="335938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699319-EC82-46C8-AAD7-39A0DB8ABA01}"/>
              </a:ext>
            </a:extLst>
          </p:cNvPr>
          <p:cNvSpPr/>
          <p:nvPr/>
        </p:nvSpPr>
        <p:spPr>
          <a:xfrm>
            <a:off x="556181" y="6160120"/>
            <a:ext cx="11717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Ben-David, Shai et al. “A theory of learning from different domains.” </a:t>
            </a:r>
            <a:r>
              <a:rPr lang="en-US" altLang="zh-CN" b="0" i="1" dirty="0">
                <a:solidFill>
                  <a:srgbClr val="2E414F"/>
                </a:solidFill>
                <a:effectLst/>
                <a:latin typeface="Roboto"/>
              </a:rPr>
              <a:t>Machine Learning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 79 (2009): 151-175.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C7B5F4-3A70-44D4-8984-5D367028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79" y="3782581"/>
            <a:ext cx="7572443" cy="20867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7253C3-806A-4848-8763-2F33255F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65" y="151495"/>
            <a:ext cx="5035809" cy="18352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D0AD64-0897-478F-80E5-40C3CBA5F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65" y="2132146"/>
            <a:ext cx="6534486" cy="150502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6B1A6F0-9739-4146-9E6C-A3B0E0825A14}"/>
              </a:ext>
            </a:extLst>
          </p:cNvPr>
          <p:cNvCxnSpPr>
            <a:cxnSpLocks/>
          </p:cNvCxnSpPr>
          <p:nvPr/>
        </p:nvCxnSpPr>
        <p:spPr>
          <a:xfrm>
            <a:off x="1138025" y="2132146"/>
            <a:ext cx="85038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7CA3CB1-9A5D-4F0D-8808-4DCE04661627}"/>
              </a:ext>
            </a:extLst>
          </p:cNvPr>
          <p:cNvSpPr txBox="1"/>
          <p:nvPr/>
        </p:nvSpPr>
        <p:spPr>
          <a:xfrm>
            <a:off x="10067827" y="405352"/>
            <a:ext cx="1457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理论指导</a:t>
            </a:r>
          </a:p>
        </p:txBody>
      </p:sp>
    </p:spTree>
    <p:extLst>
      <p:ext uri="{BB962C8B-B14F-4D97-AF65-F5344CB8AC3E}">
        <p14:creationId xmlns:p14="http://schemas.microsoft.com/office/powerpoint/2010/main" val="346698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54A0E59-253C-410E-9FCE-A0E40F423FA6}"/>
              </a:ext>
            </a:extLst>
          </p:cNvPr>
          <p:cNvSpPr txBox="1"/>
          <p:nvPr/>
        </p:nvSpPr>
        <p:spPr>
          <a:xfrm>
            <a:off x="5512323" y="480767"/>
            <a:ext cx="160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1.SSL </a:t>
            </a:r>
            <a:r>
              <a:rPr lang="zh-CN" altLang="en-US" sz="2000" dirty="0"/>
              <a:t>正则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A491DB-9C0E-46C3-9463-BC327A7E90B4}"/>
              </a:ext>
            </a:extLst>
          </p:cNvPr>
          <p:cNvSpPr/>
          <p:nvPr/>
        </p:nvSpPr>
        <p:spPr>
          <a:xfrm>
            <a:off x="1699967" y="5730902"/>
            <a:ext cx="8792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Belkin, Mikhail et al. “Manifold Regularization: A Geometric Framework for Learning from Labeled and Unlabeled Examples.” </a:t>
            </a:r>
            <a:r>
              <a:rPr lang="en-US" altLang="zh-CN" b="0" i="1" dirty="0">
                <a:solidFill>
                  <a:srgbClr val="2E414F"/>
                </a:solidFill>
                <a:effectLst/>
                <a:latin typeface="Roboto"/>
              </a:rPr>
              <a:t>J. Mach. Learn. Res.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 7 (2006): 2399-2434.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E1612E-B760-4DA6-931F-201E1B40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10" y="2254875"/>
            <a:ext cx="8934980" cy="23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54A0E59-253C-410E-9FCE-A0E40F423FA6}"/>
              </a:ext>
            </a:extLst>
          </p:cNvPr>
          <p:cNvSpPr txBox="1"/>
          <p:nvPr/>
        </p:nvSpPr>
        <p:spPr>
          <a:xfrm>
            <a:off x="5512322" y="480767"/>
            <a:ext cx="1425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1.SSL </a:t>
            </a:r>
            <a:r>
              <a:rPr lang="zh-CN" altLang="en-US" sz="2000" dirty="0"/>
              <a:t>正则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A491DB-9C0E-46C3-9463-BC327A7E90B4}"/>
              </a:ext>
            </a:extLst>
          </p:cNvPr>
          <p:cNvSpPr/>
          <p:nvPr/>
        </p:nvSpPr>
        <p:spPr>
          <a:xfrm>
            <a:off x="1699967" y="5730902"/>
            <a:ext cx="8792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 </a:t>
            </a:r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  周志华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7E25F1-17AC-45CD-BD00-E20DC66A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72" y="1689013"/>
            <a:ext cx="9452256" cy="34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6672A8-5E36-4395-A6D3-C42724978A1D}"/>
              </a:ext>
            </a:extLst>
          </p:cNvPr>
          <p:cNvSpPr/>
          <p:nvPr/>
        </p:nvSpPr>
        <p:spPr>
          <a:xfrm>
            <a:off x="685413" y="5125869"/>
            <a:ext cx="10605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Gretton</a:t>
            </a:r>
            <a:r>
              <a:rPr lang="en-US" altLang="zh-CN" dirty="0"/>
              <a:t>, A., Sriperumbudur, B., </a:t>
            </a:r>
            <a:r>
              <a:rPr lang="en-US" altLang="zh-CN" dirty="0" err="1"/>
              <a:t>Sejdinovic</a:t>
            </a:r>
            <a:r>
              <a:rPr lang="en-US" altLang="zh-CN" dirty="0"/>
              <a:t>, D., </a:t>
            </a:r>
            <a:r>
              <a:rPr lang="en-US" altLang="zh-CN" dirty="0" err="1"/>
              <a:t>Strathmann</a:t>
            </a:r>
            <a:r>
              <a:rPr lang="en-US" altLang="zh-CN" dirty="0"/>
              <a:t>, H., Balakrishnan, S., Pontil, M., and </a:t>
            </a:r>
            <a:r>
              <a:rPr lang="en-US" altLang="zh-CN" dirty="0" err="1"/>
              <a:t>Fukumizu</a:t>
            </a:r>
            <a:r>
              <a:rPr lang="en-US" altLang="zh-CN" dirty="0"/>
              <a:t>, K. Optimal kernel choice for large-scale two-sample tests. In NIPS, 2012b.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E9E19D-DE24-4365-97FD-B5CADDB0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6" y="1408965"/>
            <a:ext cx="10978707" cy="6057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B35D7E-DF6D-4825-AC08-FEC657155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23" y="2582497"/>
            <a:ext cx="8064914" cy="8445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5F8731-654C-4E80-BA70-CD2EA90FE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23" y="3975755"/>
            <a:ext cx="5194567" cy="7302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EDCDF0-8C15-4972-8492-06E4D13B533E}"/>
              </a:ext>
            </a:extLst>
          </p:cNvPr>
          <p:cNvSpPr txBox="1"/>
          <p:nvPr/>
        </p:nvSpPr>
        <p:spPr>
          <a:xfrm>
            <a:off x="5512322" y="480767"/>
            <a:ext cx="163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3.MK-MMD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56AD49-417F-4DB8-BA5F-1FAEEA43712D}"/>
              </a:ext>
            </a:extLst>
          </p:cNvPr>
          <p:cNvSpPr/>
          <p:nvPr/>
        </p:nvSpPr>
        <p:spPr>
          <a:xfrm>
            <a:off x="685413" y="6168883"/>
            <a:ext cx="10673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Long, 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Mingsheng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 et al. “Learning Transferable Features with Deep Adaptation Networks.” </a:t>
            </a:r>
            <a:r>
              <a:rPr lang="en-US" altLang="zh-CN" b="0" i="1" dirty="0">
                <a:solidFill>
                  <a:srgbClr val="2E414F"/>
                </a:solidFill>
                <a:effectLst/>
                <a:latin typeface="Roboto"/>
              </a:rPr>
              <a:t>ICML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 (2015).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10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54A0E59-253C-410E-9FCE-A0E40F423FA6}"/>
              </a:ext>
            </a:extLst>
          </p:cNvPr>
          <p:cNvSpPr txBox="1"/>
          <p:nvPr/>
        </p:nvSpPr>
        <p:spPr>
          <a:xfrm>
            <a:off x="5512322" y="480767"/>
            <a:ext cx="1755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4.SSL </a:t>
            </a:r>
            <a:r>
              <a:rPr lang="zh-CN" altLang="en-US" sz="2000" dirty="0"/>
              <a:t>正则 </a:t>
            </a:r>
            <a:r>
              <a:rPr lang="en-US" altLang="zh-CN" sz="2000" dirty="0"/>
              <a:t>-1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BD2D9B-16F2-419F-937A-1555A4DB90D1}"/>
              </a:ext>
            </a:extLst>
          </p:cNvPr>
          <p:cNvSpPr/>
          <p:nvPr/>
        </p:nvSpPr>
        <p:spPr>
          <a:xfrm>
            <a:off x="2110033" y="5880218"/>
            <a:ext cx="797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Berthelot, David et al. “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MixMatch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: A Holistic Approach to Semi-Supervised Learning.” </a:t>
            </a:r>
            <a:r>
              <a:rPr lang="en-US" altLang="zh-CN" b="0" i="1" dirty="0" err="1">
                <a:solidFill>
                  <a:srgbClr val="2E414F"/>
                </a:solidFill>
                <a:effectLst/>
                <a:latin typeface="Roboto"/>
              </a:rPr>
              <a:t>ArXiv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 abs/1905.02249 (2019): n. 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pag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9A8466-3326-400F-A27C-852831DB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81" y="1207180"/>
            <a:ext cx="8488837" cy="44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1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54A0E59-253C-410E-9FCE-A0E40F423FA6}"/>
              </a:ext>
            </a:extLst>
          </p:cNvPr>
          <p:cNvSpPr txBox="1"/>
          <p:nvPr/>
        </p:nvSpPr>
        <p:spPr>
          <a:xfrm>
            <a:off x="5512322" y="480767"/>
            <a:ext cx="186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4.SSL </a:t>
            </a:r>
            <a:r>
              <a:rPr lang="zh-CN" altLang="en-US" sz="2000" dirty="0"/>
              <a:t>正则 </a:t>
            </a:r>
            <a:r>
              <a:rPr lang="en-US" altLang="zh-CN" sz="2000" dirty="0"/>
              <a:t>-2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BD2D9B-16F2-419F-937A-1555A4DB90D1}"/>
              </a:ext>
            </a:extLst>
          </p:cNvPr>
          <p:cNvSpPr/>
          <p:nvPr/>
        </p:nvSpPr>
        <p:spPr>
          <a:xfrm>
            <a:off x="2110033" y="5880218"/>
            <a:ext cx="797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Berthelot, David et al. “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MixMatch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: A Holistic Approach to Semi-Supervised Learning.” </a:t>
            </a:r>
            <a:r>
              <a:rPr lang="en-US" altLang="zh-CN" b="0" i="1" dirty="0" err="1">
                <a:solidFill>
                  <a:srgbClr val="2E414F"/>
                </a:solidFill>
                <a:effectLst/>
                <a:latin typeface="Roboto"/>
              </a:rPr>
              <a:t>ArXiv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 abs/1905.02249 (2019): n. 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pag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.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C3BEAE-537B-4B80-80B9-449FD9D1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83" y="1883468"/>
            <a:ext cx="9140033" cy="131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54A0E59-253C-410E-9FCE-A0E40F423FA6}"/>
              </a:ext>
            </a:extLst>
          </p:cNvPr>
          <p:cNvSpPr txBox="1"/>
          <p:nvPr/>
        </p:nvSpPr>
        <p:spPr>
          <a:xfrm>
            <a:off x="5512322" y="480767"/>
            <a:ext cx="1831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4.SSL </a:t>
            </a:r>
            <a:r>
              <a:rPr lang="zh-CN" altLang="en-US" sz="2000" dirty="0"/>
              <a:t>正则 </a:t>
            </a:r>
            <a:r>
              <a:rPr lang="en-US" altLang="zh-CN" sz="2000" dirty="0"/>
              <a:t>-3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BD2D9B-16F2-419F-937A-1555A4DB90D1}"/>
              </a:ext>
            </a:extLst>
          </p:cNvPr>
          <p:cNvSpPr/>
          <p:nvPr/>
        </p:nvSpPr>
        <p:spPr>
          <a:xfrm>
            <a:off x="2110033" y="5880218"/>
            <a:ext cx="797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Berthelot, David et al. “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MixMatch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: A Holistic Approach to Semi-Supervised Learning.” </a:t>
            </a:r>
            <a:r>
              <a:rPr lang="en-US" altLang="zh-CN" b="0" i="1" dirty="0" err="1">
                <a:solidFill>
                  <a:srgbClr val="2E414F"/>
                </a:solidFill>
                <a:effectLst/>
                <a:latin typeface="Roboto"/>
              </a:rPr>
              <a:t>ArXiv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 abs/1905.02249 (2019): n. </a:t>
            </a:r>
            <a:r>
              <a:rPr lang="en-US" altLang="zh-CN" b="0" i="0" dirty="0" err="1">
                <a:solidFill>
                  <a:srgbClr val="2E414F"/>
                </a:solidFill>
                <a:effectLst/>
                <a:latin typeface="Roboto"/>
              </a:rPr>
              <a:t>pag</a:t>
            </a:r>
            <a:r>
              <a:rPr lang="en-US" altLang="zh-CN" b="0" i="0" dirty="0">
                <a:solidFill>
                  <a:srgbClr val="2E414F"/>
                </a:solidFill>
                <a:effectLst/>
                <a:latin typeface="Roboto"/>
              </a:rPr>
              <a:t>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FB5F19-1BDC-44A5-8808-F307983F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23" y="1212696"/>
            <a:ext cx="8393554" cy="39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6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宽屏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Roboto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du</dc:creator>
  <cp:lastModifiedBy>du du</cp:lastModifiedBy>
  <cp:revision>30</cp:revision>
  <dcterms:created xsi:type="dcterms:W3CDTF">2019-10-23T08:49:38Z</dcterms:created>
  <dcterms:modified xsi:type="dcterms:W3CDTF">2019-10-23T10:03:10Z</dcterms:modified>
</cp:coreProperties>
</file>