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4" r:id="rId13"/>
    <p:sldId id="271" r:id="rId14"/>
    <p:sldId id="265" r:id="rId15"/>
    <p:sldId id="272" r:id="rId16"/>
    <p:sldId id="273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78873" autoAdjust="0"/>
  </p:normalViewPr>
  <p:slideViewPr>
    <p:cSldViewPr snapToGrid="0" showGuides="1">
      <p:cViewPr varScale="1">
        <p:scale>
          <a:sx n="57" d="100"/>
          <a:sy n="57" d="100"/>
        </p:scale>
        <p:origin x="12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E1A8-A84D-4750-8DB4-23D8FD03F4B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2577-B734-4336-A5DF-5E87E3BA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4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ImageNet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类，分成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各含有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4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BnB</a:t>
            </a:r>
            <a:r>
              <a:rPr lang="en-US" altLang="zh-CN" dirty="0" smtClean="0"/>
              <a:t> 4 5</a:t>
            </a:r>
            <a:r>
              <a:rPr lang="zh-CN" altLang="en-US" dirty="0" smtClean="0"/>
              <a:t>层最差 存在</a:t>
            </a:r>
            <a:r>
              <a:rPr lang="en-US" altLang="zh-CN" dirty="0" smtClean="0"/>
              <a:t>co-adaptation  78</a:t>
            </a:r>
            <a:r>
              <a:rPr lang="zh-CN" altLang="en-US" dirty="0" smtClean="0"/>
              <a:t>层 需要学习的层变少 优化困难在网络中间最难</a:t>
            </a:r>
            <a:endParaRPr lang="en-US" altLang="zh-CN" dirty="0" smtClean="0"/>
          </a:p>
          <a:p>
            <a:r>
              <a:rPr lang="en-US" altLang="zh-CN" dirty="0" err="1" smtClean="0"/>
              <a:t>BnB</a:t>
            </a:r>
            <a:r>
              <a:rPr lang="en-US" altLang="zh-CN" dirty="0" smtClean="0"/>
              <a:t>+ fine-tune</a:t>
            </a:r>
            <a:r>
              <a:rPr lang="zh-CN" altLang="en-US" dirty="0" smtClean="0"/>
              <a:t>可以防止</a:t>
            </a:r>
            <a:r>
              <a:rPr lang="en-US" altLang="zh-CN" dirty="0" smtClean="0"/>
              <a:t>co-adaptation</a:t>
            </a:r>
            <a:r>
              <a:rPr lang="zh-CN" altLang="en-US" dirty="0" smtClean="0"/>
              <a:t>导致的性能下降</a:t>
            </a:r>
            <a:endParaRPr lang="en-US" altLang="zh-CN" dirty="0" smtClean="0"/>
          </a:p>
          <a:p>
            <a:r>
              <a:rPr lang="en-US" altLang="zh-CN" dirty="0" err="1" smtClean="0"/>
              <a:t>AnB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前两层是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4-7</a:t>
            </a:r>
            <a:r>
              <a:rPr lang="zh-CN" altLang="en-US" dirty="0" smtClean="0"/>
              <a:t>层严重下降 导致性能下降的两个独立因素 </a:t>
            </a:r>
            <a:r>
              <a:rPr lang="en-US" altLang="zh-CN" dirty="0" smtClean="0"/>
              <a:t>345</a:t>
            </a:r>
            <a:r>
              <a:rPr lang="zh-CN" altLang="en-US" dirty="0" smtClean="0"/>
              <a:t>前者 </a:t>
            </a:r>
            <a:r>
              <a:rPr lang="en-US" altLang="zh-CN" dirty="0" smtClean="0"/>
              <a:t>67</a:t>
            </a:r>
            <a:r>
              <a:rPr lang="zh-CN" altLang="en-US" dirty="0" smtClean="0"/>
              <a:t>后者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迁移特征然后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fine-tune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要比直接在目标数据集上训练效果更好，即使目标数据集很大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迁移特征初始化总能提高分类表现，不依赖于迁移多少层网络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7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</a:t>
            </a:r>
            <a:r>
              <a:rPr lang="zh-CN" altLang="en-US" dirty="0" smtClean="0"/>
              <a:t>好，作者说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类更少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随机权重在大的数据集上表现不好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0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当使用冻结特征时，可迁移性在不相似的任务上下降的更快。</a:t>
            </a:r>
            <a:endParaRPr lang="en-US" altLang="zh-CN" dirty="0" smtClean="0"/>
          </a:p>
          <a:p>
            <a:r>
              <a:rPr lang="zh-CN" altLang="en-US" dirty="0" smtClean="0"/>
              <a:t>迁移特征要比随机过滤器表现更好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2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神经网络的前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层基本都是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feature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，进行迁移的效果会比较好；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深度迁移网络中加入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，效果会提升比较大，可能会比原网络效果还好；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可以比较好地克服数据之间的差异性；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深度迁移网络要比随机初始化权重效果好；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网络层数的迁移可以加速网络的学习和优化。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2577-B734-4336-A5DF-5E87E3BA92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2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56FB-70C1-4CE1-902D-22FB988F5C8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ABD0-77F2-4968-86F7-E360404F6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0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transferable are features in deep </a:t>
            </a:r>
            <a:r>
              <a:rPr lang="en-US" altLang="zh-CN" dirty="0" smtClean="0"/>
              <a:t>neural networks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Jason </a:t>
            </a:r>
            <a:r>
              <a:rPr lang="en-US" altLang="zh-CN" dirty="0" err="1"/>
              <a:t>Yosinski</a:t>
            </a:r>
            <a:r>
              <a:rPr lang="en-US" altLang="zh-CN" dirty="0" smtClean="0"/>
              <a:t>, </a:t>
            </a:r>
            <a:r>
              <a:rPr lang="en-US" altLang="zh-CN" dirty="0"/>
              <a:t>Jeff </a:t>
            </a:r>
            <a:r>
              <a:rPr lang="en-US" altLang="zh-CN" dirty="0" err="1"/>
              <a:t>Clune</a:t>
            </a:r>
            <a:r>
              <a:rPr lang="en-US" altLang="zh-CN" dirty="0" smtClean="0"/>
              <a:t>,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 smtClean="0"/>
              <a:t>, </a:t>
            </a:r>
            <a:r>
              <a:rPr lang="en-US" altLang="zh-CN" dirty="0"/>
              <a:t>and </a:t>
            </a:r>
            <a:r>
              <a:rPr lang="en-US" altLang="zh-CN" dirty="0" err="1"/>
              <a:t>Hod</a:t>
            </a:r>
            <a:r>
              <a:rPr lang="en-US" altLang="zh-CN" dirty="0"/>
              <a:t> </a:t>
            </a:r>
            <a:r>
              <a:rPr lang="en-US" altLang="zh-CN" dirty="0" smtClean="0"/>
              <a:t>Lipson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408" y="5167311"/>
            <a:ext cx="74324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performance drop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the drop from lost co-adaptation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drop </a:t>
            </a:r>
            <a:r>
              <a:rPr lang="en-US" altLang="zh-CN" sz="2000" dirty="0">
                <a:latin typeface="+mn-ea"/>
              </a:rPr>
              <a:t>from features that are less and less general.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42" y="1318428"/>
            <a:ext cx="7552916" cy="38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63" y="5092335"/>
            <a:ext cx="6107759" cy="1765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98" y="857563"/>
            <a:ext cx="7797290" cy="40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2: </a:t>
            </a:r>
            <a:r>
              <a:rPr lang="en-US" altLang="zh-CN" dirty="0"/>
              <a:t>Dissimilar 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Splitting </a:t>
            </a:r>
            <a:r>
              <a:rPr lang="en-US" altLang="zh-CN" dirty="0"/>
              <a:t>Man-made and Natural Classes Into Separate </a:t>
            </a:r>
            <a:r>
              <a:rPr lang="en-US" altLang="zh-CN" dirty="0" smtClean="0"/>
              <a:t>2 Datasets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set A: manual entities  551classes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set B: natural entities   449 classes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Transferability </a:t>
            </a:r>
            <a:r>
              <a:rPr lang="en-US" altLang="zh-CN" dirty="0"/>
              <a:t>of features between dissimilar </a:t>
            </a:r>
            <a:r>
              <a:rPr lang="en-US" altLang="zh-CN" dirty="0" smtClean="0"/>
              <a:t>tasks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1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77" y="1690688"/>
            <a:ext cx="6548386" cy="32885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11283" y="2342128"/>
            <a:ext cx="28443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Top curve is for predicting class B (natural images</a:t>
            </a:r>
            <a:r>
              <a:rPr lang="en-US" altLang="zh-CN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Bottom </a:t>
            </a:r>
            <a:r>
              <a:rPr lang="en-US" altLang="zh-CN" sz="2000" dirty="0"/>
              <a:t>is predicting class A (</a:t>
            </a:r>
            <a:r>
              <a:rPr lang="en-US" altLang="zh-CN" sz="2000" dirty="0" smtClean="0"/>
              <a:t>manmade images</a:t>
            </a:r>
            <a:r>
              <a:rPr lang="en-US" altLang="zh-CN" sz="2000" dirty="0"/>
              <a:t>).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85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3: </a:t>
            </a:r>
            <a:r>
              <a:rPr lang="en-US" altLang="zh-CN" dirty="0" smtClean="0"/>
              <a:t>random </a:t>
            </a:r>
            <a:r>
              <a:rPr lang="en-US" altLang="zh-CN" dirty="0" smtClean="0"/>
              <a:t>weights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Precedent for random weights working in small dataset. (Jarrett et al.)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 smtClean="0"/>
              <a:t>随机权重</a:t>
            </a:r>
            <a:r>
              <a:rPr lang="zh-CN" altLang="en-US" sz="2400" dirty="0" smtClean="0"/>
              <a:t>在大规模数据集和深度网络上的</a:t>
            </a:r>
            <a:r>
              <a:rPr lang="zh-CN" altLang="en-US" sz="2400" dirty="0" smtClean="0"/>
              <a:t>表现，以及和迁移特征层的比较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64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140" y="1690688"/>
            <a:ext cx="6527264" cy="31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76" y="1576619"/>
            <a:ext cx="8019048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神经网络的每一层特征的可迁移性（或者通用性）</a:t>
            </a:r>
            <a:endParaRPr lang="en-US" altLang="zh-CN" dirty="0" smtClean="0"/>
          </a:p>
          <a:p>
            <a:r>
              <a:rPr lang="zh-CN" altLang="en-US" dirty="0" smtClean="0"/>
              <a:t>影响特征的可迁移性的三个因素：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co-adaptation</a:t>
            </a:r>
          </a:p>
          <a:p>
            <a:pPr lvl="1"/>
            <a:r>
              <a:rPr lang="en-US" altLang="zh-CN" dirty="0"/>
              <a:t>specificity </a:t>
            </a:r>
            <a:r>
              <a:rPr lang="en-US" altLang="zh-CN" dirty="0"/>
              <a:t>of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the distance between datasets</a:t>
            </a:r>
          </a:p>
          <a:p>
            <a:r>
              <a:rPr lang="en-US" altLang="zh-CN" dirty="0" smtClean="0"/>
              <a:t>fine-tune</a:t>
            </a:r>
            <a:r>
              <a:rPr lang="zh-CN" altLang="en-US" dirty="0" smtClean="0"/>
              <a:t>有助于消除</a:t>
            </a:r>
            <a:r>
              <a:rPr lang="en-US" altLang="zh-CN" dirty="0" smtClean="0"/>
              <a:t>co-adaptation</a:t>
            </a:r>
            <a:r>
              <a:rPr lang="zh-CN" altLang="en-US" dirty="0" smtClean="0"/>
              <a:t>和数据集差异的影响</a:t>
            </a:r>
            <a:endParaRPr lang="en-US" altLang="zh-CN" dirty="0" smtClean="0"/>
          </a:p>
          <a:p>
            <a:r>
              <a:rPr lang="zh-CN" altLang="en-US" dirty="0" smtClean="0"/>
              <a:t>迁移特征并进行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能提高网络泛化性能</a:t>
            </a:r>
            <a:endParaRPr lang="en-US" altLang="zh-CN" dirty="0" smtClean="0"/>
          </a:p>
          <a:p>
            <a:r>
              <a:rPr lang="zh-CN" altLang="en-US" dirty="0" smtClean="0"/>
              <a:t>使用迁移特征初始化要比随机权重表现更好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16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&amp; Motivation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793" b="6053"/>
          <a:stretch/>
        </p:blipFill>
        <p:spPr>
          <a:xfrm>
            <a:off x="2391479" y="2327201"/>
            <a:ext cx="7568448" cy="449864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529015"/>
            <a:ext cx="10735491" cy="798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Many deep neural networks trained on natural images exhibit a curious </a:t>
            </a:r>
            <a:r>
              <a:rPr lang="en-US" altLang="zh-CN" sz="1800" dirty="0" smtClean="0"/>
              <a:t>phenomenon in </a:t>
            </a:r>
            <a:r>
              <a:rPr lang="en-US" altLang="zh-CN" sz="1800" dirty="0"/>
              <a:t>common: on the first layer they learn features similar to Gabor </a:t>
            </a:r>
            <a:r>
              <a:rPr lang="en-US" altLang="zh-CN" sz="1800" dirty="0" smtClean="0"/>
              <a:t>filters and </a:t>
            </a:r>
            <a:r>
              <a:rPr lang="en-US" altLang="zh-CN" sz="1800" dirty="0"/>
              <a:t>color blobs. Such first-layer features appear not to be specific to a </a:t>
            </a:r>
            <a:r>
              <a:rPr lang="en-US" altLang="zh-CN" sz="1800" dirty="0" smtClean="0"/>
              <a:t>particular dataset </a:t>
            </a:r>
            <a:r>
              <a:rPr lang="en-US" altLang="zh-CN" sz="1800" dirty="0"/>
              <a:t>or task, but general in that they are applicable to many datasets and tasks.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Motivation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481944"/>
            <a:ext cx="10515600" cy="3150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4000" dirty="0" smtClean="0"/>
              <a:t>general vs specific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3200" dirty="0" smtClean="0"/>
          </a:p>
          <a:p>
            <a:r>
              <a:rPr lang="en-US" altLang="zh-CN" dirty="0"/>
              <a:t> Can we quantify the degree to which a particular layer is general or specific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 Does the transition occur suddenly at a single layer, or is it spread out over several layers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 Where does this transition take place: near the first, middle, or last layer of the network?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61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181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怎么确定神经网络中某一层的可迁移性</a:t>
            </a:r>
            <a:r>
              <a:rPr lang="en-US" altLang="zh-CN" sz="2000" dirty="0" smtClean="0"/>
              <a:t>?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个数据集上训练得到的网络的特征层，能</a:t>
            </a:r>
            <a:r>
              <a:rPr lang="zh-CN" altLang="en-US" sz="2000" dirty="0"/>
              <a:t>迁移</a:t>
            </a:r>
            <a:r>
              <a:rPr lang="zh-CN" altLang="en-US" sz="2000" dirty="0" smtClean="0"/>
              <a:t>到在另一个数据集上训练的网络吗？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05" y="2748047"/>
            <a:ext cx="7676190" cy="136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573036"/>
            <a:ext cx="87841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Transferring knowledge from one area to another (usually related) domain/problem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70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paper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</a:t>
            </a:r>
            <a:r>
              <a:rPr lang="en-US" altLang="zh-CN" sz="2000" dirty="0"/>
              <a:t>this paper </a:t>
            </a:r>
            <a:r>
              <a:rPr lang="en-US" altLang="zh-CN" sz="2000" dirty="0" smtClean="0"/>
              <a:t>we experimentally </a:t>
            </a:r>
            <a:r>
              <a:rPr lang="en-US" altLang="zh-CN" sz="2000" dirty="0"/>
              <a:t>quantify the generality versus specificity of neurons in each </a:t>
            </a:r>
            <a:r>
              <a:rPr lang="en-US" altLang="zh-CN" sz="2000" dirty="0" smtClean="0"/>
              <a:t>layer of </a:t>
            </a:r>
            <a:r>
              <a:rPr lang="en-US" altLang="zh-CN" sz="2000" dirty="0"/>
              <a:t>a deep convolutional neural </a:t>
            </a:r>
            <a:r>
              <a:rPr lang="en-US" altLang="zh-CN" sz="2000" dirty="0" smtClean="0"/>
              <a:t>network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首先定义了一组特征的通用程度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In this study, we define the degree of generality of a </a:t>
            </a:r>
            <a:r>
              <a:rPr lang="en-US" altLang="zh-CN" sz="2000" dirty="0" smtClean="0"/>
              <a:t>set of </a:t>
            </a:r>
            <a:r>
              <a:rPr lang="en-US" altLang="zh-CN" sz="2000" dirty="0"/>
              <a:t>features learned on task A as the extent to which the features can be used for another task B. </a:t>
            </a:r>
            <a:r>
              <a:rPr lang="en-US" altLang="zh-CN" sz="2000" dirty="0" smtClean="0"/>
              <a:t>It is </a:t>
            </a:r>
            <a:r>
              <a:rPr lang="en-US" altLang="zh-CN" sz="2000" dirty="0"/>
              <a:t>important to note that this definition depends on the similarity between A and B.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850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ImageNet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sz="2000" dirty="0" smtClean="0"/>
              <a:t>1000 classes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~</a:t>
            </a:r>
            <a:r>
              <a:rPr lang="en-US" altLang="zh-CN" sz="2000" dirty="0"/>
              <a:t>1.2 million </a:t>
            </a:r>
            <a:r>
              <a:rPr lang="en-US" altLang="zh-CN" sz="2000" dirty="0" smtClean="0"/>
              <a:t>images, 50,000 </a:t>
            </a:r>
            <a:r>
              <a:rPr lang="en-US" altLang="zh-CN" sz="2000" dirty="0"/>
              <a:t>test images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/>
              <a:t>Images organized in hierarchal manner 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 smtClean="0"/>
              <a:t>构造</a:t>
            </a:r>
            <a:r>
              <a:rPr lang="zh-CN" altLang="en-US" sz="2400" dirty="0"/>
              <a:t>在</a:t>
            </a:r>
            <a:r>
              <a:rPr lang="en-US" altLang="zh-CN" sz="2400" dirty="0"/>
              <a:t>ImageNet</a:t>
            </a:r>
            <a:r>
              <a:rPr lang="zh-CN" altLang="en-US" sz="2400" dirty="0"/>
              <a:t>数据集上不重叠的子集对儿，来创建分类任务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B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16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pPr lvl="1"/>
            <a:r>
              <a:rPr lang="en-US" altLang="zh-CN" sz="2000" dirty="0"/>
              <a:t>8 layers </a:t>
            </a:r>
            <a:r>
              <a:rPr lang="en-US" altLang="zh-CN" sz="2000" dirty="0" smtClean="0"/>
              <a:t>CNN</a:t>
            </a:r>
          </a:p>
          <a:p>
            <a:pPr lvl="1"/>
            <a:r>
              <a:rPr lang="en-US" altLang="zh-CN" sz="2000" dirty="0" err="1" smtClean="0"/>
              <a:t>Implemention</a:t>
            </a:r>
            <a:r>
              <a:rPr lang="en-US" altLang="zh-CN" sz="2000" dirty="0" smtClean="0"/>
              <a:t> on </a:t>
            </a:r>
            <a:r>
              <a:rPr lang="en-US" altLang="zh-CN" sz="2000" dirty="0" err="1" smtClean="0"/>
              <a:t>Caffe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66" y="3149995"/>
            <a:ext cx="7866667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1: </a:t>
            </a:r>
            <a:r>
              <a:rPr lang="en-US" altLang="zh-CN" dirty="0"/>
              <a:t>Similar </a:t>
            </a:r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Random 50-50 A/B </a:t>
            </a:r>
            <a:r>
              <a:rPr lang="en-US" altLang="zh-CN" dirty="0" smtClean="0"/>
              <a:t>splits </a:t>
            </a:r>
            <a:r>
              <a:rPr lang="en-US" altLang="zh-CN" dirty="0"/>
              <a:t>of ImageNet classes 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Networks </a:t>
            </a:r>
            <a:r>
              <a:rPr lang="en-US" altLang="zh-CN" dirty="0"/>
              <a:t>Trained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BaseA</a:t>
            </a:r>
            <a:r>
              <a:rPr lang="en-US" altLang="zh-CN" dirty="0"/>
              <a:t>: Trained on set A </a:t>
            </a:r>
          </a:p>
          <a:p>
            <a:pPr lvl="1"/>
            <a:r>
              <a:rPr lang="en-US" altLang="zh-CN" dirty="0" err="1" smtClean="0"/>
              <a:t>BaseB</a:t>
            </a:r>
            <a:r>
              <a:rPr lang="en-US" altLang="zh-CN" dirty="0"/>
              <a:t>: Trained on set B </a:t>
            </a:r>
          </a:p>
          <a:p>
            <a:pPr lvl="1"/>
            <a:r>
              <a:rPr lang="en-US" altLang="zh-CN" dirty="0" err="1" smtClean="0"/>
              <a:t>BnB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BnB</a:t>
            </a:r>
            <a:r>
              <a:rPr lang="en-US" altLang="zh-CN" dirty="0"/>
              <a:t>+: Trained on set B, then transferred first n layers and retrained on set B. </a:t>
            </a:r>
          </a:p>
          <a:p>
            <a:pPr lvl="1"/>
            <a:r>
              <a:rPr lang="en-US" altLang="zh-CN" dirty="0" err="1" smtClean="0"/>
              <a:t>AnB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AnB</a:t>
            </a:r>
            <a:r>
              <a:rPr lang="en-US" altLang="zh-CN" dirty="0"/>
              <a:t>+: Trained on set A, then transferred first n layers and retrained on set B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– Plus superscript indicates transferred layers were </a:t>
            </a:r>
            <a:r>
              <a:rPr lang="en-US" altLang="zh-CN" dirty="0" smtClean="0"/>
              <a:t>fine-tuned </a:t>
            </a:r>
            <a:r>
              <a:rPr lang="en-US" altLang="zh-CN" dirty="0"/>
              <a:t>on new dataset.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5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782" y="982186"/>
            <a:ext cx="6412436" cy="520311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2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822</Words>
  <Application>Microsoft Office PowerPoint</Application>
  <PresentationFormat>宽屏</PresentationFormat>
  <Paragraphs>105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How transferable are features in deep neural networks?</vt:lpstr>
      <vt:lpstr>Background &amp; Motivation</vt:lpstr>
      <vt:lpstr>Background &amp; Motivation</vt:lpstr>
      <vt:lpstr>Transfer Learning</vt:lpstr>
      <vt:lpstr>The paper work</vt:lpstr>
      <vt:lpstr>Dataset</vt:lpstr>
      <vt:lpstr>Network Architecture</vt:lpstr>
      <vt:lpstr>Experiment 1: Similar Datasets</vt:lpstr>
      <vt:lpstr>Network</vt:lpstr>
      <vt:lpstr>Results</vt:lpstr>
      <vt:lpstr>Results</vt:lpstr>
      <vt:lpstr>Experiment 2: Dissimilar Datasets</vt:lpstr>
      <vt:lpstr>Results</vt:lpstr>
      <vt:lpstr>Experiment 3: random weights </vt:lpstr>
      <vt:lpstr>Results</vt:lpstr>
      <vt:lpstr>Overall Results</vt:lpstr>
      <vt:lpstr>Conclusion</vt:lpstr>
    </vt:vector>
  </TitlesOfParts>
  <Company>heal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transferable are features in deep neural networks?</dc:title>
  <dc:creator>cui fengli</dc:creator>
  <cp:lastModifiedBy>cui fengli</cp:lastModifiedBy>
  <cp:revision>137</cp:revision>
  <dcterms:created xsi:type="dcterms:W3CDTF">2019-10-25T13:21:41Z</dcterms:created>
  <dcterms:modified xsi:type="dcterms:W3CDTF">2019-10-30T10:38:37Z</dcterms:modified>
</cp:coreProperties>
</file>