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3" r:id="rId2"/>
    <p:sldId id="257" r:id="rId3"/>
    <p:sldId id="258" r:id="rId4"/>
    <p:sldId id="264" r:id="rId5"/>
    <p:sldId id="259" r:id="rId6"/>
    <p:sldId id="260" r:id="rId7"/>
    <p:sldId id="265" r:id="rId8"/>
    <p:sldId id="267" r:id="rId9"/>
    <p:sldId id="266" r:id="rId10"/>
    <p:sldId id="268" r:id="rId11"/>
    <p:sldId id="269" r:id="rId12"/>
    <p:sldId id="270" r:id="rId13"/>
    <p:sldId id="272" r:id="rId14"/>
    <p:sldId id="273" r:id="rId15"/>
    <p:sldId id="274" r:id="rId16"/>
    <p:sldId id="276" r:id="rId17"/>
    <p:sldId id="277" r:id="rId18"/>
    <p:sldId id="271" r:id="rId19"/>
    <p:sldId id="26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85954"/>
  </p:normalViewPr>
  <p:slideViewPr>
    <p:cSldViewPr snapToGrid="0" snapToObjects="1" showGuides="1">
      <p:cViewPr varScale="1">
        <p:scale>
          <a:sx n="96" d="100"/>
          <a:sy n="96" d="100"/>
        </p:scale>
        <p:origin x="1064" y="1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24B97-057B-8047-BEBB-1B91B39D9A39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1FB7F-27E6-6A42-93AF-C689A2C5C7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074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1FB7F-27E6-6A42-93AF-C689A2C5C70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175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1FB7F-27E6-6A42-93AF-C689A2C5C70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5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1FB7F-27E6-6A42-93AF-C689A2C5C70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352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1FB7F-27E6-6A42-93AF-C689A2C5C70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5984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1FB7F-27E6-6A42-93AF-C689A2C5C70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110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8CC44-40D9-1E47-B0ED-9DD03C57C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64C29D-2960-B446-B805-DC1E8BFE3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54B24-BBBA-0340-9B34-12525428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976-015F-BA4C-BD71-71B73A3567D2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C9F3F-3335-CD40-93B7-7DEE5D88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4CEE4-AB73-BA47-ABA8-428605CE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B73F-9EA9-F04A-AEB9-EA7B2D5C9C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97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5D3B1-B924-4046-B493-41498BAE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FCC7E8-4AB1-D34E-96B5-D124B8D64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23499-7DD6-5A48-BC88-6F7E0A5C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976-015F-BA4C-BD71-71B73A3567D2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20CC8-F473-B94D-A793-2249E367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C1E2E-D410-1B4E-8513-2CECC50D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B73F-9EA9-F04A-AEB9-EA7B2D5C9C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775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7F4517-844E-244B-94C0-ABD6BC652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62B484-FACB-604C-8D21-67E6A433A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0BB4F-DC98-0B44-9155-4A0C278D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976-015F-BA4C-BD71-71B73A3567D2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7CA4C-ECB8-064E-9C4E-E70094A9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DE4F5-6B27-A14A-B7D1-2343B858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B73F-9EA9-F04A-AEB9-EA7B2D5C9C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22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4B176-A738-6C4F-B62F-DAE50383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2DEB0-7BA8-2D4A-8895-2231034DC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88798-1B9A-014D-8A4F-455976C2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976-015F-BA4C-BD71-71B73A3567D2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D1067-1F46-9E45-80C7-41168671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4FF34-EFD1-EA4F-81A9-95453632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B73F-9EA9-F04A-AEB9-EA7B2D5C9C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38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4C31C-2DF1-ED43-9F1B-B4165AB9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84EB9-7F35-6843-85AB-A44DC9324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59ABB-FE24-684C-8516-A0E97D61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976-015F-BA4C-BD71-71B73A3567D2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E1235-219D-AE40-B1CB-44444B47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A7C17-73D1-0E41-A44F-83E820B6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B73F-9EA9-F04A-AEB9-EA7B2D5C9C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30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CF2C7-EDAF-D14F-A6B1-C8A5F1A9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F591B-9D70-3D40-A671-705B7E620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E20C24-7491-9A47-973C-8DA5E5AEB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0ACB2-3F4E-E540-B568-23A7BC3C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976-015F-BA4C-BD71-71B73A3567D2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D0D20-249F-F742-9AEB-E3CCD62B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6278EC-7072-D44A-AC53-F6817708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B73F-9EA9-F04A-AEB9-EA7B2D5C9C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27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92C8F-DB52-804A-8D5E-12A7E2A5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2EF78F-E5F8-744C-B1FA-908F77EB2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7BBB2B-A29F-BF4D-8C1D-AA705149A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E92AE5-E463-E94C-BEB2-A7CA2BA92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DC774A-9062-374B-88E1-98CAA216C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283A0B-F305-1A4D-8906-F787F121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976-015F-BA4C-BD71-71B73A3567D2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5EB70-9E26-BA4D-9BF9-5502C653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69C319-91CD-7F4A-9BC4-01875415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B73F-9EA9-F04A-AEB9-EA7B2D5C9C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569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3FFED-DD78-F64E-BB12-FB8FC925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CF042E-2471-2746-AD30-A6AD6DE0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976-015F-BA4C-BD71-71B73A3567D2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F87C58-3410-084F-92E5-55E4E9C9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3C5048-120A-1441-B5ED-1B68427F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B73F-9EA9-F04A-AEB9-EA7B2D5C9C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52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EC0391-B234-7F48-A7D2-3F374B1C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976-015F-BA4C-BD71-71B73A3567D2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90C9A4-EB4C-D643-9D78-233D4B04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4B1C4B-4EC5-8C44-95F8-84D39A15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B73F-9EA9-F04A-AEB9-EA7B2D5C9C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843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F4A17-27BC-3743-9A69-DED8191A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B7FB8-2D7E-654D-9035-B5B48EDCF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AF2F81-BD83-BC41-B316-6A8AE5A28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6F54CE-F375-F14B-BE3A-1C387724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976-015F-BA4C-BD71-71B73A3567D2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B504A-218C-5140-AEC2-1ADF8DEC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ABB40-80B1-4C47-926F-F7F9FCCE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B73F-9EA9-F04A-AEB9-EA7B2D5C9C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42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312F3-8CD2-294F-B7AB-BE625D45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94044B-D9F1-B44B-99FE-73E534B1D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33A7B0-AF83-5945-ACDD-6A184207A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3CDCEE-F5EF-CF4F-9A8D-6AE9EC6D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976-015F-BA4C-BD71-71B73A3567D2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17D492-4F2F-114F-9FC1-635359C0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2AC44-A82D-BE43-8A40-00586E40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B73F-9EA9-F04A-AEB9-EA7B2D5C9C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25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CFDF1A-3B29-594C-8882-DA03136B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681A85-6E56-8C46-AC2E-E2395C05B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4EBCA-21AB-3640-A329-D90A08983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AA976-015F-BA4C-BD71-71B73A3567D2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E59BA-677A-954E-BB6B-0D52D36E6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1B438-DEE8-8E48-814C-4B00F6BDE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CB73F-9EA9-F04A-AEB9-EA7B2D5C9C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51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tiff"/><Relationship Id="rId3" Type="http://schemas.openxmlformats.org/officeDocument/2006/relationships/image" Target="../media/image18.png"/><Relationship Id="rId7" Type="http://schemas.openxmlformats.org/officeDocument/2006/relationships/image" Target="../media/image2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gif"/><Relationship Id="rId5" Type="http://schemas.openxmlformats.org/officeDocument/2006/relationships/image" Target="../media/image20.png"/><Relationship Id="rId4" Type="http://schemas.openxmlformats.org/officeDocument/2006/relationships/image" Target="../media/image19.tiff"/><Relationship Id="rId9" Type="http://schemas.openxmlformats.org/officeDocument/2006/relationships/image" Target="../media/image24.tif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gif"/><Relationship Id="rId3" Type="http://schemas.openxmlformats.org/officeDocument/2006/relationships/image" Target="../media/image25.gif"/><Relationship Id="rId7" Type="http://schemas.openxmlformats.org/officeDocument/2006/relationships/image" Target="../media/image29.gif"/><Relationship Id="rId12" Type="http://schemas.openxmlformats.org/officeDocument/2006/relationships/image" Target="../media/image34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gif"/><Relationship Id="rId11" Type="http://schemas.openxmlformats.org/officeDocument/2006/relationships/image" Target="../media/image33.tiff"/><Relationship Id="rId5" Type="http://schemas.openxmlformats.org/officeDocument/2006/relationships/image" Target="../media/image27.gif"/><Relationship Id="rId10" Type="http://schemas.openxmlformats.org/officeDocument/2006/relationships/image" Target="../media/image32.png"/><Relationship Id="rId4" Type="http://schemas.openxmlformats.org/officeDocument/2006/relationships/image" Target="../media/image26.gif"/><Relationship Id="rId9" Type="http://schemas.openxmlformats.org/officeDocument/2006/relationships/image" Target="../media/image31.tif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tiff"/><Relationship Id="rId3" Type="http://schemas.openxmlformats.org/officeDocument/2006/relationships/image" Target="../media/image35.png"/><Relationship Id="rId7" Type="http://schemas.openxmlformats.org/officeDocument/2006/relationships/image" Target="../media/image39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tiff"/><Relationship Id="rId5" Type="http://schemas.openxmlformats.org/officeDocument/2006/relationships/image" Target="../media/image37.tiff"/><Relationship Id="rId4" Type="http://schemas.openxmlformats.org/officeDocument/2006/relationships/image" Target="../media/image36.tiff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F7BC7E-1EB9-B045-84E9-0DC92F447D3D}"/>
              </a:ext>
            </a:extLst>
          </p:cNvPr>
          <p:cNvSpPr txBox="1"/>
          <p:nvPr/>
        </p:nvSpPr>
        <p:spPr>
          <a:xfrm>
            <a:off x="609600" y="519288"/>
            <a:ext cx="11461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《 Learning Transferable Features with Deep Adaptation Networks 》</a:t>
            </a:r>
            <a:endParaRPr kumimoji="1" lang="zh-CN" altLang="en-US" sz="28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64E0FA-5C1B-AD4B-987D-1FA324B7D1E8}"/>
              </a:ext>
            </a:extLst>
          </p:cNvPr>
          <p:cNvSpPr/>
          <p:nvPr/>
        </p:nvSpPr>
        <p:spPr>
          <a:xfrm>
            <a:off x="4114528" y="1223624"/>
            <a:ext cx="783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-apple-system"/>
              </a:rPr>
              <a:t>以</a:t>
            </a:r>
            <a:r>
              <a:rPr lang="zh-CN" altLang="en-US" dirty="0">
                <a:solidFill>
                  <a:srgbClr val="C00000"/>
                </a:solidFill>
              </a:rPr>
              <a:t>深度网络为载体进行适配迁移，</a:t>
            </a:r>
            <a:r>
              <a:rPr lang="zh-CN" altLang="en-US" dirty="0">
                <a:solidFill>
                  <a:srgbClr val="C00000"/>
                </a:solidFill>
                <a:latin typeface="-apple-system"/>
              </a:rPr>
              <a:t>解决迁移学习中经典的</a:t>
            </a:r>
            <a:r>
              <a:rPr lang="en" altLang="zh-CN" b="1" dirty="0">
                <a:solidFill>
                  <a:srgbClr val="C00000"/>
                </a:solidFill>
                <a:latin typeface="-apple-system"/>
              </a:rPr>
              <a:t>domain adaptation</a:t>
            </a:r>
            <a:r>
              <a:rPr lang="zh-CN" altLang="en-US" b="1" dirty="0">
                <a:solidFill>
                  <a:srgbClr val="C00000"/>
                </a:solidFill>
                <a:latin typeface="-apple-system"/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5E2E7D-5E08-6445-9BC8-E7271A6386B1}"/>
              </a:ext>
            </a:extLst>
          </p:cNvPr>
          <p:cNvSpPr txBox="1"/>
          <p:nvPr/>
        </p:nvSpPr>
        <p:spPr>
          <a:xfrm>
            <a:off x="920044" y="2122312"/>
            <a:ext cx="10351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深度神经网络可以学习可迁移特征，这些特征用于域适应时在新的任务上可以表现出很好的泛化能力。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zh-CN" altLang="en-US" dirty="0"/>
              <a:t> 神经网络通常在前面几层都学习到的是通用的特征（</a:t>
            </a:r>
            <a:r>
              <a:rPr kumimoji="1" lang="en" altLang="zh-CN" b="1" dirty="0">
                <a:solidFill>
                  <a:srgbClr val="C00000"/>
                </a:solidFill>
              </a:rPr>
              <a:t>general feature</a:t>
            </a:r>
            <a:r>
              <a:rPr kumimoji="1" lang="zh-CN" altLang="en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随着网络的加深，后面的网络更偏重于依赖特定的任务去学习特定的特征（</a:t>
            </a:r>
            <a:r>
              <a:rPr kumimoji="1" lang="en" altLang="zh-CN" b="1" dirty="0">
                <a:solidFill>
                  <a:srgbClr val="C00000"/>
                </a:solidFill>
              </a:rPr>
              <a:t>specific feature</a:t>
            </a:r>
            <a:r>
              <a:rPr kumimoji="1" lang="zh-CN" altLang="en" dirty="0"/>
              <a:t>）。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深度特征会随着网络层数的增加由</a:t>
            </a:r>
            <a:r>
              <a:rPr kumimoji="1" lang="en-US" altLang="zh-CN" dirty="0"/>
              <a:t>general</a:t>
            </a:r>
            <a:r>
              <a:rPr kumimoji="1" lang="zh-CN" altLang="en-US" dirty="0"/>
              <a:t>到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转变，特征的可迁移能力在网络高层急剧下降，会极大地增加了域之间的差异性。</a:t>
            </a:r>
            <a:endParaRPr kumimoji="1" lang="en-US" altLang="zh-CN" dirty="0"/>
          </a:p>
          <a:p>
            <a:endParaRPr kumimoji="1" lang="zh-CN" altLang="e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EEFD0A-7278-C249-872C-B0C201E78A4C}"/>
              </a:ext>
            </a:extLst>
          </p:cNvPr>
          <p:cNvSpPr/>
          <p:nvPr/>
        </p:nvSpPr>
        <p:spPr>
          <a:xfrm>
            <a:off x="914400" y="5368836"/>
            <a:ext cx="105212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不同任务的网络中，浅层的特征基本是通用的。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所以，如果要适配一个网络，重点是要适配高层</a:t>
            </a:r>
            <a:r>
              <a:rPr lang="en-US" altLang="zh-CN" dirty="0"/>
              <a:t>——</a:t>
            </a:r>
            <a:r>
              <a:rPr lang="en" altLang="zh-CN" b="1" dirty="0">
                <a:solidFill>
                  <a:srgbClr val="C00000"/>
                </a:solidFill>
              </a:rPr>
              <a:t>task-specific</a:t>
            </a:r>
            <a:r>
              <a:rPr lang="zh-CN" altLang="en-US" b="1" dirty="0">
                <a:solidFill>
                  <a:srgbClr val="C00000"/>
                </a:solidFill>
              </a:rPr>
              <a:t>层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21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3EE0F8-2D05-814A-A24B-D61616DC5C31}"/>
              </a:ext>
            </a:extLst>
          </p:cNvPr>
          <p:cNvSpPr txBox="1"/>
          <p:nvPr/>
        </p:nvSpPr>
        <p:spPr>
          <a:xfrm>
            <a:off x="361245" y="1128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</a:rPr>
              <a:t>学习策略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1BC89D-962F-784A-BD2D-C5CC6D803ED3}"/>
                  </a:ext>
                </a:extLst>
              </p:cNvPr>
              <p:cNvSpPr txBox="1"/>
              <p:nvPr/>
            </p:nvSpPr>
            <p:spPr>
              <a:xfrm>
                <a:off x="2030646" y="194619"/>
                <a:ext cx="2885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b="1" dirty="0">
                    <a:solidFill>
                      <a:srgbClr val="C00000"/>
                    </a:solidFill>
                  </a:rPr>
                  <a:t>（</a:t>
                </a:r>
                <a:r>
                  <a:rPr kumimoji="1"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kumimoji="1" lang="zh-CN" altLang="en-US" b="1" dirty="0">
                    <a:solidFill>
                      <a:srgbClr val="C00000"/>
                    </a:solidFill>
                  </a:rPr>
                  <a:t>）学习</a:t>
                </a:r>
                <a:r>
                  <a:rPr kumimoji="1" lang="en-US" altLang="zh-CN" b="1" dirty="0">
                    <a:solidFill>
                      <a:srgbClr val="C00000"/>
                    </a:solidFill>
                  </a:rPr>
                  <a:t>CNN</a:t>
                </a:r>
                <a:r>
                  <a:rPr kumimoji="1" lang="zh-CN" altLang="en-US" b="1" dirty="0">
                    <a:solidFill>
                      <a:srgbClr val="C00000"/>
                    </a:solidFill>
                  </a:rPr>
                  <a:t>网络参数 </a:t>
                </a:r>
                <a14:m>
                  <m:oMath xmlns:m="http://schemas.openxmlformats.org/officeDocument/2006/math">
                    <m:r>
                      <a:rPr kumimoji="1" lang="zh-CN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endParaRPr kumimoji="1"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1BC89D-962F-784A-BD2D-C5CC6D803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46" y="194619"/>
                <a:ext cx="2885726" cy="369332"/>
              </a:xfrm>
              <a:prstGeom prst="rect">
                <a:avLst/>
              </a:prstGeom>
              <a:blipFill>
                <a:blip r:embed="rId3"/>
                <a:stretch>
                  <a:fillRect l="-1316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403781B-3BB3-DB4F-BE1D-A3E7F3894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117" y="1488354"/>
            <a:ext cx="8356516" cy="40673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5749E0E-7337-0648-BADC-FA1B92E052D6}"/>
              </a:ext>
            </a:extLst>
          </p:cNvPr>
          <p:cNvSpPr/>
          <p:nvPr/>
        </p:nvSpPr>
        <p:spPr>
          <a:xfrm>
            <a:off x="544124" y="846703"/>
            <a:ext cx="8715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dirty="0">
                <a:latin typeface="Times" pitchFamily="2" charset="0"/>
              </a:rPr>
              <a:t>使用</a:t>
            </a:r>
            <a:r>
              <a:rPr lang="en" altLang="zh-CN" dirty="0">
                <a:latin typeface="Times" pitchFamily="2" charset="0"/>
              </a:rPr>
              <a:t>kernel trick, MK-MMD </a:t>
            </a:r>
            <a:r>
              <a:rPr lang="zh-CN" altLang="en" dirty="0">
                <a:latin typeface="Times" pitchFamily="2" charset="0"/>
              </a:rPr>
              <a:t>可以</a:t>
            </a:r>
            <a:r>
              <a:rPr lang="zh-CN" altLang="en-US" dirty="0">
                <a:latin typeface="Times" pitchFamily="2" charset="0"/>
              </a:rPr>
              <a:t>被计算为多个核函数的期望</a:t>
            </a:r>
            <a:endParaRPr lang="en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D0291A-34E5-1B41-B949-B18D5B752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805" y="2002014"/>
            <a:ext cx="5035755" cy="415572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94DBEBD6-D135-4049-82A0-DAF6B32D4EF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13870" y="2583868"/>
            <a:ext cx="1116425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计算复杂度：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      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这对于深度神经网络来说是不可取的，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因为深度神经网络的能力很大程度上来自于对大规模数据集的学习。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对数据点之间成对相似性的求和使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小批量随机梯度下降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SGD更加困难，而小批量SGD对深度网络的训练有效性至关重要。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r>
              <a:rPr kumimoji="1" lang="zh-CN" altLang="en-US" sz="1600" dirty="0">
                <a:latin typeface="+mn-ea"/>
              </a:rPr>
              <a:t>（在</a:t>
            </a:r>
            <a:r>
              <a:rPr kumimoji="1" lang="en-US" altLang="zh-CN" sz="1600" dirty="0">
                <a:latin typeface="+mn-ea"/>
              </a:rPr>
              <a:t>CNN</a:t>
            </a:r>
            <a:r>
              <a:rPr kumimoji="1" lang="zh-CN" altLang="en-US" sz="1600" dirty="0">
                <a:latin typeface="+mn-ea"/>
              </a:rPr>
              <a:t>训练中，常使用</a:t>
            </a:r>
            <a:r>
              <a:rPr kumimoji="1" lang="zh-CN" altLang="en-US" sz="1600" dirty="0">
                <a:solidFill>
                  <a:srgbClr val="C00000"/>
                </a:solidFill>
                <a:latin typeface="+mn-ea"/>
              </a:rPr>
              <a:t>小批量随机梯度下降</a:t>
            </a:r>
            <a:r>
              <a:rPr kumimoji="1" lang="zh-CN" altLang="en-US" sz="1600" dirty="0">
                <a:latin typeface="+mn-ea"/>
              </a:rPr>
              <a:t>的方法来更新参数）</a:t>
            </a:r>
          </a:p>
        </p:txBody>
      </p:sp>
      <p:pic>
        <p:nvPicPr>
          <p:cNvPr id="1028" name="Picture 4" descr="O\left(n^{2}\right)">
            <a:extLst>
              <a:ext uri="{FF2B5EF4-FFF2-40B4-BE49-F238E27FC236}">
                <a16:creationId xmlns:a16="http://schemas.microsoft.com/office/drawing/2014/main" id="{C44B8CBF-645C-9248-9D93-795750611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756" y="2613476"/>
            <a:ext cx="596900" cy="30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83193EF-E512-9948-81E0-B6236791B41B}"/>
              </a:ext>
            </a:extLst>
          </p:cNvPr>
          <p:cNvSpPr txBox="1"/>
          <p:nvPr/>
        </p:nvSpPr>
        <p:spPr>
          <a:xfrm>
            <a:off x="606438" y="4104639"/>
            <a:ext cx="6708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所以，</a:t>
            </a:r>
            <a:r>
              <a:rPr lang="en-US" altLang="zh-CN" sz="1600" dirty="0">
                <a:latin typeface="+mn-ea"/>
              </a:rPr>
              <a:t>DAN</a:t>
            </a:r>
            <a:r>
              <a:rPr lang="zh-CN" altLang="en-US" sz="1600" dirty="0">
                <a:latin typeface="+mn-ea"/>
              </a:rPr>
              <a:t>采用了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无偏估计的</a:t>
            </a:r>
            <a:r>
              <a:rPr lang="en" altLang="zh-CN" sz="1600" b="1" dirty="0">
                <a:solidFill>
                  <a:srgbClr val="C00000"/>
                </a:solidFill>
                <a:latin typeface="+mn-ea"/>
              </a:rPr>
              <a:t>MK-MMD </a:t>
            </a:r>
            <a:r>
              <a:rPr lang="zh-CN" altLang="en" sz="1600" dirty="0">
                <a:latin typeface="+mn-ea"/>
              </a:rPr>
              <a:t>，</a:t>
            </a:r>
            <a:r>
              <a:rPr lang="zh-CN" altLang="en-US" sz="1600" dirty="0">
                <a:latin typeface="+mn-ea"/>
              </a:rPr>
              <a:t>其计算具有</a:t>
            </a:r>
            <a:r>
              <a:rPr lang="zh-CN" altLang="en-US" sz="1600" dirty="0">
                <a:solidFill>
                  <a:srgbClr val="C00000"/>
                </a:solidFill>
                <a:latin typeface="+mn-ea"/>
              </a:rPr>
              <a:t>线性复杂度</a:t>
            </a:r>
            <a:r>
              <a:rPr lang="en-US" altLang="zh-CN" sz="1600" dirty="0">
                <a:solidFill>
                  <a:srgbClr val="C00000"/>
                </a:solidFill>
                <a:latin typeface="+mn-ea"/>
              </a:rPr>
              <a:t>O(n)</a:t>
            </a:r>
            <a:r>
              <a:rPr lang="zh-CN" altLang="en-US" sz="1600" dirty="0">
                <a:latin typeface="+mn-ea"/>
              </a:rPr>
              <a:t>。</a:t>
            </a:r>
            <a:endParaRPr kumimoji="1" lang="zh-CN" altLang="en-US" sz="1600" dirty="0">
              <a:latin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AA1C2FC-C935-2B40-9E6C-D194A6FE47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9505" y="4530880"/>
            <a:ext cx="4264407" cy="5897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051A2D5-A897-914D-BAE7-E16ED23447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3056" y="5553710"/>
            <a:ext cx="3181660" cy="36456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D7AA6AA-DD15-0B45-9275-40A8253350AC}"/>
              </a:ext>
            </a:extLst>
          </p:cNvPr>
          <p:cNvSpPr txBox="1"/>
          <p:nvPr/>
        </p:nvSpPr>
        <p:spPr>
          <a:xfrm>
            <a:off x="389241" y="5573098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+mn-ea"/>
              </a:rPr>
              <a:t>quad-tuple </a:t>
            </a:r>
            <a:r>
              <a:rPr kumimoji="1" lang="zh-CN" altLang="en-US" sz="1600" dirty="0">
                <a:latin typeface="+mn-ea"/>
              </a:rPr>
              <a:t>四元组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07B9CB-4E05-C444-B020-77F47B34BAA0}"/>
              </a:ext>
            </a:extLst>
          </p:cNvPr>
          <p:cNvSpPr txBox="1"/>
          <p:nvPr/>
        </p:nvSpPr>
        <p:spPr>
          <a:xfrm>
            <a:off x="342730" y="6100515"/>
            <a:ext cx="2743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ea"/>
              </a:rPr>
              <a:t>对每个四元组求其多核函数</a:t>
            </a:r>
            <a:r>
              <a:rPr kumimoji="1" lang="en-US" altLang="zh-CN" sz="1600" dirty="0">
                <a:latin typeface="+mn-ea"/>
              </a:rPr>
              <a:t>k</a:t>
            </a:r>
            <a:endParaRPr kumimoji="1" lang="zh-CN" altLang="en-US" sz="1600" dirty="0">
              <a:latin typeface="+mn-ea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C6F7892-831E-884F-A97F-DB29EADD9C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0880" y="6087901"/>
            <a:ext cx="8750757" cy="38046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7C5DAC8-369E-6643-95BA-0D66265A0307}"/>
              </a:ext>
            </a:extLst>
          </p:cNvPr>
          <p:cNvSpPr txBox="1"/>
          <p:nvPr/>
        </p:nvSpPr>
        <p:spPr>
          <a:xfrm>
            <a:off x="9290304" y="4291584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00B0F0"/>
                </a:solidFill>
                <a:latin typeface="+mn-ea"/>
              </a:rPr>
              <a:t>Gretton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提出</a:t>
            </a:r>
            <a:endParaRPr kumimoji="1" lang="zh-CN" altLang="en-US" sz="2000" b="1" dirty="0">
              <a:solidFill>
                <a:srgbClr val="00B0F0"/>
              </a:solidFill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77C9AF9-C38C-6540-A0D7-6F78A2E9597D}"/>
              </a:ext>
            </a:extLst>
          </p:cNvPr>
          <p:cNvCxnSpPr>
            <a:cxnSpLocks/>
          </p:cNvCxnSpPr>
          <p:nvPr/>
        </p:nvCxnSpPr>
        <p:spPr>
          <a:xfrm flipH="1">
            <a:off x="8570976" y="4559808"/>
            <a:ext cx="646176" cy="24384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57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47342E71-23E8-A242-9A7A-AB2EDEBB45FA}"/>
              </a:ext>
            </a:extLst>
          </p:cNvPr>
          <p:cNvGrpSpPr/>
          <p:nvPr/>
        </p:nvGrpSpPr>
        <p:grpSpPr>
          <a:xfrm>
            <a:off x="679645" y="590843"/>
            <a:ext cx="10485947" cy="688414"/>
            <a:chOff x="704029" y="334811"/>
            <a:chExt cx="10485947" cy="68841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EAE6FDA-8B81-3E44-A021-E3DED110BF88}"/>
                </a:ext>
              </a:extLst>
            </p:cNvPr>
            <p:cNvSpPr/>
            <p:nvPr/>
          </p:nvSpPr>
          <p:spPr>
            <a:xfrm>
              <a:off x="704029" y="518745"/>
              <a:ext cx="43284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333333"/>
                  </a:solidFill>
                  <a:latin typeface="+mn-ea"/>
                </a:rPr>
                <a:t>用小批量</a:t>
              </a:r>
              <a:r>
                <a:rPr lang="en" altLang="zh-CN" dirty="0">
                  <a:solidFill>
                    <a:srgbClr val="333333"/>
                  </a:solidFill>
                  <a:latin typeface="+mn-ea"/>
                </a:rPr>
                <a:t>SGD</a:t>
              </a:r>
              <a:r>
                <a:rPr lang="zh-CN" altLang="en-US" dirty="0">
                  <a:solidFill>
                    <a:srgbClr val="333333"/>
                  </a:solidFill>
                  <a:latin typeface="+mn-ea"/>
                </a:rPr>
                <a:t>训练深度</a:t>
              </a:r>
              <a:r>
                <a:rPr lang="en" altLang="zh-CN" dirty="0">
                  <a:solidFill>
                    <a:srgbClr val="333333"/>
                  </a:solidFill>
                  <a:latin typeface="+mn-ea"/>
                </a:rPr>
                <a:t>CNN</a:t>
              </a:r>
              <a:r>
                <a:rPr lang="zh-CN" altLang="en-US" dirty="0">
                  <a:solidFill>
                    <a:srgbClr val="333333"/>
                  </a:solidFill>
                  <a:latin typeface="+mn-ea"/>
                </a:rPr>
                <a:t>时，只需考虑</a:t>
              </a:r>
              <a:endParaRPr lang="zh-CN" altLang="en-US" dirty="0">
                <a:latin typeface="+mn-ea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932E452-F57B-D345-BBBE-DBDC85EEE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9288" y="334811"/>
              <a:ext cx="3775178" cy="68841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75BEEC5-8904-5243-BB49-042CEC96D870}"/>
                </a:ext>
              </a:extLst>
            </p:cNvPr>
            <p:cNvSpPr txBox="1"/>
            <p:nvPr/>
          </p:nvSpPr>
          <p:spPr>
            <a:xfrm>
              <a:off x="8743472" y="517935"/>
              <a:ext cx="2446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+mn-ea"/>
                </a:rPr>
                <a:t>对每个数据点</a:t>
              </a:r>
              <a:r>
                <a:rPr kumimoji="1" lang="en-US" altLang="zh-CN" dirty="0">
                  <a:latin typeface="+mn-ea"/>
                </a:rPr>
                <a:t>Xi</a:t>
              </a:r>
              <a:r>
                <a:rPr kumimoji="1" lang="zh-CN" altLang="en-US" dirty="0">
                  <a:latin typeface="+mn-ea"/>
                </a:rPr>
                <a:t>的梯度</a:t>
              </a:r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EC907B06-5B9A-D048-A304-EA6BF927AE9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6879" y="1350742"/>
            <a:ext cx="11137168" cy="8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由于线性时间MK-MMD的求和形式很好，可以很容易地解耦为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        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的和，所以我们只需要计算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对于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Xi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在</a:t>
            </a:r>
            <a:r>
              <a:rPr lang="zh-CN" altLang="zh-CN" dirty="0">
                <a:solidFill>
                  <a:srgbClr val="333333"/>
                </a:solidFill>
                <a:latin typeface="+mn-ea"/>
              </a:rPr>
              <a:t>第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L</a:t>
            </a:r>
            <a:r>
              <a:rPr lang="zh-CN" altLang="zh-CN" dirty="0">
                <a:solidFill>
                  <a:srgbClr val="333333"/>
                </a:solidFill>
                <a:latin typeface="+mn-ea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的</a:t>
            </a:r>
            <a:r>
              <a:rPr lang="zh-CN" altLang="zh-CN" dirty="0">
                <a:solidFill>
                  <a:srgbClr val="333333"/>
                </a:solidFill>
                <a:latin typeface="+mn-ea"/>
              </a:rPr>
              <a:t>隐藏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表示的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quad-tuple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                          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 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	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的</a:t>
            </a:r>
            <a:r>
              <a:rPr lang="zh-CN" altLang="zh-CN" dirty="0">
                <a:solidFill>
                  <a:srgbClr val="333333"/>
                </a:solidFill>
                <a:latin typeface="+mn-ea"/>
              </a:rPr>
              <a:t>梯度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2050" name="Picture 2" descr="g_{k}\left(\mathbf{z}_{i}\right)">
            <a:extLst>
              <a:ext uri="{FF2B5EF4-FFF2-40B4-BE49-F238E27FC236}">
                <a16:creationId xmlns:a16="http://schemas.microsoft.com/office/drawing/2014/main" id="{57209AA6-A6B3-E644-AD10-ADDD0C7F1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528" y="1486387"/>
            <a:ext cx="558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frac{\partial g_{k}\left(\mathbf{z}_{i}^{\ell}\right)}{\partial \Theta^{\ell}}">
            <a:extLst>
              <a:ext uri="{FF2B5EF4-FFF2-40B4-BE49-F238E27FC236}">
                <a16:creationId xmlns:a16="http://schemas.microsoft.com/office/drawing/2014/main" id="{6FD82DF2-57DA-9646-97B7-8D76B7040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411" y="1805185"/>
            <a:ext cx="722511" cy="48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mathbf{z}_{i}^{\ell}=\left(\mathbf{h}_{2 i-1}^{s \ell}, \mathbf{h}_{2 i}^{s \ell}, \mathbf{h}_{2 i-1}^{t \ell}, \mathbf{h}_{2 i}^{t \ell}\right)">
            <a:extLst>
              <a:ext uri="{FF2B5EF4-FFF2-40B4-BE49-F238E27FC236}">
                <a16:creationId xmlns:a16="http://schemas.microsoft.com/office/drawing/2014/main" id="{542625DB-0B48-0A40-B64B-8A915BE33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935684"/>
            <a:ext cx="2476500" cy="27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5B6E5256-7687-A341-B088-E43558956BEC}"/>
              </a:ext>
            </a:extLst>
          </p:cNvPr>
          <p:cNvGrpSpPr/>
          <p:nvPr/>
        </p:nvGrpSpPr>
        <p:grpSpPr>
          <a:xfrm>
            <a:off x="714481" y="2568358"/>
            <a:ext cx="10788339" cy="943322"/>
            <a:chOff x="859099" y="2471364"/>
            <a:chExt cx="10788339" cy="943322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74235FBF-89D8-034F-A9F0-1D4D5CF1E5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859099" y="2491356"/>
              <a:ext cx="10763038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ea"/>
                </a:rPr>
                <a:t>为了与MK-MMD的梯度一致，需要计算CNN </a:t>
              </a:r>
              <a:r>
                <a:rPr lang="zh-CN" altLang="en-US" dirty="0">
                  <a:solidFill>
                    <a:srgbClr val="333333"/>
                  </a:solidFill>
                  <a:latin typeface="+mn-ea"/>
                </a:rPr>
                <a:t>损失函数</a:t>
              </a:r>
              <a:r>
                <a:rPr kumimoji="0" lang="zh-CN" altLang="zh-CN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ea"/>
                </a:rPr>
                <a:t>的相应梯度</a:t>
              </a:r>
              <a:r>
                <a:rPr kumimoji="0" lang="zh-CN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rPr>
                <a:t>   </a:t>
              </a:r>
              <a:endParaRPr lang="en-US" altLang="zh-CN" dirty="0">
                <a:solidFill>
                  <a:srgbClr val="333333"/>
                </a:solidFill>
                <a:latin typeface="+mn-ea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ea"/>
                </a:rPr>
                <a:t>		</a:t>
              </a:r>
              <a:r>
                <a:rPr kumimoji="0" lang="zh-CN" altLang="zh-CN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ea"/>
                </a:rPr>
                <a:t>表示四元组zi中的</a:t>
              </a:r>
              <a:r>
                <a:rPr kumimoji="0" lang="zh-CN" altLang="en-US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ea"/>
                </a:rPr>
                <a:t>有</a:t>
              </a:r>
              <a:r>
                <a:rPr kumimoji="0" lang="zh-CN" altLang="zh-CN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ea"/>
                </a:rPr>
                <a:t>标记实例</a:t>
              </a:r>
              <a:endPara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pic>
          <p:nvPicPr>
            <p:cNvPr id="2054" name="Picture 6" descr="\frac{\partial J\left(\mathbf{z}_{i}\right)}{\partial \Theta^{\ell}}">
              <a:extLst>
                <a:ext uri="{FF2B5EF4-FFF2-40B4-BE49-F238E27FC236}">
                  <a16:creationId xmlns:a16="http://schemas.microsoft.com/office/drawing/2014/main" id="{FBDA3526-C5B3-A742-A594-92D866B722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4240" y="2503766"/>
              <a:ext cx="560833" cy="398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J\left(\mathbf{z}_{i}\right)=\sum_{i^{\prime}} J\left(\theta\left(\mathbf{x}_{i^{\prime}}^{a}\right), y_{i^{\prime}}^{a}\right)">
              <a:extLst>
                <a:ext uri="{FF2B5EF4-FFF2-40B4-BE49-F238E27FC236}">
                  <a16:creationId xmlns:a16="http://schemas.microsoft.com/office/drawing/2014/main" id="{A04B8FA7-5684-AB4D-8FF0-C56E3A75B2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2592" y="2471364"/>
              <a:ext cx="2974846" cy="325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\left\{\left(\mathbf{x}_{i^{\prime}}^{a}, y_{i^{\prime}}^{a}\right)\right\}">
              <a:extLst>
                <a:ext uri="{FF2B5EF4-FFF2-40B4-BE49-F238E27FC236}">
                  <a16:creationId xmlns:a16="http://schemas.microsoft.com/office/drawing/2014/main" id="{80A6F52A-ADEB-0D42-8B10-E2CBC9C262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5773" y="3059253"/>
              <a:ext cx="965200" cy="266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C2ED05C3-1972-E442-B6F0-DE4C7C471D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7360" y="3712293"/>
            <a:ext cx="4323365" cy="3023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E189840-D4EC-EF47-8260-698E50F4822D}"/>
              </a:ext>
            </a:extLst>
          </p:cNvPr>
          <p:cNvSpPr txBox="1"/>
          <p:nvPr/>
        </p:nvSpPr>
        <p:spPr>
          <a:xfrm>
            <a:off x="820476" y="3703207"/>
            <a:ext cx="4493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例如，在目标域没有标记数据的无监督自适应中</a:t>
            </a:r>
            <a:endParaRPr kumimoji="1" lang="zh-CN" altLang="en-US" sz="16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E0F4CFD-F5FA-FB43-8A44-ED0462BC9973}"/>
                  </a:ext>
                </a:extLst>
              </p:cNvPr>
              <p:cNvSpPr/>
              <p:nvPr/>
            </p:nvSpPr>
            <p:spPr>
              <a:xfrm>
                <a:off x="734170" y="4602573"/>
                <a:ext cx="6016327" cy="478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333333"/>
                    </a:solidFill>
                    <a:latin typeface="+mn-ea"/>
                  </a:rPr>
                  <a:t>执行</a:t>
                </a:r>
                <a:r>
                  <a:rPr lang="en" altLang="zh-CN" dirty="0">
                    <a:solidFill>
                      <a:srgbClr val="333333"/>
                    </a:solidFill>
                    <a:latin typeface="+mn-ea"/>
                  </a:rPr>
                  <a:t>mini-batch</a:t>
                </a:r>
                <a:r>
                  <a:rPr lang="zh-CN" altLang="en-US" dirty="0">
                    <a:solidFill>
                      <a:srgbClr val="333333"/>
                    </a:solidFill>
                    <a:latin typeface="+mn-ea"/>
                  </a:rPr>
                  <a:t>更新在第</a:t>
                </a:r>
                <a:r>
                  <a:rPr lang="en-US" altLang="zh-CN" dirty="0">
                    <a:solidFill>
                      <a:srgbClr val="333333"/>
                    </a:solidFill>
                    <a:latin typeface="+mn-ea"/>
                  </a:rPr>
                  <a:t>L</a:t>
                </a:r>
                <a:r>
                  <a:rPr lang="zh-CN" altLang="en-US" dirty="0">
                    <a:solidFill>
                      <a:srgbClr val="333333"/>
                    </a:solidFill>
                    <a:latin typeface="+mn-ea"/>
                  </a:rPr>
                  <a:t>层的参数</a:t>
                </a:r>
                <a:r>
                  <a:rPr lang="zh-CN" altLang="en-US" sz="2400" dirty="0">
                    <a:solidFill>
                      <a:srgbClr val="333333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24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333333"/>
                    </a:solidFill>
                    <a:latin typeface="+mn-ea"/>
                  </a:rPr>
                  <a:t>  </a:t>
                </a:r>
                <a:r>
                  <a:rPr lang="zh-CN" altLang="en-US" dirty="0">
                    <a:solidFill>
                      <a:srgbClr val="333333"/>
                    </a:solidFill>
                    <a:latin typeface="+mn-ea"/>
                  </a:rPr>
                  <a:t>的梯度计算目标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E0F4CFD-F5FA-FB43-8A44-ED0462BC9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0" y="4602573"/>
                <a:ext cx="6016327" cy="478080"/>
              </a:xfrm>
              <a:prstGeom prst="rect">
                <a:avLst/>
              </a:prstGeom>
              <a:blipFill>
                <a:blip r:embed="rId10"/>
                <a:stretch>
                  <a:fillRect l="-842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83A4FE4C-3966-E64B-8A07-4F2F0F0506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0202" y="5392574"/>
            <a:ext cx="2742936" cy="55386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E69B640-996C-684D-AB02-2F8CF1BA88CB}"/>
                  </a:ext>
                </a:extLst>
              </p:cNvPr>
              <p:cNvSpPr txBox="1"/>
              <p:nvPr/>
            </p:nvSpPr>
            <p:spPr>
              <a:xfrm>
                <a:off x="165270" y="231195"/>
                <a:ext cx="2885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b="1" dirty="0">
                    <a:solidFill>
                      <a:srgbClr val="C00000"/>
                    </a:solidFill>
                  </a:rPr>
                  <a:t>（</a:t>
                </a:r>
                <a:r>
                  <a:rPr kumimoji="1" lang="en-US" altLang="zh-CN" b="1" dirty="0">
                    <a:solidFill>
                      <a:srgbClr val="C00000"/>
                    </a:solidFill>
                  </a:rPr>
                  <a:t>1</a:t>
                </a:r>
                <a:r>
                  <a:rPr kumimoji="1" lang="zh-CN" altLang="en-US" b="1" dirty="0">
                    <a:solidFill>
                      <a:srgbClr val="C00000"/>
                    </a:solidFill>
                  </a:rPr>
                  <a:t>）学习</a:t>
                </a:r>
                <a:r>
                  <a:rPr kumimoji="1" lang="en-US" altLang="zh-CN" b="1" dirty="0">
                    <a:solidFill>
                      <a:srgbClr val="C00000"/>
                    </a:solidFill>
                  </a:rPr>
                  <a:t>CNN</a:t>
                </a:r>
                <a:r>
                  <a:rPr kumimoji="1" lang="zh-CN" altLang="en-US" b="1" dirty="0">
                    <a:solidFill>
                      <a:srgbClr val="C00000"/>
                    </a:solidFill>
                  </a:rPr>
                  <a:t>网络参数 </a:t>
                </a:r>
                <a14:m>
                  <m:oMath xmlns:m="http://schemas.openxmlformats.org/officeDocument/2006/math">
                    <m:r>
                      <a:rPr kumimoji="1" lang="zh-CN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endParaRPr kumimoji="1"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E69B640-996C-684D-AB02-2F8CF1BA8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70" y="231195"/>
                <a:ext cx="2885726" cy="369332"/>
              </a:xfrm>
              <a:prstGeom prst="rect">
                <a:avLst/>
              </a:prstGeom>
              <a:blipFill>
                <a:blip r:embed="rId12"/>
                <a:stretch>
                  <a:fillRect l="-1316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95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3CAB7AF-2F47-D348-B1F2-E18C83755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V="1">
                <a:off x="669653" y="732229"/>
                <a:ext cx="9348990" cy="3693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zh-CN" altLang="zh-CN" dirty="0">
                    <a:solidFill>
                      <a:srgbClr val="333333"/>
                    </a:solidFill>
                    <a:latin typeface="+mn-ea"/>
                  </a:rPr>
                  <a:t> </a:t>
                </a:r>
                <a:r>
                  <a:rPr lang="zh-CN" altLang="en-US" dirty="0">
                    <a:solidFill>
                      <a:srgbClr val="333333"/>
                    </a:solidFill>
                    <a:latin typeface="+mn-ea"/>
                  </a:rPr>
                  <a:t>通过</a:t>
                </a:r>
                <a:r>
                  <a:rPr lang="zh-CN" altLang="zh-CN" dirty="0">
                    <a:solidFill>
                      <a:srgbClr val="333333"/>
                    </a:solidFill>
                    <a:latin typeface="+mn-ea"/>
                  </a:rPr>
                  <a:t>最大</a:t>
                </a:r>
                <a: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+mn-ea"/>
                  </a:rPr>
                  <a:t>化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+mn-ea"/>
                  </a:rPr>
                  <a:t>test power </a:t>
                </a:r>
                <a: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+mn-ea"/>
                  </a:rPr>
                  <a:t>和最小化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+mn-ea"/>
                  </a:rPr>
                  <a:t>Type-II</a:t>
                </a:r>
                <a: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+mn-ea"/>
                  </a:rPr>
                  <a:t>误差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+mn-ea"/>
                  </a:rPr>
                  <a:t>，</a:t>
                </a:r>
                <a:r>
                  <a:rPr lang="zh-CN" altLang="zh-CN" dirty="0">
                    <a:solidFill>
                      <a:srgbClr val="333333"/>
                    </a:solidFill>
                    <a:latin typeface="+mn-ea"/>
                  </a:rPr>
                  <a:t>寻求</a:t>
                </a:r>
                <a:r>
                  <a:rPr lang="zh-CN" altLang="en-US" dirty="0">
                    <a:solidFill>
                      <a:srgbClr val="333333"/>
                    </a:solidFill>
                    <a:latin typeface="+mn-ea"/>
                  </a:rPr>
                  <a:t>使</a:t>
                </a:r>
                <a:r>
                  <a:rPr lang="en-US" altLang="zh-CN" dirty="0">
                    <a:solidFill>
                      <a:srgbClr val="333333"/>
                    </a:solidFill>
                    <a:latin typeface="+mn-ea"/>
                  </a:rPr>
                  <a:t>MK-MMD</a:t>
                </a:r>
                <a:r>
                  <a:rPr lang="zh-CN" altLang="en-US" dirty="0">
                    <a:solidFill>
                      <a:srgbClr val="333333"/>
                    </a:solidFill>
                    <a:latin typeface="+mn-ea"/>
                  </a:rPr>
                  <a:t>达到</a:t>
                </a:r>
                <a:r>
                  <a:rPr lang="zh-CN" altLang="zh-CN" dirty="0">
                    <a:solidFill>
                      <a:srgbClr val="333333"/>
                    </a:solidFill>
                    <a:latin typeface="+mn-ea"/>
                  </a:rPr>
                  <a:t>最优</a:t>
                </a:r>
                <a:r>
                  <a:rPr lang="zh-CN" altLang="en-US" dirty="0">
                    <a:solidFill>
                      <a:srgbClr val="333333"/>
                    </a:solidFill>
                    <a:latin typeface="+mn-ea"/>
                  </a:rPr>
                  <a:t>的</a:t>
                </a:r>
                <a:r>
                  <a:rPr lang="zh-CN" altLang="zh-CN" dirty="0">
                    <a:solidFill>
                      <a:srgbClr val="333333"/>
                    </a:solidFill>
                    <a:latin typeface="+mn-ea"/>
                  </a:rPr>
                  <a:t>内核参数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333333"/>
                        </a:solidFill>
                        <a:latin typeface="+mn-ea"/>
                      </a:rPr>
                      <m:t>𝛽</m:t>
                    </m:r>
                  </m:oMath>
                </a14:m>
                <a:r>
                  <a:rPr lang="zh-CN" altLang="zh-CN" b="1" dirty="0">
                    <a:solidFill>
                      <a:srgbClr val="333333"/>
                    </a:solidFill>
                    <a:latin typeface="+mn-ea"/>
                  </a:rPr>
                  <a:t>    </a:t>
                </a:r>
                <a:r>
                  <a:rPr lang="zh-CN" altLang="zh-CN" dirty="0">
                    <a:solidFill>
                      <a:srgbClr val="333333"/>
                    </a:solidFill>
                    <a:latin typeface="+mn-ea"/>
                  </a:rPr>
                  <a:t> </a:t>
                </a:r>
                <a:endParaRPr kumimoji="0" lang="zh-CN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3CAB7AF-2F47-D348-B1F2-E18C83755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0800000" flipV="1">
                <a:off x="669653" y="732229"/>
                <a:ext cx="9348990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B78DF79-A8E9-3D4F-83BA-D243221D5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510" y="1330678"/>
            <a:ext cx="2796823" cy="5152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3C621F-37CC-E940-8DDC-EF00CB305421}"/>
              </a:ext>
            </a:extLst>
          </p:cNvPr>
          <p:cNvSpPr txBox="1"/>
          <p:nvPr/>
        </p:nvSpPr>
        <p:spPr>
          <a:xfrm>
            <a:off x="756356" y="133208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优化问题表示为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55C2A6-8358-3248-8332-6FF047C8C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20" y="1953909"/>
            <a:ext cx="2906183" cy="3365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0BB7819-372C-7B47-965C-315A5BC15B1C}"/>
              </a:ext>
            </a:extLst>
          </p:cNvPr>
          <p:cNvSpPr txBox="1"/>
          <p:nvPr/>
        </p:nvSpPr>
        <p:spPr>
          <a:xfrm>
            <a:off x="9061365" y="19213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代表估计方差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8ECCFB-9C52-7940-A98B-19CCFC80A7DC}"/>
              </a:ext>
            </a:extLst>
          </p:cNvPr>
          <p:cNvSpPr txBox="1"/>
          <p:nvPr/>
        </p:nvSpPr>
        <p:spPr>
          <a:xfrm>
            <a:off x="620889" y="2799644"/>
            <a:ext cx="679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经过</a:t>
            </a:r>
            <a:r>
              <a:rPr kumimoji="1" lang="en-US" altLang="zh-CN" dirty="0">
                <a:latin typeface="+mn-ea"/>
              </a:rPr>
              <a:t>MK-MMD</a:t>
            </a:r>
            <a:r>
              <a:rPr kumimoji="1" lang="zh-CN" altLang="en-US" dirty="0">
                <a:latin typeface="+mn-ea"/>
              </a:rPr>
              <a:t>论文的优化方法，可以约简为</a:t>
            </a:r>
            <a:r>
              <a:rPr kumimoji="1" lang="zh-CN" altLang="en-US" dirty="0">
                <a:solidFill>
                  <a:srgbClr val="C00000"/>
                </a:solidFill>
                <a:latin typeface="+mn-ea"/>
              </a:rPr>
              <a:t>二次规划问题（</a:t>
            </a:r>
            <a:r>
              <a:rPr kumimoji="1" lang="en-US" altLang="zh-CN" dirty="0">
                <a:solidFill>
                  <a:srgbClr val="C00000"/>
                </a:solidFill>
                <a:latin typeface="+mn-ea"/>
              </a:rPr>
              <a:t>QP</a:t>
            </a:r>
            <a:r>
              <a:rPr kumimoji="1" lang="zh-CN" altLang="en-US" dirty="0">
                <a:solidFill>
                  <a:srgbClr val="C00000"/>
                </a:solidFill>
                <a:latin typeface="+mn-ea"/>
              </a:rPr>
              <a:t>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2B81BD-79B6-B348-AA5C-84AD6420EE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5519" y="3465513"/>
            <a:ext cx="2989101" cy="5373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5AA1B82-240C-1245-B8D0-196429FFCF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5026" y="3465513"/>
            <a:ext cx="3121548" cy="36017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D91985F-19F6-DA49-BEEC-DAB176E29137}"/>
              </a:ext>
            </a:extLst>
          </p:cNvPr>
          <p:cNvSpPr txBox="1"/>
          <p:nvPr/>
        </p:nvSpPr>
        <p:spPr>
          <a:xfrm>
            <a:off x="646411" y="460194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通过求解，可以得到一个最优多核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85543C8-0626-D146-98EF-A0F475A4F5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8160" y="4595988"/>
            <a:ext cx="2331304" cy="42387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9399876-A193-064C-B161-BEFC9333AB4A}"/>
              </a:ext>
            </a:extLst>
          </p:cNvPr>
          <p:cNvSpPr txBox="1"/>
          <p:nvPr/>
        </p:nvSpPr>
        <p:spPr>
          <a:xfrm>
            <a:off x="6743531" y="4618058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</a:rPr>
              <a:t>能够同时</a:t>
            </a:r>
            <a:r>
              <a:rPr lang="zh-CN" altLang="zh-CN" dirty="0">
                <a:solidFill>
                  <a:srgbClr val="333333"/>
                </a:solidFill>
                <a:latin typeface="+mn-ea"/>
              </a:rPr>
              <a:t>最大化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test power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zh-CN" dirty="0">
                <a:solidFill>
                  <a:srgbClr val="333333"/>
                </a:solidFill>
                <a:latin typeface="+mn-ea"/>
              </a:rPr>
              <a:t>和最小化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Type-II</a:t>
            </a:r>
            <a:r>
              <a:rPr lang="zh-CN" altLang="zh-CN" dirty="0">
                <a:solidFill>
                  <a:srgbClr val="333333"/>
                </a:solidFill>
                <a:latin typeface="+mn-ea"/>
              </a:rPr>
              <a:t>误差</a:t>
            </a:r>
            <a:endParaRPr kumimoji="1" lang="zh-CN" altLang="en-US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D5CDE01-683A-8C48-8486-01D416B9595D}"/>
                  </a:ext>
                </a:extLst>
              </p:cNvPr>
              <p:cNvSpPr txBox="1"/>
              <p:nvPr/>
            </p:nvSpPr>
            <p:spPr>
              <a:xfrm>
                <a:off x="348150" y="170688"/>
                <a:ext cx="20393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b="1" dirty="0">
                    <a:solidFill>
                      <a:srgbClr val="C00000"/>
                    </a:solidFill>
                  </a:rPr>
                  <a:t>（</a:t>
                </a:r>
                <a:r>
                  <a:rPr kumimoji="1" lang="en-US" altLang="zh-CN" sz="2000" b="1" dirty="0">
                    <a:solidFill>
                      <a:srgbClr val="C00000"/>
                    </a:solidFill>
                  </a:rPr>
                  <a:t>2</a:t>
                </a:r>
                <a:r>
                  <a:rPr kumimoji="1" lang="zh-CN" altLang="en-US" sz="2000" b="1" dirty="0">
                    <a:solidFill>
                      <a:srgbClr val="C00000"/>
                    </a:solidFill>
                  </a:rPr>
                  <a:t>）学习参数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kumimoji="1" lang="zh-CN" alt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D5CDE01-683A-8C48-8486-01D416B9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50" y="170688"/>
                <a:ext cx="2039341" cy="400110"/>
              </a:xfrm>
              <a:prstGeom prst="rect">
                <a:avLst/>
              </a:prstGeom>
              <a:blipFill>
                <a:blip r:embed="rId9"/>
                <a:stretch>
                  <a:fillRect l="-2469" t="-3030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3456BE04-6A88-584B-95B7-9F475508C98A}"/>
              </a:ext>
            </a:extLst>
          </p:cNvPr>
          <p:cNvSpPr txBox="1"/>
          <p:nvPr/>
        </p:nvSpPr>
        <p:spPr>
          <a:xfrm>
            <a:off x="9363456" y="1036320"/>
            <a:ext cx="159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00B0F0"/>
                </a:solidFill>
                <a:latin typeface="+mn-ea"/>
              </a:rPr>
              <a:t>Gretton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提出</a:t>
            </a:r>
            <a:endParaRPr kumimoji="1" lang="zh-CN" altLang="en-US" sz="2000" b="1" dirty="0">
              <a:solidFill>
                <a:srgbClr val="00B0F0"/>
              </a:solidFill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065913C3-CAA3-0448-A99A-0F3283567F29}"/>
              </a:ext>
            </a:extLst>
          </p:cNvPr>
          <p:cNvCxnSpPr>
            <a:cxnSpLocks/>
          </p:cNvCxnSpPr>
          <p:nvPr/>
        </p:nvCxnSpPr>
        <p:spPr>
          <a:xfrm flipH="1">
            <a:off x="6352032" y="1267968"/>
            <a:ext cx="2840736" cy="3048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97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CAA503-464A-8348-B9DA-9DF0104D5FFC}"/>
              </a:ext>
            </a:extLst>
          </p:cNvPr>
          <p:cNvSpPr txBox="1"/>
          <p:nvPr/>
        </p:nvSpPr>
        <p:spPr>
          <a:xfrm>
            <a:off x="633984" y="256032"/>
            <a:ext cx="358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统计学中的假设检验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EB70E1-6964-FE40-B2D2-FF3F30DE138B}"/>
              </a:ext>
            </a:extLst>
          </p:cNvPr>
          <p:cNvSpPr txBox="1"/>
          <p:nvPr/>
        </p:nvSpPr>
        <p:spPr>
          <a:xfrm>
            <a:off x="688848" y="1019322"/>
            <a:ext cx="10814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假设检验</a:t>
            </a:r>
            <a:r>
              <a:rPr kumimoji="1" lang="en-US" altLang="zh-CN" dirty="0">
                <a:solidFill>
                  <a:srgbClr val="C00000"/>
                </a:solidFill>
              </a:rPr>
              <a:t>(</a:t>
            </a:r>
            <a:r>
              <a:rPr kumimoji="1" lang="en" altLang="zh-CN" dirty="0">
                <a:solidFill>
                  <a:srgbClr val="C00000"/>
                </a:solidFill>
              </a:rPr>
              <a:t>Hypothesis Testing)</a:t>
            </a:r>
            <a:r>
              <a:rPr kumimoji="1" lang="zh-CN" altLang="en-US" dirty="0"/>
              <a:t>是数理统计学中根据一定假设条件由样本推断总体的一种方法。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具体作法是：根据问题的需要对所研究的总体作某种假设，记作</a:t>
            </a:r>
            <a:r>
              <a:rPr kumimoji="1" lang="en" altLang="zh-CN" dirty="0"/>
              <a:t>H0</a:t>
            </a:r>
            <a:r>
              <a:rPr kumimoji="1" lang="zh-CN" altLang="en" dirty="0"/>
              <a:t>；</a:t>
            </a:r>
            <a:r>
              <a:rPr kumimoji="1" lang="zh-CN" altLang="en-US" dirty="0"/>
              <a:t>选取合适的统计量，由实测的样本计算出统计量的值，并根据预先给定的显著性水平进行检验，作出拒绝或接受假设</a:t>
            </a:r>
            <a:r>
              <a:rPr kumimoji="1" lang="en" altLang="zh-CN" dirty="0"/>
              <a:t>H0</a:t>
            </a:r>
            <a:r>
              <a:rPr kumimoji="1" lang="zh-CN" altLang="en-US" dirty="0"/>
              <a:t>的判断。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63C982-BC98-6047-89CA-820826063ACA}"/>
              </a:ext>
            </a:extLst>
          </p:cNvPr>
          <p:cNvSpPr txBox="1"/>
          <p:nvPr/>
        </p:nvSpPr>
        <p:spPr>
          <a:xfrm>
            <a:off x="725424" y="2551693"/>
            <a:ext cx="108424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假设检验（反证法的思想），依据样本统计量作出的统计推断，其推断结论并非绝对正确，结论有时也可能有错误，错误分为两类。</a:t>
            </a:r>
          </a:p>
          <a:p>
            <a:endParaRPr kumimoji="1" lang="zh-CN" altLang="en-US" dirty="0"/>
          </a:p>
          <a:p>
            <a:r>
              <a:rPr lang="en-US" altLang="zh-CN" b="1" dirty="0">
                <a:solidFill>
                  <a:srgbClr val="C00000"/>
                </a:solidFill>
                <a:latin typeface="+mn-ea"/>
              </a:rPr>
              <a:t>Type-I error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（</a:t>
            </a:r>
            <a:r>
              <a:rPr kumimoji="1" lang="zh-CN" altLang="en-US" dirty="0"/>
              <a:t>第一类错误），拒绝了实际上成立的假设，即“弃真”的错误，</a:t>
            </a:r>
            <a:endParaRPr kumimoji="1" lang="en-US" altLang="zh-CN" dirty="0"/>
          </a:p>
          <a:p>
            <a:r>
              <a:rPr lang="zh-CN" altLang="en-US" dirty="0"/>
              <a:t>实际上总体并无差异，原假设</a:t>
            </a:r>
            <a:r>
              <a:rPr lang="en" altLang="zh-CN" dirty="0"/>
              <a:t>H0</a:t>
            </a:r>
            <a:r>
              <a:rPr lang="zh-CN" altLang="en-US" dirty="0"/>
              <a:t>是成立的，但是通过假设检验</a:t>
            </a:r>
            <a:r>
              <a:rPr lang="en" altLang="zh-CN" dirty="0"/>
              <a:t>P≤</a:t>
            </a:r>
            <a:r>
              <a:rPr lang="el-GR" altLang="zh-CN" dirty="0"/>
              <a:t>α</a:t>
            </a:r>
            <a:r>
              <a:rPr lang="zh-CN" altLang="el-GR" dirty="0"/>
              <a:t>，</a:t>
            </a:r>
            <a:r>
              <a:rPr lang="zh-CN" altLang="en-US" dirty="0"/>
              <a:t>在设定</a:t>
            </a:r>
            <a:r>
              <a:rPr lang="el-GR" altLang="zh-CN" dirty="0"/>
              <a:t>α</a:t>
            </a:r>
            <a:r>
              <a:rPr lang="zh-CN" altLang="en-US" dirty="0"/>
              <a:t>的检验水准下，拒绝了</a:t>
            </a:r>
            <a:r>
              <a:rPr lang="en" altLang="zh-CN" dirty="0"/>
              <a:t>H0</a:t>
            </a:r>
            <a:r>
              <a:rPr lang="zh-CN" altLang="en" dirty="0"/>
              <a:t>，</a:t>
            </a:r>
            <a:r>
              <a:rPr lang="zh-CN" altLang="en-US" dirty="0"/>
              <a:t>认为有差异</a:t>
            </a:r>
            <a:endParaRPr kumimoji="1" lang="en-US" altLang="zh-CN" dirty="0"/>
          </a:p>
          <a:p>
            <a:r>
              <a:rPr lang="zh-CN" altLang="en-US" dirty="0"/>
              <a:t>检验水准</a:t>
            </a:r>
            <a:r>
              <a:rPr lang="el-GR" altLang="zh-CN" dirty="0"/>
              <a:t>α</a:t>
            </a:r>
            <a:r>
              <a:rPr lang="zh-CN" altLang="el-GR" dirty="0"/>
              <a:t>，</a:t>
            </a:r>
            <a:r>
              <a:rPr lang="zh-CN" altLang="en-US" dirty="0"/>
              <a:t>就是预先设定允许犯</a:t>
            </a:r>
            <a:r>
              <a:rPr lang="en" altLang="zh-CN" dirty="0"/>
              <a:t>I</a:t>
            </a:r>
            <a:r>
              <a:rPr lang="zh-CN" altLang="en-US" dirty="0"/>
              <a:t>类错误概率的最大值，此时犯</a:t>
            </a:r>
            <a:r>
              <a:rPr lang="en" altLang="zh-CN" dirty="0"/>
              <a:t>I</a:t>
            </a:r>
            <a:r>
              <a:rPr lang="zh-CN" altLang="en-US" dirty="0"/>
              <a:t>类错误的概率即为</a:t>
            </a:r>
            <a:r>
              <a:rPr lang="el-GR" altLang="zh-CN" dirty="0"/>
              <a:t>α</a:t>
            </a:r>
            <a:r>
              <a:rPr lang="zh-CN" altLang="el-GR" dirty="0"/>
              <a:t>。</a:t>
            </a:r>
            <a:endParaRPr lang="en-US" altLang="zh-CN" dirty="0"/>
          </a:p>
          <a:p>
            <a:endParaRPr kumimoji="1" lang="zh-CN" altLang="en-US" dirty="0"/>
          </a:p>
          <a:p>
            <a:r>
              <a:rPr lang="en-US" altLang="zh-CN" b="1" dirty="0">
                <a:solidFill>
                  <a:srgbClr val="C00000"/>
                </a:solidFill>
                <a:latin typeface="+mn-ea"/>
              </a:rPr>
              <a:t>Type-II error</a:t>
            </a:r>
            <a:r>
              <a:rPr lang="zh-CN" altLang="en-US" dirty="0">
                <a:latin typeface="+mn-ea"/>
              </a:rPr>
              <a:t>（</a:t>
            </a:r>
            <a:r>
              <a:rPr kumimoji="1" lang="zh-CN" altLang="en-US" dirty="0"/>
              <a:t>第二类错误），不拒绝实际上不成立的假设，即“存伪”的错误。</a:t>
            </a:r>
          </a:p>
          <a:p>
            <a:r>
              <a:rPr lang="zh-CN" altLang="en-US" dirty="0"/>
              <a:t>实际上原假设</a:t>
            </a:r>
            <a:r>
              <a:rPr lang="en" altLang="zh-CN" dirty="0"/>
              <a:t>H0</a:t>
            </a:r>
            <a:r>
              <a:rPr lang="zh-CN" altLang="en-US" dirty="0"/>
              <a:t>不成立，但是通过假设检验</a:t>
            </a:r>
            <a:r>
              <a:rPr lang="en" altLang="zh-CN" dirty="0"/>
              <a:t>P</a:t>
            </a:r>
            <a:r>
              <a:rPr lang="zh-CN" altLang="en" dirty="0"/>
              <a:t>＞</a:t>
            </a:r>
            <a:r>
              <a:rPr lang="el-GR" altLang="zh-CN" dirty="0"/>
              <a:t>α</a:t>
            </a:r>
            <a:r>
              <a:rPr lang="zh-CN" altLang="el-GR" dirty="0"/>
              <a:t>，</a:t>
            </a:r>
            <a:r>
              <a:rPr lang="zh-CN" altLang="en-US" dirty="0"/>
              <a:t>在设定</a:t>
            </a:r>
            <a:r>
              <a:rPr lang="el-GR" altLang="zh-CN" dirty="0"/>
              <a:t>α</a:t>
            </a:r>
            <a:r>
              <a:rPr lang="zh-CN" altLang="en-US" dirty="0"/>
              <a:t>的检验水准下，不拒绝</a:t>
            </a:r>
            <a:r>
              <a:rPr lang="en" altLang="zh-CN" dirty="0"/>
              <a:t>H0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此时犯</a:t>
            </a:r>
            <a:r>
              <a:rPr lang="en" altLang="zh-CN" dirty="0"/>
              <a:t>II</a:t>
            </a:r>
            <a:r>
              <a:rPr lang="zh-CN" altLang="en-US" dirty="0"/>
              <a:t>类错误的概率为</a:t>
            </a:r>
            <a:r>
              <a:rPr lang="el-GR" altLang="zh-CN" dirty="0"/>
              <a:t>β</a:t>
            </a:r>
            <a:r>
              <a:rPr lang="zh-CN" altLang="el-GR" dirty="0"/>
              <a:t>。</a:t>
            </a:r>
            <a:endParaRPr lang="en-US" altLang="zh-CN" dirty="0"/>
          </a:p>
          <a:p>
            <a:endParaRPr kumimoji="1" lang="zh-CN" altLang="en-US" dirty="0"/>
          </a:p>
          <a:p>
            <a:r>
              <a:rPr kumimoji="1" lang="zh-CN" altLang="en-US" dirty="0"/>
              <a:t>假设检验时，根据检验结果作出的判断，即拒绝</a:t>
            </a:r>
            <a:r>
              <a:rPr kumimoji="1" lang="en" altLang="zh-CN" dirty="0"/>
              <a:t>H0</a:t>
            </a:r>
            <a:r>
              <a:rPr kumimoji="1" lang="zh-CN" altLang="en-US" dirty="0"/>
              <a:t>或不拒绝</a:t>
            </a:r>
            <a:r>
              <a:rPr kumimoji="1" lang="en" altLang="zh-CN" dirty="0"/>
              <a:t>H0</a:t>
            </a:r>
            <a:r>
              <a:rPr kumimoji="1" lang="zh-CN" altLang="e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9070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A0AAEC-1C9A-3C48-AE0F-4A5534E68F29}"/>
              </a:ext>
            </a:extLst>
          </p:cNvPr>
          <p:cNvSpPr txBox="1"/>
          <p:nvPr/>
        </p:nvSpPr>
        <p:spPr>
          <a:xfrm>
            <a:off x="1083346" y="710039"/>
            <a:ext cx="10253472" cy="392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“第一类错误”和“第二类错误”之间的关系：</a:t>
            </a:r>
          </a:p>
          <a:p>
            <a:pPr>
              <a:lnSpc>
                <a:spcPct val="150000"/>
              </a:lnSpc>
            </a:pPr>
            <a:endParaRPr kumimoji="1" lang="zh-CN" altLang="en-US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当样本例数固定时，</a:t>
            </a:r>
            <a:r>
              <a:rPr kumimoji="1" lang="el-GR" altLang="zh-CN" dirty="0"/>
              <a:t>α</a:t>
            </a:r>
            <a:r>
              <a:rPr kumimoji="1" lang="zh-CN" altLang="en-US" dirty="0"/>
              <a:t> 愈小，</a:t>
            </a:r>
            <a:r>
              <a:rPr kumimoji="1" lang="el-GR" altLang="zh-CN" dirty="0"/>
              <a:t>β</a:t>
            </a:r>
            <a:r>
              <a:rPr kumimoji="1" lang="zh-CN" altLang="en-US" dirty="0"/>
              <a:t> 愈大；反之，</a:t>
            </a:r>
            <a:r>
              <a:rPr kumimoji="1" lang="el-GR" altLang="zh-CN" dirty="0"/>
              <a:t>α</a:t>
            </a:r>
            <a:r>
              <a:rPr kumimoji="1" lang="zh-CN" altLang="en-US" dirty="0"/>
              <a:t> 愈大，</a:t>
            </a:r>
            <a:r>
              <a:rPr kumimoji="1" lang="el-GR" altLang="zh-CN" dirty="0"/>
              <a:t>β</a:t>
            </a:r>
            <a:r>
              <a:rPr kumimoji="1" lang="zh-CN" altLang="en-US" dirty="0"/>
              <a:t> 愈小。</a:t>
            </a:r>
            <a:r>
              <a:rPr kumimoji="1" lang="el-GR" altLang="zh-CN" dirty="0"/>
              <a:t> 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l-GR" altLang="zh-CN" dirty="0"/>
              <a:t>β</a:t>
            </a:r>
            <a:r>
              <a:rPr kumimoji="1" lang="zh-CN" altLang="en-US" dirty="0"/>
              <a:t> 不易</a:t>
            </a:r>
            <a:r>
              <a:rPr kumimoji="1" lang="zh-CN" altLang="el-GR" dirty="0"/>
              <a:t>确定</a:t>
            </a:r>
            <a:r>
              <a:rPr kumimoji="1" lang="zh-CN" altLang="en-US" dirty="0"/>
              <a:t>，因而可通过选定 </a:t>
            </a:r>
            <a:r>
              <a:rPr kumimoji="1" lang="el-GR" altLang="zh-CN" dirty="0"/>
              <a:t>α</a:t>
            </a:r>
            <a:r>
              <a:rPr kumimoji="1" lang="zh-CN" altLang="en-US" dirty="0"/>
              <a:t> 控制 </a:t>
            </a:r>
            <a:r>
              <a:rPr kumimoji="1" lang="el-GR" altLang="zh-CN" dirty="0"/>
              <a:t>β</a:t>
            </a:r>
            <a:r>
              <a:rPr kumimoji="1" lang="zh-CN" altLang="en-US" dirty="0"/>
              <a:t> 大小。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要同时减小</a:t>
            </a:r>
            <a:r>
              <a:rPr kumimoji="1" lang="el-GR" altLang="zh-CN" dirty="0"/>
              <a:t>α</a:t>
            </a:r>
            <a:r>
              <a:rPr kumimoji="1" lang="zh-CN" altLang="en-US" dirty="0"/>
              <a:t>和</a:t>
            </a:r>
            <a:r>
              <a:rPr kumimoji="1" lang="el-GR" altLang="zh-CN" dirty="0"/>
              <a:t>β</a:t>
            </a:r>
            <a:r>
              <a:rPr kumimoji="1" lang="zh-CN" altLang="el-GR" dirty="0"/>
              <a:t>，</a:t>
            </a:r>
            <a:r>
              <a:rPr kumimoji="1" lang="zh-CN" altLang="en-US" dirty="0"/>
              <a:t>可以增加样本数量。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统计上将 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1-</a:t>
            </a:r>
            <a:r>
              <a:rPr kumimoji="1" lang="el-GR" altLang="zh-CN" sz="2400" b="1" dirty="0">
                <a:solidFill>
                  <a:srgbClr val="C00000"/>
                </a:solidFill>
              </a:rPr>
              <a:t>β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 </a:t>
            </a:r>
            <a:r>
              <a:rPr kumimoji="1" lang="zh-CN" altLang="en-US" dirty="0"/>
              <a:t>称为</a:t>
            </a:r>
            <a:r>
              <a:rPr lang="zh-CN" altLang="en-US" dirty="0"/>
              <a:t>统计检验能力（</a:t>
            </a:r>
            <a:r>
              <a:rPr lang="en" altLang="zh-CN" dirty="0"/>
              <a:t>power of a statistical test</a:t>
            </a:r>
            <a:r>
              <a:rPr lang="zh-CN" altLang="en" dirty="0"/>
              <a:t>）</a:t>
            </a:r>
            <a:r>
              <a:rPr lang="zh-CN" altLang="en-US" dirty="0"/>
              <a:t>也称为检验效能（</a:t>
            </a:r>
            <a:r>
              <a:rPr lang="en-US" altLang="zh-CN" dirty="0"/>
              <a:t>test power</a:t>
            </a:r>
            <a:r>
              <a:rPr lang="zh-CN" altLang="en-US" dirty="0"/>
              <a:t>）</a:t>
            </a:r>
            <a:r>
              <a:rPr lang="zh-CN" altLang="en" dirty="0"/>
              <a:t> </a:t>
            </a:r>
            <a:r>
              <a:rPr kumimoji="1" lang="zh-CN" altLang="en" dirty="0"/>
              <a:t>，</a:t>
            </a:r>
            <a:r>
              <a:rPr kumimoji="1" lang="zh-CN" altLang="en-US" dirty="0"/>
              <a:t>即两个总体确有差别存在，而以</a:t>
            </a:r>
            <a:r>
              <a:rPr kumimoji="1" lang="el-GR" altLang="zh-CN" dirty="0"/>
              <a:t>α</a:t>
            </a:r>
            <a:r>
              <a:rPr kumimoji="1" lang="zh-CN" altLang="en-US" dirty="0"/>
              <a:t>为检验水准，假设通过检验能发现它们有差别的能力。</a:t>
            </a:r>
            <a:endParaRPr kumimoji="1"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C527B6-9C5B-D744-A80D-C76E8244FD4C}"/>
              </a:ext>
            </a:extLst>
          </p:cNvPr>
          <p:cNvSpPr/>
          <p:nvPr/>
        </p:nvSpPr>
        <p:spPr>
          <a:xfrm>
            <a:off x="724541" y="5642346"/>
            <a:ext cx="1052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C00000"/>
                </a:solidFill>
                <a:latin typeface="+mn-ea"/>
              </a:rPr>
              <a:t> 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DAN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中，如果要</a:t>
            </a:r>
            <a:r>
              <a:rPr lang="zh-CN" altLang="zh-CN" dirty="0">
                <a:solidFill>
                  <a:srgbClr val="C00000"/>
                </a:solidFill>
                <a:latin typeface="+mn-ea"/>
              </a:rPr>
              <a:t>最大化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test power</a:t>
            </a:r>
            <a:r>
              <a:rPr lang="zh-CN" altLang="zh-CN" dirty="0">
                <a:solidFill>
                  <a:srgbClr val="C00000"/>
                </a:solidFill>
                <a:latin typeface="+mn-ea"/>
              </a:rPr>
              <a:t>和最小化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Type-II</a:t>
            </a:r>
            <a:r>
              <a:rPr lang="zh-CN" altLang="zh-CN" dirty="0">
                <a:solidFill>
                  <a:srgbClr val="C00000"/>
                </a:solidFill>
                <a:latin typeface="+mn-ea"/>
              </a:rPr>
              <a:t>误差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，只需满足使发生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 type-</a:t>
            </a:r>
            <a:r>
              <a:rPr lang="en-US" altLang="zh-CN" dirty="0" err="1">
                <a:solidFill>
                  <a:srgbClr val="C00000"/>
                </a:solidFill>
                <a:latin typeface="+mn-ea"/>
              </a:rPr>
              <a:t>IIerror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的概率</a:t>
            </a:r>
            <a:r>
              <a:rPr kumimoji="1" lang="el-GR" altLang="zh-CN" b="1" dirty="0">
                <a:solidFill>
                  <a:srgbClr val="C00000"/>
                </a:solidFill>
              </a:rPr>
              <a:t>β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最小即可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782B91-1B94-DD47-9687-A7F83D12E902}"/>
              </a:ext>
            </a:extLst>
          </p:cNvPr>
          <p:cNvSpPr txBox="1"/>
          <p:nvPr/>
        </p:nvSpPr>
        <p:spPr>
          <a:xfrm>
            <a:off x="3724838" y="4876800"/>
            <a:ext cx="2371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C00000"/>
                </a:solidFill>
              </a:rPr>
              <a:t>test power = 1 - </a:t>
            </a:r>
            <a:r>
              <a:rPr kumimoji="1" lang="el-GR" altLang="zh-CN" sz="2000" b="1" dirty="0">
                <a:solidFill>
                  <a:srgbClr val="C00000"/>
                </a:solidFill>
              </a:rPr>
              <a:t>β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 </a:t>
            </a:r>
            <a:endParaRPr kumimoji="1" lang="zh-CN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848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DDD194-2433-684A-8D01-270DE6B75501}"/>
              </a:ext>
            </a:extLst>
          </p:cNvPr>
          <p:cNvSpPr txBox="1"/>
          <p:nvPr/>
        </p:nvSpPr>
        <p:spPr>
          <a:xfrm>
            <a:off x="917051" y="885246"/>
            <a:ext cx="456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）建立假设，基于</a:t>
            </a:r>
            <a:r>
              <a:rPr kumimoji="1" lang="en-US" altLang="zh-CN" dirty="0"/>
              <a:t>t</a:t>
            </a:r>
            <a:r>
              <a:rPr kumimoji="1" lang="zh-CN" altLang="en-US" dirty="0"/>
              <a:t>检验确定检验水准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20FA22-223D-9F4D-9C65-66529713D793}"/>
              </a:ext>
            </a:extLst>
          </p:cNvPr>
          <p:cNvSpPr txBox="1"/>
          <p:nvPr/>
        </p:nvSpPr>
        <p:spPr>
          <a:xfrm>
            <a:off x="987552" y="1621536"/>
            <a:ext cx="615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）当样本的统计量小于检验水准时，会发生</a:t>
            </a:r>
            <a:r>
              <a:rPr kumimoji="1" lang="en-US" altLang="zh-CN" dirty="0"/>
              <a:t>type-II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775DB7-D98A-AE4A-8419-DD04BBFF5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356" y="736567"/>
            <a:ext cx="4280415" cy="6464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694A8C-4AFE-6743-BF46-FA0AA0838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994" y="2028712"/>
            <a:ext cx="5626608" cy="865632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BAE14F62-7283-324D-A0D9-6E042870BF23}"/>
              </a:ext>
            </a:extLst>
          </p:cNvPr>
          <p:cNvGrpSpPr/>
          <p:nvPr/>
        </p:nvGrpSpPr>
        <p:grpSpPr>
          <a:xfrm>
            <a:off x="1060704" y="2988462"/>
            <a:ext cx="9390712" cy="881075"/>
            <a:chOff x="999744" y="4328160"/>
            <a:chExt cx="9390712" cy="8810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DBEEAF0-02D6-4E46-84FF-662A4A019E79}"/>
                    </a:ext>
                  </a:extLst>
                </p:cNvPr>
                <p:cNvSpPr txBox="1"/>
                <p:nvPr/>
              </p:nvSpPr>
              <p:spPr>
                <a:xfrm>
                  <a:off x="999744" y="4328160"/>
                  <a:ext cx="9390712" cy="8810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r>
                    <a:rPr kumimoji="1" lang="zh-CN" altLang="en-US" dirty="0"/>
                    <a:t>是单调的，所以</a:t>
                  </a:r>
                  <a:r>
                    <a:rPr kumimoji="1" lang="en-US" altLang="zh-CN" dirty="0"/>
                    <a:t>type-II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error</a:t>
                  </a:r>
                  <a:r>
                    <a:rPr kumimoji="1" lang="zh-CN" altLang="en-US" dirty="0"/>
                    <a:t>发生的概率会随着比值    </a:t>
                  </a:r>
                  <a:r>
                    <a:rPr kumimoji="1" lang="en-US" altLang="zh-CN" dirty="0"/>
                    <a:t>	</a:t>
                  </a:r>
                  <a:r>
                    <a:rPr kumimoji="1" lang="zh-CN" altLang="en-US" dirty="0"/>
                    <a:t>的增大而减小</a:t>
                  </a:r>
                  <a:endParaRPr kumimoji="1" lang="en-US" altLang="zh-CN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zh-CN" altLang="en-US" dirty="0"/>
                    <a:t>为了最大化</a:t>
                  </a:r>
                  <a:r>
                    <a:rPr kumimoji="1" lang="en-US" altLang="zh-CN" dirty="0"/>
                    <a:t>test power </a:t>
                  </a:r>
                  <a:r>
                    <a:rPr kumimoji="1" lang="zh-CN" altLang="en-US" dirty="0"/>
                    <a:t>即最小化</a:t>
                  </a:r>
                  <a:r>
                    <a:rPr kumimoji="1" lang="en-US" altLang="zh-CN" dirty="0"/>
                    <a:t>type-II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error</a:t>
                  </a:r>
                  <a:r>
                    <a:rPr kumimoji="1" lang="zh-CN" altLang="en-US" dirty="0"/>
                    <a:t>，需要找到满足使得比值   </a:t>
                  </a:r>
                  <a:r>
                    <a:rPr kumimoji="1" lang="en-US" altLang="zh-CN" dirty="0"/>
                    <a:t>		</a:t>
                  </a:r>
                  <a:r>
                    <a:rPr kumimoji="1" lang="zh-CN" altLang="en-US" dirty="0"/>
                    <a:t>最大的</a:t>
                  </a:r>
                  <a:r>
                    <a:rPr kumimoji="1" lang="en-US" altLang="zh-CN" dirty="0"/>
                    <a:t>k*</a:t>
                  </a:r>
                  <a:endParaRPr kumimoji="1" lang="zh-CN" altLang="en-US" dirty="0"/>
                </a:p>
              </p:txBody>
            </p:sp>
          </mc:Choice>
          <mc:Fallback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DBEEAF0-02D6-4E46-84FF-662A4A019E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744" y="4328160"/>
                  <a:ext cx="9390712" cy="881075"/>
                </a:xfrm>
                <a:prstGeom prst="rect">
                  <a:avLst/>
                </a:prstGeom>
                <a:blipFill>
                  <a:blip r:embed="rId5"/>
                  <a:stretch>
                    <a:fillRect l="-677" b="-98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05A9BFB-0674-3F4E-AD73-74B20C5E1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6416" y="4403090"/>
              <a:ext cx="1130300" cy="3683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AD09FD3-0ADA-2C4A-8B48-847F08497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13776" y="4835906"/>
              <a:ext cx="1130300" cy="36830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1A279CD3-C74C-D249-B9A6-C4E6321547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8182" y="3907971"/>
            <a:ext cx="3347085" cy="7650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17F145-0F54-C54E-8FE3-563DD449894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92" t="1283"/>
          <a:stretch/>
        </p:blipFill>
        <p:spPr>
          <a:xfrm>
            <a:off x="885370" y="5239657"/>
            <a:ext cx="4481689" cy="5935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63FEE4-D36C-934F-8DFE-30F81654F9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8799" y="4547870"/>
            <a:ext cx="3621605" cy="792226"/>
          </a:xfrm>
          <a:prstGeom prst="rect">
            <a:avLst/>
          </a:prstGeom>
        </p:spPr>
      </p:pic>
      <p:sp>
        <p:nvSpPr>
          <p:cNvPr id="13" name="右箭头 12">
            <a:extLst>
              <a:ext uri="{FF2B5EF4-FFF2-40B4-BE49-F238E27FC236}">
                <a16:creationId xmlns:a16="http://schemas.microsoft.com/office/drawing/2014/main" id="{4593BC49-76B3-3B48-82ED-C44E97EB009C}"/>
              </a:ext>
            </a:extLst>
          </p:cNvPr>
          <p:cNvSpPr/>
          <p:nvPr/>
        </p:nvSpPr>
        <p:spPr>
          <a:xfrm>
            <a:off x="5565648" y="4855319"/>
            <a:ext cx="1060704" cy="4267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D0AB12-FAFB-3647-9329-A575A71E6A5E}"/>
              </a:ext>
            </a:extLst>
          </p:cNvPr>
          <p:cNvSpPr txBox="1"/>
          <p:nvPr/>
        </p:nvSpPr>
        <p:spPr>
          <a:xfrm>
            <a:off x="7315200" y="4072128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C00000"/>
                </a:solidFill>
              </a:rPr>
              <a:t>DAN</a:t>
            </a:r>
            <a:endParaRPr kumimoji="1" lang="zh-CN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553F9F6-C6D6-5844-8E83-D81B5C45A2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264" y="4758182"/>
            <a:ext cx="2743200" cy="4953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65D6DDF-04D3-1344-8857-D350FE4D5B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760" y="5648960"/>
            <a:ext cx="3973484" cy="971296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8193AC7-5A4E-DF40-9726-C42BA86F0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812" y="6023428"/>
            <a:ext cx="4847936" cy="6604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FA32318-2CA3-1C4E-BAFA-E8041AC2E719}"/>
              </a:ext>
            </a:extLst>
          </p:cNvPr>
          <p:cNvSpPr txBox="1"/>
          <p:nvPr/>
        </p:nvSpPr>
        <p:spPr>
          <a:xfrm>
            <a:off x="333829" y="159657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C00000"/>
                </a:solidFill>
                <a:latin typeface="+mn-ea"/>
              </a:rPr>
              <a:t>MK-MMD</a:t>
            </a:r>
            <a:r>
              <a:rPr kumimoji="1" lang="zh-CN" altLang="en-US" sz="2400" b="1" dirty="0">
                <a:solidFill>
                  <a:srgbClr val="C00000"/>
                </a:solidFill>
                <a:latin typeface="+mn-ea"/>
              </a:rPr>
              <a:t>的优化</a:t>
            </a:r>
          </a:p>
        </p:txBody>
      </p:sp>
    </p:spTree>
    <p:extLst>
      <p:ext uri="{BB962C8B-B14F-4D97-AF65-F5344CB8AC3E}">
        <p14:creationId xmlns:p14="http://schemas.microsoft.com/office/powerpoint/2010/main" val="292027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81E8D7-A3C4-1F41-8233-6C3BEE322D97}"/>
              </a:ext>
            </a:extLst>
          </p:cNvPr>
          <p:cNvSpPr txBox="1"/>
          <p:nvPr/>
        </p:nvSpPr>
        <p:spPr>
          <a:xfrm>
            <a:off x="427623" y="2483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+mn-ea"/>
              </a:rPr>
              <a:t>实验设置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1E14CE-037D-B444-A114-413374E1AB20}"/>
              </a:ext>
            </a:extLst>
          </p:cNvPr>
          <p:cNvSpPr txBox="1"/>
          <p:nvPr/>
        </p:nvSpPr>
        <p:spPr>
          <a:xfrm>
            <a:off x="782509" y="1578903"/>
            <a:ext cx="597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与现有方法进行对比：</a:t>
            </a:r>
            <a:r>
              <a:rPr kumimoji="1" lang="en-US" altLang="zh-CN" dirty="0"/>
              <a:t>TCA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GFK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CNN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LapCNN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DDC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6934DF-72B8-C74C-891B-F2B501027B81}"/>
              </a:ext>
            </a:extLst>
          </p:cNvPr>
          <p:cNvSpPr txBox="1"/>
          <p:nvPr/>
        </p:nvSpPr>
        <p:spPr>
          <a:xfrm>
            <a:off x="797023" y="3748219"/>
            <a:ext cx="5529078" cy="1296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以及</a:t>
            </a:r>
            <a:r>
              <a:rPr kumimoji="1" lang="en-US" altLang="zh-CN" dirty="0"/>
              <a:t>DAN</a:t>
            </a:r>
            <a:r>
              <a:rPr kumimoji="1" lang="zh-CN" altLang="en-US" dirty="0"/>
              <a:t>的两种变体：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DAN7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DAN8</a:t>
            </a:r>
            <a:r>
              <a:rPr kumimoji="1" lang="zh-CN" altLang="en-US" dirty="0"/>
              <a:t> ： 只使用一个隐藏层进行域适应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r>
              <a:rPr kumimoji="1" lang="en-US" altLang="zh-CN" dirty="0" err="1"/>
              <a:t>DANsk</a:t>
            </a:r>
            <a:r>
              <a:rPr kumimoji="1" lang="zh-CN" altLang="en-US" dirty="0"/>
              <a:t>：只使用单核</a:t>
            </a:r>
            <a:r>
              <a:rPr kumimoji="1" lang="en-US" altLang="zh-CN" dirty="0"/>
              <a:t>MMD</a:t>
            </a:r>
            <a:r>
              <a:rPr kumimoji="1" lang="zh-CN" altLang="en-US" dirty="0"/>
              <a:t>进行域适应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C277F4-0CE2-C54B-83D9-98DEADFF58AA}"/>
              </a:ext>
            </a:extLst>
          </p:cNvPr>
          <p:cNvSpPr txBox="1"/>
          <p:nvPr/>
        </p:nvSpPr>
        <p:spPr>
          <a:xfrm>
            <a:off x="829839" y="2306887"/>
            <a:ext cx="7108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LapCNN</a:t>
            </a:r>
            <a:r>
              <a:rPr kumimoji="1" lang="zh-CN" altLang="en-US" dirty="0"/>
              <a:t>：基于拉普拉斯图正则的半监督</a:t>
            </a:r>
            <a:r>
              <a:rPr kumimoji="1" lang="en-US" altLang="zh-CN" dirty="0"/>
              <a:t>CNN</a:t>
            </a:r>
            <a:r>
              <a:rPr kumimoji="1" lang="zh-CN" altLang="en-US" dirty="0"/>
              <a:t>的变体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DDC</a:t>
            </a:r>
            <a:r>
              <a:rPr kumimoji="1" lang="zh-CN" altLang="en-US" dirty="0"/>
              <a:t>：在</a:t>
            </a:r>
            <a:r>
              <a:rPr kumimoji="1" lang="en-US" altLang="zh-CN" dirty="0"/>
              <a:t>fc7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fc8</a:t>
            </a:r>
            <a:r>
              <a:rPr kumimoji="1" lang="zh-CN" altLang="en-US" dirty="0"/>
              <a:t>之间添加一个</a:t>
            </a:r>
            <a:r>
              <a:rPr kumimoji="1" lang="en-US" altLang="zh-CN" dirty="0"/>
              <a:t>adaptation layer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single-kernel MMD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151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9E8C6B-3E61-4F4C-A5EC-DF40B71B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002" y="285358"/>
            <a:ext cx="9577996" cy="628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85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81E8D7-A3C4-1F41-8233-6C3BEE322D97}"/>
              </a:ext>
            </a:extLst>
          </p:cNvPr>
          <p:cNvSpPr txBox="1"/>
          <p:nvPr/>
        </p:nvSpPr>
        <p:spPr>
          <a:xfrm>
            <a:off x="427623" y="2483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+mn-ea"/>
              </a:rPr>
              <a:t>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2E87D8-0184-1B4C-9524-7F7A14BF72C0}"/>
              </a:ext>
            </a:extLst>
          </p:cNvPr>
          <p:cNvSpPr txBox="1"/>
          <p:nvPr/>
        </p:nvSpPr>
        <p:spPr>
          <a:xfrm>
            <a:off x="696686" y="992519"/>
            <a:ext cx="11129555" cy="22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</a:rPr>
              <a:t>(1)</a:t>
            </a:r>
            <a:r>
              <a:rPr lang="zh-CN" altLang="en-US" dirty="0">
                <a:latin typeface="+mn-ea"/>
              </a:rPr>
              <a:t>基于深度学习的学习方法显著优于传统的浅迁移学习方法。</a:t>
            </a:r>
            <a:endParaRPr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</a:rPr>
              <a:t>(2)</a:t>
            </a:r>
            <a:r>
              <a:rPr lang="zh-CN" altLang="en-US" dirty="0">
                <a:latin typeface="+mn-ea"/>
              </a:rPr>
              <a:t>在深度学习方法中，半监督的</a:t>
            </a:r>
            <a:r>
              <a:rPr lang="en" altLang="zh-CN" dirty="0" err="1">
                <a:latin typeface="+mn-ea"/>
              </a:rPr>
              <a:t>LapCNN</a:t>
            </a:r>
            <a:r>
              <a:rPr lang="zh-CN" altLang="en-US" dirty="0">
                <a:latin typeface="+mn-ea"/>
              </a:rPr>
              <a:t>并没有比</a:t>
            </a:r>
            <a:r>
              <a:rPr lang="en" altLang="zh-CN" dirty="0">
                <a:latin typeface="+mn-ea"/>
              </a:rPr>
              <a:t>CNN</a:t>
            </a:r>
            <a:r>
              <a:rPr lang="zh-CN" altLang="en-US" dirty="0">
                <a:latin typeface="+mn-ea"/>
              </a:rPr>
              <a:t>有什么改进，这说明领域差异不能通过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半监督</a:t>
            </a:r>
            <a:r>
              <a:rPr lang="zh-CN" altLang="en-US" dirty="0">
                <a:latin typeface="+mn-ea"/>
              </a:rPr>
              <a:t>来解决。</a:t>
            </a:r>
            <a:endParaRPr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</a:rPr>
              <a:t>(3) </a:t>
            </a:r>
            <a:r>
              <a:rPr lang="en" altLang="zh-CN" dirty="0">
                <a:latin typeface="+mn-ea"/>
              </a:rPr>
              <a:t>DDC</a:t>
            </a:r>
            <a:r>
              <a:rPr lang="zh-CN" altLang="en-US" dirty="0">
                <a:latin typeface="+mn-ea"/>
              </a:rPr>
              <a:t>是</a:t>
            </a:r>
            <a:r>
              <a:rPr lang="en" altLang="zh-CN" dirty="0">
                <a:latin typeface="+mn-ea"/>
              </a:rPr>
              <a:t>CNN</a:t>
            </a:r>
            <a:r>
              <a:rPr lang="zh-CN" altLang="en-US" dirty="0">
                <a:latin typeface="+mn-ea"/>
              </a:rPr>
              <a:t>的跨域变体，通过单核</a:t>
            </a:r>
            <a:r>
              <a:rPr lang="en" altLang="zh-CN" dirty="0">
                <a:latin typeface="+mn-ea"/>
              </a:rPr>
              <a:t>MMD</a:t>
            </a:r>
            <a:r>
              <a:rPr lang="zh-CN" altLang="en-US" dirty="0">
                <a:latin typeface="+mn-ea"/>
              </a:rPr>
              <a:t>实现单层自适应，总体性能优于</a:t>
            </a:r>
            <a:r>
              <a:rPr lang="en" altLang="zh-CN" dirty="0">
                <a:latin typeface="+mn-ea"/>
              </a:rPr>
              <a:t>CNN</a:t>
            </a:r>
            <a:r>
              <a:rPr lang="zh-CN" altLang="en" dirty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证实了其利用领域自适应深度模型学习可转移特征的有效性。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810612-1A78-1E42-8073-F39DAA27041E}"/>
              </a:ext>
            </a:extLst>
          </p:cNvPr>
          <p:cNvSpPr txBox="1"/>
          <p:nvPr/>
        </p:nvSpPr>
        <p:spPr>
          <a:xfrm>
            <a:off x="753420" y="3596142"/>
            <a:ext cx="10685159" cy="22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" altLang="zh-CN" dirty="0">
                <a:solidFill>
                  <a:srgbClr val="C00000"/>
                </a:solidFill>
                <a:latin typeface="+mn-ea"/>
              </a:rPr>
              <a:t>DAN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的两种变体的结果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:</a:t>
            </a:r>
            <a:endParaRPr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</a:rPr>
              <a:t>(1)</a:t>
            </a:r>
            <a:r>
              <a:rPr lang="en" altLang="zh-CN" dirty="0">
                <a:latin typeface="+mn-ea"/>
              </a:rPr>
              <a:t>DAN7</a:t>
            </a:r>
            <a:r>
              <a:rPr lang="zh-CN" altLang="en-US" dirty="0">
                <a:latin typeface="+mn-ea"/>
              </a:rPr>
              <a:t>和</a:t>
            </a:r>
            <a:r>
              <a:rPr lang="en" altLang="zh-CN" dirty="0">
                <a:latin typeface="+mn-ea"/>
              </a:rPr>
              <a:t>DAN8</a:t>
            </a:r>
            <a:r>
              <a:rPr lang="zh-CN" altLang="en-US" dirty="0">
                <a:latin typeface="+mn-ea"/>
              </a:rPr>
              <a:t>的精度优于</a:t>
            </a:r>
            <a:r>
              <a:rPr lang="en" altLang="zh-CN" dirty="0">
                <a:latin typeface="+mn-ea"/>
              </a:rPr>
              <a:t>DDC</a:t>
            </a:r>
            <a:r>
              <a:rPr lang="zh-CN" altLang="en" dirty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这</a:t>
            </a:r>
            <a:r>
              <a:rPr lang="zh-CN" altLang="en-US" dirty="0"/>
              <a:t>说明多核的</a:t>
            </a:r>
            <a:r>
              <a:rPr lang="en" altLang="zh-CN" dirty="0"/>
              <a:t>MMD</a:t>
            </a:r>
            <a:r>
              <a:rPr lang="zh-CN" altLang="en-US" dirty="0"/>
              <a:t>比单核的</a:t>
            </a:r>
            <a:r>
              <a:rPr lang="en" altLang="zh-CN" dirty="0"/>
              <a:t>MMD</a:t>
            </a:r>
            <a:r>
              <a:rPr lang="zh-CN" altLang="en-US" dirty="0"/>
              <a:t>在减轻域差异问题上表现的更好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" altLang="zh-CN" dirty="0">
                <a:latin typeface="+mn-ea"/>
              </a:rPr>
              <a:t>(2)</a:t>
            </a:r>
            <a:r>
              <a:rPr lang="zh-CN" altLang="en-US" dirty="0">
                <a:latin typeface="+mn-ea"/>
              </a:rPr>
              <a:t>与</a:t>
            </a:r>
            <a:r>
              <a:rPr lang="en" altLang="zh-CN" dirty="0">
                <a:latin typeface="+mn-ea"/>
              </a:rPr>
              <a:t>DDC</a:t>
            </a:r>
            <a:r>
              <a:rPr lang="zh-CN" altLang="en-US" dirty="0">
                <a:latin typeface="+mn-ea"/>
              </a:rPr>
              <a:t>相比，</a:t>
            </a:r>
            <a:r>
              <a:rPr lang="en" altLang="zh-CN" dirty="0" err="1">
                <a:latin typeface="+mn-ea"/>
              </a:rPr>
              <a:t>DANsk</a:t>
            </a:r>
            <a:r>
              <a:rPr lang="zh-CN" altLang="en-US" dirty="0">
                <a:latin typeface="+mn-ea"/>
              </a:rPr>
              <a:t>具有更高的精度，</a:t>
            </a:r>
            <a:r>
              <a:rPr lang="zh-CN" altLang="en-US" dirty="0"/>
              <a:t>说明深度神经网络对分布适应的能力更强，即有多个全连接层，他们具有不同抽象级别的隐藏特征，每层都能提取出独特的隐藏特征，这可以增强深度学习的效率。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163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D86BF5-2975-6346-AFAE-8B9C15CA16E5}"/>
              </a:ext>
            </a:extLst>
          </p:cNvPr>
          <p:cNvSpPr/>
          <p:nvPr/>
        </p:nvSpPr>
        <p:spPr>
          <a:xfrm>
            <a:off x="684443" y="1289165"/>
            <a:ext cx="10823113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i="0" dirty="0">
                <a:solidFill>
                  <a:srgbClr val="1A1A1A"/>
                </a:solidFill>
                <a:effectLst/>
                <a:latin typeface="+mn-ea"/>
              </a:rPr>
              <a:t>DDC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+mn-ea"/>
              </a:rPr>
              <a:t>和</a:t>
            </a:r>
            <a:r>
              <a:rPr lang="en" altLang="zh-CN" b="0" i="0" dirty="0">
                <a:solidFill>
                  <a:srgbClr val="1A1A1A"/>
                </a:solidFill>
                <a:effectLst/>
                <a:latin typeface="+mn-ea"/>
              </a:rPr>
              <a:t>DAN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+mn-ea"/>
              </a:rPr>
              <a:t>作为深度迁移学习的代表性方法，充分利用了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+mn-ea"/>
              </a:rPr>
              <a:t>深度网络的可迁移特性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+mn-ea"/>
              </a:rPr>
              <a:t>，然后又把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+mn-ea"/>
              </a:rPr>
              <a:t>统计学习中的</a:t>
            </a:r>
            <a:r>
              <a:rPr lang="en" altLang="zh-CN" b="0" i="0" dirty="0">
                <a:solidFill>
                  <a:srgbClr val="C00000"/>
                </a:solidFill>
                <a:effectLst/>
                <a:latin typeface="+mn-ea"/>
              </a:rPr>
              <a:t>MK-MMD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+mn-ea"/>
              </a:rPr>
              <a:t>距离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+mn-ea"/>
              </a:rPr>
              <a:t>引入，取得了很好的效果。</a:t>
            </a:r>
            <a:endParaRPr lang="en-US" altLang="zh-CN" b="0" i="0" dirty="0">
              <a:solidFill>
                <a:srgbClr val="1A1A1A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1A1A1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" altLang="zh-CN" b="0" i="0" dirty="0">
                <a:solidFill>
                  <a:srgbClr val="1A1A1A"/>
                </a:solidFill>
                <a:effectLst/>
                <a:latin typeface="+mn-ea"/>
              </a:rPr>
              <a:t>DAN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+mn-ea"/>
              </a:rPr>
              <a:t>的作者在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+mn-ea"/>
              </a:rPr>
              <a:t>2017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+mn-ea"/>
              </a:rPr>
              <a:t>年又进一步对其进行了延伸，做出了</a:t>
            </a:r>
            <a:r>
              <a:rPr lang="en" altLang="zh-CN" b="0" i="0" dirty="0">
                <a:solidFill>
                  <a:srgbClr val="C00000"/>
                </a:solidFill>
                <a:effectLst/>
                <a:latin typeface="+mn-ea"/>
              </a:rPr>
              <a:t>Joint Adaptation Network (JAN)</a:t>
            </a:r>
            <a:r>
              <a:rPr lang="zh-CN" altLang="en" b="0" i="0" dirty="0">
                <a:solidFill>
                  <a:srgbClr val="1A1A1A"/>
                </a:solidFill>
                <a:effectLst/>
                <a:latin typeface="+mn-ea"/>
              </a:rPr>
              <a:t>，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+mn-ea"/>
              </a:rPr>
              <a:t>也发在了</a:t>
            </a:r>
            <a:r>
              <a:rPr lang="en" altLang="zh-CN" b="0" i="0" dirty="0">
                <a:solidFill>
                  <a:srgbClr val="1A1A1A"/>
                </a:solidFill>
                <a:effectLst/>
                <a:latin typeface="+mn-ea"/>
              </a:rPr>
              <a:t>ICML 2017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+mn-ea"/>
              </a:rPr>
              <a:t>上。在</a:t>
            </a:r>
            <a:r>
              <a:rPr lang="en" altLang="zh-CN" b="0" i="0" dirty="0">
                <a:solidFill>
                  <a:srgbClr val="1A1A1A"/>
                </a:solidFill>
                <a:effectLst/>
                <a:latin typeface="+mn-ea"/>
              </a:rPr>
              <a:t>JAN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+mn-ea"/>
              </a:rPr>
              <a:t>中，作者进一步把</a:t>
            </a:r>
            <a:r>
              <a:rPr lang="en" altLang="zh-CN" b="0" i="0" dirty="0">
                <a:solidFill>
                  <a:srgbClr val="1A1A1A"/>
                </a:solidFill>
                <a:effectLst/>
                <a:latin typeface="+mn-ea"/>
              </a:rPr>
              <a:t>feature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+mn-ea"/>
              </a:rPr>
              <a:t>和</a:t>
            </a:r>
            <a:r>
              <a:rPr lang="en" altLang="zh-CN" b="0" i="0" dirty="0">
                <a:solidFill>
                  <a:srgbClr val="1A1A1A"/>
                </a:solidFill>
                <a:effectLst/>
                <a:latin typeface="+mn-ea"/>
              </a:rPr>
              <a:t>label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+mn-ea"/>
              </a:rPr>
              <a:t>的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+mn-ea"/>
              </a:rPr>
              <a:t>联合概率分布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+mn-ea"/>
              </a:rPr>
              <a:t>考虑了进来，可以视作之前</a:t>
            </a:r>
            <a:r>
              <a:rPr lang="en" altLang="zh-CN" b="0" i="0" dirty="0">
                <a:solidFill>
                  <a:srgbClr val="1A1A1A"/>
                </a:solidFill>
                <a:effectLst/>
                <a:latin typeface="+mn-ea"/>
              </a:rPr>
              <a:t>JDA</a:t>
            </a:r>
            <a:r>
              <a:rPr lang="zh-CN" altLang="en" b="0" i="0" dirty="0">
                <a:solidFill>
                  <a:srgbClr val="1A1A1A"/>
                </a:solidFill>
                <a:effectLst/>
                <a:latin typeface="+mn-ea"/>
              </a:rPr>
              <a:t>（</a:t>
            </a:r>
            <a:r>
              <a:rPr lang="en" altLang="zh-CN" b="0" i="0" dirty="0">
                <a:solidFill>
                  <a:srgbClr val="1A1A1A"/>
                </a:solidFill>
                <a:effectLst/>
                <a:latin typeface="+mn-ea"/>
              </a:rPr>
              <a:t>joint distribution adaptation</a:t>
            </a:r>
            <a:r>
              <a:rPr lang="zh-CN" altLang="en" b="0" i="0" dirty="0">
                <a:solidFill>
                  <a:srgbClr val="1A1A1A"/>
                </a:solidFill>
                <a:effectLst/>
                <a:latin typeface="+mn-ea"/>
              </a:rPr>
              <a:t>）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+mn-ea"/>
              </a:rPr>
              <a:t>的深度版。</a:t>
            </a:r>
            <a:endParaRPr lang="en-US" altLang="zh-CN" b="0" i="0" dirty="0">
              <a:solidFill>
                <a:srgbClr val="1A1A1A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1A1A1A"/>
              </a:solidFill>
              <a:latin typeface="+mn-ea"/>
            </a:endParaRPr>
          </a:p>
          <a:p>
            <a:r>
              <a:rPr lang="en-US" altLang="zh-CN" dirty="0"/>
              <a:t>JAN</a:t>
            </a:r>
            <a:r>
              <a:rPr lang="zh-CN" altLang="en-US" dirty="0"/>
              <a:t> 在深度网络中同时进行联合分布的自适应和对抗学习。</a:t>
            </a:r>
            <a:r>
              <a:rPr lang="en" altLang="zh-CN" dirty="0"/>
              <a:t>JAN </a:t>
            </a:r>
            <a:r>
              <a:rPr lang="zh-CN" altLang="en-US" dirty="0"/>
              <a:t>方法将只对数据进行自适应的方式推广到了对类别的自适应，提出 了 </a:t>
            </a:r>
            <a:r>
              <a:rPr lang="en" altLang="zh-CN" dirty="0"/>
              <a:t>JMMD </a:t>
            </a:r>
            <a:r>
              <a:rPr lang="zh-CN" altLang="en-US" dirty="0"/>
              <a:t>度量 </a:t>
            </a:r>
            <a:r>
              <a:rPr lang="en-US" altLang="zh-CN" dirty="0"/>
              <a:t>(</a:t>
            </a:r>
            <a:r>
              <a:rPr lang="en" altLang="zh-CN" dirty="0"/>
              <a:t>Joint MMD)</a:t>
            </a:r>
            <a:r>
              <a:rPr lang="zh-CN" altLang="en" dirty="0"/>
              <a:t>。 </a:t>
            </a:r>
            <a:endParaRPr lang="e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81684C-0495-FC43-8F20-0C405DD0749E}"/>
              </a:ext>
            </a:extLst>
          </p:cNvPr>
          <p:cNvSpPr txBox="1"/>
          <p:nvPr/>
        </p:nvSpPr>
        <p:spPr>
          <a:xfrm>
            <a:off x="427623" y="2483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+mn-ea"/>
              </a:rPr>
              <a:t>结论</a:t>
            </a:r>
          </a:p>
        </p:txBody>
      </p:sp>
    </p:spTree>
    <p:extLst>
      <p:ext uri="{BB962C8B-B14F-4D97-AF65-F5344CB8AC3E}">
        <p14:creationId xmlns:p14="http://schemas.microsoft.com/office/powerpoint/2010/main" val="37552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CB6498-EC3A-F04E-8431-99133F866D7A}"/>
              </a:ext>
            </a:extLst>
          </p:cNvPr>
          <p:cNvSpPr txBox="1"/>
          <p:nvPr/>
        </p:nvSpPr>
        <p:spPr>
          <a:xfrm>
            <a:off x="508000" y="248354"/>
            <a:ext cx="570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DDC</a:t>
            </a:r>
            <a:r>
              <a:rPr lang="zh-CN" altLang="en-US" sz="2400" b="1" dirty="0"/>
              <a:t> （ </a:t>
            </a:r>
            <a:r>
              <a:rPr lang="en" altLang="zh-CN" sz="2400" b="1" dirty="0"/>
              <a:t>Deep Domain Confusion</a:t>
            </a:r>
            <a:r>
              <a:rPr lang="zh-CN" altLang="en-US" sz="2400" b="1" dirty="0"/>
              <a:t> ）  </a:t>
            </a:r>
            <a:r>
              <a:rPr lang="en-US" altLang="zh-CN" sz="1600" dirty="0"/>
              <a:t>2014</a:t>
            </a:r>
            <a:endParaRPr kumimoji="1"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698581-D819-F049-9706-F6990B7524F6}"/>
              </a:ext>
            </a:extLst>
          </p:cNvPr>
          <p:cNvSpPr/>
          <p:nvPr/>
        </p:nvSpPr>
        <p:spPr>
          <a:xfrm>
            <a:off x="553154" y="1022615"/>
            <a:ext cx="10663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1A1A1A"/>
                </a:solidFill>
                <a:effectLst/>
                <a:latin typeface="-apple-system"/>
              </a:rPr>
              <a:t>DDC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针对预训练的</a:t>
            </a:r>
            <a:r>
              <a:rPr lang="en" altLang="zh-CN" b="0" i="0" dirty="0" err="1">
                <a:solidFill>
                  <a:srgbClr val="1A1A1A"/>
                </a:solidFill>
                <a:effectLst/>
                <a:latin typeface="-apple-system"/>
              </a:rPr>
              <a:t>AlexNet</a:t>
            </a:r>
            <a:r>
              <a:rPr lang="zh-CN" altLang="en" b="0" i="0" dirty="0">
                <a:solidFill>
                  <a:srgbClr val="1A1A1A"/>
                </a:solidFill>
                <a:effectLst/>
                <a:latin typeface="-apple-system"/>
              </a:rPr>
              <a:t>（</a:t>
            </a:r>
            <a:r>
              <a:rPr lang="en" altLang="zh-CN" b="0" i="0" dirty="0">
                <a:solidFill>
                  <a:srgbClr val="1A1A1A"/>
                </a:solidFill>
                <a:effectLst/>
                <a:latin typeface="-apple-system"/>
              </a:rPr>
              <a:t>8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层）网络，在第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7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层（也就是</a:t>
            </a:r>
            <a:r>
              <a:rPr lang="en" altLang="zh-CN" b="0" i="0" dirty="0">
                <a:solidFill>
                  <a:srgbClr val="1A1A1A"/>
                </a:solidFill>
                <a:effectLst/>
                <a:latin typeface="-apple-system"/>
              </a:rPr>
              <a:t>feature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层，</a:t>
            </a:r>
            <a:r>
              <a:rPr lang="en" altLang="zh-CN" b="0" i="0" dirty="0" err="1">
                <a:solidFill>
                  <a:srgbClr val="1A1A1A"/>
                </a:solidFill>
                <a:effectLst/>
                <a:latin typeface="-apple-system"/>
              </a:rPr>
              <a:t>softmax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的上一层）加入了</a:t>
            </a:r>
            <a:r>
              <a:rPr lang="en" altLang="zh-CN" b="0" i="0" dirty="0">
                <a:solidFill>
                  <a:srgbClr val="1A1A1A"/>
                </a:solidFill>
                <a:effectLst/>
                <a:latin typeface="-apple-system"/>
              </a:rPr>
              <a:t>MMD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距离来减小</a:t>
            </a:r>
            <a:r>
              <a:rPr lang="en" altLang="zh-CN" b="0" i="0" dirty="0">
                <a:solidFill>
                  <a:srgbClr val="1A1A1A"/>
                </a:solidFill>
                <a:effectLst/>
                <a:latin typeface="-apple-system"/>
              </a:rPr>
              <a:t>source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和</a:t>
            </a:r>
            <a:r>
              <a:rPr lang="en" altLang="zh-CN" b="0" i="0" dirty="0">
                <a:solidFill>
                  <a:srgbClr val="1A1A1A"/>
                </a:solidFill>
                <a:effectLst/>
                <a:latin typeface="-apple-system"/>
              </a:rPr>
              <a:t>target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之间的差异。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82E900-705E-F548-A907-0BE0BC5F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55" y="1990372"/>
            <a:ext cx="3937000" cy="445116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1A1B4AE-B42F-124A-BDF5-51965C351E3E}"/>
              </a:ext>
            </a:extLst>
          </p:cNvPr>
          <p:cNvSpPr/>
          <p:nvPr/>
        </p:nvSpPr>
        <p:spPr>
          <a:xfrm>
            <a:off x="5441244" y="2706849"/>
            <a:ext cx="60847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在原有的</a:t>
            </a:r>
            <a:r>
              <a:rPr lang="en" altLang="zh-CN" b="0" i="0" dirty="0" err="1">
                <a:solidFill>
                  <a:srgbClr val="1A1A1A"/>
                </a:solidFill>
                <a:effectLst/>
                <a:latin typeface="-apple-system"/>
              </a:rPr>
              <a:t>AlexNet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网络的基础上，对网络的</a:t>
            </a:r>
            <a:r>
              <a:rPr lang="en" altLang="zh-CN" b="0" i="0" dirty="0">
                <a:solidFill>
                  <a:srgbClr val="1A1A1A"/>
                </a:solidFill>
                <a:effectLst/>
                <a:latin typeface="-apple-system"/>
              </a:rPr>
              <a:t>fc7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层（分类器前一层）后加一层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-apple-system"/>
              </a:rPr>
              <a:t>适配层（</a:t>
            </a:r>
            <a:r>
              <a:rPr lang="en" altLang="zh-CN" b="1" i="0" dirty="0">
                <a:solidFill>
                  <a:srgbClr val="C00000"/>
                </a:solidFill>
                <a:effectLst/>
                <a:latin typeface="-apple-system"/>
              </a:rPr>
              <a:t>adaptation layer</a:t>
            </a:r>
            <a:r>
              <a:rPr lang="zh-CN" altLang="en" b="1" i="0" dirty="0">
                <a:solidFill>
                  <a:srgbClr val="C00000"/>
                </a:solidFill>
                <a:effectLst/>
                <a:latin typeface="-apple-system"/>
              </a:rPr>
              <a:t>）</a:t>
            </a:r>
            <a:endParaRPr lang="en-US" altLang="zh-CN" b="1" i="0" dirty="0">
              <a:solidFill>
                <a:srgbClr val="1A1A1A"/>
              </a:solidFill>
              <a:effectLst/>
              <a:latin typeface="-apple-system"/>
            </a:endParaRPr>
          </a:p>
          <a:p>
            <a:endParaRPr lang="en-US" altLang="zh-CN" b="1" dirty="0">
              <a:solidFill>
                <a:srgbClr val="1A1A1A"/>
              </a:solidFill>
              <a:latin typeface="-apple-system"/>
            </a:endParaRPr>
          </a:p>
          <a:p>
            <a:endParaRPr lang="en-US" altLang="zh-CN" b="1" dirty="0">
              <a:solidFill>
                <a:srgbClr val="1A1A1A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Adaptation layer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的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-apple-system"/>
              </a:rPr>
              <a:t>作用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：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单独考察网络对源域和目标域的判别能力。</a:t>
            </a:r>
            <a:endParaRPr lang="en-US" altLang="zh-CN" b="0" i="0" dirty="0">
              <a:solidFill>
                <a:srgbClr val="1A1A1A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如果判别能力很差，就认为网络学到的特征不足以将两个领域数据区分开，有助于学习到对领域不敏感的特征表示。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61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0699CE-6965-EF4B-B8B8-BA5A3C4CC9D3}"/>
              </a:ext>
            </a:extLst>
          </p:cNvPr>
          <p:cNvSpPr txBox="1"/>
          <p:nvPr/>
        </p:nvSpPr>
        <p:spPr>
          <a:xfrm>
            <a:off x="587022" y="304800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C00000"/>
                </a:solidFill>
              </a:rPr>
              <a:t>DAN</a:t>
            </a:r>
            <a:r>
              <a:rPr kumimoji="1" lang="en-US" altLang="zh-CN" sz="2400" b="1" dirty="0"/>
              <a:t> ( Deep Adaptation Networks )</a:t>
            </a:r>
            <a:endParaRPr kumimoji="1"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2747DA-5010-CB42-94DF-5FB977456DDF}"/>
              </a:ext>
            </a:extLst>
          </p:cNvPr>
          <p:cNvSpPr txBox="1"/>
          <p:nvPr/>
        </p:nvSpPr>
        <p:spPr>
          <a:xfrm>
            <a:off x="649111" y="1049867"/>
            <a:ext cx="10908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DAN</a:t>
            </a:r>
            <a:r>
              <a:rPr lang="zh-CN" altLang="en-US" dirty="0"/>
              <a:t>是在</a:t>
            </a:r>
            <a:r>
              <a:rPr lang="en" altLang="zh-CN" dirty="0"/>
              <a:t>DDC</a:t>
            </a:r>
            <a:r>
              <a:rPr lang="zh-CN" altLang="en-US" dirty="0"/>
              <a:t>的基础上发展起来的，它很好地解决了</a:t>
            </a:r>
            <a:r>
              <a:rPr lang="en" altLang="zh-CN" dirty="0"/>
              <a:t>DDC</a:t>
            </a:r>
            <a:r>
              <a:rPr lang="zh-CN" altLang="en-US" dirty="0"/>
              <a:t>的两个问题：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" altLang="zh-CN" dirty="0"/>
              <a:t>DDC</a:t>
            </a:r>
            <a:r>
              <a:rPr lang="zh-CN" altLang="en-US" dirty="0"/>
              <a:t>只适配了</a:t>
            </a:r>
            <a:r>
              <a:rPr lang="zh-CN" altLang="en-US" dirty="0">
                <a:solidFill>
                  <a:srgbClr val="C00000"/>
                </a:solidFill>
              </a:rPr>
              <a:t>一层网络</a:t>
            </a:r>
            <a:r>
              <a:rPr lang="zh-CN" altLang="en-US" dirty="0"/>
              <a:t>，但还是不够，因为</a:t>
            </a:r>
            <a:r>
              <a:rPr lang="en" altLang="zh-CN" dirty="0"/>
              <a:t>Jason</a:t>
            </a:r>
            <a:r>
              <a:rPr lang="zh-CN" altLang="en-US" dirty="0"/>
              <a:t>的工作中已经明确指出不同层都是可以迁移的。所以</a:t>
            </a:r>
            <a:r>
              <a:rPr lang="en" altLang="zh-CN" dirty="0"/>
              <a:t>DAN</a:t>
            </a:r>
            <a:r>
              <a:rPr lang="zh-CN" altLang="en" dirty="0"/>
              <a:t>就</a:t>
            </a:r>
            <a:r>
              <a:rPr lang="zh-CN" altLang="en-US" dirty="0"/>
              <a:t>进行了多层适配。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" altLang="zh-CN" dirty="0"/>
              <a:t>DDC</a:t>
            </a:r>
            <a:r>
              <a:rPr lang="zh-CN" altLang="en-US" dirty="0"/>
              <a:t>是用了</a:t>
            </a:r>
            <a:r>
              <a:rPr lang="zh-CN" altLang="en-US" dirty="0">
                <a:solidFill>
                  <a:srgbClr val="C00000"/>
                </a:solidFill>
              </a:rPr>
              <a:t>单一核的</a:t>
            </a:r>
            <a:r>
              <a:rPr lang="en" altLang="zh-CN" dirty="0">
                <a:solidFill>
                  <a:srgbClr val="C00000"/>
                </a:solidFill>
              </a:rPr>
              <a:t>MMD</a:t>
            </a:r>
            <a:r>
              <a:rPr lang="zh-CN" altLang="en" dirty="0"/>
              <a:t>，</a:t>
            </a:r>
            <a:r>
              <a:rPr lang="zh-CN" altLang="en-US" dirty="0"/>
              <a:t>单一固定的核可能不是最优的核。</a:t>
            </a:r>
            <a:r>
              <a:rPr lang="en" altLang="zh-CN" dirty="0"/>
              <a:t>DAN</a:t>
            </a:r>
            <a:r>
              <a:rPr lang="zh-CN" altLang="en-US" dirty="0"/>
              <a:t>用了多核的</a:t>
            </a:r>
            <a:r>
              <a:rPr lang="en" altLang="zh-CN" dirty="0"/>
              <a:t>MMD</a:t>
            </a:r>
            <a:r>
              <a:rPr lang="zh-CN" altLang="en" dirty="0"/>
              <a:t>（</a:t>
            </a:r>
            <a:r>
              <a:rPr lang="en" altLang="zh-CN" dirty="0"/>
              <a:t>MK-MMD</a:t>
            </a:r>
            <a:r>
              <a:rPr lang="zh-CN" altLang="en" dirty="0"/>
              <a:t>），</a:t>
            </a:r>
            <a:r>
              <a:rPr lang="zh-CN" altLang="en-US" dirty="0"/>
              <a:t>效果比</a:t>
            </a:r>
            <a:r>
              <a:rPr lang="en" altLang="zh-CN" dirty="0"/>
              <a:t>DDC</a:t>
            </a:r>
            <a:r>
              <a:rPr lang="zh-CN" altLang="en-US" dirty="0"/>
              <a:t>更好。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796083-9EE0-1D48-A6CA-9349C550BCFB}"/>
              </a:ext>
            </a:extLst>
          </p:cNvPr>
          <p:cNvSpPr txBox="1"/>
          <p:nvPr/>
        </p:nvSpPr>
        <p:spPr>
          <a:xfrm>
            <a:off x="632177" y="3330047"/>
            <a:ext cx="107131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/>
              <a:t>DAN</a:t>
            </a:r>
            <a:r>
              <a:rPr lang="zh-CN" altLang="en-US" b="1" dirty="0"/>
              <a:t>主要思想：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通过明确地减少</a:t>
            </a:r>
            <a:r>
              <a:rPr lang="zh-CN" altLang="en-US" b="1" dirty="0">
                <a:solidFill>
                  <a:srgbClr val="C00000"/>
                </a:solidFill>
              </a:rPr>
              <a:t>域差异</a:t>
            </a:r>
            <a:r>
              <a:rPr lang="zh-CN" altLang="en-US" dirty="0"/>
              <a:t>来增强深度神经网络的</a:t>
            </a:r>
            <a:r>
              <a:rPr lang="zh-CN" altLang="en-US" b="1" dirty="0">
                <a:solidFill>
                  <a:srgbClr val="C00000"/>
                </a:solidFill>
              </a:rPr>
              <a:t>具体任务层</a:t>
            </a:r>
            <a:r>
              <a:rPr lang="zh-CN" altLang="en-US" dirty="0"/>
              <a:t>的特征迁移性。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 为了实现这一目标，所有具体任务层的隐藏表示被嵌入到</a:t>
            </a:r>
            <a:r>
              <a:rPr lang="en" altLang="zh-CN" dirty="0"/>
              <a:t>Reproducing kernel Hilbert space </a:t>
            </a:r>
            <a:r>
              <a:rPr lang="zh-CN" altLang="en-US" dirty="0"/>
              <a:t>，在</a:t>
            </a:r>
            <a:r>
              <a:rPr lang="en-US" altLang="zh-CN" dirty="0"/>
              <a:t>RHKS</a:t>
            </a:r>
            <a:r>
              <a:rPr lang="zh-CN" altLang="en-US" dirty="0"/>
              <a:t>中不同的域分布的平均嵌入可以被明确分配。域差异可以通过使用</a:t>
            </a:r>
            <a:r>
              <a:rPr lang="zh-CN" altLang="en-US" dirty="0">
                <a:solidFill>
                  <a:srgbClr val="C00000"/>
                </a:solidFill>
              </a:rPr>
              <a:t>平均嵌入匹配</a:t>
            </a:r>
            <a:r>
              <a:rPr lang="zh-CN" altLang="en-US" dirty="0"/>
              <a:t>的最佳</a:t>
            </a:r>
            <a:r>
              <a:rPr lang="zh-CN" altLang="en-US" dirty="0">
                <a:solidFill>
                  <a:srgbClr val="C00000"/>
                </a:solidFill>
              </a:rPr>
              <a:t>多核</a:t>
            </a:r>
            <a:r>
              <a:rPr lang="zh-CN" altLang="en-US" dirty="0"/>
              <a:t>选择方法来被进一步减小。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由于平均嵌入对内核的选择非常敏感，所以设计</a:t>
            </a:r>
            <a:r>
              <a:rPr lang="zh-CN" altLang="en-US" dirty="0">
                <a:solidFill>
                  <a:srgbClr val="C00000"/>
                </a:solidFill>
              </a:rPr>
              <a:t>最优多内核选择</a:t>
            </a:r>
            <a:r>
              <a:rPr lang="zh-CN" altLang="en-US" dirty="0"/>
              <a:t>过程，这可以进一步减少域差异。</a:t>
            </a:r>
          </a:p>
          <a:p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B3BD45-151C-AB40-BA47-EFDC81281A98}"/>
              </a:ext>
            </a:extLst>
          </p:cNvPr>
          <p:cNvSpPr/>
          <p:nvPr/>
        </p:nvSpPr>
        <p:spPr>
          <a:xfrm>
            <a:off x="6096000" y="307825"/>
            <a:ext cx="4609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b="1" dirty="0">
                <a:solidFill>
                  <a:srgbClr val="C00000"/>
                </a:solidFill>
                <a:latin typeface="-apple-system"/>
              </a:rPr>
              <a:t>DAN</a:t>
            </a:r>
            <a:r>
              <a:rPr lang="zh-CN" altLang="en-US" sz="2000" b="1" dirty="0">
                <a:solidFill>
                  <a:srgbClr val="C00000"/>
                </a:solidFill>
                <a:latin typeface="-apple-system"/>
              </a:rPr>
              <a:t>的创新点是多层适配和多核</a:t>
            </a:r>
            <a:r>
              <a:rPr lang="en" altLang="zh-CN" sz="2000" b="1" dirty="0">
                <a:solidFill>
                  <a:srgbClr val="C00000"/>
                </a:solidFill>
                <a:latin typeface="-apple-system"/>
              </a:rPr>
              <a:t>MMD</a:t>
            </a:r>
            <a:r>
              <a:rPr lang="zh-CN" altLang="en" sz="2000" b="1" dirty="0">
                <a:solidFill>
                  <a:srgbClr val="C00000"/>
                </a:solidFill>
                <a:latin typeface="-apple-system"/>
              </a:rPr>
              <a:t>。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71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2636D7-9E78-5449-BE6A-397BEB0DBE69}"/>
              </a:ext>
            </a:extLst>
          </p:cNvPr>
          <p:cNvSpPr/>
          <p:nvPr/>
        </p:nvSpPr>
        <p:spPr>
          <a:xfrm>
            <a:off x="539609" y="251403"/>
            <a:ext cx="34593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b="1" i="0" dirty="0">
                <a:solidFill>
                  <a:srgbClr val="C00000"/>
                </a:solidFill>
                <a:effectLst/>
                <a:latin typeface="+mn-ea"/>
              </a:rPr>
              <a:t>DAN</a:t>
            </a:r>
            <a:r>
              <a:rPr lang="zh-CN" altLang="en-US" sz="2000" b="1" i="0" dirty="0">
                <a:solidFill>
                  <a:srgbClr val="C00000"/>
                </a:solidFill>
                <a:effectLst/>
                <a:latin typeface="+mn-ea"/>
              </a:rPr>
              <a:t>的网络结构示意图</a:t>
            </a:r>
            <a:endParaRPr lang="zh-CN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10A887-BBDB-AD44-B308-BEA6B9C1FD38}"/>
              </a:ext>
            </a:extLst>
          </p:cNvPr>
          <p:cNvSpPr txBox="1"/>
          <p:nvPr/>
        </p:nvSpPr>
        <p:spPr>
          <a:xfrm>
            <a:off x="807154" y="4854223"/>
            <a:ext cx="10577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源域和目标域的数据放在一起，通过</a:t>
            </a:r>
            <a:r>
              <a:rPr kumimoji="1" lang="en" altLang="zh-CN" dirty="0" err="1"/>
              <a:t>AlexNet</a:t>
            </a:r>
            <a:r>
              <a:rPr kumimoji="1" lang="zh-CN" altLang="en-US" dirty="0"/>
              <a:t>来训练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卷积层的</a:t>
            </a:r>
            <a:r>
              <a:rPr kumimoji="1" lang="zh-CN" altLang="en-US" dirty="0">
                <a:solidFill>
                  <a:srgbClr val="C00000"/>
                </a:solidFill>
              </a:rPr>
              <a:t>前三层</a:t>
            </a:r>
            <a:r>
              <a:rPr kumimoji="1" lang="en" altLang="zh-CN" dirty="0">
                <a:solidFill>
                  <a:srgbClr val="C00000"/>
                </a:solidFill>
              </a:rPr>
              <a:t>frozen</a:t>
            </a:r>
            <a:r>
              <a:rPr kumimoji="1" lang="zh-CN" altLang="en" dirty="0"/>
              <a:t>，</a:t>
            </a:r>
            <a:r>
              <a:rPr kumimoji="1" lang="zh-CN" altLang="en-US" dirty="0">
                <a:solidFill>
                  <a:srgbClr val="C00000"/>
                </a:solidFill>
              </a:rPr>
              <a:t>第四五层</a:t>
            </a:r>
            <a:r>
              <a:rPr kumimoji="1" lang="en" altLang="zh-CN" dirty="0">
                <a:solidFill>
                  <a:srgbClr val="C00000"/>
                </a:solidFill>
              </a:rPr>
              <a:t>fine-tune</a:t>
            </a:r>
            <a:r>
              <a:rPr kumimoji="1" lang="zh-CN" altLang="en" dirty="0"/>
              <a:t>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当到</a:t>
            </a:r>
            <a:r>
              <a:rPr kumimoji="1" lang="en-US" altLang="zh-CN" dirty="0"/>
              <a:t>6-8</a:t>
            </a:r>
            <a:r>
              <a:rPr kumimoji="1" lang="zh-CN" altLang="en-US" dirty="0"/>
              <a:t>层的全连接层时，</a:t>
            </a:r>
            <a:r>
              <a:rPr kumimoji="1" lang="en" altLang="zh-CN" dirty="0"/>
              <a:t>source data</a:t>
            </a:r>
            <a:r>
              <a:rPr kumimoji="1" lang="zh-CN" altLang="en-US" dirty="0"/>
              <a:t>和</a:t>
            </a:r>
            <a:r>
              <a:rPr kumimoji="1" lang="en" altLang="zh-CN" dirty="0"/>
              <a:t>target data</a:t>
            </a:r>
            <a:r>
              <a:rPr kumimoji="1" lang="zh-CN" altLang="en-US" dirty="0"/>
              <a:t>分开，然后通过</a:t>
            </a:r>
            <a:r>
              <a:rPr kumimoji="1" lang="en" altLang="zh-CN" dirty="0">
                <a:solidFill>
                  <a:srgbClr val="C00000"/>
                </a:solidFill>
              </a:rPr>
              <a:t>MK-MMD</a:t>
            </a:r>
            <a:r>
              <a:rPr kumimoji="1" lang="zh-CN" altLang="en-US" dirty="0">
                <a:solidFill>
                  <a:srgbClr val="C00000"/>
                </a:solidFill>
              </a:rPr>
              <a:t>方法来计算两个域的距离</a:t>
            </a:r>
            <a:r>
              <a:rPr kumimoji="1" lang="zh-CN" altLang="en-US" dirty="0"/>
              <a:t>，并且通过</a:t>
            </a:r>
            <a:r>
              <a:rPr kumimoji="1" lang="zh-CN" altLang="en-US" dirty="0">
                <a:solidFill>
                  <a:srgbClr val="C00000"/>
                </a:solidFill>
              </a:rPr>
              <a:t>损失函数</a:t>
            </a:r>
            <a:r>
              <a:rPr kumimoji="1" lang="zh-CN" altLang="en-US" dirty="0"/>
              <a:t>来进行优化，最后当损失函数优化到设定的阈值时，就可进行最终的分类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583B40-929A-F442-A38E-178C3D984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61" y="1014589"/>
            <a:ext cx="10020300" cy="3429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4B90658-FAD1-2148-B32B-3B16CD1E7492}"/>
              </a:ext>
            </a:extLst>
          </p:cNvPr>
          <p:cNvSpPr/>
          <p:nvPr/>
        </p:nvSpPr>
        <p:spPr>
          <a:xfrm>
            <a:off x="6795911" y="5026581"/>
            <a:ext cx="4724755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-apple-system"/>
              </a:rPr>
              <a:t>  </a:t>
            </a:r>
            <a:r>
              <a:rPr lang="en" altLang="zh-CN" sz="2000" b="1" dirty="0">
                <a:solidFill>
                  <a:srgbClr val="C00000"/>
                </a:solidFill>
                <a:latin typeface="-apple-system"/>
              </a:rPr>
              <a:t>DAN</a:t>
            </a:r>
            <a:r>
              <a:rPr lang="zh-CN" altLang="en-US" sz="2000" b="1" dirty="0">
                <a:solidFill>
                  <a:srgbClr val="C00000"/>
                </a:solidFill>
                <a:latin typeface="-apple-system"/>
              </a:rPr>
              <a:t>的创新点是多层适配和多核</a:t>
            </a:r>
            <a:r>
              <a:rPr lang="en" altLang="zh-CN" sz="2000" b="1" dirty="0">
                <a:solidFill>
                  <a:srgbClr val="C00000"/>
                </a:solidFill>
                <a:latin typeface="-apple-system"/>
              </a:rPr>
              <a:t>MMD</a:t>
            </a:r>
            <a:r>
              <a:rPr lang="zh-CN" altLang="en" sz="2000" b="1" dirty="0">
                <a:solidFill>
                  <a:srgbClr val="C00000"/>
                </a:solidFill>
                <a:latin typeface="-apple-system"/>
              </a:rPr>
              <a:t>。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15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19B2B-A4DB-6D43-B80A-649A92420373}"/>
              </a:ext>
            </a:extLst>
          </p:cNvPr>
          <p:cNvSpPr/>
          <p:nvPr/>
        </p:nvSpPr>
        <p:spPr>
          <a:xfrm>
            <a:off x="521181" y="365668"/>
            <a:ext cx="5303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i="0" dirty="0">
                <a:solidFill>
                  <a:srgbClr val="C00000"/>
                </a:solidFill>
                <a:effectLst/>
                <a:latin typeface="+mn-ea"/>
              </a:rPr>
              <a:t>多核</a:t>
            </a:r>
            <a:r>
              <a:rPr lang="en" altLang="zh-CN" sz="2000" b="1" i="0" dirty="0">
                <a:solidFill>
                  <a:srgbClr val="C00000"/>
                </a:solidFill>
                <a:effectLst/>
                <a:latin typeface="+mn-ea"/>
              </a:rPr>
              <a:t>MMD</a:t>
            </a:r>
            <a:r>
              <a:rPr lang="zh-CN" altLang="en" sz="2000" b="1" i="0" dirty="0">
                <a:solidFill>
                  <a:srgbClr val="1A1A1A"/>
                </a:solidFill>
                <a:effectLst/>
                <a:latin typeface="+mn-ea"/>
              </a:rPr>
              <a:t>（</a:t>
            </a:r>
            <a:r>
              <a:rPr lang="en" altLang="zh-CN" sz="2000" b="1" i="0" dirty="0">
                <a:solidFill>
                  <a:srgbClr val="1A1A1A"/>
                </a:solidFill>
                <a:effectLst/>
                <a:latin typeface="+mn-ea"/>
              </a:rPr>
              <a:t>Multi-kernel MMD,MK-MMD</a:t>
            </a:r>
            <a:r>
              <a:rPr lang="zh-CN" altLang="en" sz="2000" b="1" i="0" dirty="0">
                <a:solidFill>
                  <a:srgbClr val="1A1A1A"/>
                </a:solidFill>
                <a:effectLst/>
                <a:latin typeface="+mn-ea"/>
              </a:rPr>
              <a:t>）</a:t>
            </a:r>
            <a:endParaRPr lang="zh-CN" altLang="en-US" sz="2000" dirty="0">
              <a:latin typeface="+mn-ea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9F55728-9BBD-F048-9176-680A2ECC9CE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98307" y="1160903"/>
            <a:ext cx="1039706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ea"/>
              </a:rPr>
              <a:t>基于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ea"/>
              </a:rPr>
              <a:t>MMD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ea"/>
              </a:rPr>
              <a:t>方法：将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ea"/>
              </a:rPr>
              <a:t>source和target用一个相同的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ea"/>
              </a:rPr>
              <a:t>核函数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ea"/>
              </a:rPr>
              <a:t>k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ea"/>
              </a:rPr>
              <a:t>映射在一个再生核希尔伯特空间（RKHS）中，然后求映射后两部分数据的均值差异，就当作是两部分数据的差异。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1A1A1A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1A1A1A"/>
              </a:solidFill>
              <a:latin typeface="+mn-ea"/>
            </a:endParaRPr>
          </a:p>
          <a:p>
            <a:pPr lvl="0"/>
            <a:r>
              <a:rPr lang="zh-CN" altLang="zh-CN" dirty="0">
                <a:solidFill>
                  <a:srgbClr val="1A1A1A"/>
                </a:solidFill>
                <a:latin typeface="+mn-ea"/>
              </a:rPr>
              <a:t>在MMD中</a:t>
            </a:r>
            <a:r>
              <a:rPr lang="zh-CN" altLang="zh-CN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k</a:t>
            </a:r>
            <a:r>
              <a:rPr lang="zh-CN" altLang="en-US" dirty="0">
                <a:latin typeface="+mn-ea"/>
              </a:rPr>
              <a:t> </a:t>
            </a:r>
            <a:r>
              <a:rPr lang="zh-CN" altLang="zh-CN" dirty="0">
                <a:solidFill>
                  <a:srgbClr val="1A1A1A"/>
                </a:solidFill>
                <a:latin typeface="+mn-ea"/>
              </a:rPr>
              <a:t>是固定的</a:t>
            </a:r>
            <a:r>
              <a:rPr lang="zh-CN" altLang="en-US" dirty="0">
                <a:solidFill>
                  <a:srgbClr val="1A1A1A"/>
                </a:solidFill>
                <a:latin typeface="+mn-ea"/>
              </a:rPr>
              <a:t>，</a:t>
            </a:r>
            <a:r>
              <a:rPr lang="zh-CN" altLang="zh-CN" dirty="0">
                <a:solidFill>
                  <a:srgbClr val="1A1A1A"/>
                </a:solidFill>
                <a:latin typeface="+mn-ea"/>
              </a:rPr>
              <a:t>实现时可以选择是高斯核还是线性核。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但如何知道哪个核更好？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AutoShape 5" descr="[公式]">
            <a:extLst>
              <a:ext uri="{FF2B5EF4-FFF2-40B4-BE49-F238E27FC236}">
                <a16:creationId xmlns:a16="http://schemas.microsoft.com/office/drawing/2014/main" id="{E98EC498-44F2-184D-9BCE-5916793250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274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 descr="[公式]">
            <a:extLst>
              <a:ext uri="{FF2B5EF4-FFF2-40B4-BE49-F238E27FC236}">
                <a16:creationId xmlns:a16="http://schemas.microsoft.com/office/drawing/2014/main" id="{D7E13840-7F7F-3140-9E9A-9AE2F4B374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234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281DE37-915E-974D-960B-66FF0961715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49328" y="2571850"/>
            <a:ext cx="106341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dirty="0">
                <a:solidFill>
                  <a:srgbClr val="1A1A1A"/>
                </a:solidFill>
                <a:latin typeface="+mn-ea"/>
              </a:rPr>
              <a:t>基于核选择的问题，提出</a:t>
            </a:r>
            <a:r>
              <a:rPr lang="en-US" altLang="zh-CN" dirty="0">
                <a:solidFill>
                  <a:srgbClr val="1A1A1A"/>
                </a:solidFill>
                <a:latin typeface="+mn-ea"/>
              </a:rPr>
              <a:t>MK-MMD</a:t>
            </a:r>
            <a:r>
              <a:rPr lang="zh-CN" altLang="en-US" dirty="0">
                <a:solidFill>
                  <a:srgbClr val="1A1A1A"/>
                </a:solidFill>
                <a:latin typeface="+mn-ea"/>
              </a:rPr>
              <a:t>，可以用多个核来构建总的核，效果要比单一核更好。</a:t>
            </a:r>
            <a:endParaRPr lang="en-US" altLang="zh-CN" dirty="0">
              <a:solidFill>
                <a:srgbClr val="1A1A1A"/>
              </a:solidFill>
              <a:latin typeface="+mn-ea"/>
            </a:endParaRPr>
          </a:p>
          <a:p>
            <a:pPr lvl="0"/>
            <a:endParaRPr lang="en-US" altLang="zh-CN" dirty="0">
              <a:solidFill>
                <a:srgbClr val="1A1A1A"/>
              </a:solidFill>
              <a:latin typeface="+mn-ea"/>
            </a:endParaRPr>
          </a:p>
        </p:txBody>
      </p:sp>
      <p:sp>
        <p:nvSpPr>
          <p:cNvPr id="11" name="AutoShape 8" descr="[公式]">
            <a:extLst>
              <a:ext uri="{FF2B5EF4-FFF2-40B4-BE49-F238E27FC236}">
                <a16:creationId xmlns:a16="http://schemas.microsoft.com/office/drawing/2014/main" id="{6227C7C0-F251-A043-80C3-44A1847229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936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D9BC678-AAD4-2C44-8EB2-E0926EDBC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485" y="3788632"/>
            <a:ext cx="5575596" cy="54586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60F9C34-BB3D-1649-A846-E6CE0C89003F}"/>
              </a:ext>
            </a:extLst>
          </p:cNvPr>
          <p:cNvSpPr/>
          <p:nvPr/>
        </p:nvSpPr>
        <p:spPr>
          <a:xfrm>
            <a:off x="767645" y="4728401"/>
            <a:ext cx="4861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A1A1A"/>
                </a:solidFill>
                <a:effectLst/>
                <a:latin typeface="+mn-ea"/>
              </a:rPr>
              <a:t>多个核一起定义的</a:t>
            </a:r>
            <a:r>
              <a:rPr lang="en" altLang="zh-CN" b="0" i="0" dirty="0">
                <a:solidFill>
                  <a:srgbClr val="1A1A1A"/>
                </a:solidFill>
                <a:effectLst/>
                <a:latin typeface="+mn-ea"/>
              </a:rPr>
              <a:t>kernel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+mn-ea"/>
              </a:rPr>
              <a:t>就是</a:t>
            </a:r>
          </a:p>
          <a:p>
            <a:br>
              <a:rPr lang="zh-CN" altLang="en-US" dirty="0">
                <a:latin typeface="+mn-ea"/>
              </a:rPr>
            </a:br>
            <a:endParaRPr lang="zh-CN" altLang="en-US" dirty="0">
              <a:latin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F773FEA-388E-0941-87E0-72D0CBE4F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578" y="5293665"/>
            <a:ext cx="3975183" cy="883374"/>
          </a:xfrm>
          <a:prstGeom prst="rect">
            <a:avLst/>
          </a:prstGeom>
        </p:spPr>
      </p:pic>
      <p:sp>
        <p:nvSpPr>
          <p:cNvPr id="15" name="Rectangle 9">
            <a:extLst>
              <a:ext uri="{FF2B5EF4-FFF2-40B4-BE49-F238E27FC236}">
                <a16:creationId xmlns:a16="http://schemas.microsoft.com/office/drawing/2014/main" id="{42818802-2E2A-D243-A802-B584EC7479E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852160" y="5179897"/>
            <a:ext cx="6096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ea"/>
              </a:rPr>
              <a:t>理解：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1A1A1A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ea"/>
              </a:rPr>
              <a:t>原来我们的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ea"/>
              </a:rPr>
              <a:t>就是一个固定的函数</a:t>
            </a:r>
            <a:r>
              <a:rPr lang="zh-CN" altLang="en-US" sz="1600" dirty="0">
                <a:solidFill>
                  <a:srgbClr val="1A1A1A"/>
                </a:solidFill>
                <a:latin typeface="+mn-ea"/>
              </a:rPr>
              <a:t>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ea"/>
              </a:rPr>
              <a:t>现在把它用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ea"/>
              </a:rPr>
              <a:t>个不同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ea"/>
              </a:rPr>
              <a:t>的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ea"/>
              </a:rPr>
              <a:t>kernel进行加权，权重就是</a:t>
            </a:r>
            <a:r>
              <a:rPr lang="en-US" altLang="zh-CN" sz="1600" dirty="0">
                <a:solidFill>
                  <a:srgbClr val="1A1A1A"/>
                </a:solidFill>
                <a:latin typeface="+mn-ea"/>
              </a:rPr>
              <a:t>B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ea"/>
              </a:rPr>
              <a:t>u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ea"/>
              </a:rPr>
              <a:t>。这样的表征能力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ea"/>
              </a:rPr>
              <a:t>比单一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ea"/>
              </a:rPr>
              <a:t>kernel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+mn-ea"/>
              </a:rPr>
              <a:t>更好。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AutoShape 10" descr="[公式]">
            <a:extLst>
              <a:ext uri="{FF2B5EF4-FFF2-40B4-BE49-F238E27FC236}">
                <a16:creationId xmlns:a16="http://schemas.microsoft.com/office/drawing/2014/main" id="{A08B2382-86B8-5847-8AFD-B557DEC8D3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274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1" descr="[公式]">
            <a:extLst>
              <a:ext uri="{FF2B5EF4-FFF2-40B4-BE49-F238E27FC236}">
                <a16:creationId xmlns:a16="http://schemas.microsoft.com/office/drawing/2014/main" id="{07ABA7E9-36A5-3F49-A814-DD7C8E7E39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02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2" descr="[公式]">
            <a:extLst>
              <a:ext uri="{FF2B5EF4-FFF2-40B4-BE49-F238E27FC236}">
                <a16:creationId xmlns:a16="http://schemas.microsoft.com/office/drawing/2014/main" id="{9DD0A7B2-B3AF-A44C-8ED8-DB26AF0ACD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28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D90EFA-B53C-354D-9869-599F180B3F4C}"/>
              </a:ext>
            </a:extLst>
          </p:cNvPr>
          <p:cNvSpPr txBox="1"/>
          <p:nvPr/>
        </p:nvSpPr>
        <p:spPr>
          <a:xfrm>
            <a:off x="641268" y="3280847"/>
            <a:ext cx="1029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+mn-ea"/>
              </a:rPr>
              <a:t>对于两个概率分布</a:t>
            </a:r>
            <a:r>
              <a:rPr lang="en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和</a:t>
            </a:r>
            <a:r>
              <a:rPr lang="en" altLang="zh-CN" dirty="0">
                <a:latin typeface="+mn-ea"/>
              </a:rPr>
              <a:t>q</a:t>
            </a:r>
            <a:r>
              <a:rPr lang="zh-CN" altLang="en-US" dirty="0">
                <a:latin typeface="+mn-ea"/>
              </a:rPr>
              <a:t>之间的</a:t>
            </a:r>
            <a:r>
              <a:rPr lang="en" altLang="zh-CN" b="1" dirty="0">
                <a:solidFill>
                  <a:srgbClr val="C00000"/>
                </a:solidFill>
                <a:latin typeface="+mn-ea"/>
              </a:rPr>
              <a:t>MK-MMD </a:t>
            </a:r>
            <a:r>
              <a:rPr lang="zh-CN" altLang="en" b="1" dirty="0">
                <a:solidFill>
                  <a:srgbClr val="C00000"/>
                </a:solidFill>
                <a:latin typeface="+mn-ea"/>
              </a:rPr>
              <a:t>距离</a:t>
            </a:r>
            <a:r>
              <a:rPr lang="zh-CN" altLang="en-US" dirty="0">
                <a:latin typeface="+mn-ea"/>
              </a:rPr>
              <a:t>被定义为</a:t>
            </a:r>
            <a:r>
              <a:rPr lang="en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和</a:t>
            </a:r>
            <a:r>
              <a:rPr lang="en" altLang="zh-CN" dirty="0">
                <a:latin typeface="+mn-ea"/>
              </a:rPr>
              <a:t>q</a:t>
            </a:r>
            <a:r>
              <a:rPr lang="zh-CN" altLang="en-US" dirty="0">
                <a:latin typeface="+mn-ea"/>
              </a:rPr>
              <a:t>的平均嵌入之间的</a:t>
            </a:r>
            <a:r>
              <a:rPr lang="en" altLang="zh-CN" dirty="0">
                <a:latin typeface="+mn-ea"/>
              </a:rPr>
              <a:t>RKHS</a:t>
            </a:r>
            <a:r>
              <a:rPr lang="zh-CN" altLang="en-US" dirty="0">
                <a:latin typeface="+mn-ea"/>
              </a:rPr>
              <a:t>距离。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571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7D1E53-8F2C-854D-9C0F-181160AB60F8}"/>
              </a:ext>
            </a:extLst>
          </p:cNvPr>
          <p:cNvSpPr/>
          <p:nvPr/>
        </p:nvSpPr>
        <p:spPr>
          <a:xfrm>
            <a:off x="629246" y="432349"/>
            <a:ext cx="843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C00000"/>
                </a:solidFill>
                <a:effectLst/>
                <a:latin typeface="+mn-ea"/>
              </a:rPr>
              <a:t>多层适配</a:t>
            </a:r>
            <a:endParaRPr lang="en-US" altLang="zh-CN" sz="2400" b="1" i="0" dirty="0">
              <a:solidFill>
                <a:srgbClr val="C00000"/>
              </a:solidFill>
              <a:effectLst/>
              <a:latin typeface="+mn-ea"/>
            </a:endParaRPr>
          </a:p>
        </p:txBody>
      </p:sp>
      <p:sp>
        <p:nvSpPr>
          <p:cNvPr id="6" name="AutoShape 2" descr="[公式]">
            <a:extLst>
              <a:ext uri="{FF2B5EF4-FFF2-40B4-BE49-F238E27FC236}">
                <a16:creationId xmlns:a16="http://schemas.microsoft.com/office/drawing/2014/main" id="{E59B65CE-EEB0-B348-820C-E39823421C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86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3" descr="[公式]">
            <a:extLst>
              <a:ext uri="{FF2B5EF4-FFF2-40B4-BE49-F238E27FC236}">
                <a16:creationId xmlns:a16="http://schemas.microsoft.com/office/drawing/2014/main" id="{4D19E39C-FC45-424D-B662-69D26325C5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44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[公式]">
            <a:extLst>
              <a:ext uri="{FF2B5EF4-FFF2-40B4-BE49-F238E27FC236}">
                <a16:creationId xmlns:a16="http://schemas.microsoft.com/office/drawing/2014/main" id="{B56D8686-A28F-194F-AAF6-86AE1365DD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685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5" descr="[公式]">
            <a:extLst>
              <a:ext uri="{FF2B5EF4-FFF2-40B4-BE49-F238E27FC236}">
                <a16:creationId xmlns:a16="http://schemas.microsoft.com/office/drawing/2014/main" id="{DCF5DD68-B278-DC46-A3BF-C230922C13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819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[公式]">
            <a:extLst>
              <a:ext uri="{FF2B5EF4-FFF2-40B4-BE49-F238E27FC236}">
                <a16:creationId xmlns:a16="http://schemas.microsoft.com/office/drawing/2014/main" id="{6C2B2228-F0B9-AF43-A5B8-B35981BB51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3139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CBC0D8-B4ED-3A48-B16D-D5A754DA5386}"/>
              </a:ext>
            </a:extLst>
          </p:cNvPr>
          <p:cNvSpPr txBox="1"/>
          <p:nvPr/>
        </p:nvSpPr>
        <p:spPr>
          <a:xfrm>
            <a:off x="680297" y="1316892"/>
            <a:ext cx="108314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1A1A1A"/>
                </a:solidFill>
                <a:latin typeface="+mn-ea"/>
              </a:rPr>
              <a:t>DDC</a:t>
            </a:r>
            <a:r>
              <a:rPr lang="zh-CN" altLang="en-US" dirty="0">
                <a:solidFill>
                  <a:srgbClr val="1A1A1A"/>
                </a:solidFill>
                <a:latin typeface="+mn-ea"/>
              </a:rPr>
              <a:t>方法只是适配了一层，</a:t>
            </a:r>
            <a:r>
              <a:rPr lang="en" altLang="zh-CN" dirty="0">
                <a:solidFill>
                  <a:srgbClr val="1A1A1A"/>
                </a:solidFill>
                <a:latin typeface="+mn-ea"/>
              </a:rPr>
              <a:t>DAN</a:t>
            </a:r>
            <a:r>
              <a:rPr lang="zh-CN" altLang="en-US" dirty="0">
                <a:solidFill>
                  <a:srgbClr val="1A1A1A"/>
                </a:solidFill>
                <a:latin typeface="+mn-ea"/>
              </a:rPr>
              <a:t>则同样基于</a:t>
            </a:r>
            <a:r>
              <a:rPr lang="en" altLang="zh-CN" dirty="0" err="1">
                <a:solidFill>
                  <a:srgbClr val="1A1A1A"/>
                </a:solidFill>
                <a:latin typeface="+mn-ea"/>
              </a:rPr>
              <a:t>AlexNet</a:t>
            </a:r>
            <a:r>
              <a:rPr lang="zh-CN" altLang="en-US" dirty="0">
                <a:solidFill>
                  <a:srgbClr val="1A1A1A"/>
                </a:solidFill>
                <a:latin typeface="+mn-ea"/>
              </a:rPr>
              <a:t>网络，适配最后三层（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全连接层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fc6-fc8</a:t>
            </a:r>
            <a:r>
              <a:rPr lang="zh-CN" altLang="en-US" dirty="0">
                <a:solidFill>
                  <a:srgbClr val="1A1A1A"/>
                </a:solidFill>
                <a:latin typeface="+mn-ea"/>
              </a:rPr>
              <a:t>）。</a:t>
            </a:r>
            <a:endParaRPr lang="en-US" altLang="zh-CN" dirty="0">
              <a:solidFill>
                <a:srgbClr val="1A1A1A"/>
              </a:solidFill>
              <a:latin typeface="+mn-ea"/>
            </a:endParaRPr>
          </a:p>
          <a:p>
            <a:endParaRPr lang="en-US" altLang="zh-CN" dirty="0">
              <a:solidFill>
                <a:srgbClr val="1A1A1A"/>
              </a:solidFill>
              <a:latin typeface="+mn-ea"/>
            </a:endParaRPr>
          </a:p>
          <a:p>
            <a:endParaRPr lang="en-US" altLang="zh-CN" dirty="0">
              <a:solidFill>
                <a:srgbClr val="1A1A1A"/>
              </a:solidFill>
              <a:latin typeface="+mn-ea"/>
            </a:endParaRPr>
          </a:p>
          <a:p>
            <a:endParaRPr lang="en-US" altLang="zh-CN" dirty="0">
              <a:solidFill>
                <a:srgbClr val="1A1A1A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+mn-ea"/>
              </a:rPr>
              <a:t>为什么是这三层？</a:t>
            </a:r>
            <a:endParaRPr lang="en-US" altLang="zh-CN" dirty="0">
              <a:solidFill>
                <a:srgbClr val="C00000"/>
              </a:solidFill>
              <a:latin typeface="+mn-ea"/>
            </a:endParaRPr>
          </a:p>
          <a:p>
            <a:endParaRPr lang="en-US" altLang="zh-CN" dirty="0">
              <a:solidFill>
                <a:srgbClr val="1A1A1A"/>
              </a:solidFill>
              <a:latin typeface="+mn-ea"/>
            </a:endParaRPr>
          </a:p>
          <a:p>
            <a:endParaRPr lang="en-US" altLang="zh-CN" dirty="0">
              <a:solidFill>
                <a:srgbClr val="1A1A1A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1A1A1A"/>
                </a:solidFill>
                <a:latin typeface="+mn-ea"/>
              </a:rPr>
              <a:t>在</a:t>
            </a:r>
            <a:r>
              <a:rPr lang="en" altLang="zh-CN" dirty="0">
                <a:solidFill>
                  <a:srgbClr val="1A1A1A"/>
                </a:solidFill>
                <a:latin typeface="+mn-ea"/>
              </a:rPr>
              <a:t>Jason</a:t>
            </a:r>
            <a:r>
              <a:rPr lang="zh-CN" altLang="en-US" dirty="0">
                <a:solidFill>
                  <a:srgbClr val="1A1A1A"/>
                </a:solidFill>
                <a:latin typeface="+mn-ea"/>
              </a:rPr>
              <a:t>的文章中，网络的迁移能力在这三层会变得</a:t>
            </a:r>
            <a:r>
              <a:rPr lang="en" altLang="zh-CN" dirty="0">
                <a:solidFill>
                  <a:srgbClr val="C00000"/>
                </a:solidFill>
                <a:latin typeface="+mn-ea"/>
              </a:rPr>
              <a:t>task-specific</a:t>
            </a:r>
            <a:r>
              <a:rPr lang="zh-CN" altLang="en" dirty="0">
                <a:solidFill>
                  <a:srgbClr val="1A1A1A"/>
                </a:solidFill>
                <a:latin typeface="+mn-ea"/>
              </a:rPr>
              <a:t>，</a:t>
            </a:r>
            <a:r>
              <a:rPr lang="zh-CN" altLang="en-US" dirty="0">
                <a:solidFill>
                  <a:srgbClr val="1A1A1A"/>
                </a:solidFill>
                <a:latin typeface="+mn-ea"/>
              </a:rPr>
              <a:t>所以着重适配这三层。</a:t>
            </a:r>
            <a:endParaRPr lang="en-US" altLang="zh-CN" dirty="0">
              <a:solidFill>
                <a:srgbClr val="1A1A1A"/>
              </a:solidFill>
              <a:latin typeface="+mn-ea"/>
            </a:endParaRPr>
          </a:p>
          <a:p>
            <a:endParaRPr lang="en-US" altLang="zh-CN" dirty="0">
              <a:solidFill>
                <a:srgbClr val="1A1A1A"/>
              </a:solidFill>
              <a:latin typeface="+mn-ea"/>
            </a:endParaRPr>
          </a:p>
          <a:p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12E195-155F-F048-A2AC-8795082F7335}"/>
              </a:ext>
            </a:extLst>
          </p:cNvPr>
          <p:cNvSpPr txBox="1"/>
          <p:nvPr/>
        </p:nvSpPr>
        <p:spPr>
          <a:xfrm>
            <a:off x="719328" y="40599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其他网络？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8036F1-E535-9643-9D05-E7C187EC5016}"/>
              </a:ext>
            </a:extLst>
          </p:cNvPr>
          <p:cNvSpPr txBox="1"/>
          <p:nvPr/>
        </p:nvSpPr>
        <p:spPr>
          <a:xfrm>
            <a:off x="694944" y="4742688"/>
            <a:ext cx="10338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+mn-ea"/>
              </a:rPr>
              <a:t>别的网络（比如</a:t>
            </a:r>
            <a:r>
              <a:rPr lang="en" altLang="zh-CN" dirty="0" err="1">
                <a:solidFill>
                  <a:srgbClr val="1A1A1A"/>
                </a:solidFill>
                <a:latin typeface="+mn-ea"/>
              </a:rPr>
              <a:t>GoogLeNet</a:t>
            </a:r>
            <a:r>
              <a:rPr lang="zh-CN" altLang="en" dirty="0">
                <a:solidFill>
                  <a:srgbClr val="1A1A1A"/>
                </a:solidFill>
                <a:latin typeface="+mn-ea"/>
              </a:rPr>
              <a:t>、</a:t>
            </a:r>
            <a:r>
              <a:rPr lang="en" altLang="zh-CN" dirty="0">
                <a:solidFill>
                  <a:srgbClr val="1A1A1A"/>
                </a:solidFill>
                <a:latin typeface="+mn-ea"/>
              </a:rPr>
              <a:t>VGG</a:t>
            </a:r>
            <a:r>
              <a:rPr lang="zh-CN" altLang="en" dirty="0">
                <a:solidFill>
                  <a:srgbClr val="1A1A1A"/>
                </a:solidFill>
                <a:latin typeface="+mn-ea"/>
              </a:rPr>
              <a:t>）</a:t>
            </a:r>
            <a:r>
              <a:rPr lang="zh-CN" altLang="en-US" dirty="0">
                <a:solidFill>
                  <a:srgbClr val="1A1A1A"/>
                </a:solidFill>
                <a:latin typeface="+mn-ea"/>
              </a:rPr>
              <a:t>等是不是这三层那就不知道了，需要一层一层计算相似度。</a:t>
            </a:r>
            <a:endParaRPr lang="en-US" altLang="zh-CN" dirty="0">
              <a:solidFill>
                <a:srgbClr val="1A1A1A"/>
              </a:solidFill>
              <a:latin typeface="+mn-ea"/>
            </a:endParaRPr>
          </a:p>
          <a:p>
            <a:endParaRPr lang="en-US" altLang="zh-CN" dirty="0">
              <a:solidFill>
                <a:srgbClr val="1A1A1A"/>
              </a:solidFill>
              <a:latin typeface="+mn-ea"/>
            </a:endParaRPr>
          </a:p>
          <a:p>
            <a:r>
              <a:rPr lang="en" altLang="zh-CN" dirty="0">
                <a:solidFill>
                  <a:srgbClr val="1A1A1A"/>
                </a:solidFill>
                <a:latin typeface="+mn-ea"/>
              </a:rPr>
              <a:t>DAN</a:t>
            </a:r>
            <a:r>
              <a:rPr lang="zh-CN" altLang="en-US" dirty="0">
                <a:solidFill>
                  <a:srgbClr val="1A1A1A"/>
                </a:solidFill>
                <a:latin typeface="+mn-ea"/>
              </a:rPr>
              <a:t>只关注使用</a:t>
            </a:r>
            <a:r>
              <a:rPr lang="en" altLang="zh-CN" dirty="0" err="1">
                <a:solidFill>
                  <a:srgbClr val="1A1A1A"/>
                </a:solidFill>
                <a:latin typeface="+mn-ea"/>
              </a:rPr>
              <a:t>AlexNet</a:t>
            </a:r>
            <a:r>
              <a:rPr lang="zh-CN" altLang="en" dirty="0">
                <a:solidFill>
                  <a:srgbClr val="1A1A1A"/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5850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BEDF1D-0768-3441-8BB0-75FC3AD2FE02}"/>
              </a:ext>
            </a:extLst>
          </p:cNvPr>
          <p:cNvSpPr txBox="1"/>
          <p:nvPr/>
        </p:nvSpPr>
        <p:spPr>
          <a:xfrm>
            <a:off x="530578" y="31608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</a:rPr>
              <a:t>预训练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CA584E-78C2-524F-9A35-9049C1EB1E29}"/>
              </a:ext>
            </a:extLst>
          </p:cNvPr>
          <p:cNvSpPr txBox="1"/>
          <p:nvPr/>
        </p:nvSpPr>
        <p:spPr>
          <a:xfrm>
            <a:off x="643466" y="1038578"/>
            <a:ext cx="1042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预训练的模型来自于</a:t>
            </a:r>
            <a:r>
              <a:rPr kumimoji="1" lang="en-US" altLang="zh-CN" dirty="0" err="1"/>
              <a:t>AlexNet</a:t>
            </a:r>
            <a:r>
              <a:rPr kumimoji="1" lang="zh-CN" altLang="en-US" dirty="0"/>
              <a:t>，包含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个卷积层（</a:t>
            </a:r>
            <a:r>
              <a:rPr kumimoji="1" lang="en-US" altLang="zh-CN" dirty="0"/>
              <a:t>conv1-conv5</a:t>
            </a:r>
            <a:r>
              <a:rPr kumimoji="1" lang="zh-CN" altLang="en-US" dirty="0"/>
              <a:t>）和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个全连接层（</a:t>
            </a:r>
            <a:r>
              <a:rPr kumimoji="1" lang="en-US" altLang="zh-CN" dirty="0"/>
              <a:t>fc6-fc8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在每个全连接层</a:t>
            </a:r>
            <a:r>
              <a:rPr kumimoji="1" lang="en-US" altLang="zh-CN" dirty="0"/>
              <a:t>fc </a:t>
            </a:r>
            <a:r>
              <a:rPr kumimoji="1" lang="zh-CN" altLang="en-US" dirty="0"/>
              <a:t>（第</a:t>
            </a:r>
            <a:r>
              <a:rPr kumimoji="1" lang="en-US" altLang="zh-CN" dirty="0"/>
              <a:t>L</a:t>
            </a:r>
            <a:r>
              <a:rPr kumimoji="1" lang="zh-CN" altLang="en-US" dirty="0"/>
              <a:t>层）中，要学习一个非线性映射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7527E38-99F5-5D43-8C5C-F147E553EE6E}"/>
              </a:ext>
            </a:extLst>
          </p:cNvPr>
          <p:cNvGrpSpPr/>
          <p:nvPr/>
        </p:nvGrpSpPr>
        <p:grpSpPr>
          <a:xfrm>
            <a:off x="2218944" y="1846608"/>
            <a:ext cx="3121152" cy="457680"/>
            <a:chOff x="2791968" y="1749072"/>
            <a:chExt cx="3304032" cy="44548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2E8FD61-D61E-FC48-AC70-D9DBA7D0C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1968" y="1749072"/>
              <a:ext cx="967232" cy="42316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30F3D96-BA5D-3047-8320-403D6F365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0560" y="1780230"/>
              <a:ext cx="2525440" cy="414330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85690EC-634D-2542-927D-A254877624C6}"/>
              </a:ext>
            </a:extLst>
          </p:cNvPr>
          <p:cNvSpPr txBox="1"/>
          <p:nvPr/>
        </p:nvSpPr>
        <p:spPr>
          <a:xfrm>
            <a:off x="1634632" y="2648374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点</a:t>
            </a:r>
            <a:r>
              <a:rPr kumimoji="1" lang="en-US" altLang="zh-CN" dirty="0"/>
              <a:t>xi</a:t>
            </a:r>
            <a:r>
              <a:rPr kumimoji="1" lang="zh-CN" altLang="en-US" dirty="0"/>
              <a:t>在第</a:t>
            </a:r>
            <a:r>
              <a:rPr kumimoji="1" lang="en-US" altLang="zh-CN" dirty="0"/>
              <a:t>L</a:t>
            </a:r>
            <a:r>
              <a:rPr kumimoji="1" lang="zh-CN" altLang="en-US" dirty="0"/>
              <a:t>层的隐藏表示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836F1E8-E4FB-814B-9EB7-E76FE56ABE90}"/>
              </a:ext>
            </a:extLst>
          </p:cNvPr>
          <p:cNvGrpSpPr/>
          <p:nvPr/>
        </p:nvGrpSpPr>
        <p:grpSpPr>
          <a:xfrm>
            <a:off x="1181721" y="3465513"/>
            <a:ext cx="8518368" cy="1200329"/>
            <a:chOff x="1181721" y="3465513"/>
            <a:chExt cx="8518368" cy="1200329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EE094A0-CDB1-5C4E-B4FF-0426209906AB}"/>
                </a:ext>
              </a:extLst>
            </p:cNvPr>
            <p:cNvSpPr txBox="1"/>
            <p:nvPr/>
          </p:nvSpPr>
          <p:spPr>
            <a:xfrm>
              <a:off x="1181721" y="3465513"/>
              <a:ext cx="68636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f</a:t>
              </a:r>
              <a:r>
                <a:rPr kumimoji="1" lang="zh-CN" altLang="en-US" dirty="0"/>
                <a:t>是</a:t>
              </a:r>
              <a:r>
                <a:rPr kumimoji="1" lang="zh-CN" altLang="en-US" dirty="0">
                  <a:solidFill>
                    <a:srgbClr val="C00000"/>
                  </a:solidFill>
                </a:rPr>
                <a:t>激活函数</a:t>
              </a:r>
              <a:r>
                <a:rPr kumimoji="1" lang="zh-CN" altLang="en-US" dirty="0"/>
                <a:t>，对于隐藏层选择</a:t>
              </a:r>
              <a:r>
                <a:rPr kumimoji="1" lang="en-US" altLang="zh-CN" dirty="0"/>
                <a:t> </a:t>
              </a:r>
              <a:r>
                <a:rPr lang="en" altLang="zh-CN" dirty="0"/>
                <a:t>rectifier units</a:t>
              </a:r>
              <a:r>
                <a:rPr lang="zh-CN" altLang="en-US" dirty="0"/>
                <a:t>（</a:t>
              </a:r>
              <a:r>
                <a:rPr lang="en-US" altLang="zh-CN" dirty="0" err="1"/>
                <a:t>ReLU</a:t>
              </a:r>
              <a:r>
                <a:rPr lang="zh-CN" altLang="en-US" dirty="0"/>
                <a:t>）</a:t>
              </a:r>
              <a:endParaRPr lang="en" altLang="zh-CN" dirty="0"/>
            </a:p>
            <a:p>
              <a:endParaRPr kumimoji="1" lang="en-US" altLang="zh-CN" dirty="0"/>
            </a:p>
            <a:p>
              <a:r>
                <a:rPr kumimoji="1" lang="en-US" altLang="zh-CN" dirty="0"/>
                <a:t>	</a:t>
              </a:r>
              <a:r>
                <a:rPr kumimoji="1" lang="zh-CN" altLang="en-US" dirty="0"/>
                <a:t>         对于分类层选择</a:t>
              </a:r>
              <a:r>
                <a:rPr kumimoji="1" lang="en-US" altLang="zh-CN" dirty="0"/>
                <a:t> </a:t>
              </a:r>
              <a:r>
                <a:rPr lang="en" altLang="zh-CN" dirty="0" err="1"/>
                <a:t>softmax</a:t>
              </a:r>
              <a:r>
                <a:rPr lang="zh-CN" altLang="en-US" dirty="0"/>
                <a:t> </a:t>
              </a:r>
              <a:r>
                <a:rPr lang="en" altLang="zh-CN" dirty="0"/>
                <a:t>units</a:t>
              </a:r>
              <a:r>
                <a:rPr lang="zh-CN" altLang="en-US" dirty="0"/>
                <a:t>（</a:t>
              </a:r>
              <a:r>
                <a:rPr lang="zh-CN" altLang="en" dirty="0"/>
                <a:t>多</a:t>
              </a:r>
              <a:r>
                <a:rPr lang="zh-CN" altLang="en-US" dirty="0"/>
                <a:t>分类） </a:t>
              </a:r>
              <a:endParaRPr lang="en" altLang="zh-CN" dirty="0"/>
            </a:p>
            <a:p>
              <a:endParaRPr kumimoji="1" lang="zh-CN" altLang="en-US" dirty="0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A573625-64E3-0140-ABFC-AAF33A191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1857" y="3979193"/>
              <a:ext cx="2798232" cy="466372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B8C0AE7-241C-624D-9A77-8D6C9C24E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45804" y="3465513"/>
              <a:ext cx="2615535" cy="394406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65B7E0C-43CE-3E4E-AE2F-3F3F1765CEC0}"/>
              </a:ext>
            </a:extLst>
          </p:cNvPr>
          <p:cNvGrpSpPr/>
          <p:nvPr/>
        </p:nvGrpSpPr>
        <p:grpSpPr>
          <a:xfrm>
            <a:off x="6582115" y="2606885"/>
            <a:ext cx="5414813" cy="466362"/>
            <a:chOff x="1251289" y="4216229"/>
            <a:chExt cx="5414813" cy="46636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8B170EF-E588-F645-9EB5-15A750CB2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1289" y="4216229"/>
              <a:ext cx="2186855" cy="447703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40DC21A-89C3-364A-ACAD-BE805173653E}"/>
                </a:ext>
              </a:extLst>
            </p:cNvPr>
            <p:cNvSpPr txBox="1"/>
            <p:nvPr/>
          </p:nvSpPr>
          <p:spPr>
            <a:xfrm>
              <a:off x="3462981" y="4313259"/>
              <a:ext cx="3203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表示</a:t>
              </a:r>
              <a:r>
                <a:rPr kumimoji="1" lang="en-US" altLang="zh-CN" dirty="0"/>
                <a:t>CNN</a:t>
              </a:r>
              <a:r>
                <a:rPr kumimoji="1" lang="zh-CN" altLang="en-US" dirty="0"/>
                <a:t>网络所有参数的集合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1D2D082-817F-E846-9978-77013F53EF4D}"/>
              </a:ext>
            </a:extLst>
          </p:cNvPr>
          <p:cNvSpPr txBox="1"/>
          <p:nvPr/>
        </p:nvSpPr>
        <p:spPr>
          <a:xfrm>
            <a:off x="950976" y="4905248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所以，</a:t>
            </a:r>
            <a:r>
              <a:rPr kumimoji="1" lang="en-US" altLang="zh-CN" dirty="0"/>
              <a:t>CNN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C00000"/>
                </a:solidFill>
              </a:rPr>
              <a:t>经验风险函数</a:t>
            </a:r>
            <a:r>
              <a:rPr kumimoji="1" lang="zh-CN" altLang="en-US" dirty="0"/>
              <a:t>为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EC29277-0F00-6640-ACE6-0D341A766E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2918" y="4801587"/>
            <a:ext cx="3663975" cy="101670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E807261-B758-3343-82BC-F2BC9A32CFF6}"/>
              </a:ext>
            </a:extLst>
          </p:cNvPr>
          <p:cNvSpPr txBox="1"/>
          <p:nvPr/>
        </p:nvSpPr>
        <p:spPr>
          <a:xfrm>
            <a:off x="1535289" y="6107289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</a:t>
            </a:r>
            <a:r>
              <a:rPr kumimoji="1" lang="zh-CN" altLang="en-US" dirty="0"/>
              <a:t>是交叉熵损失函数，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90E8C46-D8A5-CE49-B161-E3308D908E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9785" y="6101560"/>
            <a:ext cx="719005" cy="38458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8871C8F-D839-9A43-9788-77DF520F1D9B}"/>
              </a:ext>
            </a:extLst>
          </p:cNvPr>
          <p:cNvSpPr txBox="1"/>
          <p:nvPr/>
        </p:nvSpPr>
        <p:spPr>
          <a:xfrm>
            <a:off x="4223532" y="611857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表示</a:t>
            </a:r>
            <a:r>
              <a:rPr kumimoji="1" lang="en-US" altLang="zh-CN" dirty="0"/>
              <a:t>CNN</a:t>
            </a:r>
            <a:r>
              <a:rPr kumimoji="1" lang="zh-CN" altLang="en-US" dirty="0"/>
              <a:t>将        分类为</a:t>
            </a:r>
            <a:r>
              <a:rPr kumimoji="1" lang="en-US" altLang="zh-CN" dirty="0"/>
              <a:t>	</a:t>
            </a:r>
            <a:r>
              <a:rPr kumimoji="1" lang="zh-CN" altLang="en-US" dirty="0"/>
              <a:t>的条件概率</a:t>
            </a: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216702A-99E1-3441-A079-758E91D6C91A}"/>
              </a:ext>
            </a:extLst>
          </p:cNvPr>
          <p:cNvCxnSpPr/>
          <p:nvPr/>
        </p:nvCxnSpPr>
        <p:spPr>
          <a:xfrm>
            <a:off x="2438400" y="2267712"/>
            <a:ext cx="0" cy="3169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0EA5A140-752A-B242-A0D6-1953326F7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9012" y="6101333"/>
            <a:ext cx="381916" cy="40919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FB16CF3-851C-4B44-A099-A30143F70D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4010" y="6046215"/>
            <a:ext cx="362966" cy="4467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97BC524-9647-5249-8701-9157A956CDC8}"/>
                  </a:ext>
                </a:extLst>
              </p:cNvPr>
              <p:cNvSpPr txBox="1"/>
              <p:nvPr/>
            </p:nvSpPr>
            <p:spPr>
              <a:xfrm>
                <a:off x="6681216" y="2255520"/>
                <a:ext cx="3363421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L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层</m:t>
                    </m:r>
                  </m:oMath>
                </a14:m>
                <a:r>
                  <a:rPr kumimoji="1" lang="zh-CN" altLang="en-US" dirty="0"/>
                  <a:t>的权重和偏置。</a:t>
                </a: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97BC524-9647-5249-8701-9157A956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216" y="2255520"/>
                <a:ext cx="3363421" cy="281937"/>
              </a:xfrm>
              <a:prstGeom prst="rect">
                <a:avLst/>
              </a:prstGeom>
              <a:blipFill>
                <a:blip r:embed="rId11"/>
                <a:stretch>
                  <a:fillRect l="-2256" t="-26087" r="-3008" b="-4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90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324BDA-9400-4847-A8AF-4140AC3A5783}"/>
              </a:ext>
            </a:extLst>
          </p:cNvPr>
          <p:cNvSpPr txBox="1"/>
          <p:nvPr/>
        </p:nvSpPr>
        <p:spPr>
          <a:xfrm>
            <a:off x="817767" y="733778"/>
            <a:ext cx="9113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DAN</a:t>
            </a:r>
            <a:r>
              <a:rPr kumimoji="1" lang="zh-CN" altLang="en-US" dirty="0"/>
              <a:t>不会在</a:t>
            </a:r>
            <a:r>
              <a:rPr kumimoji="1" lang="zh-CN" altLang="en-US" dirty="0">
                <a:solidFill>
                  <a:srgbClr val="C00000"/>
                </a:solidFill>
              </a:rPr>
              <a:t>卷积层</a:t>
            </a:r>
            <a:r>
              <a:rPr kumimoji="1" lang="zh-CN" altLang="en-US" dirty="0"/>
              <a:t>做域适应的相关分布调整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因为在</a:t>
            </a:r>
            <a:r>
              <a:rPr kumimoji="1" lang="en-US" altLang="zh-CN" dirty="0"/>
              <a:t>CNN</a:t>
            </a:r>
            <a:r>
              <a:rPr kumimoji="1" lang="zh-CN" altLang="en-US" dirty="0"/>
              <a:t>模型中，卷积层</a:t>
            </a:r>
            <a:r>
              <a:rPr kumimoji="1" lang="en-US" altLang="zh-CN" dirty="0"/>
              <a:t>conv1-conv3</a:t>
            </a:r>
            <a:r>
              <a:rPr kumimoji="1" lang="zh-CN" altLang="en-US" dirty="0"/>
              <a:t>主要学习通用特征，可以直接迁移，固定不变</a:t>
            </a:r>
            <a:endParaRPr kumimoji="1" lang="en-US" altLang="zh-CN" dirty="0"/>
          </a:p>
          <a:p>
            <a:r>
              <a:rPr kumimoji="1" lang="en-US" altLang="zh-CN" dirty="0"/>
              <a:t>conv4-conv5</a:t>
            </a:r>
            <a:r>
              <a:rPr kumimoji="1" lang="zh-CN" altLang="en-US" dirty="0"/>
              <a:t>只需要微调</a:t>
            </a:r>
            <a:r>
              <a:rPr kumimoji="1" lang="en-US" altLang="zh-CN" dirty="0"/>
              <a:t>fine-tune</a:t>
            </a:r>
            <a:r>
              <a:rPr kumimoji="1" lang="zh-CN" altLang="en-US" dirty="0"/>
              <a:t>即可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695545-3034-0C4F-BD3F-00F6A00658CC}"/>
              </a:ext>
            </a:extLst>
          </p:cNvPr>
          <p:cNvSpPr txBox="1"/>
          <p:nvPr/>
        </p:nvSpPr>
        <p:spPr>
          <a:xfrm>
            <a:off x="818219" y="2168940"/>
            <a:ext cx="9410869" cy="1296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但在</a:t>
            </a:r>
            <a:r>
              <a:rPr kumimoji="1" lang="en-US" altLang="zh-CN" dirty="0"/>
              <a:t>CNN</a:t>
            </a:r>
            <a:r>
              <a:rPr kumimoji="1" lang="zh-CN" altLang="en-US" dirty="0"/>
              <a:t>中，深度特征必须在网络的最后一层由</a:t>
            </a:r>
            <a:r>
              <a:rPr kumimoji="1" lang="en-US" altLang="zh-CN" dirty="0"/>
              <a:t> general </a:t>
            </a:r>
            <a:r>
              <a:rPr kumimoji="1" lang="zh-CN" altLang="en-US" dirty="0"/>
              <a:t>转为</a:t>
            </a:r>
            <a:r>
              <a:rPr kumimoji="1" lang="en-US" altLang="zh-CN" dirty="0"/>
              <a:t> specific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且全连接层</a:t>
            </a:r>
            <a:r>
              <a:rPr kumimoji="1" lang="en-US" altLang="zh-CN" dirty="0"/>
              <a:t>fc</a:t>
            </a:r>
            <a:r>
              <a:rPr kumimoji="1" lang="zh-CN" altLang="en-US" dirty="0"/>
              <a:t>是针对原任务中的源域量身定制的，应用于目标域会造成性能下降。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因此</a:t>
            </a:r>
            <a:r>
              <a:rPr kumimoji="1" lang="en-US" altLang="zh-CN" dirty="0"/>
              <a:t>fc</a:t>
            </a:r>
            <a:r>
              <a:rPr kumimoji="1" lang="zh-CN" altLang="en-US" dirty="0"/>
              <a:t>层不能直接通过微调迁移到目标域中。</a:t>
            </a: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AB39FA-54CF-E641-A908-6120E46538B9}"/>
              </a:ext>
            </a:extLst>
          </p:cNvPr>
          <p:cNvSpPr txBox="1"/>
          <p:nvPr/>
        </p:nvSpPr>
        <p:spPr>
          <a:xfrm>
            <a:off x="551349" y="3933952"/>
            <a:ext cx="11506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所以，在</a:t>
            </a:r>
            <a:r>
              <a:rPr kumimoji="1" lang="en-US" altLang="zh-CN" dirty="0"/>
              <a:t>DAN</a:t>
            </a:r>
            <a:r>
              <a:rPr kumimoji="1" lang="zh-CN" altLang="en-US" dirty="0"/>
              <a:t>中，提出</a:t>
            </a:r>
            <a:r>
              <a:rPr kumimoji="1" lang="zh-CN" altLang="en-US" dirty="0">
                <a:solidFill>
                  <a:srgbClr val="C00000"/>
                </a:solidFill>
              </a:rPr>
              <a:t>在源域的有标签样本上微调</a:t>
            </a:r>
            <a:r>
              <a:rPr kumimoji="1" lang="en-US" altLang="zh-CN" dirty="0">
                <a:solidFill>
                  <a:srgbClr val="C00000"/>
                </a:solidFill>
              </a:rPr>
              <a:t>CNN</a:t>
            </a:r>
            <a:r>
              <a:rPr kumimoji="1" lang="zh-CN" altLang="en-US" dirty="0">
                <a:solidFill>
                  <a:srgbClr val="C00000"/>
                </a:solidFill>
              </a:rPr>
              <a:t>，并使源域和目标域在全连接层下的隐藏表示变得相似。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将基于</a:t>
            </a:r>
            <a:r>
              <a:rPr kumimoji="1" lang="en-US" altLang="zh-CN" dirty="0"/>
              <a:t>MK-MMD</a:t>
            </a:r>
            <a:r>
              <a:rPr kumimoji="1" lang="zh-CN" altLang="en-US" dirty="0"/>
              <a:t>的多层适应正则化加入</a:t>
            </a:r>
            <a:r>
              <a:rPr kumimoji="1" lang="en-US" altLang="zh-CN" dirty="0"/>
              <a:t>CNN</a:t>
            </a:r>
            <a:r>
              <a:rPr kumimoji="1" lang="zh-CN" altLang="en-US" dirty="0"/>
              <a:t>的风险函数中，得到</a:t>
            </a:r>
            <a:endParaRPr kumimoji="1" lang="en-US" altLang="zh-CN" dirty="0"/>
          </a:p>
          <a:p>
            <a:r>
              <a:rPr kumimoji="1" lang="en-US" altLang="zh-CN" b="1" dirty="0">
                <a:solidFill>
                  <a:srgbClr val="C00000"/>
                </a:solidFill>
              </a:rPr>
              <a:t>DAN</a:t>
            </a:r>
            <a:r>
              <a:rPr kumimoji="1" lang="zh-CN" altLang="en-US" b="1" dirty="0">
                <a:solidFill>
                  <a:srgbClr val="C00000"/>
                </a:solidFill>
              </a:rPr>
              <a:t>的优化目标</a:t>
            </a:r>
            <a:r>
              <a:rPr kumimoji="1" lang="zh-CN" altLang="en-US" dirty="0"/>
              <a:t>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3BBD24-79AC-CF41-9FAD-65D8D1EA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858" y="5188582"/>
            <a:ext cx="5310461" cy="968378"/>
          </a:xfrm>
          <a:prstGeom prst="rect">
            <a:avLst/>
          </a:prstGeom>
        </p:spPr>
      </p:pic>
      <p:sp>
        <p:nvSpPr>
          <p:cNvPr id="8" name="三角形 7">
            <a:extLst>
              <a:ext uri="{FF2B5EF4-FFF2-40B4-BE49-F238E27FC236}">
                <a16:creationId xmlns:a16="http://schemas.microsoft.com/office/drawing/2014/main" id="{9B8BDF7F-7F06-5D4A-B91D-D67DE81A4CBA}"/>
              </a:ext>
            </a:extLst>
          </p:cNvPr>
          <p:cNvSpPr/>
          <p:nvPr/>
        </p:nvSpPr>
        <p:spPr>
          <a:xfrm>
            <a:off x="499872" y="755904"/>
            <a:ext cx="280416" cy="23164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D464F29C-7DCF-304B-9A7A-3514EEB967DD}"/>
              </a:ext>
            </a:extLst>
          </p:cNvPr>
          <p:cNvSpPr/>
          <p:nvPr/>
        </p:nvSpPr>
        <p:spPr>
          <a:xfrm>
            <a:off x="457200" y="2298192"/>
            <a:ext cx="280416" cy="23164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636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D419E87-6C01-9844-9958-2B67C7E9C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27" y="3465513"/>
            <a:ext cx="9856601" cy="14478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E10E81-3F2B-6E4F-BCAB-8D63D62CE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795" y="970150"/>
            <a:ext cx="4703232" cy="85764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A2FC628-732C-7442-BCCC-DAA6FA1C5107}"/>
              </a:ext>
            </a:extLst>
          </p:cNvPr>
          <p:cNvSpPr/>
          <p:nvPr/>
        </p:nvSpPr>
        <p:spPr>
          <a:xfrm>
            <a:off x="982133" y="2268326"/>
            <a:ext cx="97834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+mn-ea"/>
              </a:rPr>
              <a:t>由两部分组成：损失函数和分布距离。</a:t>
            </a:r>
            <a:endParaRPr lang="en-US" altLang="zh-CN" dirty="0">
              <a:solidFill>
                <a:srgbClr val="1A1A1A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）损失函数</a:t>
            </a:r>
            <a:r>
              <a:rPr lang="zh-CN" altLang="en-US" dirty="0">
                <a:solidFill>
                  <a:srgbClr val="1A1A1A"/>
                </a:solidFill>
                <a:latin typeface="+mn-ea"/>
              </a:rPr>
              <a:t>：用来度量预测值和真实值的差异，从而</a:t>
            </a:r>
            <a:r>
              <a:rPr lang="zh-CN" altLang="en-US" dirty="0">
                <a:latin typeface="+mn-ea"/>
              </a:rPr>
              <a:t>优化带有标签的</a:t>
            </a:r>
            <a:r>
              <a:rPr lang="en" altLang="zh-CN" dirty="0">
                <a:latin typeface="+mn-ea"/>
              </a:rPr>
              <a:t>source</a:t>
            </a:r>
            <a:r>
              <a:rPr lang="zh-CN" altLang="en-US" dirty="0">
                <a:latin typeface="+mn-ea"/>
              </a:rPr>
              <a:t>域的分类结果</a:t>
            </a:r>
            <a:endParaRPr lang="en-US" altLang="zh-CN" dirty="0">
              <a:solidFill>
                <a:srgbClr val="1A1A1A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）分布距离</a:t>
            </a:r>
            <a:r>
              <a:rPr lang="zh-CN" altLang="en-US" dirty="0">
                <a:solidFill>
                  <a:srgbClr val="1A1A1A"/>
                </a:solidFill>
                <a:latin typeface="+mn-ea"/>
              </a:rPr>
              <a:t>：</a:t>
            </a:r>
            <a:r>
              <a:rPr lang="zh-CN" altLang="en-US" dirty="0">
                <a:latin typeface="+mn-ea"/>
              </a:rPr>
              <a:t>通过</a:t>
            </a:r>
            <a:r>
              <a:rPr lang="en" altLang="zh-CN" dirty="0">
                <a:latin typeface="+mn-ea"/>
              </a:rPr>
              <a:t>MK-MMD</a:t>
            </a:r>
            <a:r>
              <a:rPr lang="zh-CN" altLang="en-US" dirty="0">
                <a:latin typeface="+mn-ea"/>
              </a:rPr>
              <a:t>来让</a:t>
            </a:r>
            <a:r>
              <a:rPr lang="en" altLang="zh-CN" dirty="0">
                <a:latin typeface="+mn-ea"/>
              </a:rPr>
              <a:t>Target</a:t>
            </a:r>
            <a:r>
              <a:rPr lang="zh-CN" altLang="en-US" dirty="0">
                <a:latin typeface="+mn-ea"/>
              </a:rPr>
              <a:t>尽可能的和</a:t>
            </a:r>
            <a:r>
              <a:rPr lang="en" altLang="zh-CN" dirty="0">
                <a:latin typeface="+mn-ea"/>
              </a:rPr>
              <a:t>source</a:t>
            </a:r>
            <a:r>
              <a:rPr lang="zh-CN" altLang="en-US" dirty="0">
                <a:latin typeface="+mn-ea"/>
              </a:rPr>
              <a:t>适配，减少域差异。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054D32-A5ED-9146-82BA-D1B4C1FD02C4}"/>
              </a:ext>
            </a:extLst>
          </p:cNvPr>
          <p:cNvSpPr/>
          <p:nvPr/>
        </p:nvSpPr>
        <p:spPr>
          <a:xfrm>
            <a:off x="735830" y="400438"/>
            <a:ext cx="2020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C00000"/>
                </a:solidFill>
                <a:latin typeface="+mn-ea"/>
              </a:rPr>
              <a:t>DAN</a:t>
            </a:r>
            <a:r>
              <a:rPr kumimoji="1" lang="zh-CN" altLang="en-US" sz="2000" b="1" dirty="0">
                <a:solidFill>
                  <a:srgbClr val="C00000"/>
                </a:solidFill>
                <a:latin typeface="+mn-ea"/>
              </a:rPr>
              <a:t>的优化目标</a:t>
            </a:r>
            <a:endParaRPr lang="zh-CN" altLang="en-US" sz="2000" b="1" dirty="0">
              <a:solidFill>
                <a:srgbClr val="C00000"/>
              </a:solidFill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F8EF58-22B5-AD48-AFD5-D43A6419D47B}"/>
                  </a:ext>
                </a:extLst>
              </p:cNvPr>
              <p:cNvSpPr txBox="1"/>
              <p:nvPr/>
            </p:nvSpPr>
            <p:spPr>
              <a:xfrm>
                <a:off x="1237488" y="5108448"/>
                <a:ext cx="9064751" cy="8567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表示第</a:t>
                </a:r>
                <a:r>
                  <a:rPr kumimoji="1" lang="en-US" altLang="zh-CN" dirty="0"/>
                  <a:t>L</a:t>
                </a:r>
                <a:r>
                  <a:rPr kumimoji="1" lang="zh-CN" altLang="en-US" dirty="0"/>
                  <a:t>层对于源域和目标域的隐藏表示，</a:t>
                </a:r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是指基于第</a:t>
                </a:r>
                <a:r>
                  <a:rPr kumimoji="1" lang="en-US" altLang="zh-CN" dirty="0"/>
                  <a:t>L</a:t>
                </a:r>
                <a:r>
                  <a:rPr kumimoji="1" lang="zh-CN" altLang="en-US" dirty="0"/>
                  <a:t>层的隐藏表示所计算的源域和目标域之间的</a:t>
                </a:r>
                <a:r>
                  <a:rPr kumimoji="1" lang="en-US" altLang="zh-CN" dirty="0"/>
                  <a:t>MK-MMD</a:t>
                </a:r>
                <a:r>
                  <a:rPr kumimoji="1" lang="zh-CN" altLang="en-US" dirty="0"/>
                  <a:t>值。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F8EF58-22B5-AD48-AFD5-D43A6419D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488" y="5108448"/>
                <a:ext cx="9064751" cy="856709"/>
              </a:xfrm>
              <a:prstGeom prst="rect">
                <a:avLst/>
              </a:prstGeom>
              <a:blipFill>
                <a:blip r:embed="rId4"/>
                <a:stretch>
                  <a:fillRect l="-839" b="-14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58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2608</Words>
  <Application>Microsoft Macintosh PowerPoint</Application>
  <PresentationFormat>宽屏</PresentationFormat>
  <Paragraphs>183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-apple-system</vt:lpstr>
      <vt:lpstr>等线</vt:lpstr>
      <vt:lpstr>等线 Light</vt:lpstr>
      <vt:lpstr>Arial</vt:lpstr>
      <vt:lpstr>Cambria Math</vt:lpstr>
      <vt:lpstr>Times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Psa0697</dc:creator>
  <cp:lastModifiedBy>Psa0697</cp:lastModifiedBy>
  <cp:revision>83</cp:revision>
  <dcterms:created xsi:type="dcterms:W3CDTF">2019-10-26T04:43:16Z</dcterms:created>
  <dcterms:modified xsi:type="dcterms:W3CDTF">2019-10-30T10:37:13Z</dcterms:modified>
</cp:coreProperties>
</file>