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63" r:id="rId3"/>
    <p:sldId id="261" r:id="rId4"/>
    <p:sldId id="258" r:id="rId5"/>
    <p:sldId id="259" r:id="rId6"/>
    <p:sldId id="266" r:id="rId7"/>
    <p:sldId id="260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A6A5A0"/>
    <a:srgbClr val="CEB966"/>
    <a:srgbClr val="E06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FEC6-97C9-41BD-B2D3-D09D648EA513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C6D7-7684-4AFA-87A0-B1B25092EF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FEC6-97C9-41BD-B2D3-D09D648EA513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C6D7-7684-4AFA-87A0-B1B25092E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FEC6-97C9-41BD-B2D3-D09D648EA513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C6D7-7684-4AFA-87A0-B1B25092E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FEC6-97C9-41BD-B2D3-D09D648EA513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C6D7-7684-4AFA-87A0-B1B25092E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FEC6-97C9-41BD-B2D3-D09D648EA513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7BEC6D7-7684-4AFA-87A0-B1B25092EF5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FEC6-97C9-41BD-B2D3-D09D648EA513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C6D7-7684-4AFA-87A0-B1B25092E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FEC6-97C9-41BD-B2D3-D09D648EA513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C6D7-7684-4AFA-87A0-B1B25092E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FEC6-97C9-41BD-B2D3-D09D648EA513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C6D7-7684-4AFA-87A0-B1B25092E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FEC6-97C9-41BD-B2D3-D09D648EA513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C6D7-7684-4AFA-87A0-B1B25092E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FEC6-97C9-41BD-B2D3-D09D648EA513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C6D7-7684-4AFA-87A0-B1B25092E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FEC6-97C9-41BD-B2D3-D09D648EA513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C6D7-7684-4AFA-87A0-B1B25092E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E9AFEC6-97C9-41BD-B2D3-D09D648EA513}" type="datetimeFigureOut">
              <a:rPr lang="en-US" smtClean="0"/>
              <a:t>11/28/2013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7BEC6D7-7684-4AFA-87A0-B1B25092EF5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or Compare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885371" y="1582056"/>
            <a:ext cx="7445830" cy="4659087"/>
            <a:chOff x="885371" y="1582056"/>
            <a:chExt cx="7445830" cy="4659087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6" t="5678" r="1528" b="2031"/>
            <a:stretch/>
          </p:blipFill>
          <p:spPr bwMode="auto">
            <a:xfrm>
              <a:off x="885371" y="1582056"/>
              <a:ext cx="7445830" cy="4659087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143000" y="3124200"/>
              <a:ext cx="3276600" cy="2209800"/>
            </a:xfrm>
            <a:prstGeom prst="rect">
              <a:avLst/>
            </a:prstGeom>
            <a:solidFill>
              <a:srgbClr val="A6A5A0">
                <a:alpha val="3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648200" y="3124200"/>
              <a:ext cx="3429000" cy="2209800"/>
            </a:xfrm>
            <a:prstGeom prst="rect">
              <a:avLst/>
            </a:prstGeom>
            <a:solidFill>
              <a:srgbClr val="A6A5A0">
                <a:alpha val="3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824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1914"/>
            <a:ext cx="8229600" cy="458744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838200"/>
            <a:ext cx="8610600" cy="5795665"/>
            <a:chOff x="381000" y="533400"/>
            <a:chExt cx="8610600" cy="579566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5" t="11375" r="2619" b="862"/>
            <a:stretch/>
          </p:blipFill>
          <p:spPr bwMode="auto">
            <a:xfrm>
              <a:off x="381000" y="1417114"/>
              <a:ext cx="6400801" cy="3878785"/>
            </a:xfrm>
            <a:prstGeom prst="rect">
              <a:avLst/>
            </a:prstGeom>
            <a:ln w="228600" cap="sq" cmpd="thickThin">
              <a:noFill/>
              <a:prstDash val="solid"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7315200" y="533400"/>
              <a:ext cx="1676400" cy="5539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Step 0: </a:t>
              </a:r>
              <a:r>
                <a:rPr lang="en-US" sz="1000" dirty="0" smtClean="0"/>
                <a:t>Action</a:t>
              </a:r>
            </a:p>
            <a:p>
              <a:r>
                <a:rPr lang="en-US" sz="1000" u="sng" dirty="0" smtClean="0"/>
                <a:t>Convert to CSV</a:t>
              </a:r>
              <a:r>
                <a:rPr lang="en-US" sz="1000" dirty="0" smtClean="0"/>
                <a:t>:</a:t>
              </a:r>
            </a:p>
            <a:p>
              <a:r>
                <a:rPr lang="en-US" sz="1000" u="sng" dirty="0" smtClean="0"/>
                <a:t>Compare</a:t>
              </a:r>
              <a:r>
                <a:rPr lang="en-US" sz="1000" dirty="0" smtClean="0"/>
                <a:t>: Compares file</a:t>
              </a:r>
              <a:endParaRPr lang="en-US" sz="10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371600" y="1828800"/>
              <a:ext cx="5943600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315200" y="1143000"/>
              <a:ext cx="1676400" cy="8617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Step 1: </a:t>
              </a:r>
            </a:p>
            <a:p>
              <a:r>
                <a:rPr lang="en-US" sz="1000" u="sng" dirty="0" smtClean="0"/>
                <a:t>File Type</a:t>
              </a:r>
              <a:r>
                <a:rPr lang="en-US" sz="1000" dirty="0" smtClean="0"/>
                <a:t>: zone, </a:t>
              </a:r>
              <a:r>
                <a:rPr lang="en-US" sz="1000" dirty="0" err="1" smtClean="0"/>
                <a:t>hwy</a:t>
              </a:r>
              <a:r>
                <a:rPr lang="en-US" sz="1000" dirty="0" smtClean="0"/>
                <a:t>, </a:t>
              </a:r>
              <a:r>
                <a:rPr lang="en-US" sz="1000" dirty="0" err="1" smtClean="0"/>
                <a:t>trn</a:t>
              </a:r>
              <a:endParaRPr lang="en-US" sz="1000" dirty="0" smtClean="0"/>
            </a:p>
            <a:p>
              <a:endParaRPr lang="en-US" sz="1000" u="sng" dirty="0" smtClean="0"/>
            </a:p>
            <a:p>
              <a:r>
                <a:rPr lang="en-US" sz="1000" u="sng" dirty="0" smtClean="0"/>
                <a:t>File Format</a:t>
              </a:r>
              <a:r>
                <a:rPr lang="en-US" sz="1000" dirty="0" smtClean="0"/>
                <a:t>: CUBE, TCAD, GTFS, EMME,…</a:t>
              </a:r>
              <a:endParaRPr lang="en-US" sz="10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371600" y="1836056"/>
              <a:ext cx="0" cy="243430"/>
            </a:xfrm>
            <a:prstGeom prst="line">
              <a:avLst/>
            </a:prstGeom>
            <a:ln cap="rnd">
              <a:solidFill>
                <a:schemeClr val="accent1">
                  <a:lumMod val="7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87980" y="1836056"/>
              <a:ext cx="0" cy="251824"/>
            </a:xfrm>
            <a:prstGeom prst="line">
              <a:avLst/>
            </a:prstGeom>
            <a:ln cap="rnd">
              <a:solidFill>
                <a:schemeClr val="accent1">
                  <a:lumMod val="7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ight Brace 13"/>
            <p:cNvSpPr/>
            <p:nvPr/>
          </p:nvSpPr>
          <p:spPr>
            <a:xfrm>
              <a:off x="6400800" y="2438400"/>
              <a:ext cx="457200" cy="2111008"/>
            </a:xfrm>
            <a:prstGeom prst="rightBrace">
              <a:avLst>
                <a:gd name="adj1" fmla="val 8333"/>
                <a:gd name="adj2" fmla="val 5050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15200" y="2057400"/>
              <a:ext cx="1676400" cy="19389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Step 2:  2Way compare</a:t>
              </a:r>
            </a:p>
            <a:p>
              <a:r>
                <a:rPr lang="en-US" sz="1000" u="sng" dirty="0" smtClean="0"/>
                <a:t>Same Type</a:t>
              </a:r>
              <a:r>
                <a:rPr lang="en-US" sz="1000" dirty="0" smtClean="0"/>
                <a:t>: Compares one file or file type across various scenarios or versions</a:t>
              </a:r>
            </a:p>
            <a:p>
              <a:endParaRPr lang="en-US" sz="1000" dirty="0" smtClean="0"/>
            </a:p>
            <a:p>
              <a:r>
                <a:rPr lang="en-US" sz="1000" u="sng" dirty="0" smtClean="0"/>
                <a:t>Different Types</a:t>
              </a:r>
              <a:r>
                <a:rPr lang="en-US" sz="1000" dirty="0" smtClean="0"/>
                <a:t>: Compares multiple file types across two scenarios</a:t>
              </a:r>
            </a:p>
            <a:p>
              <a:endParaRPr lang="en-US" sz="1000" u="sng" dirty="0" smtClean="0"/>
            </a:p>
            <a:p>
              <a:r>
                <a:rPr lang="en-US" sz="1000" u="sng" dirty="0" smtClean="0"/>
                <a:t># of Files: </a:t>
              </a:r>
              <a:r>
                <a:rPr lang="en-US" sz="1000" dirty="0" smtClean="0"/>
                <a:t>Number of Files to compare </a:t>
              </a:r>
              <a:endParaRPr lang="en-US" sz="1000" dirty="0"/>
            </a:p>
          </p:txBody>
        </p:sp>
        <p:cxnSp>
          <p:nvCxnSpPr>
            <p:cNvPr id="16" name="Elbow Connector 15"/>
            <p:cNvCxnSpPr/>
            <p:nvPr/>
          </p:nvCxnSpPr>
          <p:spPr>
            <a:xfrm rot="16200000" flipH="1">
              <a:off x="6286500" y="4000500"/>
              <a:ext cx="1295400" cy="304800"/>
            </a:xfrm>
            <a:prstGeom prst="bentConnector3">
              <a:avLst>
                <a:gd name="adj1" fmla="val 73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086601" y="2362200"/>
              <a:ext cx="22859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905000" y="914400"/>
              <a:ext cx="0" cy="624430"/>
            </a:xfrm>
            <a:prstGeom prst="line">
              <a:avLst/>
            </a:prstGeom>
            <a:ln cap="rnd">
              <a:solidFill>
                <a:schemeClr val="accent1">
                  <a:lumMod val="7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895600" y="914400"/>
              <a:ext cx="0" cy="632824"/>
            </a:xfrm>
            <a:prstGeom prst="line">
              <a:avLst/>
            </a:prstGeom>
            <a:ln cap="rnd">
              <a:solidFill>
                <a:schemeClr val="accent1">
                  <a:lumMod val="7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905000" y="914400"/>
              <a:ext cx="5410199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/>
            <p:nvPr/>
          </p:nvCxnSpPr>
          <p:spPr>
            <a:xfrm>
              <a:off x="6781801" y="2066743"/>
              <a:ext cx="304801" cy="295457"/>
            </a:xfrm>
            <a:prstGeom prst="bentConnector3">
              <a:avLst>
                <a:gd name="adj1" fmla="val 975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15200" y="4038600"/>
              <a:ext cx="1676400" cy="14773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Step 3:  Choose Files</a:t>
              </a:r>
            </a:p>
            <a:p>
              <a:r>
                <a:rPr lang="en-US" sz="1000" u="sng" dirty="0" smtClean="0"/>
                <a:t>Set A</a:t>
              </a:r>
              <a:r>
                <a:rPr lang="en-US" sz="1000" dirty="0" smtClean="0"/>
                <a:t>: Always enabled but</a:t>
              </a:r>
            </a:p>
            <a:p>
              <a:r>
                <a:rPr lang="en-US" sz="1000" dirty="0" smtClean="0"/>
                <a:t>File&lt;#&gt;: The file browsers are enabled based on the Step 2:&lt;# of Files&gt;</a:t>
              </a:r>
            </a:p>
            <a:p>
              <a:endParaRPr lang="en-US" sz="1000" dirty="0" smtClean="0"/>
            </a:p>
            <a:p>
              <a:r>
                <a:rPr lang="en-US" sz="1000" u="sng" dirty="0" smtClean="0"/>
                <a:t>Set B</a:t>
              </a:r>
              <a:r>
                <a:rPr lang="en-US" sz="1000" dirty="0" smtClean="0"/>
                <a:t>: Enabled </a:t>
              </a:r>
              <a:r>
                <a:rPr lang="en-US" sz="1000" dirty="0" err="1" smtClean="0"/>
                <a:t>olny</a:t>
              </a:r>
              <a:r>
                <a:rPr lang="en-US" sz="1000" dirty="0" smtClean="0"/>
                <a:t> when Step 2 &lt;Different Types&gt; is active.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7086601" y="4800600"/>
              <a:ext cx="22859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657600" y="2514600"/>
              <a:ext cx="2819400" cy="1905000"/>
            </a:xfrm>
            <a:prstGeom prst="rect">
              <a:avLst/>
            </a:prstGeom>
            <a:solidFill>
              <a:srgbClr val="A6A5A0">
                <a:alpha val="3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15200" y="5621179"/>
              <a:ext cx="1676400" cy="7078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Step 4:  Run Settings</a:t>
              </a:r>
            </a:p>
            <a:p>
              <a:r>
                <a:rPr lang="en-US" sz="1000" u="sng" dirty="0" smtClean="0"/>
                <a:t>SAVE</a:t>
              </a:r>
              <a:r>
                <a:rPr lang="en-US" sz="1000" dirty="0" smtClean="0"/>
                <a:t>: Saves the settings</a:t>
              </a:r>
            </a:p>
            <a:p>
              <a:r>
                <a:rPr lang="en-US" sz="1000" u="sng" dirty="0" smtClean="0"/>
                <a:t>LOAD</a:t>
              </a:r>
              <a:r>
                <a:rPr lang="en-US" sz="1000" dirty="0" smtClean="0"/>
                <a:t>: Loads the settings</a:t>
              </a:r>
            </a:p>
            <a:p>
              <a:r>
                <a:rPr lang="en-US" sz="1000" dirty="0" smtClean="0"/>
                <a:t>RUN: Runs the action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086600" y="5715000"/>
              <a:ext cx="22859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/>
            <p:nvPr/>
          </p:nvCxnSpPr>
          <p:spPr>
            <a:xfrm rot="16200000" flipH="1">
              <a:off x="6286502" y="4914899"/>
              <a:ext cx="838198" cy="762002"/>
            </a:xfrm>
            <a:prstGeom prst="bentConnector3">
              <a:avLst>
                <a:gd name="adj1" fmla="val -113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083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Design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 smtClean="0"/>
              <a:t>Step 0: What do you want?</a:t>
            </a:r>
          </a:p>
          <a:p>
            <a:pPr lvl="1"/>
            <a:r>
              <a:rPr lang="en-US" dirty="0" smtClean="0"/>
              <a:t>Convert to CSV Format</a:t>
            </a:r>
          </a:p>
          <a:p>
            <a:pPr lvl="1"/>
            <a:r>
              <a:rPr lang="en-US" dirty="0" smtClean="0"/>
              <a:t>Compare Files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000" dirty="0" smtClean="0"/>
              <a:t>Notes: </a:t>
            </a:r>
          </a:p>
          <a:p>
            <a:pPr marL="971550" lvl="1" indent="-514350">
              <a:buAutoNum type="arabicPeriod"/>
            </a:pPr>
            <a:r>
              <a:rPr lang="en-US" sz="2000" dirty="0" smtClean="0"/>
              <a:t>The model files in CSV format are much needed for external programs (such as Python, Java, R, and Excel)</a:t>
            </a:r>
          </a:p>
          <a:p>
            <a:pPr marL="971550" lvl="1" indent="-514350">
              <a:buAutoNum type="arabicPeriod"/>
            </a:pPr>
            <a:r>
              <a:rPr lang="en-US" sz="2000" dirty="0" smtClean="0"/>
              <a:t>Often times we just want to know the difference between or across files (could be scenarios or just versions)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05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Design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 smtClean="0"/>
              <a:t>Step 1: Okay, Now that you have decided, what do you what to compare ?</a:t>
            </a:r>
          </a:p>
          <a:p>
            <a:pPr lvl="1"/>
            <a:r>
              <a:rPr lang="en-US" dirty="0" smtClean="0"/>
              <a:t>File Type</a:t>
            </a:r>
          </a:p>
          <a:p>
            <a:pPr lvl="1"/>
            <a:r>
              <a:rPr lang="en-US" dirty="0" smtClean="0"/>
              <a:t>File Format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000" dirty="0" smtClean="0"/>
              <a:t>Notes: </a:t>
            </a:r>
          </a:p>
          <a:p>
            <a:pPr marL="971550" lvl="1" indent="-514350">
              <a:buAutoNum type="arabicPeriod"/>
            </a:pPr>
            <a:r>
              <a:rPr lang="en-US" sz="2000" dirty="0" smtClean="0"/>
              <a:t>File Type: Model Parameters(txt), Zone Data ,  Highway Network, Transit Network or Skims and Matrices.</a:t>
            </a:r>
          </a:p>
          <a:p>
            <a:pPr marL="971550" lvl="1" indent="-514350">
              <a:buAutoNum type="arabicPeriod"/>
            </a:pPr>
            <a:r>
              <a:rPr lang="en-US" sz="2000" dirty="0" smtClean="0"/>
              <a:t>File Formats: </a:t>
            </a:r>
            <a:r>
              <a:rPr lang="en-US" sz="2000" dirty="0" err="1" smtClean="0"/>
              <a:t>TranPlan</a:t>
            </a:r>
            <a:r>
              <a:rPr lang="en-US" sz="2000" dirty="0" smtClean="0"/>
              <a:t>, TP+, Cube &lt;*TRNBUILD, *PT&gt;, TransCAD, EMME, GTFS* (*only for transit networks).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68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Design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37160" indent="0">
              <a:buNone/>
            </a:pPr>
            <a:r>
              <a:rPr lang="en-US" dirty="0" smtClean="0"/>
              <a:t>Step 1: More about the file types…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Most our model inputs and outputs can be classified into 5 formats: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CSV</a:t>
            </a:r>
            <a:r>
              <a:rPr lang="en-US" dirty="0" smtClean="0"/>
              <a:t> : </a:t>
            </a:r>
            <a:r>
              <a:rPr lang="en-US" sz="2600" dirty="0" smtClean="0"/>
              <a:t>Popular choice of modern programs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TXT</a:t>
            </a:r>
            <a:r>
              <a:rPr lang="en-US" dirty="0" smtClean="0"/>
              <a:t> : </a:t>
            </a:r>
            <a:r>
              <a:rPr lang="en-US" sz="2600" dirty="0" smtClean="0"/>
              <a:t>Model parameters, properties, log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BIN</a:t>
            </a:r>
            <a:r>
              <a:rPr lang="en-US" dirty="0" smtClean="0"/>
              <a:t> : </a:t>
            </a:r>
            <a:r>
              <a:rPr lang="en-US" sz="2600" dirty="0" smtClean="0"/>
              <a:t>Zonal and network attributes and other table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FFA</a:t>
            </a:r>
            <a:r>
              <a:rPr lang="en-US" dirty="0" smtClean="0"/>
              <a:t> : </a:t>
            </a:r>
            <a:r>
              <a:rPr lang="en-US" sz="2600" dirty="0" smtClean="0"/>
              <a:t>Fixed format text files, where columns are separated by at least 4 spaces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DBF</a:t>
            </a:r>
            <a:r>
              <a:rPr lang="en-US" dirty="0" smtClean="0"/>
              <a:t> </a:t>
            </a:r>
            <a:r>
              <a:rPr lang="en-US" sz="2800" dirty="0" smtClean="0"/>
              <a:t>: </a:t>
            </a:r>
            <a:r>
              <a:rPr lang="en-US" sz="2600" dirty="0" smtClean="0"/>
              <a:t>Zonal and network attributes and other table data</a:t>
            </a:r>
            <a:endParaRPr lang="en-US" sz="2800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79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GUI: Choose Action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29" b="80503"/>
          <a:stretch/>
        </p:blipFill>
        <p:spPr bwMode="auto">
          <a:xfrm>
            <a:off x="5029200" y="3612243"/>
            <a:ext cx="3633561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29" b="78823"/>
          <a:stretch/>
        </p:blipFill>
        <p:spPr bwMode="auto">
          <a:xfrm>
            <a:off x="5029200" y="1626569"/>
            <a:ext cx="3633561" cy="1069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96006" y="1521732"/>
            <a:ext cx="4149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7160" indent="0">
              <a:buNone/>
            </a:pPr>
            <a:r>
              <a:rPr lang="en-US" dirty="0"/>
              <a:t>Step </a:t>
            </a:r>
            <a:r>
              <a:rPr lang="en-US" dirty="0" smtClean="0"/>
              <a:t>0: To convert files to CSV format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3599418"/>
            <a:ext cx="280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7160" indent="0">
              <a:buNone/>
            </a:pPr>
            <a:r>
              <a:rPr lang="en-US" dirty="0" smtClean="0"/>
              <a:t>Step 0: To compare files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31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Design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724875"/>
              </p:ext>
            </p:extLst>
          </p:nvPr>
        </p:nvGraphicFramePr>
        <p:xfrm>
          <a:off x="533400" y="1343469"/>
          <a:ext cx="8229600" cy="4983271"/>
        </p:xfrm>
        <a:graphic>
          <a:graphicData uri="http://schemas.openxmlformats.org/drawingml/2006/table">
            <a:tbl>
              <a:tblPr firstRow="1" bandRow="1">
                <a:effectLst>
                  <a:outerShdw blurRad="152400" dist="317500" dir="5400000" sx="90000" sy="-19000" rotWithShape="0">
                    <a:prstClr val="black">
                      <a:alpha val="15000"/>
                    </a:prstClr>
                  </a:outerShdw>
                </a:effectLst>
                <a:tableStyleId>{00A15C55-8517-42AA-B614-E9B94910E393}</a:tableStyleId>
              </a:tblPr>
              <a:tblGrid>
                <a:gridCol w="2717800"/>
                <a:gridCol w="2032000"/>
                <a:gridCol w="2057400"/>
                <a:gridCol w="1422400"/>
              </a:tblGrid>
              <a:tr h="35898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File Type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File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400" u="none" strike="noStrike" dirty="0" smtClean="0">
                          <a:effectLst/>
                        </a:rPr>
                        <a:t>Formats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Extension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Platform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General </a:t>
                      </a:r>
                      <a:r>
                        <a:rPr lang="en-US" sz="1600" u="none" strike="noStrike" dirty="0" smtClean="0">
                          <a:effectLst/>
                        </a:rPr>
                        <a:t>(Zone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or </a:t>
                      </a:r>
                      <a:r>
                        <a:rPr lang="en-US" sz="1600" u="none" strike="noStrike" dirty="0" smtClean="0">
                          <a:effectLst/>
                        </a:rPr>
                        <a:t>Highway)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*.bin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TransCAD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General </a:t>
                      </a:r>
                      <a:r>
                        <a:rPr lang="en-US" sz="1600" u="none" strike="noStrike" dirty="0" smtClean="0">
                          <a:effectLst/>
                        </a:rPr>
                        <a:t>(Zone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or</a:t>
                      </a:r>
                      <a:r>
                        <a:rPr lang="en-US" sz="1600" u="none" strike="noStrike" dirty="0" smtClean="0">
                          <a:effectLst/>
                        </a:rPr>
                        <a:t> Highway)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DBF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*.dbf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CUBE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General (Zone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or</a:t>
                      </a:r>
                      <a:r>
                        <a:rPr lang="en-US" sz="1600" u="none" strike="noStrike" dirty="0" smtClean="0">
                          <a:effectLst/>
                        </a:rPr>
                        <a:t> Highway)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CSV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*.csv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General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General </a:t>
                      </a:r>
                      <a:r>
                        <a:rPr lang="en-US" sz="1600" u="none" strike="noStrike" dirty="0" smtClean="0">
                          <a:effectLst/>
                        </a:rPr>
                        <a:t>(Zone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or</a:t>
                      </a:r>
                      <a:r>
                        <a:rPr lang="en-US" sz="1600" u="none" strike="noStrike" dirty="0" smtClean="0">
                          <a:effectLst/>
                        </a:rPr>
                        <a:t> Highway)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TXT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*.txt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CUBE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2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Transit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CSV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*.csv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General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2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Transit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TXT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*.txt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CUBE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2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Transit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DBF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*.DBF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CUBE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5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Transit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TCAD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*.rts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TransCAD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2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Transit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CUBE-PT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*.lin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CUBE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2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Transit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CUBE-TRNBUILD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*.*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CUBE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2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Transit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TPPLUS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*.*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CUBE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2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Transit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TRANPLAN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*.*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CUBE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1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Transit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EMME2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*.* (Not sure)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EMME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9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Transit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EMME3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*.* (Not sure)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EMME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2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Transit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GTFS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*.txt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General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Matrices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CUBE Matrices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*.mat or *.skm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CUBE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6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Matrices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TCAD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Matrices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*.mtx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TransCAD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23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GUI: File Types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352550"/>
            <a:ext cx="7686675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4573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GUI: File Formats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52550"/>
            <a:ext cx="7686675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545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txDef>
      <a:spPr/>
      <a:bodyPr vert="horz" lIns="45720" tIns="0" rIns="45720" bIns="0" anchor="b">
        <a:normAutofit/>
        <a:scene3d>
          <a:camera prst="orthographicFront"/>
          <a:lightRig rig="soft" dir="t">
            <a:rot lat="0" lon="0" rev="17220000"/>
          </a:lightRig>
        </a:scene3d>
        <a:sp3d prstMaterial="softEdge">
          <a:bevelT w="38100" h="38100"/>
        </a:sp3d>
      </a:bodyPr>
      <a:lstStyle>
        <a:defPPr>
          <a:defRPr dirty="0" smtClean="0">
            <a:effectLst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401</TotalTime>
  <Words>501</Words>
  <Application>Microsoft Office PowerPoint</Application>
  <PresentationFormat>On-screen Show (4:3)</PresentationFormat>
  <Paragraphs>128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Convert or Compare</vt:lpstr>
      <vt:lpstr>GUI Settings</vt:lpstr>
      <vt:lpstr>GUI Design Needs</vt:lpstr>
      <vt:lpstr>GUI Design Needs</vt:lpstr>
      <vt:lpstr>GUI Design Needs</vt:lpstr>
      <vt:lpstr>GUI: Choose Action</vt:lpstr>
      <vt:lpstr>GUI Design Needs</vt:lpstr>
      <vt:lpstr>GUI: File Types</vt:lpstr>
      <vt:lpstr>GUI: File Formats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Sarvepalli, Amar</dc:creator>
  <cp:lastModifiedBy>Sarvepalli, Amar</cp:lastModifiedBy>
  <cp:revision>64</cp:revision>
  <dcterms:created xsi:type="dcterms:W3CDTF">2013-11-28T18:13:31Z</dcterms:created>
  <dcterms:modified xsi:type="dcterms:W3CDTF">2013-11-29T01:57:00Z</dcterms:modified>
</cp:coreProperties>
</file>