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40" r:id="rId1"/>
  </p:sldMasterIdLst>
  <p:notesMasterIdLst>
    <p:notesMasterId r:id="rId26"/>
  </p:notesMasterIdLst>
  <p:sldIdLst>
    <p:sldId id="257" r:id="rId2"/>
    <p:sldId id="271" r:id="rId3"/>
    <p:sldId id="269" r:id="rId4"/>
    <p:sldId id="263" r:id="rId5"/>
    <p:sldId id="267" r:id="rId6"/>
    <p:sldId id="270" r:id="rId7"/>
    <p:sldId id="261" r:id="rId8"/>
    <p:sldId id="275" r:id="rId9"/>
    <p:sldId id="268" r:id="rId10"/>
    <p:sldId id="278" r:id="rId11"/>
    <p:sldId id="276" r:id="rId12"/>
    <p:sldId id="274" r:id="rId13"/>
    <p:sldId id="277" r:id="rId14"/>
    <p:sldId id="279" r:id="rId15"/>
    <p:sldId id="273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00"/>
    <a:srgbClr val="A6A5A0"/>
    <a:srgbClr val="CEB966"/>
    <a:srgbClr val="E06AEC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8863" autoAdjust="0"/>
  </p:normalViewPr>
  <p:slideViewPr>
    <p:cSldViewPr>
      <p:cViewPr>
        <p:scale>
          <a:sx n="50" d="100"/>
          <a:sy n="50" d="100"/>
        </p:scale>
        <p:origin x="-202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2074B-4322-4CB8-989E-81769482308B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A623C-4C8C-4322-B7D2-E6D954F98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532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623C-4C8C-4322-B7D2-E6D954F983C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091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623C-4C8C-4322-B7D2-E6D954F983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237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2E9AFEC6-97C9-41BD-B2D3-D09D648EA513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7BEC6D7-7684-4AFA-87A0-B1B25092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rvepalli@pbworld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Amar Sarvepalli</a:t>
            </a:r>
          </a:p>
          <a:p>
            <a:pPr marL="457200" lvl="1" indent="0">
              <a:buNone/>
            </a:pPr>
            <a:r>
              <a:rPr lang="en-US" dirty="0" smtClean="0"/>
              <a:t>Parsons Brinckerhoff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Sarvepalli@pbworld.com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Date: Nov 29,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533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Travel Demand </a:t>
            </a:r>
            <a:r>
              <a:rPr lang="en-US" sz="5400" dirty="0" err="1" smtClean="0"/>
              <a:t>NotePad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82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400" b="1" u="sng" dirty="0" smtClean="0"/>
              <a:t>Classic Approach </a:t>
            </a:r>
            <a:r>
              <a:rPr lang="en-US" sz="2400" dirty="0" smtClean="0"/>
              <a:t>(Limited to comments in code)</a:t>
            </a:r>
          </a:p>
          <a:p>
            <a:pPr lvl="3"/>
            <a:r>
              <a:rPr lang="en-US" sz="2000" dirty="0"/>
              <a:t>Knows comment keys by extension</a:t>
            </a:r>
          </a:p>
          <a:p>
            <a:pPr lvl="3"/>
            <a:r>
              <a:rPr lang="en-US" sz="2000" dirty="0" smtClean="0"/>
              <a:t>Reads </a:t>
            </a:r>
            <a:r>
              <a:rPr lang="en-US" sz="2000" dirty="0"/>
              <a:t>through all block </a:t>
            </a:r>
            <a:r>
              <a:rPr lang="en-US" sz="2000" dirty="0" smtClean="0"/>
              <a:t>comments and inline </a:t>
            </a:r>
            <a:r>
              <a:rPr lang="en-US" sz="2000" dirty="0"/>
              <a:t>comments </a:t>
            </a:r>
            <a:endParaRPr lang="en-US" sz="2000" dirty="0" smtClean="0"/>
          </a:p>
          <a:p>
            <a:pPr lvl="3"/>
            <a:r>
              <a:rPr lang="en-US" sz="2000" dirty="0" smtClean="0"/>
              <a:t>Outputs are either XML style document with description (based on what’s in the </a:t>
            </a:r>
          </a:p>
          <a:p>
            <a:pPr lvl="3"/>
            <a:r>
              <a:rPr lang="en-US" sz="2000" dirty="0" smtClean="0"/>
              <a:t>Limitations: No </a:t>
            </a:r>
            <a:r>
              <a:rPr lang="en-US" sz="2000" dirty="0"/>
              <a:t>Inputs and outputs to the </a:t>
            </a:r>
            <a:r>
              <a:rPr lang="en-US" sz="2000" dirty="0" smtClean="0"/>
              <a:t>macros/methods/functions</a:t>
            </a:r>
          </a:p>
          <a:p>
            <a:pPr lvl="3"/>
            <a:r>
              <a:rPr lang="en-US" sz="2000" dirty="0" smtClean="0"/>
              <a:t>(</a:t>
            </a:r>
            <a:r>
              <a:rPr lang="en-US" sz="2000" dirty="0"/>
              <a:t>Limited to comments in code</a:t>
            </a:r>
            <a:r>
              <a:rPr lang="en-US" sz="2000" dirty="0" smtClean="0"/>
              <a:t>).</a:t>
            </a:r>
            <a:endParaRPr lang="en-US" sz="2000" dirty="0"/>
          </a:p>
          <a:p>
            <a:pPr lvl="3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Needs </a:t>
            </a:r>
            <a:br>
              <a:rPr lang="en-US" dirty="0" smtClean="0"/>
            </a:br>
            <a:r>
              <a:rPr lang="en-US" dirty="0" smtClean="0"/>
              <a:t>2. Code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87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5029200"/>
          </a:xfrm>
        </p:spPr>
        <p:txBody>
          <a:bodyPr>
            <a:normAutofit/>
          </a:bodyPr>
          <a:lstStyle/>
          <a:p>
            <a:pPr marL="630936" lvl="2" indent="0">
              <a:buNone/>
            </a:pPr>
            <a:r>
              <a:rPr lang="en-US" sz="2400" b="1" u="sng" dirty="0"/>
              <a:t>Advanced Approach</a:t>
            </a:r>
            <a:r>
              <a:rPr lang="en-US" sz="2400" b="1" u="sng" dirty="0" smtClean="0"/>
              <a:t>:</a:t>
            </a:r>
            <a:r>
              <a:rPr lang="en-US" sz="2400" u="sng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identify input and </a:t>
            </a:r>
            <a:r>
              <a:rPr lang="en-US" sz="2400" dirty="0" smtClean="0"/>
              <a:t>outputs</a:t>
            </a:r>
          </a:p>
          <a:p>
            <a:pPr lvl="2"/>
            <a:r>
              <a:rPr lang="en-US" sz="2000" dirty="0" smtClean="0"/>
              <a:t>TCAD Standard - Read </a:t>
            </a:r>
            <a:r>
              <a:rPr lang="en-US" sz="2000" b="1" dirty="0" smtClean="0"/>
              <a:t>tokens</a:t>
            </a:r>
            <a:r>
              <a:rPr lang="en-US" sz="2000" dirty="0" smtClean="0"/>
              <a:t> from *.BIN file to identify the parameters of the macros and functions </a:t>
            </a:r>
          </a:p>
          <a:p>
            <a:pPr lvl="2"/>
            <a:r>
              <a:rPr lang="en-US" sz="2000" dirty="0" smtClean="0"/>
              <a:t>Non Standard – Read </a:t>
            </a:r>
            <a:r>
              <a:rPr lang="en-US" sz="2000" b="1" dirty="0" smtClean="0"/>
              <a:t>tokens</a:t>
            </a:r>
            <a:r>
              <a:rPr lang="en-US" sz="2000" dirty="0" smtClean="0"/>
              <a:t> from </a:t>
            </a:r>
            <a:r>
              <a:rPr lang="en-US" sz="2000" dirty="0"/>
              <a:t>*.properties file (</a:t>
            </a:r>
            <a:r>
              <a:rPr lang="en-US" sz="2000" dirty="0" smtClean="0"/>
              <a:t>text)</a:t>
            </a:r>
          </a:p>
          <a:p>
            <a:pPr marL="630936" lvl="2" indent="0">
              <a:buNone/>
            </a:pPr>
            <a:endParaRPr lang="en-US" sz="2000" dirty="0" smtClean="0"/>
          </a:p>
          <a:p>
            <a:pPr lvl="2"/>
            <a:r>
              <a:rPr lang="en-US" sz="2000" u="sng" dirty="0" smtClean="0"/>
              <a:t>Four Challenges</a:t>
            </a:r>
            <a:r>
              <a:rPr lang="en-US" sz="2000" dirty="0" smtClean="0"/>
              <a:t>: </a:t>
            </a:r>
          </a:p>
          <a:p>
            <a:pPr marL="1600200" lvl="4" indent="-457200">
              <a:buFont typeface="+mj-lt"/>
              <a:buAutoNum type="arabicPeriod"/>
            </a:pPr>
            <a:r>
              <a:rPr lang="en-US" sz="2000" dirty="0" smtClean="0"/>
              <a:t>How to identify input versus output token ?</a:t>
            </a:r>
          </a:p>
          <a:p>
            <a:pPr marL="1600200" lvl="4" indent="-457200">
              <a:buFont typeface="+mj-lt"/>
              <a:buAutoNum type="arabicPeriod"/>
            </a:pPr>
            <a:r>
              <a:rPr lang="en-US" sz="2000" dirty="0" smtClean="0"/>
              <a:t>How to identify the tokens passed (as variables) into the sub-macros (nested macros)</a:t>
            </a:r>
          </a:p>
          <a:p>
            <a:pPr marL="1600200" lvl="4" indent="-457200">
              <a:buFont typeface="+mj-lt"/>
              <a:buAutoNum type="arabicPeriod"/>
            </a:pPr>
            <a:r>
              <a:rPr lang="en-US" sz="2000" dirty="0" smtClean="0"/>
              <a:t>How to handle partial </a:t>
            </a:r>
            <a:r>
              <a:rPr lang="en-US" sz="2000" b="1" dirty="0" smtClean="0"/>
              <a:t>tokens  (</a:t>
            </a:r>
            <a:r>
              <a:rPr lang="en-US" sz="2000" dirty="0" smtClean="0"/>
              <a:t>meaning</a:t>
            </a:r>
            <a:r>
              <a:rPr lang="en-US" sz="2000" b="1" dirty="0" smtClean="0"/>
              <a:t> </a:t>
            </a:r>
            <a:r>
              <a:rPr lang="en-US" sz="2000" dirty="0" smtClean="0"/>
              <a:t>token is </a:t>
            </a:r>
            <a:r>
              <a:rPr lang="en-US" sz="2000" b="1" dirty="0" err="1" smtClean="0"/>
              <a:t>hbw.zeroauto</a:t>
            </a:r>
            <a:r>
              <a:rPr lang="en-US" sz="2000" b="1" dirty="0" smtClean="0"/>
              <a:t> = “hbw_a0.mtx” </a:t>
            </a:r>
            <a:r>
              <a:rPr lang="en-US" sz="2000" dirty="0" smtClean="0"/>
              <a:t>but variable assignment is </a:t>
            </a:r>
            <a:r>
              <a:rPr lang="en-US" sz="2000" dirty="0" err="1" smtClean="0"/>
              <a:t>fileName</a:t>
            </a:r>
            <a:r>
              <a:rPr lang="en-US" sz="2000" dirty="0" smtClean="0"/>
              <a:t> = </a:t>
            </a:r>
            <a:r>
              <a:rPr lang="en-US" sz="2000" b="1" dirty="0" smtClean="0"/>
              <a:t>purpose[p]+”.”+</a:t>
            </a:r>
            <a:r>
              <a:rPr lang="en-US" sz="2000" b="1" dirty="0" err="1" smtClean="0"/>
              <a:t>autosuffieciency</a:t>
            </a:r>
            <a:r>
              <a:rPr lang="en-US" sz="2000" b="1" dirty="0" smtClean="0"/>
              <a:t>[s] </a:t>
            </a:r>
            <a:r>
              <a:rPr lang="en-US" sz="2000" dirty="0" smtClean="0"/>
              <a:t>)</a:t>
            </a:r>
          </a:p>
          <a:p>
            <a:pPr marL="1600200" lvl="4" indent="-457200">
              <a:buFont typeface="+mj-lt"/>
              <a:buAutoNum type="arabicPeriod"/>
            </a:pPr>
            <a:r>
              <a:rPr lang="en-US" sz="2000" dirty="0" smtClean="0"/>
              <a:t>Output file = parsed input filename + “.”+extension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Needs </a:t>
            </a:r>
            <a:br>
              <a:rPr lang="en-US" dirty="0" smtClean="0"/>
            </a:br>
            <a:r>
              <a:rPr lang="en-US" dirty="0" smtClean="0"/>
              <a:t>2. Code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04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909"/>
            <a:ext cx="8229600" cy="4559491"/>
          </a:xfrm>
        </p:spPr>
        <p:txBody>
          <a:bodyPr>
            <a:normAutofit lnSpcReduction="10000"/>
          </a:bodyPr>
          <a:lstStyle/>
          <a:p>
            <a:pPr marL="137160" lvl="1" indent="0">
              <a:spcBef>
                <a:spcPts val="400"/>
              </a:spcBef>
              <a:buSzPct val="68000"/>
              <a:buNone/>
            </a:pPr>
            <a:r>
              <a:rPr lang="en-US" sz="2800" b="1" u="sng" dirty="0"/>
              <a:t>Pre-compiler </a:t>
            </a:r>
            <a:r>
              <a:rPr lang="en-US" sz="2800" b="1" u="sng" dirty="0" smtClean="0"/>
              <a:t>mechanism</a:t>
            </a:r>
          </a:p>
          <a:p>
            <a:pPr marL="137160" lvl="1" indent="0">
              <a:spcBef>
                <a:spcPts val="400"/>
              </a:spcBef>
              <a:buSzPct val="68000"/>
              <a:buNone/>
            </a:pPr>
            <a:endParaRPr lang="en-US" sz="3200" dirty="0"/>
          </a:p>
          <a:p>
            <a:pPr lvl="1"/>
            <a:r>
              <a:rPr lang="en-US" sz="2200" b="1" dirty="0" smtClean="0"/>
              <a:t>Challenge </a:t>
            </a:r>
            <a:r>
              <a:rPr lang="en-US" sz="2200" b="1" dirty="0"/>
              <a:t>1:</a:t>
            </a:r>
            <a:r>
              <a:rPr lang="en-US" sz="2200" dirty="0"/>
              <a:t> To identify input and </a:t>
            </a:r>
            <a:r>
              <a:rPr lang="en-US" sz="2200" dirty="0" smtClean="0"/>
              <a:t>outputs</a:t>
            </a:r>
          </a:p>
          <a:p>
            <a:pPr lvl="2"/>
            <a:r>
              <a:rPr lang="en-US" sz="2000" dirty="0"/>
              <a:t>keep track of variables, token and assigned </a:t>
            </a:r>
            <a:r>
              <a:rPr lang="en-US" sz="2000" dirty="0" smtClean="0"/>
              <a:t>values by creating a dictionary (hash table and linked list) </a:t>
            </a:r>
          </a:p>
          <a:p>
            <a:pPr lvl="2"/>
            <a:r>
              <a:rPr lang="en-US" sz="2000" dirty="0" smtClean="0"/>
              <a:t>Dictionary to hold all </a:t>
            </a:r>
            <a:r>
              <a:rPr lang="en-US" sz="2000" dirty="0"/>
              <a:t>variables found in the macro, local scope but does carry the global scope </a:t>
            </a:r>
            <a:r>
              <a:rPr lang="en-US" sz="2000" dirty="0" smtClean="0"/>
              <a:t>variables</a:t>
            </a:r>
            <a:r>
              <a:rPr lang="en-US" sz="2000" dirty="0"/>
              <a:t>.</a:t>
            </a:r>
            <a:endParaRPr lang="en-US" sz="2000" dirty="0" smtClean="0"/>
          </a:p>
          <a:p>
            <a:pPr lvl="2"/>
            <a:r>
              <a:rPr lang="en-US" sz="2000" dirty="0" smtClean="0"/>
              <a:t>Ex: </a:t>
            </a:r>
            <a:r>
              <a:rPr lang="en-US" sz="2000" dirty="0"/>
              <a:t>{</a:t>
            </a:r>
            <a:r>
              <a:rPr lang="en-US" sz="2000" dirty="0" smtClean="0"/>
              <a:t>variable, token , token value} = {</a:t>
            </a:r>
            <a:r>
              <a:rPr lang="en-US" sz="2000" dirty="0" err="1" smtClean="0"/>
              <a:t>fileName</a:t>
            </a:r>
            <a:r>
              <a:rPr lang="en-US" sz="2000" dirty="0" smtClean="0"/>
              <a:t>, </a:t>
            </a:r>
            <a:r>
              <a:rPr lang="en-US" sz="2000" dirty="0" err="1" smtClean="0"/>
              <a:t>hbw.autosufficieny</a:t>
            </a:r>
            <a:r>
              <a:rPr lang="en-US" sz="2000" dirty="0" smtClean="0"/>
              <a:t>, “hbw.a0.mtx”}</a:t>
            </a:r>
            <a:endParaRPr lang="en-US" sz="2000" dirty="0"/>
          </a:p>
          <a:p>
            <a:pPr lvl="2"/>
            <a:r>
              <a:rPr lang="en-US" sz="2000" dirty="0" smtClean="0"/>
              <a:t>Input versus Output arguments</a:t>
            </a:r>
            <a:r>
              <a:rPr lang="en-US" sz="2000" dirty="0"/>
              <a:t>: </a:t>
            </a:r>
            <a:r>
              <a:rPr lang="en-US" sz="2000" dirty="0" smtClean="0"/>
              <a:t>From functional prototypes</a:t>
            </a:r>
            <a:endParaRPr lang="en-US" sz="2000" dirty="0"/>
          </a:p>
          <a:p>
            <a:pPr lvl="2"/>
            <a:r>
              <a:rPr lang="en-US" sz="2000" dirty="0" smtClean="0"/>
              <a:t>Return Types: Outputs can also be identified by tracking the returned  and how it is applied.</a:t>
            </a:r>
          </a:p>
          <a:p>
            <a:pPr lvl="2"/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Needs </a:t>
            </a:r>
            <a:br>
              <a:rPr lang="en-US" dirty="0" smtClean="0"/>
            </a:br>
            <a:r>
              <a:rPr lang="en-US" dirty="0" smtClean="0"/>
              <a:t>2. Code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8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09"/>
            <a:ext cx="8229600" cy="4864291"/>
          </a:xfrm>
        </p:spPr>
        <p:txBody>
          <a:bodyPr>
            <a:normAutofit fontScale="92500" lnSpcReduction="10000"/>
          </a:bodyPr>
          <a:lstStyle/>
          <a:p>
            <a:pPr marL="630936" lvl="2" indent="0">
              <a:buNone/>
            </a:pPr>
            <a:endParaRPr lang="en-US" sz="2000" dirty="0"/>
          </a:p>
          <a:p>
            <a:pPr lvl="1"/>
            <a:r>
              <a:rPr lang="en-US" sz="2200" b="1" dirty="0"/>
              <a:t>Challenge </a:t>
            </a:r>
            <a:r>
              <a:rPr lang="en-US" sz="2200" b="1" dirty="0" smtClean="0"/>
              <a:t>2:</a:t>
            </a:r>
            <a:r>
              <a:rPr lang="en-US" sz="2200" dirty="0" smtClean="0"/>
              <a:t> </a:t>
            </a:r>
            <a:r>
              <a:rPr lang="en-US" sz="2200" dirty="0"/>
              <a:t>To identify </a:t>
            </a:r>
            <a:r>
              <a:rPr lang="en-US" sz="2200" dirty="0" smtClean="0"/>
              <a:t>child macro input and outputs</a:t>
            </a:r>
          </a:p>
          <a:p>
            <a:pPr lvl="2"/>
            <a:r>
              <a:rPr lang="en-US" sz="2000" dirty="0" smtClean="0"/>
              <a:t>Same as above, keep track of variables, token and assigned values.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smtClean="0"/>
              <a:t>Challenge 3: </a:t>
            </a:r>
            <a:r>
              <a:rPr lang="en-US" sz="2200" dirty="0" smtClean="0"/>
              <a:t>To handle partial </a:t>
            </a:r>
            <a:r>
              <a:rPr lang="en-US" sz="2200" b="1" dirty="0" smtClean="0"/>
              <a:t>tokens </a:t>
            </a:r>
            <a:r>
              <a:rPr lang="en-US" sz="2200" dirty="0" smtClean="0"/>
              <a:t>and</a:t>
            </a:r>
            <a:r>
              <a:rPr lang="en-US" sz="2200" b="1" dirty="0" smtClean="0"/>
              <a:t> referred tokens </a:t>
            </a:r>
            <a:r>
              <a:rPr lang="en-US" sz="2200" dirty="0" smtClean="0"/>
              <a:t>?</a:t>
            </a:r>
          </a:p>
          <a:p>
            <a:pPr lvl="2"/>
            <a:r>
              <a:rPr lang="en-US" sz="2000" dirty="0" smtClean="0"/>
              <a:t>Read the variable assignment and identify the counter part’s original value. </a:t>
            </a:r>
          </a:p>
          <a:p>
            <a:pPr lvl="2"/>
            <a:endParaRPr lang="en-US" sz="2000" dirty="0" smtClean="0"/>
          </a:p>
          <a:p>
            <a:pPr lvl="3"/>
            <a:r>
              <a:rPr lang="en-US" sz="1700" dirty="0" smtClean="0"/>
              <a:t>Ex: </a:t>
            </a:r>
            <a:r>
              <a:rPr lang="en-US" sz="1700" b="1" dirty="0" err="1" smtClean="0"/>
              <a:t>fileName</a:t>
            </a:r>
            <a:r>
              <a:rPr lang="en-US" sz="1700" b="1" dirty="0" smtClean="0"/>
              <a:t> = purpose[p]+</a:t>
            </a:r>
            <a:r>
              <a:rPr lang="en-US" sz="1700" b="1" dirty="0" err="1" smtClean="0"/>
              <a:t>autosufficiency</a:t>
            </a:r>
            <a:r>
              <a:rPr lang="en-US" sz="1700" b="1" dirty="0" smtClean="0"/>
              <a:t>[s]</a:t>
            </a:r>
            <a:r>
              <a:rPr lang="en-US" sz="1700" dirty="0" smtClean="0"/>
              <a:t> </a:t>
            </a:r>
          </a:p>
          <a:p>
            <a:pPr lvl="3"/>
            <a:r>
              <a:rPr lang="en-US" sz="1700" dirty="0" smtClean="0"/>
              <a:t>Check for </a:t>
            </a:r>
            <a:r>
              <a:rPr lang="en-US" sz="1700" b="1" dirty="0" smtClean="0"/>
              <a:t>purpose</a:t>
            </a:r>
            <a:r>
              <a:rPr lang="en-US" sz="1700" dirty="0" smtClean="0"/>
              <a:t>  and </a:t>
            </a:r>
            <a:r>
              <a:rPr lang="en-US" sz="1700" b="1" dirty="0" err="1" smtClean="0"/>
              <a:t>autosufficiency</a:t>
            </a:r>
            <a:r>
              <a:rPr lang="en-US" sz="1700" dirty="0" smtClean="0"/>
              <a:t> in the dictionary (remember the dictionary holds all previously declared variables, tokens and token value)</a:t>
            </a:r>
          </a:p>
          <a:p>
            <a:pPr lvl="3"/>
            <a:r>
              <a:rPr lang="en-US" sz="1700" dirty="0" smtClean="0"/>
              <a:t>Once found,  construct the right-hand side value (as purpose[0]+”.”+</a:t>
            </a:r>
            <a:r>
              <a:rPr lang="en-US" sz="1700" dirty="0" err="1" smtClean="0"/>
              <a:t>autosufficiency</a:t>
            </a:r>
            <a:r>
              <a:rPr lang="en-US" sz="1700" dirty="0" smtClean="0"/>
              <a:t>[0]) and check the token value for it.</a:t>
            </a:r>
          </a:p>
          <a:p>
            <a:pPr lvl="3"/>
            <a:r>
              <a:rPr lang="en-US" sz="1700" dirty="0" smtClean="0"/>
              <a:t>Once found we keep track of the </a:t>
            </a:r>
            <a:r>
              <a:rPr lang="en-US" sz="1700" dirty="0" err="1" smtClean="0"/>
              <a:t>fileName</a:t>
            </a:r>
            <a:r>
              <a:rPr lang="en-US" sz="1700" dirty="0" smtClean="0"/>
              <a:t> and it’s values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Needs </a:t>
            </a:r>
            <a:br>
              <a:rPr lang="en-US" dirty="0" smtClean="0"/>
            </a:br>
            <a:r>
              <a:rPr lang="en-US" dirty="0" smtClean="0"/>
              <a:t>2. Code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70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09"/>
            <a:ext cx="8229600" cy="3645091"/>
          </a:xfrm>
        </p:spPr>
        <p:txBody>
          <a:bodyPr>
            <a:normAutofit/>
          </a:bodyPr>
          <a:lstStyle/>
          <a:p>
            <a:pPr marL="630936" lvl="2" indent="0">
              <a:buNone/>
            </a:pPr>
            <a:endParaRPr lang="en-US" sz="2000" dirty="0"/>
          </a:p>
          <a:p>
            <a:pPr lvl="1"/>
            <a:r>
              <a:rPr lang="en-US" sz="2200" b="1" dirty="0"/>
              <a:t>Challenge </a:t>
            </a:r>
            <a:r>
              <a:rPr lang="en-US" sz="2200" b="1" dirty="0" smtClean="0"/>
              <a:t>4:</a:t>
            </a:r>
            <a:r>
              <a:rPr lang="en-US" sz="2200" dirty="0" smtClean="0"/>
              <a:t> How to know what is the return value of string split function? </a:t>
            </a:r>
          </a:p>
          <a:p>
            <a:pPr lvl="2"/>
            <a:r>
              <a:rPr lang="en-US" sz="1800" dirty="0" smtClean="0"/>
              <a:t>Must need to know this to identify the output files.</a:t>
            </a:r>
          </a:p>
          <a:p>
            <a:pPr lvl="2"/>
            <a:r>
              <a:rPr lang="en-US" sz="1800" dirty="0" smtClean="0"/>
              <a:t>Only way is to replicate the string split function itself and use the retuned array to further identify the values.</a:t>
            </a:r>
          </a:p>
          <a:p>
            <a:pPr marL="393192" lvl="1" indent="0">
              <a:buNone/>
            </a:pPr>
            <a:endParaRPr lang="en-US" sz="2000" dirty="0" smtClean="0"/>
          </a:p>
          <a:p>
            <a:pPr lvl="1"/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Needs </a:t>
            </a:r>
            <a:br>
              <a:rPr lang="en-US" dirty="0" smtClean="0"/>
            </a:br>
            <a:r>
              <a:rPr lang="en-US" dirty="0" smtClean="0"/>
              <a:t>2. Code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96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24072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endParaRPr lang="en-US" dirty="0" smtClean="0"/>
          </a:p>
          <a:p>
            <a:pPr marL="630936" lvl="2" indent="0">
              <a:buNone/>
            </a:pPr>
            <a:r>
              <a:rPr lang="en-US" sz="2800" b="1" u="sng" dirty="0"/>
              <a:t>Table </a:t>
            </a:r>
            <a:r>
              <a:rPr lang="en-US" sz="2800" b="1" u="sng" dirty="0" smtClean="0"/>
              <a:t>Styles</a:t>
            </a:r>
            <a:r>
              <a:rPr lang="en-US" sz="2800" b="1" dirty="0" smtClean="0"/>
              <a:t> </a:t>
            </a:r>
            <a:r>
              <a:rPr lang="en-US" sz="2400" dirty="0"/>
              <a:t>(row/ columns </a:t>
            </a:r>
            <a:r>
              <a:rPr lang="en-US" sz="2400" dirty="0" smtClean="0"/>
              <a:t>tabular </a:t>
            </a:r>
            <a:r>
              <a:rPr lang="en-US" sz="2400" dirty="0"/>
              <a:t>data</a:t>
            </a:r>
            <a:r>
              <a:rPr lang="en-US" sz="2400" dirty="0" smtClean="0"/>
              <a:t>)</a:t>
            </a:r>
          </a:p>
          <a:p>
            <a:pPr marL="1088136" lvl="2" indent="-457200">
              <a:buFont typeface="+mj-lt"/>
              <a:buAutoNum type="arabicPeriod"/>
            </a:pPr>
            <a:endParaRPr lang="en-US" dirty="0" smtClean="0"/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Open/ Read Binary, DBF files in the viewer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Edit</a:t>
            </a:r>
            <a:r>
              <a:rPr lang="en-US" dirty="0"/>
              <a:t>/ Write Binary, DBF </a:t>
            </a:r>
            <a:r>
              <a:rPr lang="en-US" dirty="0" smtClean="0"/>
              <a:t>files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/>
              <a:t>Capability to open a CSV file with header information in first row and auto convert alphabetical fields to Stings, numeric to either Integer or Double</a:t>
            </a:r>
            <a:r>
              <a:rPr lang="en-US" dirty="0" smtClean="0"/>
              <a:t>.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Add Row or Column and save files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Ability to do some basic stats on the table view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Needs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sz="4400" dirty="0" smtClean="0"/>
              <a:t>Read </a:t>
            </a:r>
            <a:r>
              <a:rPr lang="en-US" sz="4400" dirty="0"/>
              <a:t>table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99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Design Needs</a:t>
            </a:r>
            <a:br>
              <a:rPr lang="en-US" dirty="0"/>
            </a:br>
            <a:r>
              <a:rPr lang="en-US" dirty="0" smtClean="0"/>
              <a:t>4. Convert or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190171" y="1886856"/>
            <a:ext cx="7191829" cy="4285344"/>
            <a:chOff x="885371" y="1582056"/>
            <a:chExt cx="7445830" cy="465908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606" t="5678" r="1528" b="2031"/>
            <a:stretch/>
          </p:blipFill>
          <p:spPr bwMode="auto">
            <a:xfrm>
              <a:off x="885371" y="1582056"/>
              <a:ext cx="7445830" cy="4659087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143000" y="3124200"/>
              <a:ext cx="3276600" cy="2209800"/>
            </a:xfrm>
            <a:prstGeom prst="rect">
              <a:avLst/>
            </a:prstGeom>
            <a:solidFill>
              <a:srgbClr val="A6A5A0">
                <a:alpha val="3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3124200"/>
              <a:ext cx="3429000" cy="2209800"/>
            </a:xfrm>
            <a:prstGeom prst="rect">
              <a:avLst/>
            </a:prstGeom>
            <a:solidFill>
              <a:srgbClr val="A6A5A0">
                <a:alpha val="3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14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Needs</a:t>
            </a:r>
            <a:br>
              <a:rPr lang="en-US" dirty="0"/>
            </a:br>
            <a:r>
              <a:rPr lang="en-US" dirty="0" smtClean="0"/>
              <a:t>4. Convert or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8712"/>
            <a:ext cx="8229600" cy="458744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41" name="Group 40"/>
          <p:cNvGrpSpPr/>
          <p:nvPr/>
        </p:nvGrpSpPr>
        <p:grpSpPr>
          <a:xfrm>
            <a:off x="304800" y="1524000"/>
            <a:ext cx="8610600" cy="5202198"/>
            <a:chOff x="304800" y="1427202"/>
            <a:chExt cx="8610600" cy="520219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2265" t="11375" r="2619" b="862"/>
            <a:stretch/>
          </p:blipFill>
          <p:spPr bwMode="auto">
            <a:xfrm>
              <a:off x="304800" y="1721914"/>
              <a:ext cx="6400801" cy="387878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239000" y="1427202"/>
              <a:ext cx="1676400" cy="553998"/>
            </a:xfrm>
            <a:prstGeom prst="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0: </a:t>
              </a:r>
              <a:r>
                <a:rPr lang="en-US" sz="1000" dirty="0" smtClean="0"/>
                <a:t>Action</a:t>
              </a:r>
            </a:p>
            <a:p>
              <a:r>
                <a:rPr lang="en-US" sz="1000" u="sng" dirty="0" smtClean="0"/>
                <a:t>Convert to CSV</a:t>
              </a:r>
              <a:r>
                <a:rPr lang="en-US" sz="1000" dirty="0" smtClean="0"/>
                <a:t>:</a:t>
              </a:r>
            </a:p>
            <a:p>
              <a:r>
                <a:rPr lang="en-US" sz="1000" u="sng" dirty="0" smtClean="0"/>
                <a:t>Compare</a:t>
              </a:r>
              <a:r>
                <a:rPr lang="en-US" sz="1000" dirty="0" smtClean="0"/>
                <a:t>: Compares file</a:t>
              </a:r>
              <a:endParaRPr lang="en-US" sz="1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295400" y="2133600"/>
              <a:ext cx="5943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39000" y="2110026"/>
              <a:ext cx="1676400" cy="861774"/>
            </a:xfrm>
            <a:prstGeom prst="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1: </a:t>
              </a:r>
            </a:p>
            <a:p>
              <a:r>
                <a:rPr lang="en-US" sz="1000" u="sng" dirty="0" smtClean="0"/>
                <a:t>File Type</a:t>
              </a:r>
              <a:r>
                <a:rPr lang="en-US" sz="1000" dirty="0" smtClean="0"/>
                <a:t>: zone, </a:t>
              </a:r>
              <a:r>
                <a:rPr lang="en-US" sz="1000" dirty="0" err="1" smtClean="0"/>
                <a:t>hwy</a:t>
              </a:r>
              <a:r>
                <a:rPr lang="en-US" sz="1000" dirty="0" smtClean="0"/>
                <a:t>, </a:t>
              </a:r>
              <a:r>
                <a:rPr lang="en-US" sz="1000" dirty="0" err="1" smtClean="0"/>
                <a:t>trn</a:t>
              </a:r>
              <a:endParaRPr lang="en-US" sz="1000" dirty="0" smtClean="0"/>
            </a:p>
            <a:p>
              <a:r>
                <a:rPr lang="en-US" sz="1000" u="sng" dirty="0" smtClean="0"/>
                <a:t>File Format</a:t>
              </a:r>
              <a:r>
                <a:rPr lang="en-US" sz="1000" dirty="0" smtClean="0"/>
                <a:t>: CUBE, TCAD, GTFS, EMME,…</a:t>
              </a:r>
              <a:endParaRPr lang="en-US" sz="1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95400" y="2140856"/>
              <a:ext cx="0" cy="243430"/>
            </a:xfrm>
            <a:prstGeom prst="line">
              <a:avLst/>
            </a:prstGeom>
            <a:ln cap="rnd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1780" y="2140856"/>
              <a:ext cx="0" cy="251824"/>
            </a:xfrm>
            <a:prstGeom prst="line">
              <a:avLst/>
            </a:prstGeom>
            <a:ln cap="rnd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Brace 13"/>
            <p:cNvSpPr/>
            <p:nvPr/>
          </p:nvSpPr>
          <p:spPr>
            <a:xfrm>
              <a:off x="6324600" y="2743200"/>
              <a:ext cx="457200" cy="2111008"/>
            </a:xfrm>
            <a:prstGeom prst="rightBrace">
              <a:avLst>
                <a:gd name="adj1" fmla="val 8333"/>
                <a:gd name="adj2" fmla="val 50506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3091696"/>
              <a:ext cx="1676400" cy="1785104"/>
            </a:xfrm>
            <a:prstGeom prst="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2:  2Way compare</a:t>
              </a:r>
            </a:p>
            <a:p>
              <a:r>
                <a:rPr lang="en-US" sz="1000" u="sng" dirty="0" smtClean="0"/>
                <a:t>Same Type</a:t>
              </a:r>
              <a:r>
                <a:rPr lang="en-US" sz="1000" dirty="0" smtClean="0"/>
                <a:t>: Compares one file or file type across various scenarios or versions</a:t>
              </a:r>
            </a:p>
            <a:p>
              <a:r>
                <a:rPr lang="en-US" sz="1000" u="sng" dirty="0" smtClean="0"/>
                <a:t>Different Types</a:t>
              </a:r>
              <a:r>
                <a:rPr lang="en-US" sz="1000" dirty="0" smtClean="0"/>
                <a:t>: Compares multiple file types across two scenarios</a:t>
              </a:r>
            </a:p>
            <a:p>
              <a:r>
                <a:rPr lang="en-US" sz="1000" u="sng" dirty="0" smtClean="0"/>
                <a:t># of Files: </a:t>
              </a:r>
              <a:r>
                <a:rPr lang="en-US" sz="1000" dirty="0" smtClean="0"/>
                <a:t>Number of Files to compare </a:t>
              </a:r>
              <a:endParaRPr lang="en-US" sz="1000" dirty="0"/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5943601" y="4571999"/>
              <a:ext cx="1828802" cy="304803"/>
            </a:xfrm>
            <a:prstGeom prst="bentConnector3">
              <a:avLst>
                <a:gd name="adj1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10401" y="3657600"/>
              <a:ext cx="22859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828800" y="1524000"/>
              <a:ext cx="0" cy="319630"/>
            </a:xfrm>
            <a:prstGeom prst="line">
              <a:avLst/>
            </a:prstGeom>
            <a:ln cap="rnd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1524000"/>
              <a:ext cx="0" cy="328024"/>
            </a:xfrm>
            <a:prstGeom prst="line">
              <a:avLst/>
            </a:prstGeom>
            <a:ln cap="rnd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828800" y="1524000"/>
              <a:ext cx="541019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6200000" flipH="1">
              <a:off x="6136922" y="2787824"/>
              <a:ext cx="1289761" cy="457200"/>
            </a:xfrm>
            <a:prstGeom prst="bentConnector3">
              <a:avLst>
                <a:gd name="adj1" fmla="val -219"/>
              </a:avLst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239000" y="4998184"/>
              <a:ext cx="1676400" cy="1631216"/>
            </a:xfrm>
            <a:prstGeom prst="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3:  Choose Files</a:t>
              </a:r>
            </a:p>
            <a:p>
              <a:r>
                <a:rPr lang="en-US" sz="1000" u="sng" dirty="0" smtClean="0"/>
                <a:t>Set A</a:t>
              </a:r>
              <a:r>
                <a:rPr lang="en-US" sz="1000" dirty="0" smtClean="0"/>
                <a:t>: Always enabled but</a:t>
              </a:r>
            </a:p>
            <a:p>
              <a:r>
                <a:rPr lang="en-US" sz="1000" dirty="0" smtClean="0"/>
                <a:t>File&lt;#&gt;: The file browsers are enabled based on the Step 2:&lt;# of Files&gt;</a:t>
              </a:r>
            </a:p>
            <a:p>
              <a:r>
                <a:rPr lang="en-US" sz="1000" u="sng" dirty="0" smtClean="0"/>
                <a:t>Set B</a:t>
              </a:r>
              <a:r>
                <a:rPr lang="en-US" sz="1000" dirty="0" smtClean="0"/>
                <a:t>: Enabled </a:t>
              </a:r>
              <a:r>
                <a:rPr lang="en-US" sz="1000" dirty="0" err="1" smtClean="0"/>
                <a:t>olny</a:t>
              </a:r>
              <a:r>
                <a:rPr lang="en-US" sz="1000" dirty="0" smtClean="0"/>
                <a:t> when Step 2 &lt;Different Types&gt; is active.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010401" y="5638800"/>
              <a:ext cx="22859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581400" y="2819400"/>
              <a:ext cx="2819400" cy="1905000"/>
            </a:xfrm>
            <a:prstGeom prst="rect">
              <a:avLst/>
            </a:prstGeom>
            <a:solidFill>
              <a:srgbClr val="A6A5A0">
                <a:alpha val="3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22485" y="5921514"/>
              <a:ext cx="2137229" cy="707886"/>
            </a:xfrm>
            <a:prstGeom prst="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4:  Run Settings</a:t>
              </a:r>
            </a:p>
            <a:p>
              <a:r>
                <a:rPr lang="en-US" sz="1000" u="sng" dirty="0" smtClean="0"/>
                <a:t>SAVE</a:t>
              </a:r>
              <a:r>
                <a:rPr lang="en-US" sz="1000" dirty="0" smtClean="0"/>
                <a:t>: Saves the settings</a:t>
              </a:r>
            </a:p>
            <a:p>
              <a:r>
                <a:rPr lang="en-US" sz="1000" u="sng" dirty="0" smtClean="0"/>
                <a:t>LOAD</a:t>
              </a:r>
              <a:r>
                <a:rPr lang="en-US" sz="1000" dirty="0" smtClean="0"/>
                <a:t>: Loads the settings</a:t>
              </a:r>
            </a:p>
            <a:p>
              <a:r>
                <a:rPr lang="en-US" sz="1000" dirty="0" smtClean="0"/>
                <a:t>RUN: Runs the action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4876800" y="5506998"/>
            <a:ext cx="0" cy="511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07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Step 0: What do you want?</a:t>
            </a:r>
          </a:p>
          <a:p>
            <a:pPr lvl="1"/>
            <a:r>
              <a:rPr lang="en-US" dirty="0" smtClean="0"/>
              <a:t>Convert to CSV Format</a:t>
            </a:r>
          </a:p>
          <a:p>
            <a:pPr lvl="1"/>
            <a:r>
              <a:rPr lang="en-US" dirty="0" smtClean="0"/>
              <a:t>Compare Files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Notes: 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The model files in CSV format are much needed for external programs (such as Python, Java, R, and Excel)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Often times we just want to know the difference between or across files (could be scenarios or just versions)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15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Step 1: Okay, Now that you have decided, what do you what to compare ?</a:t>
            </a:r>
          </a:p>
          <a:p>
            <a:pPr lvl="1"/>
            <a:r>
              <a:rPr lang="en-US" dirty="0" smtClean="0"/>
              <a:t>File Type</a:t>
            </a:r>
          </a:p>
          <a:p>
            <a:pPr lvl="1"/>
            <a:r>
              <a:rPr lang="en-US" dirty="0" smtClean="0"/>
              <a:t>File Format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Notes: 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File Type: Model Parameters(txt), Zone Data ,  Highway Network, Transit Network or Skims and Matrices.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File Formats: </a:t>
            </a:r>
            <a:r>
              <a:rPr lang="en-US" sz="2000" dirty="0" err="1" smtClean="0"/>
              <a:t>TranPlan</a:t>
            </a:r>
            <a:r>
              <a:rPr lang="en-US" sz="2000" dirty="0" smtClean="0"/>
              <a:t>, TP+, Cube &lt;*TRNBUILD, *PT&gt;, TransCAD, EMME, GTFS* (*only for transit networks).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28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 we do most of the time?</a:t>
            </a:r>
          </a:p>
          <a:p>
            <a:pPr lvl="1"/>
            <a:r>
              <a:rPr lang="en-US" dirty="0" smtClean="0"/>
              <a:t>Code, code, code. ….:  from pilots-&gt;surveys-&gt; estimations-&gt;model implementations</a:t>
            </a:r>
          </a:p>
          <a:p>
            <a:pPr lvl="1"/>
            <a:endParaRPr lang="en-US" dirty="0" smtClean="0"/>
          </a:p>
          <a:p>
            <a:r>
              <a:rPr lang="en-US" dirty="0"/>
              <a:t>What </a:t>
            </a:r>
            <a:r>
              <a:rPr lang="en-US" dirty="0" smtClean="0"/>
              <a:t>kind of code ?</a:t>
            </a:r>
            <a:endParaRPr lang="en-US" dirty="0"/>
          </a:p>
          <a:p>
            <a:pPr lvl="1"/>
            <a:r>
              <a:rPr lang="en-US" dirty="0" smtClean="0"/>
              <a:t>Technical </a:t>
            </a:r>
            <a:r>
              <a:rPr lang="en-US" dirty="0" err="1" smtClean="0"/>
              <a:t>softwares</a:t>
            </a:r>
            <a:r>
              <a:rPr lang="en-US" dirty="0" smtClean="0"/>
              <a:t>: CUBE, GISDK, </a:t>
            </a:r>
            <a:r>
              <a:rPr lang="en-US" dirty="0" err="1" smtClean="0"/>
              <a:t>Alogit</a:t>
            </a:r>
            <a:r>
              <a:rPr lang="en-US" dirty="0" smtClean="0"/>
              <a:t>, GAWK</a:t>
            </a:r>
          </a:p>
          <a:p>
            <a:pPr lvl="1"/>
            <a:r>
              <a:rPr lang="en-US" dirty="0" smtClean="0"/>
              <a:t>Functional programs: R, STATA, SAS</a:t>
            </a:r>
          </a:p>
          <a:p>
            <a:pPr lvl="1"/>
            <a:r>
              <a:rPr lang="en-US" dirty="0" smtClean="0"/>
              <a:t>Programming languages: FORTRAN, C++, JAVA, Python</a:t>
            </a:r>
          </a:p>
          <a:p>
            <a:pPr lvl="1"/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/>
              <a:t>What do we use to write code?</a:t>
            </a:r>
          </a:p>
          <a:p>
            <a:pPr lvl="1">
              <a:buSzPct val="68000"/>
            </a:pPr>
            <a:r>
              <a:rPr lang="en-US" sz="2200" dirty="0" smtClean="0"/>
              <a:t>Scripts: Text editors (</a:t>
            </a:r>
            <a:r>
              <a:rPr lang="en-US" sz="2200" dirty="0" err="1" smtClean="0"/>
              <a:t>UltraEdit</a:t>
            </a:r>
            <a:r>
              <a:rPr lang="en-US" sz="2200" dirty="0"/>
              <a:t>, </a:t>
            </a:r>
            <a:r>
              <a:rPr lang="en-US" sz="2200" dirty="0" err="1" smtClean="0"/>
              <a:t>NotePad</a:t>
            </a:r>
            <a:r>
              <a:rPr lang="en-US" sz="2200" dirty="0"/>
              <a:t>++, </a:t>
            </a:r>
            <a:r>
              <a:rPr lang="en-US" sz="2200" dirty="0" err="1" smtClean="0"/>
              <a:t>TextPad</a:t>
            </a:r>
            <a:r>
              <a:rPr lang="en-US" sz="2200" dirty="0" smtClean="0"/>
              <a:t>)</a:t>
            </a:r>
          </a:p>
          <a:p>
            <a:pPr lvl="1">
              <a:buSzPct val="68000"/>
            </a:pPr>
            <a:r>
              <a:rPr lang="en-US" sz="2200" dirty="0" smtClean="0"/>
              <a:t>Programs: SDK/JDK (Eclipse, </a:t>
            </a:r>
            <a:r>
              <a:rPr lang="en-US" sz="2200" dirty="0" err="1" smtClean="0"/>
              <a:t>BlueJ</a:t>
            </a:r>
            <a:r>
              <a:rPr lang="en-US" sz="2200" dirty="0" smtClean="0"/>
              <a:t>, Code::Blocks, MSVC)</a:t>
            </a:r>
          </a:p>
          <a:p>
            <a:pPr lvl="1">
              <a:buSzPct val="68000"/>
            </a:pPr>
            <a:endParaRPr lang="en-US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/>
              <a:t>What do we have to document the code? </a:t>
            </a:r>
          </a:p>
          <a:p>
            <a:pPr lvl="1">
              <a:buSzPct val="68000"/>
            </a:pPr>
            <a:r>
              <a:rPr lang="en-US" sz="2400" dirty="0"/>
              <a:t> No standard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Questions…..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11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smtClean="0"/>
              <a:t>Step 1: More about the file types…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our model inputs and outputs can be classified into 5 formats: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CSV</a:t>
            </a:r>
            <a:r>
              <a:rPr lang="en-US" dirty="0" smtClean="0"/>
              <a:t> : </a:t>
            </a:r>
            <a:r>
              <a:rPr lang="en-US" sz="2600" dirty="0" smtClean="0"/>
              <a:t>Popular choice of modern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TXT</a:t>
            </a:r>
            <a:r>
              <a:rPr lang="en-US" dirty="0" smtClean="0"/>
              <a:t> : </a:t>
            </a:r>
            <a:r>
              <a:rPr lang="en-US" sz="2600" dirty="0" smtClean="0"/>
              <a:t>Model parameters, properties, log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BIN</a:t>
            </a:r>
            <a:r>
              <a:rPr lang="en-US" dirty="0" smtClean="0"/>
              <a:t> : </a:t>
            </a:r>
            <a:r>
              <a:rPr lang="en-US" sz="2600" dirty="0" smtClean="0"/>
              <a:t>Zonal and network attributes and other table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FFA</a:t>
            </a:r>
            <a:r>
              <a:rPr lang="en-US" dirty="0" smtClean="0"/>
              <a:t> : </a:t>
            </a:r>
            <a:r>
              <a:rPr lang="en-US" sz="2600" dirty="0" smtClean="0"/>
              <a:t>Fixed format text files, where columns are separated by at least 4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DBF</a:t>
            </a:r>
            <a:r>
              <a:rPr lang="en-US" dirty="0" smtClean="0"/>
              <a:t> </a:t>
            </a:r>
            <a:r>
              <a:rPr lang="en-US" sz="2800" dirty="0" smtClean="0"/>
              <a:t>: </a:t>
            </a:r>
            <a:r>
              <a:rPr lang="en-US" sz="2600" dirty="0" smtClean="0"/>
              <a:t>Zonal and network attributes and other table data</a:t>
            </a: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17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GUI: Choose 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52729" b="80503"/>
          <a:stretch/>
        </p:blipFill>
        <p:spPr bwMode="auto">
          <a:xfrm>
            <a:off x="5029200" y="3612243"/>
            <a:ext cx="3633561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52729" b="78823"/>
          <a:stretch/>
        </p:blipFill>
        <p:spPr bwMode="auto">
          <a:xfrm>
            <a:off x="5029200" y="1626569"/>
            <a:ext cx="3633561" cy="106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6006" y="1521732"/>
            <a:ext cx="414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" indent="0">
              <a:buNone/>
            </a:pPr>
            <a:r>
              <a:rPr lang="en-US" dirty="0"/>
              <a:t>Step </a:t>
            </a:r>
            <a:r>
              <a:rPr lang="en-US" dirty="0" smtClean="0"/>
              <a:t>0: To convert files to CSV format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599418"/>
            <a:ext cx="280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" indent="0">
              <a:buNone/>
            </a:pPr>
            <a:r>
              <a:rPr lang="en-US" dirty="0" smtClean="0"/>
              <a:t>Step 0: To compare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030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538641"/>
              </p:ext>
            </p:extLst>
          </p:nvPr>
        </p:nvGraphicFramePr>
        <p:xfrm>
          <a:off x="533400" y="1343469"/>
          <a:ext cx="8229600" cy="4983271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{00A15C55-8517-42AA-B614-E9B94910E393}</a:tableStyleId>
              </a:tblPr>
              <a:tblGrid>
                <a:gridCol w="2717800"/>
                <a:gridCol w="2032000"/>
                <a:gridCol w="2057400"/>
                <a:gridCol w="1422400"/>
              </a:tblGrid>
              <a:tr h="3589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File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File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Formats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Extension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Platform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General </a:t>
                      </a:r>
                      <a:r>
                        <a:rPr lang="en-US" sz="1600" u="none" strike="noStrike" dirty="0" smtClean="0">
                          <a:effectLst/>
                        </a:rPr>
                        <a:t>(Zone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or </a:t>
                      </a:r>
                      <a:r>
                        <a:rPr lang="en-US" sz="1600" u="none" strike="noStrike" dirty="0" smtClean="0">
                          <a:effectLst/>
                        </a:rPr>
                        <a:t>Highway)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*.bin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TransCAD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General </a:t>
                      </a:r>
                      <a:r>
                        <a:rPr lang="en-US" sz="1600" u="none" strike="noStrike" dirty="0" smtClean="0">
                          <a:effectLst/>
                        </a:rPr>
                        <a:t>(Zone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or</a:t>
                      </a:r>
                      <a:r>
                        <a:rPr lang="en-US" sz="1600" u="none" strike="noStrike" dirty="0" smtClean="0">
                          <a:effectLst/>
                        </a:rPr>
                        <a:t> Highway)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DBF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*.dbf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General (Zone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or</a:t>
                      </a:r>
                      <a:r>
                        <a:rPr lang="en-US" sz="1600" u="none" strike="noStrike" dirty="0" smtClean="0">
                          <a:effectLst/>
                        </a:rPr>
                        <a:t> Highway)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General </a:t>
                      </a:r>
                      <a:r>
                        <a:rPr lang="en-US" sz="1600" u="none" strike="noStrike" dirty="0" smtClean="0">
                          <a:effectLst/>
                        </a:rPr>
                        <a:t>(Zone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or</a:t>
                      </a:r>
                      <a:r>
                        <a:rPr lang="en-US" sz="1600" u="none" strike="noStrike" dirty="0" smtClean="0">
                          <a:effectLst/>
                        </a:rPr>
                        <a:t> Highway)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*.txt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CUBE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*.txt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CUBE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DBF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*.DBF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TCAD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*.rts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TransCAD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CUBE-PT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CUBE-TRNBUILD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*.*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TPPLUS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*.*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TRANPLAN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*.*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EMME2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*.* (Not sure)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EMME3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*.* (Not sure)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GTFS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*.txt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General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Matrices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CUBE Matrices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*.mat or *.skm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Matrices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TCAD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Matrices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*.mtx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TransCAD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43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GUI: File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525" y="1352550"/>
            <a:ext cx="76866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432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GUI: File Formats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2550"/>
            <a:ext cx="76866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881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/>
              <a:t>Popular Note Pads used by </a:t>
            </a:r>
            <a:r>
              <a:rPr lang="en-US" sz="2800" dirty="0" err="1" smtClean="0"/>
              <a:t>PB’ers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Ultra Edit 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NotePad</a:t>
            </a:r>
            <a:r>
              <a:rPr lang="en-US" sz="2400" dirty="0" smtClean="0"/>
              <a:t>++ 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TextPad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Cube Script Editor (CUBE only)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SKD &amp; JDK (Code::blocks &amp;</a:t>
            </a:r>
            <a:r>
              <a:rPr lang="en-US" sz="2400" dirty="0"/>
              <a:t> </a:t>
            </a:r>
            <a:r>
              <a:rPr lang="en-US" sz="2400" dirty="0" smtClean="0"/>
              <a:t>Eclipse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Current Note 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48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914"/>
            <a:ext cx="8229600" cy="458744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/>
              <a:t>Ultra Edit (paid)</a:t>
            </a:r>
            <a:r>
              <a:rPr lang="en-US" dirty="0" smtClean="0"/>
              <a:t>: </a:t>
            </a:r>
          </a:p>
          <a:p>
            <a:pPr marL="1152144" lvl="2" indent="-457200">
              <a:buAutoNum type="arabicPeriod"/>
            </a:pPr>
            <a:r>
              <a:rPr lang="en-US" dirty="0" smtClean="0"/>
              <a:t>Highlights:</a:t>
            </a:r>
          </a:p>
          <a:p>
            <a:pPr marL="1435608" lvl="3" indent="-457200"/>
            <a:r>
              <a:rPr lang="en-US" dirty="0" smtClean="0"/>
              <a:t>String search and replace across all files (in the directory) and string count</a:t>
            </a:r>
          </a:p>
          <a:p>
            <a:pPr marL="1435608" lvl="3" indent="-457200"/>
            <a:r>
              <a:rPr lang="en-US" dirty="0" smtClean="0"/>
              <a:t>Column edit</a:t>
            </a:r>
          </a:p>
          <a:p>
            <a:pPr marL="1435608" lvl="3" indent="-457200"/>
            <a:r>
              <a:rPr lang="en-US" dirty="0" smtClean="0"/>
              <a:t>Syntax highlighting</a:t>
            </a:r>
          </a:p>
          <a:p>
            <a:pPr marL="1435608" lvl="3" indent="-457200"/>
            <a:r>
              <a:rPr lang="en-US" dirty="0" smtClean="0"/>
              <a:t>Compare text files</a:t>
            </a:r>
          </a:p>
          <a:p>
            <a:pPr marL="1152144" lvl="2" indent="-457200">
              <a:buFont typeface="Wingdings 2"/>
              <a:buAutoNum type="arabicPeriod"/>
            </a:pPr>
            <a:r>
              <a:rPr lang="en-US" dirty="0" smtClean="0"/>
              <a:t>Drawbacks:</a:t>
            </a:r>
          </a:p>
          <a:p>
            <a:pPr marL="1435608" lvl="3" indent="-457200">
              <a:buFont typeface="Wingdings 2"/>
              <a:buAutoNum type="arabicPeriod"/>
            </a:pPr>
            <a:r>
              <a:rPr lang="en-US" dirty="0" smtClean="0"/>
              <a:t>No keyword highlight</a:t>
            </a:r>
          </a:p>
          <a:p>
            <a:pPr marL="1435608" lvl="3" indent="-457200">
              <a:buFont typeface="Wingdings 2"/>
              <a:buAutoNum type="arabicPeriod"/>
            </a:pPr>
            <a:r>
              <a:rPr lang="en-US" dirty="0" smtClean="0"/>
              <a:t>No functional arguments</a:t>
            </a:r>
          </a:p>
          <a:p>
            <a:pPr marL="978408" lvl="3" indent="0">
              <a:buNone/>
            </a:pPr>
            <a:endParaRPr lang="en-US" dirty="0"/>
          </a:p>
          <a:p>
            <a:pPr marL="1435608" lvl="3" indent="-457200">
              <a:buFont typeface="Wingdings 2"/>
              <a:buAutoNum type="arabicPeriod"/>
            </a:pPr>
            <a:endParaRPr lang="en-US" dirty="0"/>
          </a:p>
          <a:p>
            <a:pPr marL="1435608" lvl="3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Current Note 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08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914"/>
            <a:ext cx="8229600" cy="458744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 err="1" smtClean="0"/>
              <a:t>NotePad</a:t>
            </a:r>
            <a:r>
              <a:rPr lang="en-US" b="1" dirty="0" smtClean="0"/>
              <a:t>++ (free):</a:t>
            </a:r>
            <a:endParaRPr lang="en-US" b="1" dirty="0"/>
          </a:p>
          <a:p>
            <a:pPr marL="1152144" lvl="2" indent="-457200">
              <a:buAutoNum type="arabicPeriod"/>
            </a:pPr>
            <a:r>
              <a:rPr lang="en-US" dirty="0" smtClean="0"/>
              <a:t>Highlights</a:t>
            </a:r>
            <a:r>
              <a:rPr lang="en-US" dirty="0"/>
              <a:t>:</a:t>
            </a:r>
          </a:p>
          <a:p>
            <a:pPr marL="1435608" lvl="3" indent="-457200"/>
            <a:r>
              <a:rPr lang="en-US" dirty="0"/>
              <a:t>Keyword highlight</a:t>
            </a:r>
          </a:p>
          <a:p>
            <a:pPr marL="1435608" lvl="3" indent="-457200"/>
            <a:r>
              <a:rPr lang="en-US" dirty="0" smtClean="0"/>
              <a:t>Syntax highlighter </a:t>
            </a:r>
            <a:r>
              <a:rPr lang="en-US" dirty="0"/>
              <a:t>(xml input)</a:t>
            </a:r>
          </a:p>
          <a:p>
            <a:pPr marL="1435608" lvl="3" indent="-457200"/>
            <a:r>
              <a:rPr lang="en-US" dirty="0"/>
              <a:t>Function arguments (xml input</a:t>
            </a:r>
            <a:r>
              <a:rPr lang="en-US" dirty="0" smtClean="0"/>
              <a:t>)</a:t>
            </a:r>
          </a:p>
          <a:p>
            <a:pPr marL="978408" lvl="3" indent="0">
              <a:buNone/>
            </a:pPr>
            <a:endParaRPr lang="en-US" dirty="0"/>
          </a:p>
          <a:p>
            <a:pPr marL="1152144" lvl="2" indent="-457200">
              <a:buFont typeface="Wingdings 2"/>
              <a:buAutoNum type="arabicPeriod"/>
            </a:pPr>
            <a:r>
              <a:rPr lang="en-US" dirty="0"/>
              <a:t>Drawbacks:</a:t>
            </a:r>
          </a:p>
          <a:p>
            <a:pPr marL="1435608" lvl="3" indent="-457200"/>
            <a:r>
              <a:rPr lang="en-US" dirty="0" smtClean="0"/>
              <a:t>No column </a:t>
            </a:r>
            <a:r>
              <a:rPr lang="en-US" dirty="0"/>
              <a:t>edit</a:t>
            </a:r>
          </a:p>
          <a:p>
            <a:pPr marL="1435608" lvl="3" indent="-457200"/>
            <a:r>
              <a:rPr lang="en-US" dirty="0"/>
              <a:t>No string search across files (in the </a:t>
            </a:r>
            <a:r>
              <a:rPr lang="en-US" dirty="0" smtClean="0"/>
              <a:t>directory)</a:t>
            </a:r>
          </a:p>
          <a:p>
            <a:pPr marL="1435608" lvl="3" indent="-457200"/>
            <a:r>
              <a:rPr lang="en-US" dirty="0" smtClean="0"/>
              <a:t>No file compare feature</a:t>
            </a:r>
          </a:p>
          <a:p>
            <a:pPr marL="978408" lvl="3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 smtClean="0"/>
              <a:t>TextPad</a:t>
            </a:r>
            <a:r>
              <a:rPr lang="en-US" b="1" dirty="0" smtClean="0"/>
              <a:t> (free):</a:t>
            </a:r>
            <a:endParaRPr lang="en-US" b="1" dirty="0"/>
          </a:p>
          <a:p>
            <a:pPr marL="1435608" lvl="3" indent="-457200"/>
            <a:r>
              <a:rPr lang="en-US" dirty="0" smtClean="0"/>
              <a:t>Same </a:t>
            </a:r>
            <a:r>
              <a:rPr lang="en-US" dirty="0"/>
              <a:t>as </a:t>
            </a:r>
            <a:r>
              <a:rPr lang="en-US" dirty="0" err="1"/>
              <a:t>NotePad</a:t>
            </a:r>
            <a:r>
              <a:rPr lang="en-US" dirty="0"/>
              <a:t>++, </a:t>
            </a:r>
            <a:r>
              <a:rPr lang="en-US" dirty="0" smtClean="0"/>
              <a:t>no key highlights or drawbacks</a:t>
            </a:r>
            <a:endParaRPr lang="en-US" dirty="0"/>
          </a:p>
          <a:p>
            <a:pPr marL="978408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Current Note 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85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914"/>
            <a:ext cx="8229600" cy="458744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 smtClean="0"/>
              <a:t>Cube Script</a:t>
            </a:r>
            <a:r>
              <a:rPr lang="en-US" dirty="0" smtClean="0"/>
              <a:t>:</a:t>
            </a:r>
            <a:endParaRPr lang="en-US" dirty="0"/>
          </a:p>
          <a:p>
            <a:pPr marL="1152144" lvl="2" indent="-457200">
              <a:buAutoNum type="arabicPeriod"/>
            </a:pPr>
            <a:r>
              <a:rPr lang="en-US" dirty="0" smtClean="0"/>
              <a:t>Highlights: Highlights keywords of Cube </a:t>
            </a:r>
            <a:endParaRPr lang="en-US" dirty="0"/>
          </a:p>
          <a:p>
            <a:pPr marL="1152144" lvl="2" indent="-457200">
              <a:buFont typeface="Wingdings 2"/>
              <a:buAutoNum type="arabicPeriod"/>
            </a:pPr>
            <a:r>
              <a:rPr lang="en-US" dirty="0" smtClean="0"/>
              <a:t>Drawbacks: Too many to describe</a:t>
            </a:r>
          </a:p>
          <a:p>
            <a:pPr marL="978408" lvl="3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SDK &amp; JDK Based </a:t>
            </a:r>
            <a:r>
              <a:rPr lang="en-US" dirty="0" smtClean="0"/>
              <a:t>(Code::Blocks &amp; Eclipse):</a:t>
            </a:r>
          </a:p>
          <a:p>
            <a:pPr marL="1152144" lvl="2" indent="-457200">
              <a:buFont typeface="+mj-lt"/>
              <a:buAutoNum type="arabicPeriod"/>
            </a:pPr>
            <a:r>
              <a:rPr lang="en-US" sz="1900" dirty="0" smtClean="0"/>
              <a:t>Highlights (</a:t>
            </a:r>
            <a:r>
              <a:rPr lang="en-US" sz="1800" dirty="0"/>
              <a:t>Simply </a:t>
            </a:r>
            <a:r>
              <a:rPr lang="en-US" sz="1800" dirty="0" smtClean="0"/>
              <a:t>outstanding)</a:t>
            </a:r>
            <a:r>
              <a:rPr lang="en-US" sz="1900" dirty="0" smtClean="0"/>
              <a:t>:</a:t>
            </a:r>
          </a:p>
          <a:p>
            <a:pPr marL="1435608" lvl="3" indent="-457200"/>
            <a:r>
              <a:rPr lang="en-US" dirty="0" smtClean="0"/>
              <a:t>Function </a:t>
            </a:r>
            <a:r>
              <a:rPr lang="en-US" dirty="0"/>
              <a:t>prototypes</a:t>
            </a:r>
          </a:p>
          <a:p>
            <a:pPr marL="1435608" lvl="3" indent="-457200"/>
            <a:r>
              <a:rPr lang="en-US" dirty="0" smtClean="0"/>
              <a:t>Hyperlinks methods (implementation to declaration) , </a:t>
            </a:r>
            <a:r>
              <a:rPr lang="en-US" dirty="0"/>
              <a:t>Pre-complier variable checks</a:t>
            </a:r>
          </a:p>
          <a:p>
            <a:pPr marL="1435608" lvl="3" indent="-457200"/>
            <a:r>
              <a:rPr lang="en-US" dirty="0"/>
              <a:t>Of course syntax highlighting, keyword highlights</a:t>
            </a:r>
          </a:p>
          <a:p>
            <a:pPr marL="1152144" lvl="2" indent="-457200">
              <a:buFont typeface="+mj-lt"/>
              <a:buAutoNum type="arabicPeriod"/>
            </a:pPr>
            <a:r>
              <a:rPr lang="en-US" sz="1900" dirty="0" smtClean="0"/>
              <a:t>Drawbacks:</a:t>
            </a:r>
            <a:endParaRPr lang="en-US" sz="1900" dirty="0"/>
          </a:p>
          <a:p>
            <a:pPr marL="1321308" lvl="3" indent="-342900"/>
            <a:r>
              <a:rPr lang="en-US" dirty="0" smtClean="0"/>
              <a:t>No keyword search function </a:t>
            </a:r>
          </a:p>
          <a:p>
            <a:pPr marL="1321308" lvl="3" indent="-342900"/>
            <a:r>
              <a:rPr lang="en-US" dirty="0" smtClean="0"/>
              <a:t>Not extendable to scripting languages like GISDK or CUBE, R (maybe some python)</a:t>
            </a:r>
          </a:p>
          <a:p>
            <a:pPr marL="978408" lvl="3" indent="0">
              <a:buNone/>
            </a:pPr>
            <a:endParaRPr lang="en-US" dirty="0" smtClean="0"/>
          </a:p>
          <a:p>
            <a:pPr marL="1435608" lvl="3" indent="-457200"/>
            <a:endParaRPr lang="en-US" dirty="0"/>
          </a:p>
          <a:p>
            <a:pPr marL="978408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Current Note 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46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70000"/>
              </a:lnSpc>
            </a:pPr>
            <a:r>
              <a:rPr lang="en-US" b="1" u="sng" dirty="0" smtClean="0"/>
              <a:t>Basic Features </a:t>
            </a:r>
            <a:r>
              <a:rPr lang="en-US" u="sng" dirty="0" smtClean="0"/>
              <a:t>(Best of all 3 text editors):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u="sng" dirty="0" smtClean="0"/>
              <a:t>Guideline</a:t>
            </a:r>
            <a:r>
              <a:rPr lang="en-US" sz="2200" dirty="0"/>
              <a:t>: View line numbers (rows) and width (column)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u="sng" dirty="0"/>
              <a:t>Formatting</a:t>
            </a:r>
            <a:r>
              <a:rPr lang="en-US" sz="2200" dirty="0"/>
              <a:t>: Tabs to Spaces, String functions (case), trim whitespaces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u="sng" dirty="0" err="1" smtClean="0"/>
              <a:t>RegExp</a:t>
            </a:r>
            <a:r>
              <a:rPr lang="en-US" sz="2200" dirty="0" smtClean="0"/>
              <a:t>: Search </a:t>
            </a:r>
            <a:r>
              <a:rPr lang="en-US" sz="2200" dirty="0"/>
              <a:t>and replace across all files in the directory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u="sng" dirty="0"/>
              <a:t>Column </a:t>
            </a:r>
            <a:r>
              <a:rPr lang="en-US" sz="2200" u="sng" dirty="0" smtClean="0"/>
              <a:t>Edit</a:t>
            </a:r>
            <a:endParaRPr lang="en-US" sz="2200" u="sng" dirty="0"/>
          </a:p>
          <a:p>
            <a:pPr marL="1088136" lvl="2" indent="-457200">
              <a:buFont typeface="+mj-lt"/>
              <a:buAutoNum type="arabicPeriod"/>
            </a:pPr>
            <a:r>
              <a:rPr lang="en-US" sz="2200" u="sng" dirty="0" smtClean="0"/>
              <a:t>Syntax Highlighting</a:t>
            </a:r>
            <a:r>
              <a:rPr lang="en-US" sz="2200" dirty="0" smtClean="0"/>
              <a:t>: know </a:t>
            </a:r>
            <a:r>
              <a:rPr lang="en-US" sz="2200" dirty="0"/>
              <a:t>the file type (*.</a:t>
            </a:r>
            <a:r>
              <a:rPr lang="en-US" sz="2200" dirty="0" err="1"/>
              <a:t>ext</a:t>
            </a:r>
            <a:r>
              <a:rPr lang="en-US" sz="2200" dirty="0"/>
              <a:t>) and apply syntax highlighting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u="sng" dirty="0"/>
              <a:t>Highlight </a:t>
            </a:r>
            <a:r>
              <a:rPr lang="en-US" sz="2200" u="sng" dirty="0" smtClean="0"/>
              <a:t>keywords</a:t>
            </a:r>
            <a:r>
              <a:rPr lang="en-US" sz="2200" dirty="0" smtClean="0"/>
              <a:t>:</a:t>
            </a:r>
            <a:endParaRPr lang="en-US" sz="2200" dirty="0"/>
          </a:p>
          <a:p>
            <a:pPr marL="1088136" lvl="2" indent="-457200">
              <a:buFont typeface="+mj-lt"/>
              <a:buAutoNum type="arabicPeriod"/>
            </a:pPr>
            <a:r>
              <a:rPr lang="en-US" sz="2200" u="sng" dirty="0" smtClean="0"/>
              <a:t>Auto-update</a:t>
            </a:r>
            <a:r>
              <a:rPr lang="en-US" sz="2200" dirty="0" smtClean="0"/>
              <a:t>: Reload opened files whenever </a:t>
            </a:r>
            <a:r>
              <a:rPr lang="en-US" sz="2200" dirty="0"/>
              <a:t>user activates the widow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u="sng" dirty="0" smtClean="0"/>
              <a:t>Compare:</a:t>
            </a:r>
            <a:r>
              <a:rPr lang="en-US" sz="2200" dirty="0" smtClean="0"/>
              <a:t> Two </a:t>
            </a:r>
            <a:r>
              <a:rPr lang="en-US" sz="2200" dirty="0"/>
              <a:t>text files (lite version of </a:t>
            </a:r>
            <a:r>
              <a:rPr lang="en-US" sz="2200" i="1" dirty="0"/>
              <a:t>Convert-N-Compare</a:t>
            </a:r>
            <a:r>
              <a:rPr lang="en-US" sz="2200" i="1" dirty="0" smtClean="0"/>
              <a:t>)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u="sng" dirty="0"/>
              <a:t>Functions </a:t>
            </a:r>
            <a:r>
              <a:rPr lang="en-US" sz="2200" u="sng" dirty="0" smtClean="0"/>
              <a:t>Prototypes:</a:t>
            </a:r>
            <a:r>
              <a:rPr lang="en-US" sz="2200" dirty="0" smtClean="0"/>
              <a:t> R</a:t>
            </a:r>
            <a:r>
              <a:rPr lang="en-US" sz="2200" dirty="0"/>
              <a:t>, Cube, GISDK, predefined via XML) </a:t>
            </a:r>
          </a:p>
          <a:p>
            <a:pPr marL="1088136" lvl="2" indent="-457200">
              <a:buFont typeface="+mj-lt"/>
              <a:buAutoNum type="arabicPeriod"/>
            </a:pPr>
            <a:endParaRPr lang="en-US" sz="2200" i="1" dirty="0"/>
          </a:p>
          <a:p>
            <a:pPr marL="630936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Needs- What do I want?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0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Advanced Features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dirty="0" smtClean="0"/>
              <a:t>Hyperlink across all macros &amp; functions in the directory (implementation to declaration)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dirty="0"/>
              <a:t>Code documentation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dirty="0"/>
              <a:t>Read table formats (binary and DBF)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sz="2200" dirty="0" smtClean="0"/>
              <a:t>Convert-N-Compare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 Needs- What else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94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11480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400" dirty="0" smtClean="0"/>
              <a:t>Pointers (*p)  and References(&amp;R)</a:t>
            </a:r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 smtClean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 smtClean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 smtClean="0"/>
          </a:p>
          <a:p>
            <a:pPr marL="393192" lvl="1" indent="0">
              <a:buNone/>
            </a:pPr>
            <a:r>
              <a:rPr lang="en-US" sz="1800" dirty="0" smtClean="0"/>
              <a:t>*p = pointer to R [Macro: filename + Line number]</a:t>
            </a:r>
          </a:p>
          <a:p>
            <a:pPr marL="393192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p = reference to R [</a:t>
            </a:r>
            <a:r>
              <a:rPr lang="en-US" sz="1800" dirty="0" err="1" smtClean="0"/>
              <a:t>RunMacro</a:t>
            </a:r>
            <a:r>
              <a:rPr lang="en-US" sz="1800" dirty="0" smtClean="0"/>
              <a:t>: get address of Macro]</a:t>
            </a:r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dirty="0"/>
          </a:p>
          <a:p>
            <a:pPr lvl="8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Needs </a:t>
            </a:r>
            <a:br>
              <a:rPr lang="en-US" dirty="0" smtClean="0"/>
            </a:br>
            <a:r>
              <a:rPr lang="en-US" dirty="0" smtClean="0"/>
              <a:t>1. Hyperlink Approach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314188"/>
              </p:ext>
            </p:extLst>
          </p:nvPr>
        </p:nvGraphicFramePr>
        <p:xfrm>
          <a:off x="1371600" y="345737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371600" y="3748590"/>
            <a:ext cx="4343400" cy="538084"/>
            <a:chOff x="1371600" y="3415419"/>
            <a:chExt cx="4343400" cy="538084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358417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&amp;R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2800" y="3581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*p 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358417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</a:t>
              </a:r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690851" y="3415419"/>
              <a:ext cx="1479715" cy="535313"/>
            </a:xfrm>
            <a:custGeom>
              <a:avLst/>
              <a:gdLst>
                <a:gd name="connsiteX0" fmla="*/ 0 w 1479715"/>
                <a:gd name="connsiteY0" fmla="*/ 441686 h 579512"/>
                <a:gd name="connsiteX1" fmla="*/ 847898 w 1479715"/>
                <a:gd name="connsiteY1" fmla="*/ 558065 h 579512"/>
                <a:gd name="connsiteX2" fmla="*/ 1379913 w 1479715"/>
                <a:gd name="connsiteY2" fmla="*/ 59301 h 579512"/>
                <a:gd name="connsiteX3" fmla="*/ 1479665 w 1479715"/>
                <a:gd name="connsiteY3" fmla="*/ 9425 h 57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9715" h="579512">
                  <a:moveTo>
                    <a:pt x="0" y="441686"/>
                  </a:moveTo>
                  <a:cubicBezTo>
                    <a:pt x="308956" y="531741"/>
                    <a:pt x="617913" y="621796"/>
                    <a:pt x="847898" y="558065"/>
                  </a:cubicBezTo>
                  <a:cubicBezTo>
                    <a:pt x="1077883" y="494334"/>
                    <a:pt x="1274619" y="150741"/>
                    <a:pt x="1379913" y="59301"/>
                  </a:cubicBezTo>
                  <a:cubicBezTo>
                    <a:pt x="1485207" y="-32139"/>
                    <a:pt x="1479665" y="9425"/>
                    <a:pt x="1479665" y="9425"/>
                  </a:cubicBezTo>
                </a:path>
              </a:pathLst>
            </a:custGeom>
            <a:ln w="38100"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83629" y="2600121"/>
            <a:ext cx="430887" cy="772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Macro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853" y="2362200"/>
            <a:ext cx="430887" cy="10862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RunMacro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30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948</TotalTime>
  <Words>1690</Words>
  <Application>Microsoft Macintosh PowerPoint</Application>
  <PresentationFormat>On-screen Show (4:3)</PresentationFormat>
  <Paragraphs>286</Paragraphs>
  <Slides>24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Travel Demand NotePad</vt:lpstr>
      <vt:lpstr>Few Questions….. </vt:lpstr>
      <vt:lpstr>Review of Current Note Pads</vt:lpstr>
      <vt:lpstr>Review of Current Note Pads</vt:lpstr>
      <vt:lpstr>Review of Current Note Pads</vt:lpstr>
      <vt:lpstr>Review of Current Note Pads</vt:lpstr>
      <vt:lpstr>Design Needs- What do I want?</vt:lpstr>
      <vt:lpstr>Slide 8</vt:lpstr>
      <vt:lpstr>Design Needs  1. Hyperlink Approach</vt:lpstr>
      <vt:lpstr>Design Needs  2. Code Documentation</vt:lpstr>
      <vt:lpstr>Design Needs  2. Code Documentation</vt:lpstr>
      <vt:lpstr>Design Needs  2. Code Documentation</vt:lpstr>
      <vt:lpstr>Design Needs  2. Code Documentation</vt:lpstr>
      <vt:lpstr>Design Needs  2. Code Documentation</vt:lpstr>
      <vt:lpstr>Design Needs 3. Read table formats</vt:lpstr>
      <vt:lpstr>Design Needs 4. Convert or Compare</vt:lpstr>
      <vt:lpstr>Design Needs 4. Convert or Compare</vt:lpstr>
      <vt:lpstr>GUI Design Needs</vt:lpstr>
      <vt:lpstr>GUI Design Needs</vt:lpstr>
      <vt:lpstr>GUI Design Needs</vt:lpstr>
      <vt:lpstr>GUI: Choose Action</vt:lpstr>
      <vt:lpstr>GUI Design Needs</vt:lpstr>
      <vt:lpstr>GUI: File Types</vt:lpstr>
      <vt:lpstr>GUI: File Formats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Sarvepalli, Amar</dc:creator>
  <cp:lastModifiedBy>Amar Sarvepalli</cp:lastModifiedBy>
  <cp:revision>378</cp:revision>
  <dcterms:created xsi:type="dcterms:W3CDTF">2016-07-01T05:48:34Z</dcterms:created>
  <dcterms:modified xsi:type="dcterms:W3CDTF">2016-07-01T05:48:50Z</dcterms:modified>
</cp:coreProperties>
</file>