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8" r:id="rId13"/>
    <p:sldId id="267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vepalli, Venkat" initials="SV" lastIdx="1" clrIdx="0">
    <p:extLst>
      <p:ext uri="{19B8F6BF-5375-455C-9EA6-DF929625EA0E}">
        <p15:presenceInfo xmlns:p15="http://schemas.microsoft.com/office/powerpoint/2012/main" userId="S-1-5-21-1757981266-1078081533-839522115-581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2DB2-A58C-487A-847A-CEFBF749D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02DE5-AD31-454F-BAAF-9F193FE4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16BC-8B9A-49B0-B537-559E5803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7F62-5A34-40F8-804A-79FDB274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F5449-A266-48FE-9483-E2934629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7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423F-4FAA-4C30-8B2A-4CD76F15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05177-ABDA-4BAC-A057-4811368C5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F5D94-1B17-4E8A-BCEF-69E3D46E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BE19-9442-4EEC-8953-60C5B17D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8E382-48C9-442A-9B0F-FB2CE7B4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B80DA-827E-4324-9A36-5C4D8520A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598AF-D2DD-47AC-AA34-7B56647A3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54644-979F-4A99-AB96-6D3D4300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F88F2-D8E1-469F-9FCC-EF1A6D98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8044-0BD7-49C6-AF16-C991500C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0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2725-251B-4247-BC68-B4F5B1B1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FA1C-FD96-4696-92C3-6C793B34A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A2F3-3983-4E58-A2B1-32769F1E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A3C59-7B30-4676-ACFF-836AA3AF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2A7D-3A69-4BCC-8991-59627C46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4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A440-6248-4E29-A83A-D83649EE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D89B1-4218-4884-BC1C-66F087021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AE40-0529-4187-992F-05E5F756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3B63C-4668-4BBC-954E-D6B22794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201D9-6392-453A-A236-4A6E28D2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3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649-6D96-4866-8438-5FB0074A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E482C-7203-4FFB-B9AF-F7C3C057F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F0A2D-AE0E-4A47-A53A-B10B8ED60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1837C-BC5C-4958-8E59-948BFC25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1D9D-4F92-43C1-B33D-67E65B8A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C9EE4-5530-475D-B0E6-10DE22D7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2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062A-E9ED-4D06-911F-78098A05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1368-29E6-4E41-A2F8-3E8F321D8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3B2B4-7A2B-47AD-BB66-6A4365974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59FBC-2743-457E-ACEE-0D121701B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66C02-8856-405A-A33A-6C3F21CB6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7E3F7-DB09-442A-A1AF-4F89AEB7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397E7-6FC9-41D7-93A0-5DE9D787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671EB-8116-4FE1-8D7F-E75AD515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5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0A09-5028-414D-8834-49B2AC29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668FC-C1D2-4BDA-AD52-EA965FDA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89A9E-D1D5-4D06-B58C-42078648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67972-7C6D-4028-84F0-FBEB5DAC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6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06B2D-3A6E-44FD-B9D2-918494B9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76FFE-09DE-47C6-9523-047051D9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8347-6C3B-4E41-BB7F-541586E5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A05C-0848-411F-8A6D-56366901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1A605-66AD-416C-91F5-790AF6958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23348-8681-43F3-99A8-FC5BF994C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26865-869E-45BC-B75E-06A13DFB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7AD1E-72C5-406F-9A8A-C68121F6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F53E1-458B-4C11-BF7C-B4F9C1DD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2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3C8E-E34B-4139-BE2A-E7B182C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C492F-E953-4542-8FBE-85F11AF9C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B3F61-B2C4-43C6-B5BA-720BE9A32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87EEF-85EA-4D04-AAB4-7BA96CAF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C500F-16E5-44F4-A8FF-16C7E43F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B7D4B-8168-4FCD-B7A6-71AFEBD2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34848-6EA3-41E6-A8A0-1D9706D2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A05AD-72CC-4BA4-940E-09554A42F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5452B-9005-4F50-B192-501DC9EDC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DA49B-F282-4BC5-9156-FAB2DB1C169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53802-9C6C-4F02-AA20-B9BABF50C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4C2DC-B2DA-4358-BDD6-14DCA6351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3AEF-0CB7-4FBD-8F6C-76AF0B370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2173923"/>
            <a:ext cx="9144000" cy="1151054"/>
          </a:xfrm>
        </p:spPr>
        <p:txBody>
          <a:bodyPr/>
          <a:lstStyle/>
          <a:p>
            <a:r>
              <a:rPr lang="en-US" dirty="0"/>
              <a:t>VETERANS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CD137-B266-4CAA-9F7E-64FDF5090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0179"/>
          </a:xfrm>
        </p:spPr>
        <p:txBody>
          <a:bodyPr/>
          <a:lstStyle/>
          <a:p>
            <a:r>
              <a:rPr lang="en-US" dirty="0"/>
              <a:t>Scaling Hourly Constants</a:t>
            </a:r>
          </a:p>
        </p:txBody>
      </p:sp>
    </p:spTree>
    <p:extLst>
      <p:ext uri="{BB962C8B-B14F-4D97-AF65-F5344CB8AC3E}">
        <p14:creationId xmlns:p14="http://schemas.microsoft.com/office/powerpoint/2010/main" val="201945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0AA4E8-2334-4CBB-A12A-9CF5C628A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81" r="30986"/>
          <a:stretch/>
        </p:blipFill>
        <p:spPr>
          <a:xfrm>
            <a:off x="4273435" y="1417739"/>
            <a:ext cx="7722053" cy="49578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935AC5-B2E1-492C-8ED0-9C26FC7E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1"/>
            <a:ext cx="10515600" cy="50950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Assigning ODME Trip Tables (Period)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6B8B2-52F4-4399-B372-B08014400A83}"/>
              </a:ext>
            </a:extLst>
          </p:cNvPr>
          <p:cNvSpPr txBox="1"/>
          <p:nvPr/>
        </p:nvSpPr>
        <p:spPr>
          <a:xfrm>
            <a:off x="966215" y="1582499"/>
            <a:ext cx="3093721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ODME each hour:</a:t>
            </a:r>
          </a:p>
          <a:p>
            <a:pPr marL="342900" indent="-342900">
              <a:buAutoNum type="arabicPeriod"/>
            </a:pPr>
            <a:r>
              <a:rPr lang="en-US" sz="1400" dirty="0"/>
              <a:t>Assigning ODME by period trip tables to the network produce more reasonable EL trips (in range of ~400 to ~500) for SB AM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6EDF3-DFE9-4F5B-B16E-099BBF77C078}"/>
              </a:ext>
            </a:extLst>
          </p:cNvPr>
          <p:cNvSpPr txBox="1"/>
          <p:nvPr/>
        </p:nvSpPr>
        <p:spPr>
          <a:xfrm>
            <a:off x="966215" y="4607373"/>
            <a:ext cx="2972944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NB is still too high: </a:t>
            </a:r>
          </a:p>
          <a:p>
            <a:r>
              <a:rPr lang="en-US" sz="1400" dirty="0"/>
              <a:t>The ODME control totals by period produced higher trips but are slightly lower than hourly ODME trips.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B1473-31B9-427B-86F9-08625C5B440B}"/>
              </a:ext>
            </a:extLst>
          </p:cNvPr>
          <p:cNvSpPr/>
          <p:nvPr/>
        </p:nvSpPr>
        <p:spPr>
          <a:xfrm flipV="1">
            <a:off x="6677637" y="4848837"/>
            <a:ext cx="570451" cy="5033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699C32-EB96-45D7-A7B9-7915C90EF166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3939159" y="5100506"/>
            <a:ext cx="2738478" cy="1469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41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2A5D5B-43D9-46AE-8335-76AAE2FD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469298"/>
          </a:xfrm>
        </p:spPr>
        <p:txBody>
          <a:bodyPr/>
          <a:lstStyle/>
          <a:p>
            <a:r>
              <a:rPr lang="en-US" dirty="0"/>
              <a:t>Investigate High EL Trips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C870E-172F-4D92-92D3-1A6803890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674" y="3179037"/>
            <a:ext cx="10515600" cy="512376"/>
          </a:xfrm>
        </p:spPr>
        <p:txBody>
          <a:bodyPr/>
          <a:lstStyle/>
          <a:p>
            <a:r>
              <a:rPr lang="en-US" dirty="0"/>
              <a:t>By Peak Direction: Issues is more so with NB than SB</a:t>
            </a:r>
          </a:p>
        </p:txBody>
      </p:sp>
    </p:spTree>
    <p:extLst>
      <p:ext uri="{BB962C8B-B14F-4D97-AF65-F5344CB8AC3E}">
        <p14:creationId xmlns:p14="http://schemas.microsoft.com/office/powerpoint/2010/main" val="31604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24E507E-696A-4D23-9A34-6DFBC16B6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606" y="484047"/>
            <a:ext cx="3303975" cy="57218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570F1F-117D-4731-9A71-16DC3AF1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Investigate – SB EL Trips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8E33F-389B-4388-BF12-D946E8C0E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074"/>
            <a:ext cx="6054718" cy="476750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Peak hour trip assignment</a:t>
            </a:r>
          </a:p>
          <a:p>
            <a:pPr lvl="1"/>
            <a:r>
              <a:rPr lang="en-US" sz="1800" dirty="0"/>
              <a:t>ODME by hour</a:t>
            </a:r>
          </a:p>
          <a:p>
            <a:pPr lvl="1"/>
            <a:endParaRPr lang="en-US" sz="1800" dirty="0"/>
          </a:p>
          <a:p>
            <a:r>
              <a:rPr lang="en-US" sz="2000" dirty="0"/>
              <a:t>Hour 8: AM – peak direction is SB</a:t>
            </a:r>
          </a:p>
          <a:p>
            <a:pPr lvl="1"/>
            <a:r>
              <a:rPr lang="en-US" sz="1800" dirty="0"/>
              <a:t>Black = Hourly Count 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Blue = Assigned Volume</a:t>
            </a:r>
            <a:r>
              <a:rPr lang="en-US" sz="1800" dirty="0"/>
              <a:t> 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Red is VDF </a:t>
            </a:r>
            <a:r>
              <a:rPr lang="en-US" sz="1800" dirty="0"/>
              <a:t>and </a:t>
            </a:r>
          </a:p>
          <a:p>
            <a:pPr lvl="1"/>
            <a:r>
              <a:rPr lang="en-US" sz="1800" dirty="0"/>
              <a:t>N is number of lanes</a:t>
            </a:r>
          </a:p>
          <a:p>
            <a:pPr lvl="1"/>
            <a:endParaRPr lang="en-US" sz="2000" dirty="0"/>
          </a:p>
          <a:p>
            <a:r>
              <a:rPr lang="en-US" sz="2000" dirty="0"/>
              <a:t>Ignore NB direction</a:t>
            </a:r>
          </a:p>
          <a:p>
            <a:pPr lvl="1"/>
            <a:r>
              <a:rPr lang="en-US" sz="1800" dirty="0"/>
              <a:t>Slightly over-assigned but that’s not our focus issue</a:t>
            </a:r>
          </a:p>
          <a:p>
            <a:pPr lvl="1"/>
            <a:endParaRPr lang="en-US" sz="1800" dirty="0"/>
          </a:p>
          <a:p>
            <a:r>
              <a:rPr lang="en-US" sz="2000" dirty="0"/>
              <a:t>The two highlighted circles on either ends of SB shows we have right assignment totals </a:t>
            </a:r>
          </a:p>
          <a:p>
            <a:pPr lvl="1"/>
            <a:r>
              <a:rPr lang="en-US" sz="1800" dirty="0"/>
              <a:t>Shows a congested mainline with </a:t>
            </a:r>
            <a:r>
              <a:rPr lang="en-US" sz="1800" dirty="0">
                <a:solidFill>
                  <a:srgbClr val="FF0000"/>
                </a:solidFill>
              </a:rPr>
              <a:t>v/c ~0.73 – 0.8 </a:t>
            </a:r>
            <a:r>
              <a:rPr lang="en-US" sz="1800" dirty="0"/>
              <a:t>between Hillsborough Ave and Memorial Hwy.</a:t>
            </a:r>
          </a:p>
          <a:p>
            <a:pPr lvl="1"/>
            <a:r>
              <a:rPr lang="en-US" sz="1800" dirty="0"/>
              <a:t>Shows a relatively less congested </a:t>
            </a:r>
            <a:r>
              <a:rPr lang="en-US" sz="1800" dirty="0">
                <a:solidFill>
                  <a:srgbClr val="FF0000"/>
                </a:solidFill>
              </a:rPr>
              <a:t>v/c of 0.65 </a:t>
            </a:r>
            <a:r>
              <a:rPr lang="en-US" sz="1800" dirty="0"/>
              <a:t>on mainline between Independence &amp; Memorial -&gt; Hillsborough.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6F9B8E-5777-4CE1-A004-D74323FB8AAA}"/>
              </a:ext>
            </a:extLst>
          </p:cNvPr>
          <p:cNvSpPr/>
          <p:nvPr/>
        </p:nvSpPr>
        <p:spPr>
          <a:xfrm>
            <a:off x="9572625" y="828675"/>
            <a:ext cx="891681" cy="862013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CF1D43-1466-413E-8FCA-1799E36FB5B8}"/>
              </a:ext>
            </a:extLst>
          </p:cNvPr>
          <p:cNvSpPr/>
          <p:nvPr/>
        </p:nvSpPr>
        <p:spPr>
          <a:xfrm>
            <a:off x="9279030" y="4831710"/>
            <a:ext cx="779370" cy="845190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25F4E4-8C78-4A90-AA5D-B29251C1F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065" y="484046"/>
            <a:ext cx="2888303" cy="569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1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0F1F-117D-4731-9A71-16DC3AF1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Investigate – NB EL Trips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8E33F-389B-4388-BF12-D946E8C0E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074"/>
            <a:ext cx="6054718" cy="476750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Peak hour trip assignment</a:t>
            </a:r>
          </a:p>
          <a:p>
            <a:pPr lvl="1"/>
            <a:r>
              <a:rPr lang="en-US" sz="1800" dirty="0"/>
              <a:t>ODME by hour</a:t>
            </a:r>
          </a:p>
          <a:p>
            <a:pPr lvl="1"/>
            <a:endParaRPr lang="en-US" sz="1800" dirty="0"/>
          </a:p>
          <a:p>
            <a:r>
              <a:rPr lang="en-US" sz="2000" dirty="0"/>
              <a:t>Hour 17: PM – peak direction is NB</a:t>
            </a:r>
          </a:p>
          <a:p>
            <a:pPr lvl="1"/>
            <a:r>
              <a:rPr lang="en-US" sz="1800" dirty="0"/>
              <a:t>Black = Hourly Count 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Blue = Assigned Volume</a:t>
            </a:r>
            <a:r>
              <a:rPr lang="en-US" sz="1800" dirty="0"/>
              <a:t> 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Red is VDF </a:t>
            </a:r>
            <a:r>
              <a:rPr lang="en-US" sz="1800" dirty="0"/>
              <a:t>and </a:t>
            </a:r>
          </a:p>
          <a:p>
            <a:pPr lvl="1"/>
            <a:r>
              <a:rPr lang="en-US" sz="1800" dirty="0"/>
              <a:t>N is number of lanes</a:t>
            </a:r>
          </a:p>
          <a:p>
            <a:pPr lvl="1"/>
            <a:endParaRPr lang="en-US" sz="2000" dirty="0"/>
          </a:p>
          <a:p>
            <a:r>
              <a:rPr lang="en-US" sz="2000" dirty="0"/>
              <a:t>Ignore SB direction</a:t>
            </a:r>
          </a:p>
          <a:p>
            <a:pPr lvl="1"/>
            <a:r>
              <a:rPr lang="en-US" sz="1800" dirty="0"/>
              <a:t>Slightly over-assigned but that’s not our focus issue</a:t>
            </a:r>
          </a:p>
          <a:p>
            <a:pPr lvl="1"/>
            <a:endParaRPr lang="en-US" sz="1800" dirty="0"/>
          </a:p>
          <a:p>
            <a:r>
              <a:rPr lang="en-US" sz="2000" dirty="0"/>
              <a:t>The two highlighted circles on either ends of NB shows we have right assignment totals </a:t>
            </a:r>
          </a:p>
          <a:p>
            <a:pPr lvl="1"/>
            <a:r>
              <a:rPr lang="en-US" sz="1800" dirty="0"/>
              <a:t>Shows a consistent </a:t>
            </a:r>
            <a:r>
              <a:rPr lang="en-US" sz="1800" dirty="0">
                <a:solidFill>
                  <a:srgbClr val="FF0000"/>
                </a:solidFill>
              </a:rPr>
              <a:t>v/c over 0.8 (even 0.9) </a:t>
            </a:r>
            <a:r>
              <a:rPr lang="en-US" sz="1800" dirty="0"/>
              <a:t>on the mainline between Independence / Memorial -&gt; Hillsborough.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9A670-038B-475D-BF23-8DABB678D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75" y="435004"/>
            <a:ext cx="3890170" cy="6119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C6F9B8E-5777-4CE1-A004-D74323FB8AAA}"/>
              </a:ext>
            </a:extLst>
          </p:cNvPr>
          <p:cNvSpPr/>
          <p:nvPr/>
        </p:nvSpPr>
        <p:spPr>
          <a:xfrm>
            <a:off x="10452683" y="1090569"/>
            <a:ext cx="637563" cy="335559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CF1D43-1466-413E-8FCA-1799E36FB5B8}"/>
              </a:ext>
            </a:extLst>
          </p:cNvPr>
          <p:cNvSpPr/>
          <p:nvPr/>
        </p:nvSpPr>
        <p:spPr>
          <a:xfrm>
            <a:off x="10307674" y="5479410"/>
            <a:ext cx="637563" cy="335559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E9E164-7AA5-4BE3-89AB-FFA3650F15BD}"/>
              </a:ext>
            </a:extLst>
          </p:cNvPr>
          <p:cNvSpPr/>
          <p:nvPr/>
        </p:nvSpPr>
        <p:spPr>
          <a:xfrm>
            <a:off x="10464306" y="6274965"/>
            <a:ext cx="637563" cy="318165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6E2C53-0A51-46C1-90B2-6F5DE14BB711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10626456" y="5814969"/>
            <a:ext cx="156632" cy="459996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017A5BD-7697-47E9-A065-06FD10C189E6}"/>
              </a:ext>
            </a:extLst>
          </p:cNvPr>
          <p:cNvSpPr/>
          <p:nvPr/>
        </p:nvSpPr>
        <p:spPr>
          <a:xfrm>
            <a:off x="6076950" y="3800475"/>
            <a:ext cx="5276850" cy="1876425"/>
          </a:xfrm>
          <a:custGeom>
            <a:avLst/>
            <a:gdLst>
              <a:gd name="connsiteX0" fmla="*/ 0 w 5398496"/>
              <a:gd name="connsiteY0" fmla="*/ 1876425 h 1876425"/>
              <a:gd name="connsiteX1" fmla="*/ 4962525 w 5398496"/>
              <a:gd name="connsiteY1" fmla="*/ 1295400 h 1876425"/>
              <a:gd name="connsiteX2" fmla="*/ 4829175 w 5398496"/>
              <a:gd name="connsiteY2" fmla="*/ 0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8496" h="1876425">
                <a:moveTo>
                  <a:pt x="0" y="1876425"/>
                </a:moveTo>
                <a:cubicBezTo>
                  <a:pt x="2078831" y="1742281"/>
                  <a:pt x="4157662" y="1608138"/>
                  <a:pt x="4962525" y="1295400"/>
                </a:cubicBezTo>
                <a:cubicBezTo>
                  <a:pt x="5767388" y="982662"/>
                  <a:pt x="5298281" y="491331"/>
                  <a:pt x="4829175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C9CAE74-1F71-4B7C-861F-EB0BA6CAA909}"/>
              </a:ext>
            </a:extLst>
          </p:cNvPr>
          <p:cNvSpPr/>
          <p:nvPr/>
        </p:nvSpPr>
        <p:spPr>
          <a:xfrm rot="20110719">
            <a:off x="10692560" y="4041825"/>
            <a:ext cx="914766" cy="516243"/>
          </a:xfrm>
          <a:prstGeom prst="arc">
            <a:avLst>
              <a:gd name="adj1" fmla="val 10353920"/>
              <a:gd name="adj2" fmla="val 16190004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9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uiExpand="1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6B31E-0DF1-4B56-86CA-B60590C5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71" y="1728131"/>
            <a:ext cx="10515600" cy="1962151"/>
          </a:xfrm>
        </p:spPr>
        <p:txBody>
          <a:bodyPr/>
          <a:lstStyle/>
          <a:p>
            <a:pPr algn="ctr"/>
            <a:r>
              <a:rPr lang="en-US" dirty="0"/>
              <a:t>Hourly OD Trip Tables: </a:t>
            </a:r>
            <a:br>
              <a:rPr lang="en-US" dirty="0"/>
            </a:br>
            <a:r>
              <a:rPr lang="en-US" sz="3600" dirty="0"/>
              <a:t>Hourly Factoring vs  ODME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0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5AC5-B2E1-492C-8ED0-9C26FC7E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9495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Processed Volume vs Modeled (8:00 AM)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780E3-A77B-4F5C-A0AE-A06BA5C9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509" y="2234221"/>
            <a:ext cx="5332424" cy="3923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26E2D-5279-439E-BAA0-5E50FAAE4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059031" y="3036390"/>
            <a:ext cx="5101517" cy="1608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33718C-E1F4-45EE-879A-E5CD79983B41}"/>
              </a:ext>
            </a:extLst>
          </p:cNvPr>
          <p:cNvSpPr txBox="1"/>
          <p:nvPr/>
        </p:nvSpPr>
        <p:spPr>
          <a:xfrm>
            <a:off x="3705098" y="946733"/>
            <a:ext cx="433155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One hour Model Assigned volume is about ~7000 on SB between Hillsborough and Memorial (5900 GL + 850 EL)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807C333-4C29-4C52-A0FE-97E9677B1B65}"/>
              </a:ext>
            </a:extLst>
          </p:cNvPr>
          <p:cNvSpPr/>
          <p:nvPr/>
        </p:nvSpPr>
        <p:spPr>
          <a:xfrm>
            <a:off x="5858312" y="1984256"/>
            <a:ext cx="768992" cy="1856154"/>
          </a:xfrm>
          <a:custGeom>
            <a:avLst/>
            <a:gdLst>
              <a:gd name="connsiteX0" fmla="*/ 0 w 1015106"/>
              <a:gd name="connsiteY0" fmla="*/ 2832100 h 2832100"/>
              <a:gd name="connsiteX1" fmla="*/ 939800 w 1015106"/>
              <a:gd name="connsiteY1" fmla="*/ 1930400 h 2832100"/>
              <a:gd name="connsiteX2" fmla="*/ 889000 w 1015106"/>
              <a:gd name="connsiteY2" fmla="*/ 0 h 283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5106" h="2832100">
                <a:moveTo>
                  <a:pt x="0" y="2832100"/>
                </a:moveTo>
                <a:cubicBezTo>
                  <a:pt x="395816" y="2617258"/>
                  <a:pt x="791633" y="2402417"/>
                  <a:pt x="939800" y="1930400"/>
                </a:cubicBezTo>
                <a:cubicBezTo>
                  <a:pt x="1087967" y="1458383"/>
                  <a:pt x="988483" y="729191"/>
                  <a:pt x="88900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A3C80-050A-462D-B2C8-166992A6E2B0}"/>
              </a:ext>
            </a:extLst>
          </p:cNvPr>
          <p:cNvSpPr txBox="1"/>
          <p:nvPr/>
        </p:nvSpPr>
        <p:spPr>
          <a:xfrm>
            <a:off x="9339412" y="2164450"/>
            <a:ext cx="25582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Issue:</a:t>
            </a:r>
          </a:p>
          <a:p>
            <a:r>
              <a:rPr lang="en-US" sz="1400" dirty="0"/>
              <a:t>Processed volumes show ~ 5,400 trips between Hillsborough Avenue and Memorial Hwy where the modeled assignment for one hour (8:00 AM) shows ~7,000 trips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439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5AC5-B2E1-492C-8ED0-9C26FC7E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017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Processed Volume vs Modeled (8:00 AM)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780E3-A77B-4F5C-A0AE-A06BA5C9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068" y="2348414"/>
            <a:ext cx="5332424" cy="3923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33718C-E1F4-45EE-879A-E5CD79983B41}"/>
              </a:ext>
            </a:extLst>
          </p:cNvPr>
          <p:cNvSpPr txBox="1"/>
          <p:nvPr/>
        </p:nvSpPr>
        <p:spPr>
          <a:xfrm>
            <a:off x="3717378" y="1060926"/>
            <a:ext cx="433155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One hour Model Assigned volume is about ~7000 on SB between Hillsborough and Memorial (5900 GL + 850 EL)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807C333-4C29-4C52-A0FE-97E9677B1B65}"/>
              </a:ext>
            </a:extLst>
          </p:cNvPr>
          <p:cNvSpPr/>
          <p:nvPr/>
        </p:nvSpPr>
        <p:spPr>
          <a:xfrm>
            <a:off x="5858312" y="1984256"/>
            <a:ext cx="768992" cy="1856154"/>
          </a:xfrm>
          <a:custGeom>
            <a:avLst/>
            <a:gdLst>
              <a:gd name="connsiteX0" fmla="*/ 0 w 1015106"/>
              <a:gd name="connsiteY0" fmla="*/ 2832100 h 2832100"/>
              <a:gd name="connsiteX1" fmla="*/ 939800 w 1015106"/>
              <a:gd name="connsiteY1" fmla="*/ 1930400 h 2832100"/>
              <a:gd name="connsiteX2" fmla="*/ 889000 w 1015106"/>
              <a:gd name="connsiteY2" fmla="*/ 0 h 283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5106" h="2832100">
                <a:moveTo>
                  <a:pt x="0" y="2832100"/>
                </a:moveTo>
                <a:cubicBezTo>
                  <a:pt x="395816" y="2617258"/>
                  <a:pt x="791633" y="2402417"/>
                  <a:pt x="939800" y="1930400"/>
                </a:cubicBezTo>
                <a:cubicBezTo>
                  <a:pt x="1087967" y="1458383"/>
                  <a:pt x="988483" y="729191"/>
                  <a:pt x="88900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6B8B2-52F4-4399-B372-B08014400A83}"/>
              </a:ext>
            </a:extLst>
          </p:cNvPr>
          <p:cNvSpPr txBox="1"/>
          <p:nvPr/>
        </p:nvSpPr>
        <p:spPr>
          <a:xfrm>
            <a:off x="9314629" y="793100"/>
            <a:ext cx="2558284" cy="4185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Why are loaded volumes different:</a:t>
            </a:r>
          </a:p>
          <a:p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Profile shows 83,600 (NB + SB) and 13% is 8:00 AM shares. This computes to 41,000 Daily SB and 5,434 8:00 AM hourly volumes.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However, the trip tables are </a:t>
            </a:r>
            <a:r>
              <a:rPr lang="en-US" sz="1400" dirty="0" err="1"/>
              <a:t>ODME’d</a:t>
            </a:r>
            <a:r>
              <a:rPr lang="en-US" sz="1400" dirty="0"/>
              <a:t> at daily to match 41,000 (SB) and the trip table is apportioned to hourly factor, which when assigned estimates ~7,000 trips instead of ~5,400.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ODME should be performed at each of the 24 hours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ED7789-CBB2-4AC4-B358-9C765ABD2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18" y="687896"/>
            <a:ext cx="2624723" cy="597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2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3729D-2714-4A00-BA04-9C4A4A704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777" y="1545570"/>
            <a:ext cx="7382434" cy="49289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C9178C-0BCC-40FC-9336-6EF433670C14}"/>
              </a:ext>
            </a:extLst>
          </p:cNvPr>
          <p:cNvSpPr txBox="1"/>
          <p:nvPr/>
        </p:nvSpPr>
        <p:spPr>
          <a:xfrm>
            <a:off x="619212" y="1199466"/>
            <a:ext cx="346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Toll Constants same as I-95 Express</a:t>
            </a: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58527-11EA-4A91-A752-250F2F84EFA0}"/>
              </a:ext>
            </a:extLst>
          </p:cNvPr>
          <p:cNvSpPr/>
          <p:nvPr/>
        </p:nvSpPr>
        <p:spPr>
          <a:xfrm>
            <a:off x="5327009" y="3540154"/>
            <a:ext cx="6493201" cy="1593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87590-8097-4511-B10C-908D73F5A175}"/>
              </a:ext>
            </a:extLst>
          </p:cNvPr>
          <p:cNvSpPr/>
          <p:nvPr/>
        </p:nvSpPr>
        <p:spPr>
          <a:xfrm flipV="1">
            <a:off x="6904139" y="4832059"/>
            <a:ext cx="394283" cy="6291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A27A77-7191-4EBB-83E0-8CC1CCFAE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17" y="1635852"/>
            <a:ext cx="1981692" cy="512031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897297B-7776-47C3-BAD1-AB1AD454849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5082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Assigning Factored Trip Tables</a:t>
            </a:r>
          </a:p>
        </p:txBody>
      </p:sp>
    </p:spTree>
    <p:extLst>
      <p:ext uri="{BB962C8B-B14F-4D97-AF65-F5344CB8AC3E}">
        <p14:creationId xmlns:p14="http://schemas.microsoft.com/office/powerpoint/2010/main" val="314324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5AC5-B2E1-492C-8ED0-9C26FC7E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689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Hourly (SB) Traffic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6B8B2-52F4-4399-B372-B08014400A83}"/>
              </a:ext>
            </a:extLst>
          </p:cNvPr>
          <p:cNvSpPr txBox="1"/>
          <p:nvPr/>
        </p:nvSpPr>
        <p:spPr>
          <a:xfrm>
            <a:off x="966215" y="1582499"/>
            <a:ext cx="309372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Solution:</a:t>
            </a:r>
          </a:p>
          <a:p>
            <a:pPr marL="342900" indent="-342900">
              <a:buAutoNum type="arabicPeriod"/>
            </a:pPr>
            <a:r>
              <a:rPr lang="en-US" sz="1400" dirty="0"/>
              <a:t>ODME each hour with control total developed from same profile and hourly distribution.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This should address the inconsistency in the matrix apportion vs actual period distribution.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D7AF2D-F221-4AD7-B05C-1C0AE4278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882" y="1219593"/>
            <a:ext cx="7428912" cy="563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5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5CF6-3E27-4C86-92D4-D8119EC5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763"/>
            <a:ext cx="10515600" cy="45402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Hourly ODME Trip Table: 8:00 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6B98F-6047-4D66-99A2-E13BF6429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843" y="1984257"/>
            <a:ext cx="5332424" cy="3923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314B2F-96B0-48FA-A677-DF3D33644080}"/>
              </a:ext>
            </a:extLst>
          </p:cNvPr>
          <p:cNvSpPr txBox="1"/>
          <p:nvPr/>
        </p:nvSpPr>
        <p:spPr>
          <a:xfrm>
            <a:off x="7198325" y="973768"/>
            <a:ext cx="377666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One hour Model Assigned volume is about ~4900 on SB (4200 GL + </a:t>
            </a:r>
            <a:r>
              <a:rPr lang="en-US" b="1" dirty="0"/>
              <a:t>680 EL</a:t>
            </a:r>
            <a:r>
              <a:rPr lang="en-US" dirty="0"/>
              <a:t>)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6F588D7-3EE0-4E28-A535-03823E4DC45F}"/>
              </a:ext>
            </a:extLst>
          </p:cNvPr>
          <p:cNvSpPr/>
          <p:nvPr/>
        </p:nvSpPr>
        <p:spPr>
          <a:xfrm>
            <a:off x="8630086" y="1620099"/>
            <a:ext cx="1233487" cy="1856154"/>
          </a:xfrm>
          <a:custGeom>
            <a:avLst/>
            <a:gdLst>
              <a:gd name="connsiteX0" fmla="*/ 0 w 1015106"/>
              <a:gd name="connsiteY0" fmla="*/ 2832100 h 2832100"/>
              <a:gd name="connsiteX1" fmla="*/ 939800 w 1015106"/>
              <a:gd name="connsiteY1" fmla="*/ 1930400 h 2832100"/>
              <a:gd name="connsiteX2" fmla="*/ 889000 w 1015106"/>
              <a:gd name="connsiteY2" fmla="*/ 0 h 283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5106" h="2832100">
                <a:moveTo>
                  <a:pt x="0" y="2832100"/>
                </a:moveTo>
                <a:cubicBezTo>
                  <a:pt x="395816" y="2617258"/>
                  <a:pt x="791633" y="2402417"/>
                  <a:pt x="939800" y="1930400"/>
                </a:cubicBezTo>
                <a:cubicBezTo>
                  <a:pt x="1087967" y="1458383"/>
                  <a:pt x="988483" y="729191"/>
                  <a:pt x="88900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D0415D-A4C5-48FE-8FB0-3A005B7AD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81" y="796952"/>
            <a:ext cx="4838663" cy="580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8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396B8B2-52F4-4399-B372-B08014400A83}"/>
              </a:ext>
            </a:extLst>
          </p:cNvPr>
          <p:cNvSpPr txBox="1"/>
          <p:nvPr/>
        </p:nvSpPr>
        <p:spPr>
          <a:xfrm>
            <a:off x="966215" y="1582499"/>
            <a:ext cx="3093721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Solution:</a:t>
            </a:r>
          </a:p>
          <a:p>
            <a:pPr marL="342900" indent="-342900">
              <a:buAutoNum type="arabicPeriod"/>
            </a:pPr>
            <a:r>
              <a:rPr lang="en-US" sz="1400" dirty="0"/>
              <a:t>ODME each hour with control total developed from same profile and hourly distribution.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This gets the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C8E9D1-94AA-4DA2-AC7E-F6DB76DBE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109" y="1582499"/>
            <a:ext cx="7348878" cy="48678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D55473-2FF4-40EA-B5C5-E168341BF783}"/>
              </a:ext>
            </a:extLst>
          </p:cNvPr>
          <p:cNvSpPr/>
          <p:nvPr/>
        </p:nvSpPr>
        <p:spPr>
          <a:xfrm>
            <a:off x="5327009" y="3540154"/>
            <a:ext cx="6493201" cy="1593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6EDF3-DFE9-4F5B-B16E-099BBF77C078}"/>
              </a:ext>
            </a:extLst>
          </p:cNvPr>
          <p:cNvSpPr txBox="1"/>
          <p:nvPr/>
        </p:nvSpPr>
        <p:spPr>
          <a:xfrm>
            <a:off x="966215" y="3416137"/>
            <a:ext cx="224824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NOTE: </a:t>
            </a:r>
          </a:p>
          <a:p>
            <a:r>
              <a:rPr lang="en-US" dirty="0"/>
              <a:t>Only 8:00 AM is </a:t>
            </a:r>
            <a:r>
              <a:rPr lang="en-US" dirty="0" err="1"/>
              <a:t>ODME’d</a:t>
            </a:r>
            <a:r>
              <a:rPr lang="en-US" dirty="0"/>
              <a:t> Trip Table</a:t>
            </a:r>
          </a:p>
          <a:p>
            <a:endParaRPr lang="en-US" dirty="0"/>
          </a:p>
          <a:p>
            <a:r>
              <a:rPr lang="en-US" dirty="0"/>
              <a:t>Need to repeat this for all 24 hour trip tables (time consuming, at least do it for peak hours)</a:t>
            </a:r>
          </a:p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8AAE313-81B5-42FB-A54A-EDFDE7CEDED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47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Assigning ODME Trip Tables (8:00 AM OD)</a:t>
            </a:r>
          </a:p>
        </p:txBody>
      </p:sp>
    </p:spTree>
    <p:extLst>
      <p:ext uri="{BB962C8B-B14F-4D97-AF65-F5344CB8AC3E}">
        <p14:creationId xmlns:p14="http://schemas.microsoft.com/office/powerpoint/2010/main" val="261353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08EEE9-FFD4-43E0-9A85-AD0B7B51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401" y="1431497"/>
            <a:ext cx="7724471" cy="51165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935AC5-B2E1-492C-8ED0-9C26FC7E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1"/>
            <a:ext cx="10515600" cy="50950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Assigning ODME Trip Tables (all hours)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6B8B2-52F4-4399-B372-B08014400A83}"/>
              </a:ext>
            </a:extLst>
          </p:cNvPr>
          <p:cNvSpPr txBox="1"/>
          <p:nvPr/>
        </p:nvSpPr>
        <p:spPr>
          <a:xfrm>
            <a:off x="966215" y="1582499"/>
            <a:ext cx="3093721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ODME each hour:</a:t>
            </a:r>
          </a:p>
          <a:p>
            <a:pPr marL="342900" indent="-342900">
              <a:buAutoNum type="arabicPeriod"/>
            </a:pPr>
            <a:r>
              <a:rPr lang="en-US" sz="1400" dirty="0"/>
              <a:t>Assigning ODME trip tables to the network produce more reasonable EL trips (in range of ~500 to ~600) for SB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6EDF3-DFE9-4F5B-B16E-099BBF77C078}"/>
              </a:ext>
            </a:extLst>
          </p:cNvPr>
          <p:cNvSpPr txBox="1"/>
          <p:nvPr/>
        </p:nvSpPr>
        <p:spPr>
          <a:xfrm>
            <a:off x="966215" y="4607373"/>
            <a:ext cx="2972944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NB is too high: </a:t>
            </a:r>
          </a:p>
          <a:p>
            <a:r>
              <a:rPr lang="en-US" sz="1400" dirty="0"/>
              <a:t>The ODME control totals by hour should be rechecked and revised. These seem too high.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B1473-31B9-427B-86F9-08625C5B440B}"/>
              </a:ext>
            </a:extLst>
          </p:cNvPr>
          <p:cNvSpPr/>
          <p:nvPr/>
        </p:nvSpPr>
        <p:spPr>
          <a:xfrm flipV="1">
            <a:off x="6677637" y="4848837"/>
            <a:ext cx="570451" cy="5033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699C32-EB96-45D7-A7B9-7915C90EF1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004837" y="5100506"/>
            <a:ext cx="26728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11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634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VETERANS</vt:lpstr>
      <vt:lpstr>Hourly OD Trip Tables:  Hourly Factoring vs  ODME</vt:lpstr>
      <vt:lpstr>Processed Volume vs Modeled (8:00 AM)</vt:lpstr>
      <vt:lpstr>Processed Volume vs Modeled (8:00 AM)</vt:lpstr>
      <vt:lpstr>PowerPoint Presentation</vt:lpstr>
      <vt:lpstr>Hourly (SB) Traffic</vt:lpstr>
      <vt:lpstr>Hourly ODME Trip Table: 8:00 AM</vt:lpstr>
      <vt:lpstr>PowerPoint Presentation</vt:lpstr>
      <vt:lpstr>Assigning ODME Trip Tables (all hours)</vt:lpstr>
      <vt:lpstr>Assigning ODME Trip Tables (Period)</vt:lpstr>
      <vt:lpstr>Investigate High EL Trips</vt:lpstr>
      <vt:lpstr>Investigate – SB EL Trips</vt:lpstr>
      <vt:lpstr>Investigate – NB EL Trips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</dc:title>
  <dc:creator>Sarvepalli, Venkat</dc:creator>
  <cp:lastModifiedBy>Sarvepalli, Venkat</cp:lastModifiedBy>
  <cp:revision>137</cp:revision>
  <cp:lastPrinted>2017-08-15T14:18:13Z</cp:lastPrinted>
  <dcterms:created xsi:type="dcterms:W3CDTF">2017-08-15T13:08:36Z</dcterms:created>
  <dcterms:modified xsi:type="dcterms:W3CDTF">2017-09-20T14:24:32Z</dcterms:modified>
</cp:coreProperties>
</file>